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700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73440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29373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7289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00107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3332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9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8838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758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300022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813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815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665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978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376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983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68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C5B261-8843-42D1-AAFC-05E20E2D9B97}" type="datetimeFigureOut">
              <a:rPr lang="en-US" smtClean="0"/>
              <a:t>11/3/2024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652372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6983" y="340940"/>
            <a:ext cx="10058400" cy="834717"/>
          </a:xfrm>
        </p:spPr>
        <p:txBody>
          <a:bodyPr>
            <a:normAutofit/>
          </a:bodyPr>
          <a:lstStyle/>
          <a:p>
            <a:r>
              <a:rPr lang="en-US" b="1"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Presentation</a:t>
            </a:r>
            <a:endParaRPr lang="en-US"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1048755" y="1430644"/>
            <a:ext cx="5354607" cy="923330"/>
          </a:xfrm>
          <a:prstGeom prst="rect">
            <a:avLst/>
          </a:prstGeom>
          <a:blipFill dpi="0" rotWithShape="1">
            <a:blip r:embed="rId2">
              <a:extLst>
                <a:ext uri="{28A0092B-C50C-407E-A947-70E740481C1C}">
                  <a14:useLocalDpi xmlns:a14="http://schemas.microsoft.com/office/drawing/2010/main" val="0"/>
                </a:ext>
              </a:extLst>
            </a:blip>
            <a:srcRect/>
            <a:stretch>
              <a:fillRect/>
            </a:stretch>
          </a:blipFill>
          <a:scene3d>
            <a:camera prst="perspectiveLeft"/>
            <a:lightRig rig="threePt" dir="t"/>
          </a:scene3d>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IPL DATASET 2023</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9652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6">
                <a:lumMod val="60000"/>
                <a:lumOff val="40000"/>
              </a:schemeClr>
            </a:gs>
            <a:gs pos="100000">
              <a:schemeClr val="bg2">
                <a:shade val="96000"/>
                <a:satMod val="120000"/>
                <a:lumMod val="90000"/>
              </a:schemeClr>
            </a:gs>
          </a:gsLst>
          <a:lin ang="16200000" scaled="1"/>
          <a:tileRect/>
        </a:gradFill>
        <a:effectLst/>
      </p:bgPr>
    </p:bg>
    <p:spTree>
      <p:nvGrpSpPr>
        <p:cNvPr id="1" name=""/>
        <p:cNvGrpSpPr/>
        <p:nvPr/>
      </p:nvGrpSpPr>
      <p:grpSpPr>
        <a:xfrm>
          <a:off x="0" y="0"/>
          <a:ext cx="0" cy="0"/>
          <a:chOff x="0" y="0"/>
          <a:chExt cx="0" cy="0"/>
        </a:xfrm>
      </p:grpSpPr>
      <p:sp>
        <p:nvSpPr>
          <p:cNvPr id="14" name="Rectangle 13"/>
          <p:cNvSpPr/>
          <p:nvPr/>
        </p:nvSpPr>
        <p:spPr>
          <a:xfrm>
            <a:off x="5621708" y="3967275"/>
            <a:ext cx="5856189" cy="25815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5275" y="3998000"/>
            <a:ext cx="4391025" cy="287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9144" y="0"/>
            <a:ext cx="3775042" cy="3731650"/>
          </a:xfrm>
          <a:prstGeom prst="rect">
            <a:avLst/>
          </a:prstGeom>
        </p:spPr>
      </p:pic>
      <p:pic>
        <p:nvPicPr>
          <p:cNvPr id="5" name="Picture 4"/>
          <p:cNvPicPr>
            <a:picLocks noChangeAspect="1"/>
          </p:cNvPicPr>
          <p:nvPr/>
        </p:nvPicPr>
        <p:blipFill>
          <a:blip r:embed="rId3"/>
          <a:stretch>
            <a:fillRect/>
          </a:stretch>
        </p:blipFill>
        <p:spPr>
          <a:xfrm>
            <a:off x="5409818" y="238273"/>
            <a:ext cx="5679223" cy="3255104"/>
          </a:xfrm>
          <a:prstGeom prst="rect">
            <a:avLst/>
          </a:prstGeom>
        </p:spPr>
      </p:pic>
      <p:sp>
        <p:nvSpPr>
          <p:cNvPr id="6" name="TextBox 5"/>
          <p:cNvSpPr txBox="1"/>
          <p:nvPr/>
        </p:nvSpPr>
        <p:spPr>
          <a:xfrm>
            <a:off x="228600" y="3981450"/>
            <a:ext cx="4562475" cy="2893100"/>
          </a:xfrm>
          <a:prstGeom prst="rect">
            <a:avLst/>
          </a:prstGeom>
          <a:noFill/>
        </p:spPr>
        <p:txBody>
          <a:bodyPr wrap="square" rtlCol="0">
            <a:spAutoFit/>
          </a:bodyPr>
          <a:lstStyle/>
          <a:p>
            <a:r>
              <a:rPr lang="en-US" sz="1400" dirty="0"/>
              <a:t>When analyzing match winners and toss winners using a table chart, you can derive a multitude of insights regarding the relationships between toss outcomes and match results, as well as trends and strategies employed by the </a:t>
            </a:r>
            <a:r>
              <a:rPr lang="en-US" sz="1400" dirty="0" smtClean="0"/>
              <a:t>teams</a:t>
            </a:r>
          </a:p>
          <a:p>
            <a:r>
              <a:rPr lang="en-US" sz="1400" dirty="0"/>
              <a:t>The insights drawn from a table chart illustrating match winners and toss winners provide a comprehensive view of the importance of toss outcomes relative to match results. Analyzing these relationships helps identify strategic patterns, historical performance benchmarks, and potential areas for improvement for teams and players involved. </a:t>
            </a:r>
            <a:endParaRPr lang="en-US" sz="1400" dirty="0"/>
          </a:p>
        </p:txBody>
      </p:sp>
      <p:sp>
        <p:nvSpPr>
          <p:cNvPr id="9" name="Curved Left Arrow 8"/>
          <p:cNvSpPr/>
          <p:nvPr/>
        </p:nvSpPr>
        <p:spPr>
          <a:xfrm>
            <a:off x="3950536" y="2922025"/>
            <a:ext cx="381000" cy="1045250"/>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5621708" y="3967275"/>
            <a:ext cx="5610225" cy="2554545"/>
          </a:xfrm>
          <a:prstGeom prst="rect">
            <a:avLst/>
          </a:prstGeom>
          <a:noFill/>
        </p:spPr>
        <p:txBody>
          <a:bodyPr wrap="square" rtlCol="0">
            <a:spAutoFit/>
          </a:bodyPr>
          <a:lstStyle/>
          <a:p>
            <a:r>
              <a:rPr lang="en-US" sz="1600" dirty="0" smtClean="0"/>
              <a:t>Tree map :</a:t>
            </a:r>
            <a:r>
              <a:rPr lang="en-US" sz="1600" dirty="0"/>
              <a:t>A tree map is an excellent way to visualize venue-wise </a:t>
            </a:r>
            <a:r>
              <a:rPr lang="en-US" sz="1600" dirty="0" smtClean="0"/>
              <a:t>performance.</a:t>
            </a:r>
          </a:p>
          <a:p>
            <a:r>
              <a:rPr lang="en-US" sz="1600" dirty="0"/>
              <a:t>Performance data visualized could prompt deeper analysis into whether certain venues correlate with player injuries or fitness levels, which can be crucial for future squad selections and preparation</a:t>
            </a:r>
            <a:r>
              <a:rPr lang="en-US" sz="1600" dirty="0" smtClean="0"/>
              <a:t>.</a:t>
            </a:r>
          </a:p>
          <a:p>
            <a:r>
              <a:rPr lang="en-US" sz="1600" dirty="0"/>
              <a:t> Insights can be derived regarding how coaches adapt their gameplay and strategies based on previous performances at specific venues, highlighting successful coaching tactics unique to certain grounds.</a:t>
            </a:r>
            <a:endParaRPr lang="en-US" sz="1600" dirty="0"/>
          </a:p>
        </p:txBody>
      </p:sp>
      <p:cxnSp>
        <p:nvCxnSpPr>
          <p:cNvPr id="12" name="Straight Connector 11"/>
          <p:cNvCxnSpPr/>
          <p:nvPr/>
        </p:nvCxnSpPr>
        <p:spPr>
          <a:xfrm>
            <a:off x="4933950" y="0"/>
            <a:ext cx="85344" cy="6858000"/>
          </a:xfrm>
          <a:prstGeom prst="line">
            <a:avLst/>
          </a:prstGeom>
          <a:ln cap="sq"/>
          <a:effectLst>
            <a:innerShdw blurRad="114300">
              <a:srgbClr val="FF0000"/>
            </a:innerShdw>
          </a:effectLst>
        </p:spPr>
        <p:style>
          <a:lnRef idx="1">
            <a:schemeClr val="accent1"/>
          </a:lnRef>
          <a:fillRef idx="0">
            <a:schemeClr val="accent1"/>
          </a:fillRef>
          <a:effectRef idx="0">
            <a:schemeClr val="accent1"/>
          </a:effectRef>
          <a:fontRef idx="minor">
            <a:schemeClr val="tx1"/>
          </a:fontRef>
        </p:style>
      </p:cxnSp>
      <p:sp>
        <p:nvSpPr>
          <p:cNvPr id="15" name="Curved Right Arrow 14"/>
          <p:cNvSpPr/>
          <p:nvPr/>
        </p:nvSpPr>
        <p:spPr>
          <a:xfrm rot="20655231">
            <a:off x="5081227" y="3356728"/>
            <a:ext cx="368397" cy="977378"/>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601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8857" y="0"/>
            <a:ext cx="6496594" cy="3755286"/>
          </a:xfrm>
          <a:prstGeom prst="rect">
            <a:avLst/>
          </a:prstGeom>
        </p:spPr>
      </p:pic>
      <p:sp>
        <p:nvSpPr>
          <p:cNvPr id="3" name="Content Placeholder 2"/>
          <p:cNvSpPr>
            <a:spLocks noGrp="1"/>
          </p:cNvSpPr>
          <p:nvPr>
            <p:ph idx="1"/>
          </p:nvPr>
        </p:nvSpPr>
        <p:spPr>
          <a:xfrm>
            <a:off x="1097280" y="3755286"/>
            <a:ext cx="9980023" cy="2113808"/>
          </a:xfrm>
        </p:spPr>
        <p:txBody>
          <a:bodyPr>
            <a:normAutofit fontScale="85000" lnSpcReduction="10000"/>
          </a:bodyPr>
          <a:lstStyle/>
          <a:p>
            <a:pPr marL="0" indent="0">
              <a:buNone/>
            </a:pPr>
            <a:r>
              <a:rPr lang="en-US" dirty="0" smtClean="0">
                <a:solidFill>
                  <a:srgbClr val="FF0000"/>
                </a:solidFill>
              </a:rPr>
              <a:t>This is a clustered bar chart in which I have provided top 10 batsman in which batsman has hit 6 sixes.</a:t>
            </a:r>
          </a:p>
          <a:p>
            <a:pPr marL="0" indent="0">
              <a:buNone/>
            </a:pPr>
            <a:r>
              <a:rPr lang="en-US" b="1" dirty="0" smtClean="0">
                <a:solidFill>
                  <a:schemeClr val="bg1"/>
                </a:solidFill>
              </a:rPr>
              <a:t>Insights </a:t>
            </a:r>
          </a:p>
          <a:p>
            <a:pPr marL="0" indent="0">
              <a:buNone/>
            </a:pPr>
            <a:r>
              <a:rPr lang="en-US" dirty="0" smtClean="0">
                <a:solidFill>
                  <a:srgbClr val="FF0000"/>
                </a:solidFill>
              </a:rPr>
              <a:t>The fact that these batsman have achieved the milestone of hitting 6 sixes in a single innings indicates exceptional power hitting ability.</a:t>
            </a:r>
          </a:p>
          <a:p>
            <a:pPr marL="0" indent="0">
              <a:buNone/>
            </a:pPr>
            <a:r>
              <a:rPr lang="en-US" dirty="0" smtClean="0">
                <a:solidFill>
                  <a:srgbClr val="FF0000"/>
                </a:solidFill>
              </a:rPr>
              <a:t>This performance can be used as a benchmark for assessing the striking capabilities of others players.</a:t>
            </a:r>
            <a:endParaRPr lang="en-US" dirty="0">
              <a:solidFill>
                <a:srgbClr val="FF0000"/>
              </a:solidFill>
            </a:endParaRPr>
          </a:p>
        </p:txBody>
      </p:sp>
    </p:spTree>
    <p:extLst>
      <p:ext uri="{BB962C8B-B14F-4D97-AF65-F5344CB8AC3E}">
        <p14:creationId xmlns:p14="http://schemas.microsoft.com/office/powerpoint/2010/main" val="396553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2">
                <a:lumMod val="20000"/>
                <a:lumOff val="8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3309" y="181548"/>
            <a:ext cx="6327754" cy="3562076"/>
          </a:xfrm>
          <a:prstGeom prst="rect">
            <a:avLst/>
          </a:prstGeom>
        </p:spPr>
      </p:pic>
      <p:sp>
        <p:nvSpPr>
          <p:cNvPr id="7" name="TextBox 6"/>
          <p:cNvSpPr txBox="1"/>
          <p:nvPr/>
        </p:nvSpPr>
        <p:spPr>
          <a:xfrm>
            <a:off x="905692" y="4049485"/>
            <a:ext cx="6557554" cy="2031325"/>
          </a:xfrm>
          <a:prstGeom prst="rect">
            <a:avLst/>
          </a:prstGeom>
          <a:noFill/>
        </p:spPr>
        <p:txBody>
          <a:bodyPr wrap="square" rtlCol="0">
            <a:spAutoFit/>
          </a:bodyPr>
          <a:lstStyle/>
          <a:p>
            <a:r>
              <a:rPr lang="en-US" dirty="0" smtClean="0"/>
              <a:t>Analyzing a stacked bar chart that display top 10 batsman with the most fours can yield several insights into their batting styles, performance and contributions to their teams. </a:t>
            </a:r>
          </a:p>
          <a:p>
            <a:r>
              <a:rPr lang="en-US" b="1" dirty="0" smtClean="0">
                <a:solidFill>
                  <a:srgbClr val="FF0000"/>
                </a:solidFill>
              </a:rPr>
              <a:t>Insights</a:t>
            </a:r>
            <a:r>
              <a:rPr lang="en-US" dirty="0" smtClean="0"/>
              <a:t> </a:t>
            </a:r>
          </a:p>
          <a:p>
            <a:r>
              <a:rPr lang="en-US" dirty="0" smtClean="0"/>
              <a:t>The number of fours hit by each batsman indicates their ability to score runs quickly and efficiently.</a:t>
            </a:r>
          </a:p>
        </p:txBody>
      </p:sp>
    </p:spTree>
    <p:extLst>
      <p:ext uri="{BB962C8B-B14F-4D97-AF65-F5344CB8AC3E}">
        <p14:creationId xmlns:p14="http://schemas.microsoft.com/office/powerpoint/2010/main" val="185878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4">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6237" y="3943933"/>
            <a:ext cx="3916363" cy="600075"/>
          </a:xfrm>
        </p:spPr>
        <p:txBody>
          <a:bodyPr/>
          <a:lstStyle/>
          <a:p>
            <a:pPr marL="0" indent="0">
              <a:buNone/>
            </a:pPr>
            <a:r>
              <a:rPr lang="en-US" b="1" dirty="0" smtClean="0">
                <a:solidFill>
                  <a:srgbClr val="FF0000"/>
                </a:solidFill>
              </a:rPr>
              <a:t>Top Run score batsman vs Run </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258641" y="128722"/>
            <a:ext cx="8721846" cy="3815211"/>
          </a:xfrm>
          <a:prstGeom prst="rect">
            <a:avLst/>
          </a:prstGeom>
        </p:spPr>
      </p:pic>
      <p:sp>
        <p:nvSpPr>
          <p:cNvPr id="10" name="TextBox 9"/>
          <p:cNvSpPr txBox="1"/>
          <p:nvPr/>
        </p:nvSpPr>
        <p:spPr>
          <a:xfrm>
            <a:off x="895349" y="4657725"/>
            <a:ext cx="10106025" cy="1477328"/>
          </a:xfrm>
          <a:prstGeom prst="rect">
            <a:avLst/>
          </a:prstGeom>
          <a:noFill/>
        </p:spPr>
        <p:txBody>
          <a:bodyPr wrap="square" rtlCol="0">
            <a:spAutoFit/>
          </a:bodyPr>
          <a:lstStyle/>
          <a:p>
            <a:r>
              <a:rPr lang="en-US" dirty="0" smtClean="0"/>
              <a:t>Here identify top Performers batsman using </a:t>
            </a:r>
            <a:r>
              <a:rPr lang="en-US" dirty="0"/>
              <a:t>stacked bar </a:t>
            </a:r>
            <a:r>
              <a:rPr lang="en-US" dirty="0" smtClean="0"/>
              <a:t>chart .</a:t>
            </a:r>
          </a:p>
          <a:p>
            <a:endParaRPr lang="en-US" dirty="0" smtClean="0"/>
          </a:p>
          <a:p>
            <a:r>
              <a:rPr lang="en-US" b="1" dirty="0" smtClean="0">
                <a:solidFill>
                  <a:srgbClr val="FF0000"/>
                </a:solidFill>
              </a:rPr>
              <a:t>Insight</a:t>
            </a:r>
            <a:r>
              <a:rPr lang="en-US" b="1" dirty="0" smtClean="0"/>
              <a:t> :</a:t>
            </a:r>
          </a:p>
          <a:p>
            <a:r>
              <a:rPr lang="en-US" dirty="0" smtClean="0"/>
              <a:t>The stacked bar chart reveals that certain batsman consistently dominate run scoring,</a:t>
            </a:r>
          </a:p>
          <a:p>
            <a:r>
              <a:rPr lang="en-US" dirty="0" smtClean="0"/>
              <a:t>Showcasing their ability to accumulate high totals across different formats.</a:t>
            </a:r>
          </a:p>
        </p:txBody>
      </p:sp>
    </p:spTree>
    <p:extLst>
      <p:ext uri="{BB962C8B-B14F-4D97-AF65-F5344CB8AC3E}">
        <p14:creationId xmlns:p14="http://schemas.microsoft.com/office/powerpoint/2010/main" val="193368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6">
                <a:alpha val="91000"/>
                <a:lumMod val="50000"/>
                <a:lumOff val="50000"/>
              </a:schemeClr>
            </a:gs>
            <a:gs pos="100000">
              <a:schemeClr val="bg2">
                <a:shade val="96000"/>
                <a:satMod val="120000"/>
                <a:lumMod val="90000"/>
              </a:schemeClr>
            </a:gs>
          </a:gsLst>
          <a:lin ang="16200000" scaled="1"/>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5347" y="133350"/>
            <a:ext cx="9557328" cy="3614738"/>
          </a:xfrm>
          <a:prstGeom prst="rect">
            <a:avLst/>
          </a:prstGeom>
        </p:spPr>
      </p:pic>
      <p:sp>
        <p:nvSpPr>
          <p:cNvPr id="6" name="TextBox 5"/>
          <p:cNvSpPr txBox="1"/>
          <p:nvPr/>
        </p:nvSpPr>
        <p:spPr>
          <a:xfrm>
            <a:off x="415347" y="4135506"/>
            <a:ext cx="9286875" cy="1477328"/>
          </a:xfrm>
          <a:prstGeom prst="rect">
            <a:avLst/>
          </a:prstGeom>
          <a:noFill/>
        </p:spPr>
        <p:txBody>
          <a:bodyPr wrap="square" rtlCol="0">
            <a:spAutoFit/>
          </a:bodyPr>
          <a:lstStyle/>
          <a:p>
            <a:r>
              <a:rPr lang="en-US" dirty="0">
                <a:solidFill>
                  <a:schemeClr val="bg1">
                    <a:lumMod val="95000"/>
                    <a:lumOff val="5000"/>
                  </a:schemeClr>
                </a:solidFill>
              </a:rPr>
              <a:t>Creating insights for the four and six hitters in a match using a line chart in Power BI can help you analyze player performance and the overall dynamics of the </a:t>
            </a:r>
            <a:r>
              <a:rPr lang="en-US" dirty="0" smtClean="0">
                <a:solidFill>
                  <a:schemeClr val="bg1">
                    <a:lumMod val="95000"/>
                    <a:lumOff val="5000"/>
                  </a:schemeClr>
                </a:solidFill>
              </a:rPr>
              <a:t>game</a:t>
            </a:r>
          </a:p>
          <a:p>
            <a:r>
              <a:rPr lang="en-US" b="1" dirty="0" smtClean="0">
                <a:solidFill>
                  <a:srgbClr val="FF0000"/>
                </a:solidFill>
              </a:rPr>
              <a:t>Insights </a:t>
            </a:r>
            <a:r>
              <a:rPr lang="en-US" dirty="0">
                <a:solidFill>
                  <a:srgbClr val="002060"/>
                </a:solidFill>
              </a:rPr>
              <a:t>Analyze the strike rates of six hitters in relation to their total runs scored. </a:t>
            </a:r>
            <a:endParaRPr lang="en-US" dirty="0" smtClean="0">
              <a:solidFill>
                <a:srgbClr val="002060"/>
              </a:solidFill>
            </a:endParaRPr>
          </a:p>
          <a:p>
            <a:r>
              <a:rPr lang="en-US" dirty="0">
                <a:solidFill>
                  <a:srgbClr val="002060"/>
                </a:solidFill>
              </a:rPr>
              <a:t>Using the line chart, visualize player performances over time to identify trends and irregularities. This could inform player selection and training focus.</a:t>
            </a:r>
            <a:endParaRPr lang="en-US" b="1" dirty="0">
              <a:solidFill>
                <a:srgbClr val="002060"/>
              </a:solidFill>
            </a:endParaRPr>
          </a:p>
        </p:txBody>
      </p:sp>
    </p:spTree>
    <p:extLst>
      <p:ext uri="{BB962C8B-B14F-4D97-AF65-F5344CB8AC3E}">
        <p14:creationId xmlns:p14="http://schemas.microsoft.com/office/powerpoint/2010/main" val="366614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16200000" scaled="1"/>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122" y="208722"/>
            <a:ext cx="9865035" cy="3967032"/>
          </a:xfrm>
          <a:prstGeom prst="rect">
            <a:avLst/>
          </a:prstGeom>
        </p:spPr>
      </p:pic>
      <p:sp>
        <p:nvSpPr>
          <p:cNvPr id="5" name="TextBox 4"/>
          <p:cNvSpPr txBox="1"/>
          <p:nvPr/>
        </p:nvSpPr>
        <p:spPr>
          <a:xfrm>
            <a:off x="357808" y="4505739"/>
            <a:ext cx="11502887" cy="2031325"/>
          </a:xfrm>
          <a:prstGeom prst="rect">
            <a:avLst/>
          </a:prstGeom>
          <a:noFill/>
        </p:spPr>
        <p:txBody>
          <a:bodyPr wrap="square" rtlCol="0">
            <a:spAutoFit/>
          </a:bodyPr>
          <a:lstStyle/>
          <a:p>
            <a:r>
              <a:rPr lang="en-US" dirty="0">
                <a:solidFill>
                  <a:srgbClr val="002060"/>
                </a:solidFill>
                <a:latin typeface="Arial Narrow" panose="020B0606020202030204" pitchFamily="34" charset="0"/>
              </a:rPr>
              <a:t>Using a stacked column chart to visualize the performance of teams against runs scored by individual batsmen provides a clear and insightful way to examine contributions from both teams and players. </a:t>
            </a:r>
            <a:endParaRPr lang="en-US" dirty="0" smtClean="0">
              <a:solidFill>
                <a:srgbClr val="002060"/>
              </a:solidFill>
              <a:latin typeface="Arial Narrow" panose="020B0606020202030204" pitchFamily="34" charset="0"/>
            </a:endParaRPr>
          </a:p>
          <a:p>
            <a:endParaRPr lang="en-US" dirty="0" smtClean="0">
              <a:solidFill>
                <a:srgbClr val="002060"/>
              </a:solidFill>
              <a:latin typeface="Arial Narrow" panose="020B0606020202030204" pitchFamily="34" charset="0"/>
            </a:endParaRPr>
          </a:p>
          <a:p>
            <a:r>
              <a:rPr lang="en-US" b="1" dirty="0">
                <a:solidFill>
                  <a:srgbClr val="FF0000"/>
                </a:solidFill>
              </a:rPr>
              <a:t>Understanding individual contributions in relation to total team runs can help coaching staff and analysts devise future strategies for selection, training focus, and match preparation</a:t>
            </a:r>
            <a:r>
              <a:rPr lang="en-US" b="1" dirty="0" smtClean="0">
                <a:solidFill>
                  <a:srgbClr val="FF0000"/>
                </a:solidFill>
              </a:rPr>
              <a:t>.</a:t>
            </a:r>
          </a:p>
          <a:p>
            <a:r>
              <a:rPr lang="en-US" b="1" dirty="0">
                <a:solidFill>
                  <a:srgbClr val="FF0000"/>
                </a:solidFill>
              </a:rPr>
              <a:t>Identification of batsmen consistently contributing less can lead to targeted development and performance enhancement strategies.</a:t>
            </a:r>
            <a:endParaRPr lang="en-US"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7621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118" y="129209"/>
            <a:ext cx="6123025" cy="3614738"/>
          </a:xfrm>
          <a:prstGeom prst="rect">
            <a:avLst/>
          </a:prstGeom>
        </p:spPr>
      </p:pic>
      <p:pic>
        <p:nvPicPr>
          <p:cNvPr id="5" name="Picture 4"/>
          <p:cNvPicPr>
            <a:picLocks noChangeAspect="1"/>
          </p:cNvPicPr>
          <p:nvPr/>
        </p:nvPicPr>
        <p:blipFill>
          <a:blip r:embed="rId3"/>
          <a:stretch>
            <a:fillRect/>
          </a:stretch>
        </p:blipFill>
        <p:spPr>
          <a:xfrm>
            <a:off x="167118" y="3906876"/>
            <a:ext cx="6466542" cy="3103525"/>
          </a:xfrm>
          <a:prstGeom prst="rect">
            <a:avLst/>
          </a:prstGeom>
        </p:spPr>
      </p:pic>
      <p:sp>
        <p:nvSpPr>
          <p:cNvPr id="6" name="TextBox 5"/>
          <p:cNvSpPr txBox="1"/>
          <p:nvPr/>
        </p:nvSpPr>
        <p:spPr>
          <a:xfrm>
            <a:off x="6891130" y="384313"/>
            <a:ext cx="5088835" cy="2862322"/>
          </a:xfrm>
          <a:prstGeom prst="rect">
            <a:avLst/>
          </a:prstGeom>
          <a:noFill/>
        </p:spPr>
        <p:txBody>
          <a:bodyPr wrap="square" rtlCol="0">
            <a:spAutoFit/>
          </a:bodyPr>
          <a:lstStyle/>
          <a:p>
            <a:r>
              <a:rPr lang="en-US" b="1" dirty="0" smtClean="0">
                <a:solidFill>
                  <a:srgbClr val="FF0000"/>
                </a:solidFill>
              </a:rPr>
              <a:t>Here used stacked bar chart that analyzes top wicket takers, showcasing bowlers against the number of wickets taken.</a:t>
            </a:r>
          </a:p>
          <a:p>
            <a:endParaRPr lang="en-US" b="1" dirty="0">
              <a:solidFill>
                <a:srgbClr val="FF0000"/>
              </a:solidFill>
            </a:endParaRPr>
          </a:p>
          <a:p>
            <a:r>
              <a:rPr lang="en-US" b="1" dirty="0" smtClean="0">
                <a:solidFill>
                  <a:srgbClr val="FF0000"/>
                </a:solidFill>
              </a:rPr>
              <a:t>By </a:t>
            </a:r>
            <a:r>
              <a:rPr lang="en-US" b="1" dirty="0">
                <a:solidFill>
                  <a:srgbClr val="FF0000"/>
                </a:solidFill>
              </a:rPr>
              <a:t>examining past performance and wicket trends, analysts can make educated projections about future matches, including which bowlers may be key players and their likely performance in varying conditions.</a:t>
            </a:r>
          </a:p>
          <a:p>
            <a:endParaRPr lang="en-US" b="1" dirty="0">
              <a:solidFill>
                <a:srgbClr val="FF0000"/>
              </a:solidFill>
            </a:endParaRPr>
          </a:p>
        </p:txBody>
      </p:sp>
      <p:sp>
        <p:nvSpPr>
          <p:cNvPr id="8" name="TextBox 7"/>
          <p:cNvSpPr txBox="1"/>
          <p:nvPr/>
        </p:nvSpPr>
        <p:spPr>
          <a:xfrm>
            <a:off x="6738730" y="3465652"/>
            <a:ext cx="5088835" cy="3139321"/>
          </a:xfrm>
          <a:prstGeom prst="rect">
            <a:avLst/>
          </a:prstGeom>
          <a:noFill/>
        </p:spPr>
        <p:txBody>
          <a:bodyPr wrap="square" rtlCol="0">
            <a:spAutoFit/>
          </a:bodyPr>
          <a:lstStyle/>
          <a:p>
            <a:r>
              <a:rPr lang="en-US" b="1" dirty="0">
                <a:solidFill>
                  <a:srgbClr val="FFFF00"/>
                </a:solidFill>
              </a:rPr>
              <a:t>The line chart allows for easy observation of how each bowler’s economy rate has changed over matches or seasons. </a:t>
            </a:r>
            <a:endParaRPr lang="en-US" b="1" dirty="0" smtClean="0">
              <a:solidFill>
                <a:srgbClr val="FFFF00"/>
              </a:solidFill>
            </a:endParaRPr>
          </a:p>
          <a:p>
            <a:r>
              <a:rPr lang="en-US" b="1" dirty="0">
                <a:solidFill>
                  <a:srgbClr val="FFFF00"/>
                </a:solidFill>
              </a:rPr>
              <a:t>he line chart effectively captures the nuances of bowler performances related to their economy rates. These insights are valuable for coaches, analysts, and team management in strategizing player selections, match strategies, and identifying areas for improvement based on historical data patterns.</a:t>
            </a:r>
            <a:endParaRPr lang="en-US" b="1" dirty="0">
              <a:solidFill>
                <a:srgbClr val="FFFF00"/>
              </a:solidFill>
            </a:endParaRPr>
          </a:p>
        </p:txBody>
      </p:sp>
    </p:spTree>
    <p:extLst>
      <p:ext uri="{BB962C8B-B14F-4D97-AF65-F5344CB8AC3E}">
        <p14:creationId xmlns:p14="http://schemas.microsoft.com/office/powerpoint/2010/main" val="14334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5">
                <a:lumMod val="40000"/>
                <a:lumOff val="6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833" y="182217"/>
            <a:ext cx="6043074" cy="3614738"/>
          </a:xfrm>
          <a:prstGeom prst="rect">
            <a:avLst/>
          </a:prstGeom>
        </p:spPr>
      </p:pic>
      <p:pic>
        <p:nvPicPr>
          <p:cNvPr id="5" name="Picture 4"/>
          <p:cNvPicPr>
            <a:picLocks noChangeAspect="1"/>
          </p:cNvPicPr>
          <p:nvPr/>
        </p:nvPicPr>
        <p:blipFill>
          <a:blip r:embed="rId3"/>
          <a:stretch>
            <a:fillRect/>
          </a:stretch>
        </p:blipFill>
        <p:spPr>
          <a:xfrm>
            <a:off x="155695" y="3678254"/>
            <a:ext cx="6028212" cy="3756216"/>
          </a:xfrm>
          <a:prstGeom prst="rect">
            <a:avLst/>
          </a:prstGeom>
        </p:spPr>
      </p:pic>
      <p:sp>
        <p:nvSpPr>
          <p:cNvPr id="6" name="TextBox 5"/>
          <p:cNvSpPr txBox="1"/>
          <p:nvPr/>
        </p:nvSpPr>
        <p:spPr>
          <a:xfrm>
            <a:off x="6897189" y="313509"/>
            <a:ext cx="5077097" cy="2800767"/>
          </a:xfrm>
          <a:prstGeom prst="rect">
            <a:avLst/>
          </a:prstGeom>
          <a:noFill/>
        </p:spPr>
        <p:txBody>
          <a:bodyPr wrap="square" rtlCol="0">
            <a:spAutoFit/>
          </a:bodyPr>
          <a:lstStyle/>
          <a:p>
            <a:r>
              <a:rPr lang="en-US" sz="1600" b="1" dirty="0" smtClean="0">
                <a:solidFill>
                  <a:schemeClr val="accent1">
                    <a:lumMod val="50000"/>
                  </a:schemeClr>
                </a:solidFill>
                <a:latin typeface="Candara Light" panose="020E0502030303020204" pitchFamily="34" charset="0"/>
              </a:rPr>
              <a:t>Here are created stacked bar chart for bowler performance.</a:t>
            </a:r>
          </a:p>
          <a:p>
            <a:endParaRPr lang="en-US" sz="1600" b="1" dirty="0" smtClean="0">
              <a:solidFill>
                <a:schemeClr val="accent1">
                  <a:lumMod val="50000"/>
                </a:schemeClr>
              </a:solidFill>
              <a:latin typeface="Candara Light" panose="020E0502030303020204" pitchFamily="34" charset="0"/>
            </a:endParaRPr>
          </a:p>
          <a:p>
            <a:r>
              <a:rPr lang="en-US" sz="1600" b="1" dirty="0">
                <a:solidFill>
                  <a:schemeClr val="accent1">
                    <a:lumMod val="50000"/>
                  </a:schemeClr>
                </a:solidFill>
                <a:latin typeface="Candara Light" panose="020E0502030303020204" pitchFamily="34" charset="0"/>
              </a:rPr>
              <a:t>Analysis of the components of the stacked bars can help identify strengths (high wicket count, low runs) and weaknesses (high runs conceded) that bowlers may need to work on. Targeted training can then be implemented to improve weaker aspects</a:t>
            </a:r>
            <a:r>
              <a:rPr lang="en-US" sz="1600" b="1" dirty="0" smtClean="0">
                <a:solidFill>
                  <a:schemeClr val="accent1">
                    <a:lumMod val="50000"/>
                  </a:schemeClr>
                </a:solidFill>
                <a:latin typeface="Candara Light" panose="020E0502030303020204" pitchFamily="34" charset="0"/>
              </a:rPr>
              <a:t>.</a:t>
            </a:r>
            <a:r>
              <a:rPr lang="en-US" sz="1600" b="1" dirty="0">
                <a:solidFill>
                  <a:schemeClr val="accent1">
                    <a:lumMod val="50000"/>
                  </a:schemeClr>
                </a:solidFill>
                <a:latin typeface="Candara Light" panose="020E0502030303020204" pitchFamily="34" charset="0"/>
              </a:rPr>
              <a:t> Ultimately, the visual representation provided by the stacked bar chart enhances the understanding of bowlers’ contributions to the team's overall success.</a:t>
            </a:r>
            <a:endParaRPr lang="en-US" sz="1600" b="1" dirty="0">
              <a:solidFill>
                <a:schemeClr val="accent1">
                  <a:lumMod val="50000"/>
                </a:schemeClr>
              </a:solidFill>
              <a:latin typeface="Candara Light" panose="020E0502030303020204" pitchFamily="34" charset="0"/>
            </a:endParaRPr>
          </a:p>
        </p:txBody>
      </p:sp>
      <p:sp>
        <p:nvSpPr>
          <p:cNvPr id="8" name="TextBox 7"/>
          <p:cNvSpPr txBox="1"/>
          <p:nvPr/>
        </p:nvSpPr>
        <p:spPr>
          <a:xfrm>
            <a:off x="6827520" y="3918857"/>
            <a:ext cx="4441371" cy="2677656"/>
          </a:xfrm>
          <a:prstGeom prst="rect">
            <a:avLst/>
          </a:prstGeom>
          <a:noFill/>
        </p:spPr>
        <p:txBody>
          <a:bodyPr wrap="square" rtlCol="0">
            <a:spAutoFit/>
          </a:bodyPr>
          <a:lstStyle/>
          <a:p>
            <a:r>
              <a:rPr lang="en-US" sz="1200" dirty="0" smtClean="0">
                <a:latin typeface="Arial Black" panose="020B0A04020102020204" pitchFamily="34" charset="0"/>
              </a:rPr>
              <a:t>This pie chart for match result</a:t>
            </a:r>
          </a:p>
          <a:p>
            <a:endParaRPr lang="en-US" sz="1200" dirty="0">
              <a:latin typeface="Arial Black" panose="020B0A04020102020204" pitchFamily="34" charset="0"/>
            </a:endParaRPr>
          </a:p>
          <a:p>
            <a:r>
              <a:rPr lang="en-US" sz="1200" dirty="0">
                <a:latin typeface="Arial Black" panose="020B0A04020102020204" pitchFamily="34" charset="0"/>
              </a:rPr>
              <a:t>The pie chart provides a clear visual representation of the proportion of matches won versus lost. A large segment of the chart representing wins indicates a strong performance throughout a series or season, while a larger segment for losses may indicate areas for improvement</a:t>
            </a:r>
            <a:r>
              <a:rPr lang="en-US" sz="1200" dirty="0" smtClean="0">
                <a:latin typeface="Arial Black" panose="020B0A04020102020204" pitchFamily="34" charset="0"/>
              </a:rPr>
              <a:t>.</a:t>
            </a:r>
          </a:p>
          <a:p>
            <a:r>
              <a:rPr lang="en-US" sz="1200" dirty="0">
                <a:latin typeface="Arial Black" panose="020B0A04020102020204" pitchFamily="34" charset="0"/>
              </a:rPr>
              <a:t>Understanding the win/loss mix can help coaches and selectors make data-driven decisions regarding which players to prioritize for upcoming matches based on previous outcomes against particular opponents.</a:t>
            </a:r>
            <a:endParaRPr lang="en-US" sz="1200" dirty="0">
              <a:latin typeface="Arial Black" panose="020B0A04020102020204" pitchFamily="34" charset="0"/>
            </a:endParaRPr>
          </a:p>
        </p:txBody>
      </p:sp>
    </p:spTree>
    <p:extLst>
      <p:ext uri="{BB962C8B-B14F-4D97-AF65-F5344CB8AC3E}">
        <p14:creationId xmlns:p14="http://schemas.microsoft.com/office/powerpoint/2010/main" val="270198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9" y="0"/>
            <a:ext cx="6067426" cy="3508375"/>
          </a:xfrm>
          <a:prstGeom prst="rect">
            <a:avLst/>
          </a:prstGeom>
        </p:spPr>
      </p:pic>
      <p:sp>
        <p:nvSpPr>
          <p:cNvPr id="5" name="TextBox 4"/>
          <p:cNvSpPr txBox="1"/>
          <p:nvPr/>
        </p:nvSpPr>
        <p:spPr>
          <a:xfrm>
            <a:off x="6753225" y="171450"/>
            <a:ext cx="5305425" cy="2585323"/>
          </a:xfrm>
          <a:prstGeom prst="rect">
            <a:avLst/>
          </a:prstGeom>
          <a:noFill/>
        </p:spPr>
        <p:txBody>
          <a:bodyPr wrap="square" rtlCol="0">
            <a:spAutoFit/>
          </a:bodyPr>
          <a:lstStyle/>
          <a:p>
            <a:r>
              <a:rPr lang="en-US" dirty="0"/>
              <a:t>stacked bar chart that illustrates team performance, comparing runs made by different teams across various matches or </a:t>
            </a:r>
            <a:r>
              <a:rPr lang="en-US" dirty="0" smtClean="0"/>
              <a:t>seasons</a:t>
            </a:r>
          </a:p>
          <a:p>
            <a:r>
              <a:rPr lang="en-US" dirty="0"/>
              <a:t>Analyzing the individual contributions in the stacked segments can help assess how well-reserved players perform when given opportunities, indicating depth in squad strength and potential options for rotation.</a:t>
            </a:r>
            <a:endParaRPr lang="en-US" dirty="0"/>
          </a:p>
        </p:txBody>
      </p:sp>
      <p:pic>
        <p:nvPicPr>
          <p:cNvPr id="6" name="Picture 5"/>
          <p:cNvPicPr>
            <a:picLocks noChangeAspect="1"/>
          </p:cNvPicPr>
          <p:nvPr/>
        </p:nvPicPr>
        <p:blipFill>
          <a:blip r:embed="rId3"/>
          <a:stretch>
            <a:fillRect/>
          </a:stretch>
        </p:blipFill>
        <p:spPr>
          <a:xfrm>
            <a:off x="7012260" y="2992437"/>
            <a:ext cx="4158327" cy="3865563"/>
          </a:xfrm>
          <a:prstGeom prst="rect">
            <a:avLst/>
          </a:prstGeom>
        </p:spPr>
      </p:pic>
      <p:sp>
        <p:nvSpPr>
          <p:cNvPr id="7" name="Right Arrow 6"/>
          <p:cNvSpPr/>
          <p:nvPr/>
        </p:nvSpPr>
        <p:spPr>
          <a:xfrm>
            <a:off x="6311242" y="1316473"/>
            <a:ext cx="285750"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181725" y="3990975"/>
            <a:ext cx="714375" cy="180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 y="3705225"/>
            <a:ext cx="5705475" cy="2524125"/>
          </a:xfrm>
          <a:prstGeom prst="rect">
            <a:avLst/>
          </a:prstGeom>
          <a:solidFill>
            <a:schemeClr val="bg1">
              <a:lumMod val="65000"/>
              <a:lumOff val="3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0050" y="3810000"/>
            <a:ext cx="5619750" cy="2308324"/>
          </a:xfrm>
          <a:prstGeom prst="rect">
            <a:avLst/>
          </a:prstGeom>
          <a:noFill/>
        </p:spPr>
        <p:txBody>
          <a:bodyPr wrap="square" rtlCol="0">
            <a:spAutoFit/>
          </a:bodyPr>
          <a:lstStyle/>
          <a:p>
            <a:r>
              <a:rPr lang="en-US" dirty="0" smtClean="0"/>
              <a:t>Table matrix is used for match summary</a:t>
            </a:r>
          </a:p>
          <a:p>
            <a:r>
              <a:rPr lang="en-US" b="1" dirty="0"/>
              <a:t>A table matrix for match summaries is a powerful tool for collating, analyzing, and interpreting match data across statistics and outcomes. It provides a clear, organized approach to understanding team and player performances, trends, and key insights that can inform future strategies and decision-making.</a:t>
            </a:r>
            <a:endParaRPr lang="en-US" b="1" dirty="0"/>
          </a:p>
        </p:txBody>
      </p:sp>
    </p:spTree>
    <p:extLst>
      <p:ext uri="{BB962C8B-B14F-4D97-AF65-F5344CB8AC3E}">
        <p14:creationId xmlns:p14="http://schemas.microsoft.com/office/powerpoint/2010/main" val="40443360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174</TotalTime>
  <Words>804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Black</vt:lpstr>
      <vt:lpstr>Arial Narrow</vt:lpstr>
      <vt:lpstr>Candara Light</vt:lpstr>
      <vt:lpstr>Century Gothic</vt:lpstr>
      <vt:lpstr>Wingdings 3</vt:lpstr>
      <vt:lpstr>Slice</vt:lpstr>
      <vt:lpstr>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HP</dc:creator>
  <cp:lastModifiedBy>HP</cp:lastModifiedBy>
  <cp:revision>19</cp:revision>
  <dcterms:created xsi:type="dcterms:W3CDTF">2024-11-03T14:12:38Z</dcterms:created>
  <dcterms:modified xsi:type="dcterms:W3CDTF">2024-11-03T17:10:07Z</dcterms:modified>
</cp:coreProperties>
</file>