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80" r:id="rId3"/>
    <p:sldId id="258" r:id="rId4"/>
    <p:sldId id="281" r:id="rId5"/>
    <p:sldId id="259" r:id="rId6"/>
    <p:sldId id="263" r:id="rId7"/>
    <p:sldId id="264" r:id="rId8"/>
    <p:sldId id="265" r:id="rId9"/>
    <p:sldId id="266" r:id="rId10"/>
    <p:sldId id="267" r:id="rId11"/>
    <p:sldId id="282" r:id="rId12"/>
    <p:sldId id="286" r:id="rId13"/>
    <p:sldId id="289" r:id="rId14"/>
    <p:sldId id="269" r:id="rId15"/>
    <p:sldId id="270" r:id="rId16"/>
    <p:sldId id="273" r:id="rId17"/>
    <p:sldId id="271" r:id="rId18"/>
    <p:sldId id="275" r:id="rId19"/>
    <p:sldId id="276" r:id="rId20"/>
    <p:sldId id="274" r:id="rId21"/>
    <p:sldId id="277" r:id="rId22"/>
    <p:sldId id="278" r:id="rId23"/>
    <p:sldId id="285" r:id="rId24"/>
    <p:sldId id="284" r:id="rId25"/>
    <p:sldId id="287" r:id="rId26"/>
    <p:sldId id="288" r:id="rId27"/>
    <p:sldId id="283" r:id="rId28"/>
    <p:sldId id="262" r:id="rId29"/>
    <p:sldId id="27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343" autoAdjust="0"/>
  </p:normalViewPr>
  <p:slideViewPr>
    <p:cSldViewPr snapToGrid="0">
      <p:cViewPr varScale="1">
        <p:scale>
          <a:sx n="73" d="100"/>
          <a:sy n="73" d="100"/>
        </p:scale>
        <p:origin x="6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602870-9A7C-4F6D-8E56-9CBAD2280EDE}"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33485B63-A11B-4190-9D39-B6A15B0D4A05}">
      <dgm:prSet phldrT="[Text]" custT="1"/>
      <dgm:spPr/>
      <dgm:t>
        <a:bodyPr/>
        <a:lstStyle/>
        <a:p>
          <a:r>
            <a:rPr lang="en-US" sz="1600" b="0" i="0" dirty="0" smtClean="0">
              <a:latin typeface="Century" panose="02040604050505020304" pitchFamily="18" charset="0"/>
            </a:rPr>
            <a:t>Matches a single character of any single character, except the end of a line. </a:t>
          </a:r>
        </a:p>
        <a:p>
          <a:r>
            <a:rPr lang="en-US" sz="1600" b="0" i="0" dirty="0" smtClean="0">
              <a:latin typeface="Century" panose="02040604050505020304" pitchFamily="18" charset="0"/>
            </a:rPr>
            <a:t>For example, the </a:t>
          </a:r>
          <a:r>
            <a:rPr lang="en-US" sz="1600" b="1" i="1" u="sng" dirty="0" err="1" smtClean="0">
              <a:solidFill>
                <a:schemeClr val="tx1"/>
              </a:solidFill>
              <a:latin typeface="Century" panose="02040604050505020304" pitchFamily="18" charset="0"/>
            </a:rPr>
            <a:t>sh.rt</a:t>
          </a:r>
          <a:r>
            <a:rPr lang="en-US" sz="1600" b="0" i="0" dirty="0" smtClean="0">
              <a:latin typeface="Century" panose="02040604050505020304" pitchFamily="18" charset="0"/>
            </a:rPr>
            <a:t> regex matches shirt, short and any character between </a:t>
          </a:r>
          <a:r>
            <a:rPr lang="en-US" sz="1600" b="0" i="0" dirty="0" err="1" smtClean="0">
              <a:latin typeface="Century" panose="02040604050505020304" pitchFamily="18" charset="0"/>
            </a:rPr>
            <a:t>sh</a:t>
          </a:r>
          <a:r>
            <a:rPr lang="en-US" sz="1600" b="0" i="0" dirty="0" smtClean="0">
              <a:latin typeface="Century" panose="02040604050505020304" pitchFamily="18" charset="0"/>
            </a:rPr>
            <a:t> and rt.</a:t>
          </a:r>
          <a:endParaRPr lang="en-US" sz="1200" dirty="0">
            <a:latin typeface="Century" panose="02040604050505020304" pitchFamily="18" charset="0"/>
          </a:endParaRPr>
        </a:p>
      </dgm:t>
    </dgm:pt>
    <dgm:pt modelId="{9B361C22-3472-4B2C-AF7C-436210794F69}" type="parTrans" cxnId="{A24E825A-A012-4678-8E85-4A6D7507D9A8}">
      <dgm:prSet/>
      <dgm:spPr/>
      <dgm:t>
        <a:bodyPr/>
        <a:lstStyle/>
        <a:p>
          <a:endParaRPr lang="en-US">
            <a:latin typeface="Century" panose="02040604050505020304" pitchFamily="18" charset="0"/>
          </a:endParaRPr>
        </a:p>
      </dgm:t>
    </dgm:pt>
    <dgm:pt modelId="{3C6E7AA3-795A-496A-B5F7-4A415C81E802}" type="sibTrans" cxnId="{A24E825A-A012-4678-8E85-4A6D7507D9A8}">
      <dgm:prSet/>
      <dgm:spPr/>
      <dgm:t>
        <a:bodyPr/>
        <a:lstStyle/>
        <a:p>
          <a:endParaRPr lang="en-US">
            <a:latin typeface="Century" panose="02040604050505020304" pitchFamily="18" charset="0"/>
          </a:endParaRPr>
        </a:p>
      </dgm:t>
    </dgm:pt>
    <dgm:pt modelId="{182B79D1-4069-4D89-831C-55667C64E595}">
      <dgm:prSet phldrT="[Text]" custT="1"/>
      <dgm:spPr>
        <a:solidFill>
          <a:schemeClr val="tx1">
            <a:lumMod val="50000"/>
            <a:lumOff val="50000"/>
          </a:schemeClr>
        </a:solidFill>
      </dgm:spPr>
      <dgm:t>
        <a:bodyPr/>
        <a:lstStyle/>
        <a:p>
          <a:r>
            <a:rPr lang="en-US" sz="1600" b="0" i="0" dirty="0" smtClean="0">
              <a:latin typeface="Century" panose="02040604050505020304" pitchFamily="18" charset="0"/>
            </a:rPr>
            <a:t>Matches a term if the term appears at the beginning of a paragraph or a line. </a:t>
          </a:r>
        </a:p>
        <a:p>
          <a:r>
            <a:rPr lang="en-US" sz="1600" b="0" i="0" dirty="0" smtClean="0">
              <a:latin typeface="Century" panose="02040604050505020304" pitchFamily="18" charset="0"/>
            </a:rPr>
            <a:t>For example, the </a:t>
          </a:r>
          <a:r>
            <a:rPr lang="en-US" sz="1600" b="1" i="1" u="sng" dirty="0" smtClean="0">
              <a:solidFill>
                <a:schemeClr val="tx1"/>
              </a:solidFill>
            </a:rPr>
            <a:t>^Apple</a:t>
          </a:r>
          <a:r>
            <a:rPr lang="en-US" sz="1600" b="0" i="0" dirty="0" smtClean="0">
              <a:latin typeface="Century" panose="02040604050505020304" pitchFamily="18" charset="0"/>
            </a:rPr>
            <a:t> regex matches a paragraph or a line starts with Apple</a:t>
          </a:r>
          <a:endParaRPr lang="en-US" sz="1600" dirty="0">
            <a:latin typeface="Century" panose="02040604050505020304" pitchFamily="18" charset="0"/>
          </a:endParaRPr>
        </a:p>
      </dgm:t>
    </dgm:pt>
    <dgm:pt modelId="{A660B5A7-8955-451D-AFD8-ACF3E5714593}" type="parTrans" cxnId="{BA79273C-CFD5-4830-BDEB-B3DC767479F0}">
      <dgm:prSet/>
      <dgm:spPr/>
      <dgm:t>
        <a:bodyPr/>
        <a:lstStyle/>
        <a:p>
          <a:endParaRPr lang="en-US">
            <a:latin typeface="Century" panose="02040604050505020304" pitchFamily="18" charset="0"/>
          </a:endParaRPr>
        </a:p>
      </dgm:t>
    </dgm:pt>
    <dgm:pt modelId="{4BCBD218-094F-47A1-B566-7AEF3F40405E}" type="sibTrans" cxnId="{BA79273C-CFD5-4830-BDEB-B3DC767479F0}">
      <dgm:prSet/>
      <dgm:spPr/>
      <dgm:t>
        <a:bodyPr/>
        <a:lstStyle/>
        <a:p>
          <a:endParaRPr lang="en-US">
            <a:latin typeface="Century" panose="02040604050505020304" pitchFamily="18" charset="0"/>
          </a:endParaRPr>
        </a:p>
      </dgm:t>
    </dgm:pt>
    <dgm:pt modelId="{80D5DF55-0184-42C3-8511-41F379412F55}">
      <dgm:prSet phldrT="[Text]" custT="1"/>
      <dgm:spPr/>
      <dgm:t>
        <a:bodyPr/>
        <a:lstStyle/>
        <a:p>
          <a:r>
            <a:rPr lang="en-US" sz="1600" b="0" i="0" dirty="0" smtClean="0">
              <a:latin typeface="Century" panose="02040604050505020304" pitchFamily="18" charset="0"/>
            </a:rPr>
            <a:t>^ only means "not the following" when inside and at the start of  [ ], so [^…]</a:t>
          </a:r>
        </a:p>
        <a:p>
          <a:r>
            <a:rPr lang="en-US" sz="1600" b="0" i="0" dirty="0" smtClean="0">
              <a:latin typeface="Century" panose="02040604050505020304" pitchFamily="18" charset="0"/>
            </a:rPr>
            <a:t>For example, the </a:t>
          </a:r>
          <a:r>
            <a:rPr lang="en-US" sz="1600" b="1" i="1" u="sng" dirty="0" smtClean="0">
              <a:solidFill>
                <a:schemeClr val="tx1"/>
              </a:solidFill>
            </a:rPr>
            <a:t>[^a-e]</a:t>
          </a:r>
          <a:r>
            <a:rPr lang="en-US" sz="1600" b="0" i="0" dirty="0" smtClean="0">
              <a:solidFill>
                <a:schemeClr val="tx1"/>
              </a:solidFill>
            </a:rPr>
            <a:t> </a:t>
          </a:r>
          <a:r>
            <a:rPr lang="en-US" sz="1600" b="0" i="0" dirty="0" smtClean="0">
              <a:latin typeface="Century" panose="02040604050505020304" pitchFamily="18" charset="0"/>
            </a:rPr>
            <a:t>regex matches any characters but a, b, c, d, e</a:t>
          </a:r>
          <a:endParaRPr lang="en-US" sz="1600" dirty="0">
            <a:latin typeface="Century" panose="02040604050505020304" pitchFamily="18" charset="0"/>
          </a:endParaRPr>
        </a:p>
      </dgm:t>
    </dgm:pt>
    <dgm:pt modelId="{382F90D6-5A4B-4956-A726-3256B6FB4B4F}" type="parTrans" cxnId="{F1335F56-5030-4FE4-B961-B12248489452}">
      <dgm:prSet/>
      <dgm:spPr/>
      <dgm:t>
        <a:bodyPr/>
        <a:lstStyle/>
        <a:p>
          <a:endParaRPr lang="en-US">
            <a:latin typeface="Century" panose="02040604050505020304" pitchFamily="18" charset="0"/>
          </a:endParaRPr>
        </a:p>
      </dgm:t>
    </dgm:pt>
    <dgm:pt modelId="{F66C6769-E3A8-432F-9E0F-0D9141E465E6}" type="sibTrans" cxnId="{F1335F56-5030-4FE4-B961-B12248489452}">
      <dgm:prSet/>
      <dgm:spPr/>
      <dgm:t>
        <a:bodyPr/>
        <a:lstStyle/>
        <a:p>
          <a:endParaRPr lang="en-US">
            <a:latin typeface="Century" panose="02040604050505020304" pitchFamily="18" charset="0"/>
          </a:endParaRPr>
        </a:p>
      </dgm:t>
    </dgm:pt>
    <dgm:pt modelId="{91031842-42BC-47CA-98D0-910A0E127378}">
      <dgm:prSet phldrT="[Text]" custT="1"/>
      <dgm:spPr/>
      <dgm:t>
        <a:bodyPr/>
        <a:lstStyle/>
        <a:p>
          <a:r>
            <a:rPr lang="en-US" sz="1600" b="0" i="0" dirty="0" smtClean="0">
              <a:latin typeface="Century" panose="02040604050505020304" pitchFamily="18" charset="0"/>
            </a:rPr>
            <a:t>Matches a term if the term appears at the end of a paragraph or a line. </a:t>
          </a:r>
        </a:p>
        <a:p>
          <a:r>
            <a:rPr lang="en-US" sz="1600" b="0" i="0" dirty="0" smtClean="0">
              <a:latin typeface="Century" panose="02040604050505020304" pitchFamily="18" charset="0"/>
            </a:rPr>
            <a:t>For example, the </a:t>
          </a:r>
          <a:r>
            <a:rPr lang="en-US" sz="1600" b="1" i="1" u="sng" dirty="0" smtClean="0">
              <a:solidFill>
                <a:schemeClr val="tx1"/>
              </a:solidFill>
            </a:rPr>
            <a:t>bye$</a:t>
          </a:r>
          <a:r>
            <a:rPr lang="en-US" sz="1600" b="0" i="0" dirty="0" smtClean="0">
              <a:latin typeface="Century" panose="02040604050505020304" pitchFamily="18" charset="0"/>
            </a:rPr>
            <a:t> regex matches a paragraph or a line ends with bye.</a:t>
          </a:r>
          <a:endParaRPr lang="en-US" sz="1200" dirty="0">
            <a:latin typeface="Century" panose="02040604050505020304" pitchFamily="18" charset="0"/>
          </a:endParaRPr>
        </a:p>
      </dgm:t>
    </dgm:pt>
    <dgm:pt modelId="{8775631F-E83E-474B-8571-F72F6232E2FF}" type="parTrans" cxnId="{523544AF-909B-4CBC-A815-D43330D0B85F}">
      <dgm:prSet/>
      <dgm:spPr/>
      <dgm:t>
        <a:bodyPr/>
        <a:lstStyle/>
        <a:p>
          <a:endParaRPr lang="en-US">
            <a:latin typeface="Century" panose="02040604050505020304" pitchFamily="18" charset="0"/>
          </a:endParaRPr>
        </a:p>
      </dgm:t>
    </dgm:pt>
    <dgm:pt modelId="{7B774929-1A04-4004-817C-9D794408616C}" type="sibTrans" cxnId="{523544AF-909B-4CBC-A815-D43330D0B85F}">
      <dgm:prSet/>
      <dgm:spPr/>
      <dgm:t>
        <a:bodyPr/>
        <a:lstStyle/>
        <a:p>
          <a:endParaRPr lang="en-US">
            <a:latin typeface="Century" panose="02040604050505020304" pitchFamily="18" charset="0"/>
          </a:endParaRPr>
        </a:p>
      </dgm:t>
    </dgm:pt>
    <dgm:pt modelId="{1717F967-B69D-4886-BBDF-35B394A7EE56}" type="pres">
      <dgm:prSet presAssocID="{6C602870-9A7C-4F6D-8E56-9CBAD2280EDE}" presName="Name0" presStyleCnt="0">
        <dgm:presLayoutVars>
          <dgm:chMax val="7"/>
          <dgm:chPref val="7"/>
          <dgm:dir/>
        </dgm:presLayoutVars>
      </dgm:prSet>
      <dgm:spPr/>
      <dgm:t>
        <a:bodyPr/>
        <a:lstStyle/>
        <a:p>
          <a:endParaRPr lang="en-US"/>
        </a:p>
      </dgm:t>
    </dgm:pt>
    <dgm:pt modelId="{C05E5975-9C01-4688-9E0B-8425CEE5EFD1}" type="pres">
      <dgm:prSet presAssocID="{6C602870-9A7C-4F6D-8E56-9CBAD2280EDE}" presName="Name1" presStyleCnt="0"/>
      <dgm:spPr/>
    </dgm:pt>
    <dgm:pt modelId="{EE403C8F-0752-4001-97F6-037450FD1571}" type="pres">
      <dgm:prSet presAssocID="{6C602870-9A7C-4F6D-8E56-9CBAD2280EDE}" presName="cycle" presStyleCnt="0"/>
      <dgm:spPr/>
    </dgm:pt>
    <dgm:pt modelId="{593D2DAB-34BC-4A84-8C89-825C316D0526}" type="pres">
      <dgm:prSet presAssocID="{6C602870-9A7C-4F6D-8E56-9CBAD2280EDE}" presName="srcNode" presStyleLbl="node1" presStyleIdx="0" presStyleCnt="4"/>
      <dgm:spPr/>
    </dgm:pt>
    <dgm:pt modelId="{C7AEE450-D649-4953-9158-ABCE14B593DA}" type="pres">
      <dgm:prSet presAssocID="{6C602870-9A7C-4F6D-8E56-9CBAD2280EDE}" presName="conn" presStyleLbl="parChTrans1D2" presStyleIdx="0" presStyleCnt="1"/>
      <dgm:spPr/>
      <dgm:t>
        <a:bodyPr/>
        <a:lstStyle/>
        <a:p>
          <a:endParaRPr lang="en-US"/>
        </a:p>
      </dgm:t>
    </dgm:pt>
    <dgm:pt modelId="{64990E60-F7E9-4516-9D4D-0984B7E953B9}" type="pres">
      <dgm:prSet presAssocID="{6C602870-9A7C-4F6D-8E56-9CBAD2280EDE}" presName="extraNode" presStyleLbl="node1" presStyleIdx="0" presStyleCnt="4"/>
      <dgm:spPr/>
    </dgm:pt>
    <dgm:pt modelId="{01BA071A-B862-4761-8D81-36156AB464AA}" type="pres">
      <dgm:prSet presAssocID="{6C602870-9A7C-4F6D-8E56-9CBAD2280EDE}" presName="dstNode" presStyleLbl="node1" presStyleIdx="0" presStyleCnt="4"/>
      <dgm:spPr/>
    </dgm:pt>
    <dgm:pt modelId="{E6847C10-3A72-4A38-A6B2-DD0A6643126A}" type="pres">
      <dgm:prSet presAssocID="{33485B63-A11B-4190-9D39-B6A15B0D4A05}" presName="text_1" presStyleLbl="node1" presStyleIdx="0" presStyleCnt="4">
        <dgm:presLayoutVars>
          <dgm:bulletEnabled val="1"/>
        </dgm:presLayoutVars>
      </dgm:prSet>
      <dgm:spPr/>
      <dgm:t>
        <a:bodyPr/>
        <a:lstStyle/>
        <a:p>
          <a:endParaRPr lang="en-US"/>
        </a:p>
      </dgm:t>
    </dgm:pt>
    <dgm:pt modelId="{8143CDBB-31C4-4197-93D5-DAF69484D331}" type="pres">
      <dgm:prSet presAssocID="{33485B63-A11B-4190-9D39-B6A15B0D4A05}" presName="accent_1" presStyleCnt="0"/>
      <dgm:spPr/>
    </dgm:pt>
    <dgm:pt modelId="{F43BF0D9-7269-439B-8D63-0E4A58BB428B}" type="pres">
      <dgm:prSet presAssocID="{33485B63-A11B-4190-9D39-B6A15B0D4A05}" presName="accentRepeatNode" presStyleLbl="solidFgAcc1" presStyleIdx="0" presStyleCnt="4"/>
      <dgm:spPr/>
    </dgm:pt>
    <dgm:pt modelId="{00CF0737-642E-4084-9E96-0092E71CAB13}" type="pres">
      <dgm:prSet presAssocID="{182B79D1-4069-4D89-831C-55667C64E595}" presName="text_2" presStyleLbl="node1" presStyleIdx="1" presStyleCnt="4">
        <dgm:presLayoutVars>
          <dgm:bulletEnabled val="1"/>
        </dgm:presLayoutVars>
      </dgm:prSet>
      <dgm:spPr/>
      <dgm:t>
        <a:bodyPr/>
        <a:lstStyle/>
        <a:p>
          <a:endParaRPr lang="en-US"/>
        </a:p>
      </dgm:t>
    </dgm:pt>
    <dgm:pt modelId="{D67EFF5D-C5BF-42E6-AA16-16A024C3E0C0}" type="pres">
      <dgm:prSet presAssocID="{182B79D1-4069-4D89-831C-55667C64E595}" presName="accent_2" presStyleCnt="0"/>
      <dgm:spPr/>
    </dgm:pt>
    <dgm:pt modelId="{F4FF527C-153F-418C-97E4-6824D3FBC952}" type="pres">
      <dgm:prSet presAssocID="{182B79D1-4069-4D89-831C-55667C64E595}" presName="accentRepeatNode" presStyleLbl="solidFgAcc1" presStyleIdx="1" presStyleCnt="4"/>
      <dgm:spPr>
        <a:ln>
          <a:solidFill>
            <a:schemeClr val="tx1">
              <a:lumMod val="50000"/>
              <a:lumOff val="50000"/>
            </a:schemeClr>
          </a:solidFill>
        </a:ln>
      </dgm:spPr>
    </dgm:pt>
    <dgm:pt modelId="{3EF65670-020F-453C-B586-BFBD6F6F32E1}" type="pres">
      <dgm:prSet presAssocID="{80D5DF55-0184-42C3-8511-41F379412F55}" presName="text_3" presStyleLbl="node1" presStyleIdx="2" presStyleCnt="4">
        <dgm:presLayoutVars>
          <dgm:bulletEnabled val="1"/>
        </dgm:presLayoutVars>
      </dgm:prSet>
      <dgm:spPr/>
      <dgm:t>
        <a:bodyPr/>
        <a:lstStyle/>
        <a:p>
          <a:endParaRPr lang="en-US"/>
        </a:p>
      </dgm:t>
    </dgm:pt>
    <dgm:pt modelId="{FDAA4191-F634-4051-875F-3DDCDAFC7770}" type="pres">
      <dgm:prSet presAssocID="{80D5DF55-0184-42C3-8511-41F379412F55}" presName="accent_3" presStyleCnt="0"/>
      <dgm:spPr/>
    </dgm:pt>
    <dgm:pt modelId="{63ECC52B-A73E-47F2-B466-9FD3353112CF}" type="pres">
      <dgm:prSet presAssocID="{80D5DF55-0184-42C3-8511-41F379412F55}" presName="accentRepeatNode" presStyleLbl="solidFgAcc1" presStyleIdx="2" presStyleCnt="4"/>
      <dgm:spPr/>
    </dgm:pt>
    <dgm:pt modelId="{2D949FBA-85A1-4C42-AB7E-8A572C570AB3}" type="pres">
      <dgm:prSet presAssocID="{91031842-42BC-47CA-98D0-910A0E127378}" presName="text_4" presStyleLbl="node1" presStyleIdx="3" presStyleCnt="4">
        <dgm:presLayoutVars>
          <dgm:bulletEnabled val="1"/>
        </dgm:presLayoutVars>
      </dgm:prSet>
      <dgm:spPr/>
      <dgm:t>
        <a:bodyPr/>
        <a:lstStyle/>
        <a:p>
          <a:endParaRPr lang="en-US"/>
        </a:p>
      </dgm:t>
    </dgm:pt>
    <dgm:pt modelId="{F203E628-FB1F-44F4-BB82-FF241353D757}" type="pres">
      <dgm:prSet presAssocID="{91031842-42BC-47CA-98D0-910A0E127378}" presName="accent_4" presStyleCnt="0"/>
      <dgm:spPr/>
    </dgm:pt>
    <dgm:pt modelId="{5928A0B9-0814-4C24-99A2-BC5C3A93F50F}" type="pres">
      <dgm:prSet presAssocID="{91031842-42BC-47CA-98D0-910A0E127378}" presName="accentRepeatNode" presStyleLbl="solidFgAcc1" presStyleIdx="3" presStyleCnt="4"/>
      <dgm:spPr/>
    </dgm:pt>
  </dgm:ptLst>
  <dgm:cxnLst>
    <dgm:cxn modelId="{377F47CF-6465-4983-A825-97F300AE298E}" type="presOf" srcId="{182B79D1-4069-4D89-831C-55667C64E595}" destId="{00CF0737-642E-4084-9E96-0092E71CAB13}" srcOrd="0" destOrd="0" presId="urn:microsoft.com/office/officeart/2008/layout/VerticalCurvedList"/>
    <dgm:cxn modelId="{A24E825A-A012-4678-8E85-4A6D7507D9A8}" srcId="{6C602870-9A7C-4F6D-8E56-9CBAD2280EDE}" destId="{33485B63-A11B-4190-9D39-B6A15B0D4A05}" srcOrd="0" destOrd="0" parTransId="{9B361C22-3472-4B2C-AF7C-436210794F69}" sibTransId="{3C6E7AA3-795A-496A-B5F7-4A415C81E802}"/>
    <dgm:cxn modelId="{BA79273C-CFD5-4830-BDEB-B3DC767479F0}" srcId="{6C602870-9A7C-4F6D-8E56-9CBAD2280EDE}" destId="{182B79D1-4069-4D89-831C-55667C64E595}" srcOrd="1" destOrd="0" parTransId="{A660B5A7-8955-451D-AFD8-ACF3E5714593}" sibTransId="{4BCBD218-094F-47A1-B566-7AEF3F40405E}"/>
    <dgm:cxn modelId="{300E89E8-5DDA-4A87-B34C-39272F41D4B2}" type="presOf" srcId="{33485B63-A11B-4190-9D39-B6A15B0D4A05}" destId="{E6847C10-3A72-4A38-A6B2-DD0A6643126A}" srcOrd="0" destOrd="0" presId="urn:microsoft.com/office/officeart/2008/layout/VerticalCurvedList"/>
    <dgm:cxn modelId="{F1335F56-5030-4FE4-B961-B12248489452}" srcId="{6C602870-9A7C-4F6D-8E56-9CBAD2280EDE}" destId="{80D5DF55-0184-42C3-8511-41F379412F55}" srcOrd="2" destOrd="0" parTransId="{382F90D6-5A4B-4956-A726-3256B6FB4B4F}" sibTransId="{F66C6769-E3A8-432F-9E0F-0D9141E465E6}"/>
    <dgm:cxn modelId="{523544AF-909B-4CBC-A815-D43330D0B85F}" srcId="{6C602870-9A7C-4F6D-8E56-9CBAD2280EDE}" destId="{91031842-42BC-47CA-98D0-910A0E127378}" srcOrd="3" destOrd="0" parTransId="{8775631F-E83E-474B-8571-F72F6232E2FF}" sibTransId="{7B774929-1A04-4004-817C-9D794408616C}"/>
    <dgm:cxn modelId="{8E5344F3-3143-4034-9F97-D1070E688736}" type="presOf" srcId="{3C6E7AA3-795A-496A-B5F7-4A415C81E802}" destId="{C7AEE450-D649-4953-9158-ABCE14B593DA}" srcOrd="0" destOrd="0" presId="urn:microsoft.com/office/officeart/2008/layout/VerticalCurvedList"/>
    <dgm:cxn modelId="{0E1754DE-6ED7-4E0F-87FE-6A7DCAAAA428}" type="presOf" srcId="{91031842-42BC-47CA-98D0-910A0E127378}" destId="{2D949FBA-85A1-4C42-AB7E-8A572C570AB3}" srcOrd="0" destOrd="0" presId="urn:microsoft.com/office/officeart/2008/layout/VerticalCurvedList"/>
    <dgm:cxn modelId="{0EC84786-925C-448B-82C5-7A0B49A87142}" type="presOf" srcId="{80D5DF55-0184-42C3-8511-41F379412F55}" destId="{3EF65670-020F-453C-B586-BFBD6F6F32E1}" srcOrd="0" destOrd="0" presId="urn:microsoft.com/office/officeart/2008/layout/VerticalCurvedList"/>
    <dgm:cxn modelId="{5AC2EECA-213F-4989-A2D5-094E92985A4B}" type="presOf" srcId="{6C602870-9A7C-4F6D-8E56-9CBAD2280EDE}" destId="{1717F967-B69D-4886-BBDF-35B394A7EE56}" srcOrd="0" destOrd="0" presId="urn:microsoft.com/office/officeart/2008/layout/VerticalCurvedList"/>
    <dgm:cxn modelId="{A908BED7-462A-42B3-B3A9-065DB873BD1A}" type="presParOf" srcId="{1717F967-B69D-4886-BBDF-35B394A7EE56}" destId="{C05E5975-9C01-4688-9E0B-8425CEE5EFD1}" srcOrd="0" destOrd="0" presId="urn:microsoft.com/office/officeart/2008/layout/VerticalCurvedList"/>
    <dgm:cxn modelId="{A03ECEE7-4AA3-4FFB-BE28-FDD48C14C6D2}" type="presParOf" srcId="{C05E5975-9C01-4688-9E0B-8425CEE5EFD1}" destId="{EE403C8F-0752-4001-97F6-037450FD1571}" srcOrd="0" destOrd="0" presId="urn:microsoft.com/office/officeart/2008/layout/VerticalCurvedList"/>
    <dgm:cxn modelId="{3069992A-7BA3-4C14-8C43-4F97EC7B73A7}" type="presParOf" srcId="{EE403C8F-0752-4001-97F6-037450FD1571}" destId="{593D2DAB-34BC-4A84-8C89-825C316D0526}" srcOrd="0" destOrd="0" presId="urn:microsoft.com/office/officeart/2008/layout/VerticalCurvedList"/>
    <dgm:cxn modelId="{0EA65114-4F67-4DEB-B2AC-C449AAC40E92}" type="presParOf" srcId="{EE403C8F-0752-4001-97F6-037450FD1571}" destId="{C7AEE450-D649-4953-9158-ABCE14B593DA}" srcOrd="1" destOrd="0" presId="urn:microsoft.com/office/officeart/2008/layout/VerticalCurvedList"/>
    <dgm:cxn modelId="{515067D6-096D-4325-9A59-33E169ADB5D3}" type="presParOf" srcId="{EE403C8F-0752-4001-97F6-037450FD1571}" destId="{64990E60-F7E9-4516-9D4D-0984B7E953B9}" srcOrd="2" destOrd="0" presId="urn:microsoft.com/office/officeart/2008/layout/VerticalCurvedList"/>
    <dgm:cxn modelId="{BB48485B-DA89-4734-BC88-CC0C1A34AB95}" type="presParOf" srcId="{EE403C8F-0752-4001-97F6-037450FD1571}" destId="{01BA071A-B862-4761-8D81-36156AB464AA}" srcOrd="3" destOrd="0" presId="urn:microsoft.com/office/officeart/2008/layout/VerticalCurvedList"/>
    <dgm:cxn modelId="{6856AA75-89A5-4952-9E47-AC6014A74B31}" type="presParOf" srcId="{C05E5975-9C01-4688-9E0B-8425CEE5EFD1}" destId="{E6847C10-3A72-4A38-A6B2-DD0A6643126A}" srcOrd="1" destOrd="0" presId="urn:microsoft.com/office/officeart/2008/layout/VerticalCurvedList"/>
    <dgm:cxn modelId="{6A58DDEE-F264-4340-A927-8CD1E569D72E}" type="presParOf" srcId="{C05E5975-9C01-4688-9E0B-8425CEE5EFD1}" destId="{8143CDBB-31C4-4197-93D5-DAF69484D331}" srcOrd="2" destOrd="0" presId="urn:microsoft.com/office/officeart/2008/layout/VerticalCurvedList"/>
    <dgm:cxn modelId="{249DB189-2B09-4536-BA92-A8B41E5793A0}" type="presParOf" srcId="{8143CDBB-31C4-4197-93D5-DAF69484D331}" destId="{F43BF0D9-7269-439B-8D63-0E4A58BB428B}" srcOrd="0" destOrd="0" presId="urn:microsoft.com/office/officeart/2008/layout/VerticalCurvedList"/>
    <dgm:cxn modelId="{8BC54FF4-AFB0-4596-A880-375BAE720880}" type="presParOf" srcId="{C05E5975-9C01-4688-9E0B-8425CEE5EFD1}" destId="{00CF0737-642E-4084-9E96-0092E71CAB13}" srcOrd="3" destOrd="0" presId="urn:microsoft.com/office/officeart/2008/layout/VerticalCurvedList"/>
    <dgm:cxn modelId="{EAE0CE69-CED3-41BE-B840-99DF7CEEF84F}" type="presParOf" srcId="{C05E5975-9C01-4688-9E0B-8425CEE5EFD1}" destId="{D67EFF5D-C5BF-42E6-AA16-16A024C3E0C0}" srcOrd="4" destOrd="0" presId="urn:microsoft.com/office/officeart/2008/layout/VerticalCurvedList"/>
    <dgm:cxn modelId="{72788E32-4332-40E0-987F-6FF8C86881EF}" type="presParOf" srcId="{D67EFF5D-C5BF-42E6-AA16-16A024C3E0C0}" destId="{F4FF527C-153F-418C-97E4-6824D3FBC952}" srcOrd="0" destOrd="0" presId="urn:microsoft.com/office/officeart/2008/layout/VerticalCurvedList"/>
    <dgm:cxn modelId="{8216DC61-7284-47DC-BCB3-4C5E304ACC25}" type="presParOf" srcId="{C05E5975-9C01-4688-9E0B-8425CEE5EFD1}" destId="{3EF65670-020F-453C-B586-BFBD6F6F32E1}" srcOrd="5" destOrd="0" presId="urn:microsoft.com/office/officeart/2008/layout/VerticalCurvedList"/>
    <dgm:cxn modelId="{4E0830A4-D539-4936-BDBD-825BECAA8133}" type="presParOf" srcId="{C05E5975-9C01-4688-9E0B-8425CEE5EFD1}" destId="{FDAA4191-F634-4051-875F-3DDCDAFC7770}" srcOrd="6" destOrd="0" presId="urn:microsoft.com/office/officeart/2008/layout/VerticalCurvedList"/>
    <dgm:cxn modelId="{D7BB0DD8-8D0B-44DC-8FBA-F94EBDBC4DE1}" type="presParOf" srcId="{FDAA4191-F634-4051-875F-3DDCDAFC7770}" destId="{63ECC52B-A73E-47F2-B466-9FD3353112CF}" srcOrd="0" destOrd="0" presId="urn:microsoft.com/office/officeart/2008/layout/VerticalCurvedList"/>
    <dgm:cxn modelId="{409FD3AD-1558-4469-BE5C-62A91061E6D2}" type="presParOf" srcId="{C05E5975-9C01-4688-9E0B-8425CEE5EFD1}" destId="{2D949FBA-85A1-4C42-AB7E-8A572C570AB3}" srcOrd="7" destOrd="0" presId="urn:microsoft.com/office/officeart/2008/layout/VerticalCurvedList"/>
    <dgm:cxn modelId="{7A9EDCE3-8C9E-469F-905D-2540E9E17DC5}" type="presParOf" srcId="{C05E5975-9C01-4688-9E0B-8425CEE5EFD1}" destId="{F203E628-FB1F-44F4-BB82-FF241353D757}" srcOrd="8" destOrd="0" presId="urn:microsoft.com/office/officeart/2008/layout/VerticalCurvedList"/>
    <dgm:cxn modelId="{80562A27-ECED-4DE8-87B7-4A236B4CD068}" type="presParOf" srcId="{F203E628-FB1F-44F4-BB82-FF241353D757}" destId="{5928A0B9-0814-4C24-99A2-BC5C3A93F50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A756F75-C191-41C5-91C5-CDCABEFB2B2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073E37B-59EF-47A0-9D45-7AC10B5067E7}">
      <dgm:prSet phldrT="[Text]" custT="1"/>
      <dgm:spPr/>
      <dgm:t>
        <a:bodyPr/>
        <a:lstStyle/>
        <a:p>
          <a:r>
            <a:rPr lang="en-US" sz="1800" dirty="0" smtClean="0">
              <a:latin typeface="Century" panose="02040604050505020304" pitchFamily="18" charset="0"/>
            </a:rPr>
            <a:t>Matching a Password</a:t>
          </a:r>
          <a:endParaRPr lang="en-US" sz="1800" dirty="0">
            <a:latin typeface="Century" panose="02040604050505020304" pitchFamily="18" charset="0"/>
          </a:endParaRPr>
        </a:p>
      </dgm:t>
    </dgm:pt>
    <dgm:pt modelId="{682B1894-8A46-42D5-B5C7-C67E51476B57}" type="parTrans" cxnId="{40DE4AAF-769C-4E86-BEE9-A50009D40A36}">
      <dgm:prSet/>
      <dgm:spPr/>
      <dgm:t>
        <a:bodyPr/>
        <a:lstStyle/>
        <a:p>
          <a:endParaRPr lang="en-US" sz="1800">
            <a:latin typeface="Century" panose="02040604050505020304" pitchFamily="18" charset="0"/>
          </a:endParaRPr>
        </a:p>
      </dgm:t>
    </dgm:pt>
    <dgm:pt modelId="{60C0C6F9-FFDA-4A23-ACF6-729E7B9EC33C}" type="sibTrans" cxnId="{40DE4AAF-769C-4E86-BEE9-A50009D40A36}">
      <dgm:prSet/>
      <dgm:spPr/>
      <dgm:t>
        <a:bodyPr/>
        <a:lstStyle/>
        <a:p>
          <a:endParaRPr lang="en-US" sz="1800">
            <a:latin typeface="Century" panose="02040604050505020304" pitchFamily="18" charset="0"/>
          </a:endParaRPr>
        </a:p>
      </dgm:t>
    </dgm:pt>
    <dgm:pt modelId="{485405CC-C14F-4F1A-A9FC-ECA2D5EF2AA4}">
      <dgm:prSet phldrT="[Text]" custT="1"/>
      <dgm:spPr/>
      <dgm:t>
        <a:bodyPr/>
        <a:lstStyle/>
        <a:p>
          <a:r>
            <a:rPr lang="en-US" sz="1600" dirty="0" smtClean="0">
              <a:latin typeface="Century" panose="02040604050505020304" pitchFamily="18" charset="0"/>
            </a:rPr>
            <a:t>Matching the password having specific criteria</a:t>
          </a:r>
          <a:endParaRPr lang="en-US" sz="1600" dirty="0">
            <a:latin typeface="Century" panose="02040604050505020304" pitchFamily="18" charset="0"/>
          </a:endParaRPr>
        </a:p>
      </dgm:t>
    </dgm:pt>
    <dgm:pt modelId="{1B66D893-4E05-44B2-B91A-99AC35D72135}" type="parTrans" cxnId="{0EF50573-1E45-4F46-96F3-56584B69598A}">
      <dgm:prSet/>
      <dgm:spPr/>
      <dgm:t>
        <a:bodyPr/>
        <a:lstStyle/>
        <a:p>
          <a:endParaRPr lang="en-US" sz="1800">
            <a:latin typeface="Century" panose="02040604050505020304" pitchFamily="18" charset="0"/>
          </a:endParaRPr>
        </a:p>
      </dgm:t>
    </dgm:pt>
    <dgm:pt modelId="{3851F3F0-547A-4116-979D-F844FCD73BA7}" type="sibTrans" cxnId="{0EF50573-1E45-4F46-96F3-56584B69598A}">
      <dgm:prSet/>
      <dgm:spPr/>
      <dgm:t>
        <a:bodyPr/>
        <a:lstStyle/>
        <a:p>
          <a:endParaRPr lang="en-US" sz="1800">
            <a:latin typeface="Century" panose="02040604050505020304" pitchFamily="18" charset="0"/>
          </a:endParaRPr>
        </a:p>
      </dgm:t>
    </dgm:pt>
    <dgm:pt modelId="{969179A2-3654-4C62-BC83-8B10FBD143E0}">
      <dgm:prSet phldrT="[Text]" custT="1"/>
      <dgm:spPr/>
      <dgm:t>
        <a:bodyPr/>
        <a:lstStyle/>
        <a:p>
          <a:r>
            <a:rPr lang="en-US" sz="1800" dirty="0" smtClean="0">
              <a:latin typeface="Century" panose="02040604050505020304" pitchFamily="18" charset="0"/>
            </a:rPr>
            <a:t>Matching a Email address</a:t>
          </a:r>
          <a:endParaRPr lang="en-US" sz="1800" dirty="0">
            <a:latin typeface="Century" panose="02040604050505020304" pitchFamily="18" charset="0"/>
          </a:endParaRPr>
        </a:p>
      </dgm:t>
    </dgm:pt>
    <dgm:pt modelId="{422E0626-4B89-442C-A0E1-337EF31CD312}" type="parTrans" cxnId="{E5AFACC3-DA8F-49F7-838A-0B30BBA301B6}">
      <dgm:prSet/>
      <dgm:spPr/>
      <dgm:t>
        <a:bodyPr/>
        <a:lstStyle/>
        <a:p>
          <a:endParaRPr lang="en-US" sz="1800">
            <a:latin typeface="Century" panose="02040604050505020304" pitchFamily="18" charset="0"/>
          </a:endParaRPr>
        </a:p>
      </dgm:t>
    </dgm:pt>
    <dgm:pt modelId="{47EBC470-E646-4F10-8020-41A7A8EE5157}" type="sibTrans" cxnId="{E5AFACC3-DA8F-49F7-838A-0B30BBA301B6}">
      <dgm:prSet/>
      <dgm:spPr/>
      <dgm:t>
        <a:bodyPr/>
        <a:lstStyle/>
        <a:p>
          <a:endParaRPr lang="en-US" sz="1800">
            <a:latin typeface="Century" panose="02040604050505020304" pitchFamily="18" charset="0"/>
          </a:endParaRPr>
        </a:p>
      </dgm:t>
    </dgm:pt>
    <dgm:pt modelId="{A8043850-3890-4319-897A-0B74AA83AE28}">
      <dgm:prSet phldrT="[Text]" custT="1"/>
      <dgm:spPr/>
      <dgm:t>
        <a:bodyPr/>
        <a:lstStyle/>
        <a:p>
          <a:r>
            <a:rPr lang="en-US" sz="1600" dirty="0" smtClean="0">
              <a:latin typeface="Century" panose="02040604050505020304" pitchFamily="18" charset="0"/>
            </a:rPr>
            <a:t>Matching the email id having specific criteria</a:t>
          </a:r>
          <a:endParaRPr lang="en-US" sz="1600" dirty="0">
            <a:latin typeface="Century" panose="02040604050505020304" pitchFamily="18" charset="0"/>
          </a:endParaRPr>
        </a:p>
      </dgm:t>
    </dgm:pt>
    <dgm:pt modelId="{432A257B-91EB-4984-A715-62D7B52FEC6B}" type="parTrans" cxnId="{DCFD89F2-83B6-4DE5-AD47-082F0A9CC541}">
      <dgm:prSet/>
      <dgm:spPr/>
      <dgm:t>
        <a:bodyPr/>
        <a:lstStyle/>
        <a:p>
          <a:endParaRPr lang="en-US" sz="1800">
            <a:latin typeface="Century" panose="02040604050505020304" pitchFamily="18" charset="0"/>
          </a:endParaRPr>
        </a:p>
      </dgm:t>
    </dgm:pt>
    <dgm:pt modelId="{6F2B7FC9-1488-4286-B0D9-FB0C9E9F885B}" type="sibTrans" cxnId="{DCFD89F2-83B6-4DE5-AD47-082F0A9CC541}">
      <dgm:prSet/>
      <dgm:spPr/>
      <dgm:t>
        <a:bodyPr/>
        <a:lstStyle/>
        <a:p>
          <a:endParaRPr lang="en-US" sz="1800">
            <a:latin typeface="Century" panose="02040604050505020304" pitchFamily="18" charset="0"/>
          </a:endParaRPr>
        </a:p>
      </dgm:t>
    </dgm:pt>
    <dgm:pt modelId="{BB630524-EAD0-4B64-97F6-5193164C1BE4}">
      <dgm:prSet phldrT="[Text]" custT="1"/>
      <dgm:spPr/>
      <dgm:t>
        <a:bodyPr/>
        <a:lstStyle/>
        <a:p>
          <a:r>
            <a:rPr lang="en-US" sz="1600" dirty="0" smtClean="0">
              <a:latin typeface="Century" panose="02040604050505020304" pitchFamily="18" charset="0"/>
            </a:rPr>
            <a:t>Applying Greedy Trap</a:t>
          </a:r>
          <a:endParaRPr lang="en-US" sz="1600" dirty="0">
            <a:latin typeface="Century" panose="02040604050505020304" pitchFamily="18" charset="0"/>
          </a:endParaRPr>
        </a:p>
      </dgm:t>
    </dgm:pt>
    <dgm:pt modelId="{7327EAAE-D80B-4FB0-B39A-4280F1F34ABC}" type="parTrans" cxnId="{DF12A863-21C3-44A0-8CF6-1C552C45DD5A}">
      <dgm:prSet/>
      <dgm:spPr/>
      <dgm:t>
        <a:bodyPr/>
        <a:lstStyle/>
        <a:p>
          <a:endParaRPr lang="en-US">
            <a:latin typeface="Century" panose="02040604050505020304" pitchFamily="18" charset="0"/>
          </a:endParaRPr>
        </a:p>
      </dgm:t>
    </dgm:pt>
    <dgm:pt modelId="{3D42F0D9-41D9-4633-B1CF-B414EB0CBD7E}" type="sibTrans" cxnId="{DF12A863-21C3-44A0-8CF6-1C552C45DD5A}">
      <dgm:prSet/>
      <dgm:spPr/>
      <dgm:t>
        <a:bodyPr/>
        <a:lstStyle/>
        <a:p>
          <a:endParaRPr lang="en-US">
            <a:latin typeface="Century" panose="02040604050505020304" pitchFamily="18" charset="0"/>
          </a:endParaRPr>
        </a:p>
      </dgm:t>
    </dgm:pt>
    <dgm:pt modelId="{301765BF-CFB5-447B-9C43-C3D824420C2E}">
      <dgm:prSet phldrT="[Text]" custT="1"/>
      <dgm:spPr/>
      <dgm:t>
        <a:bodyPr/>
        <a:lstStyle/>
        <a:p>
          <a:r>
            <a:rPr lang="en-US" sz="1800" dirty="0" smtClean="0">
              <a:latin typeface="Century" panose="02040604050505020304" pitchFamily="18" charset="0"/>
            </a:rPr>
            <a:t>Steamrolling from start to end of string</a:t>
          </a:r>
          <a:endParaRPr lang="en-US" sz="1800" dirty="0">
            <a:latin typeface="Century" panose="02040604050505020304" pitchFamily="18" charset="0"/>
          </a:endParaRPr>
        </a:p>
      </dgm:t>
    </dgm:pt>
    <dgm:pt modelId="{F3043C39-8441-4DF4-94E3-20C773B1E4C3}" type="sibTrans" cxnId="{9C83233F-688B-4D2F-AF96-5D1D1E09EF68}">
      <dgm:prSet/>
      <dgm:spPr/>
      <dgm:t>
        <a:bodyPr/>
        <a:lstStyle/>
        <a:p>
          <a:endParaRPr lang="en-US">
            <a:latin typeface="Century" panose="02040604050505020304" pitchFamily="18" charset="0"/>
          </a:endParaRPr>
        </a:p>
      </dgm:t>
    </dgm:pt>
    <dgm:pt modelId="{67F1F124-0E87-418F-AC38-6CC67D1A86BC}" type="parTrans" cxnId="{9C83233F-688B-4D2F-AF96-5D1D1E09EF68}">
      <dgm:prSet/>
      <dgm:spPr/>
      <dgm:t>
        <a:bodyPr/>
        <a:lstStyle/>
        <a:p>
          <a:endParaRPr lang="en-US">
            <a:latin typeface="Century" panose="02040604050505020304" pitchFamily="18" charset="0"/>
          </a:endParaRPr>
        </a:p>
      </dgm:t>
    </dgm:pt>
    <dgm:pt modelId="{3F9497DB-57CE-464A-AAC1-E188F352E9A2}">
      <dgm:prSet phldrT="[Text]" custT="1"/>
      <dgm:spPr/>
      <dgm:t>
        <a:bodyPr/>
        <a:lstStyle/>
        <a:p>
          <a:r>
            <a:rPr lang="en-US" sz="1800" dirty="0" smtClean="0">
              <a:latin typeface="Century" panose="02040604050505020304" pitchFamily="18" charset="0"/>
            </a:rPr>
            <a:t>Matches an Username</a:t>
          </a:r>
          <a:endParaRPr lang="en-US" sz="1800" dirty="0">
            <a:latin typeface="Century" panose="02040604050505020304" pitchFamily="18" charset="0"/>
          </a:endParaRPr>
        </a:p>
      </dgm:t>
    </dgm:pt>
    <dgm:pt modelId="{748ADA1B-82CB-43CC-926A-6FFF4D9304F7}" type="parTrans" cxnId="{8CAC7C51-96D7-432D-8F37-77F9C8425730}">
      <dgm:prSet/>
      <dgm:spPr/>
      <dgm:t>
        <a:bodyPr/>
        <a:lstStyle/>
        <a:p>
          <a:endParaRPr lang="en-US"/>
        </a:p>
      </dgm:t>
    </dgm:pt>
    <dgm:pt modelId="{FD40CD08-E440-4776-B1DB-282F988CE7DC}" type="sibTrans" cxnId="{8CAC7C51-96D7-432D-8F37-77F9C8425730}">
      <dgm:prSet/>
      <dgm:spPr/>
      <dgm:t>
        <a:bodyPr/>
        <a:lstStyle/>
        <a:p>
          <a:endParaRPr lang="en-US"/>
        </a:p>
      </dgm:t>
    </dgm:pt>
    <dgm:pt modelId="{229BBBB9-446F-40F5-8842-84210ECB7B21}">
      <dgm:prSet phldrT="[Text]" custT="1"/>
      <dgm:spPr/>
      <dgm:t>
        <a:bodyPr/>
        <a:lstStyle/>
        <a:p>
          <a:r>
            <a:rPr lang="en-US" sz="1600" dirty="0" smtClean="0">
              <a:latin typeface="Century" panose="02040604050505020304" pitchFamily="18" charset="0"/>
            </a:rPr>
            <a:t>Matching username having specific criteria</a:t>
          </a:r>
          <a:endParaRPr lang="en-US" sz="1600" dirty="0">
            <a:latin typeface="Century" panose="02040604050505020304" pitchFamily="18" charset="0"/>
          </a:endParaRPr>
        </a:p>
      </dgm:t>
    </dgm:pt>
    <dgm:pt modelId="{A9610002-F28E-4CB3-A503-A5F8EBFAD491}" type="parTrans" cxnId="{ED93E923-939B-4A18-A06C-42CA2F89300C}">
      <dgm:prSet/>
      <dgm:spPr/>
      <dgm:t>
        <a:bodyPr/>
        <a:lstStyle/>
        <a:p>
          <a:endParaRPr lang="en-US"/>
        </a:p>
      </dgm:t>
    </dgm:pt>
    <dgm:pt modelId="{C2DCB71F-616C-448E-8E74-7B45C9D90959}" type="sibTrans" cxnId="{ED93E923-939B-4A18-A06C-42CA2F89300C}">
      <dgm:prSet/>
      <dgm:spPr/>
      <dgm:t>
        <a:bodyPr/>
        <a:lstStyle/>
        <a:p>
          <a:endParaRPr lang="en-US"/>
        </a:p>
      </dgm:t>
    </dgm:pt>
    <dgm:pt modelId="{E08F2C70-2EE7-4360-BEF3-1D38E794A7FE}" type="pres">
      <dgm:prSet presAssocID="{DA756F75-C191-41C5-91C5-CDCABEFB2B2D}" presName="linear" presStyleCnt="0">
        <dgm:presLayoutVars>
          <dgm:animLvl val="lvl"/>
          <dgm:resizeHandles val="exact"/>
        </dgm:presLayoutVars>
      </dgm:prSet>
      <dgm:spPr/>
      <dgm:t>
        <a:bodyPr/>
        <a:lstStyle/>
        <a:p>
          <a:endParaRPr lang="en-US"/>
        </a:p>
      </dgm:t>
    </dgm:pt>
    <dgm:pt modelId="{9B0C609F-B8B8-48EA-881D-C27ED39E3FFB}" type="pres">
      <dgm:prSet presAssocID="{3F9497DB-57CE-464A-AAC1-E188F352E9A2}" presName="parentText" presStyleLbl="node1" presStyleIdx="0" presStyleCnt="4">
        <dgm:presLayoutVars>
          <dgm:chMax val="0"/>
          <dgm:bulletEnabled val="1"/>
        </dgm:presLayoutVars>
      </dgm:prSet>
      <dgm:spPr/>
      <dgm:t>
        <a:bodyPr/>
        <a:lstStyle/>
        <a:p>
          <a:endParaRPr lang="en-US"/>
        </a:p>
      </dgm:t>
    </dgm:pt>
    <dgm:pt modelId="{233D8BF9-FFA5-483B-92DE-056724CF1B76}" type="pres">
      <dgm:prSet presAssocID="{3F9497DB-57CE-464A-AAC1-E188F352E9A2}" presName="childText" presStyleLbl="revTx" presStyleIdx="0" presStyleCnt="4">
        <dgm:presLayoutVars>
          <dgm:bulletEnabled val="1"/>
        </dgm:presLayoutVars>
      </dgm:prSet>
      <dgm:spPr/>
      <dgm:t>
        <a:bodyPr/>
        <a:lstStyle/>
        <a:p>
          <a:endParaRPr lang="en-US"/>
        </a:p>
      </dgm:t>
    </dgm:pt>
    <dgm:pt modelId="{32EEF2F0-B010-4286-8A37-8F0574CDCDD0}" type="pres">
      <dgm:prSet presAssocID="{4073E37B-59EF-47A0-9D45-7AC10B5067E7}" presName="parentText" presStyleLbl="node1" presStyleIdx="1" presStyleCnt="4" custLinFactNeighborX="-179" custLinFactNeighborY="1653">
        <dgm:presLayoutVars>
          <dgm:chMax val="0"/>
          <dgm:bulletEnabled val="1"/>
        </dgm:presLayoutVars>
      </dgm:prSet>
      <dgm:spPr/>
      <dgm:t>
        <a:bodyPr/>
        <a:lstStyle/>
        <a:p>
          <a:endParaRPr lang="en-US"/>
        </a:p>
      </dgm:t>
    </dgm:pt>
    <dgm:pt modelId="{9B748ECA-7118-4692-A82A-D92E5D6A8BEE}" type="pres">
      <dgm:prSet presAssocID="{4073E37B-59EF-47A0-9D45-7AC10B5067E7}" presName="childText" presStyleLbl="revTx" presStyleIdx="1" presStyleCnt="4">
        <dgm:presLayoutVars>
          <dgm:bulletEnabled val="1"/>
        </dgm:presLayoutVars>
      </dgm:prSet>
      <dgm:spPr/>
      <dgm:t>
        <a:bodyPr/>
        <a:lstStyle/>
        <a:p>
          <a:endParaRPr lang="en-US"/>
        </a:p>
      </dgm:t>
    </dgm:pt>
    <dgm:pt modelId="{180BFF97-0D1B-4E96-8E8F-1DB77D23CBDE}" type="pres">
      <dgm:prSet presAssocID="{969179A2-3654-4C62-BC83-8B10FBD143E0}" presName="parentText" presStyleLbl="node1" presStyleIdx="2" presStyleCnt="4">
        <dgm:presLayoutVars>
          <dgm:chMax val="0"/>
          <dgm:bulletEnabled val="1"/>
        </dgm:presLayoutVars>
      </dgm:prSet>
      <dgm:spPr/>
      <dgm:t>
        <a:bodyPr/>
        <a:lstStyle/>
        <a:p>
          <a:endParaRPr lang="en-US"/>
        </a:p>
      </dgm:t>
    </dgm:pt>
    <dgm:pt modelId="{C2845626-54E3-4075-9C92-A5AE7448F36A}" type="pres">
      <dgm:prSet presAssocID="{969179A2-3654-4C62-BC83-8B10FBD143E0}" presName="childText" presStyleLbl="revTx" presStyleIdx="2" presStyleCnt="4">
        <dgm:presLayoutVars>
          <dgm:bulletEnabled val="1"/>
        </dgm:presLayoutVars>
      </dgm:prSet>
      <dgm:spPr/>
      <dgm:t>
        <a:bodyPr/>
        <a:lstStyle/>
        <a:p>
          <a:endParaRPr lang="en-US"/>
        </a:p>
      </dgm:t>
    </dgm:pt>
    <dgm:pt modelId="{D40EBC3B-A0CD-42FF-B85A-9ED1A4CDF3D9}" type="pres">
      <dgm:prSet presAssocID="{301765BF-CFB5-447B-9C43-C3D824420C2E}" presName="parentText" presStyleLbl="node1" presStyleIdx="3" presStyleCnt="4">
        <dgm:presLayoutVars>
          <dgm:chMax val="0"/>
          <dgm:bulletEnabled val="1"/>
        </dgm:presLayoutVars>
      </dgm:prSet>
      <dgm:spPr/>
      <dgm:t>
        <a:bodyPr/>
        <a:lstStyle/>
        <a:p>
          <a:endParaRPr lang="en-US"/>
        </a:p>
      </dgm:t>
    </dgm:pt>
    <dgm:pt modelId="{DDD08942-8DE3-48F9-B0E8-5F30A4E03ACD}" type="pres">
      <dgm:prSet presAssocID="{301765BF-CFB5-447B-9C43-C3D824420C2E}" presName="childText" presStyleLbl="revTx" presStyleIdx="3" presStyleCnt="4">
        <dgm:presLayoutVars>
          <dgm:bulletEnabled val="1"/>
        </dgm:presLayoutVars>
      </dgm:prSet>
      <dgm:spPr/>
      <dgm:t>
        <a:bodyPr/>
        <a:lstStyle/>
        <a:p>
          <a:endParaRPr lang="en-US"/>
        </a:p>
      </dgm:t>
    </dgm:pt>
  </dgm:ptLst>
  <dgm:cxnLst>
    <dgm:cxn modelId="{6512DD3C-3611-490F-8213-E071C096EF3F}" type="presOf" srcId="{301765BF-CFB5-447B-9C43-C3D824420C2E}" destId="{D40EBC3B-A0CD-42FF-B85A-9ED1A4CDF3D9}" srcOrd="0" destOrd="0" presId="urn:microsoft.com/office/officeart/2005/8/layout/vList2"/>
    <dgm:cxn modelId="{9C83233F-688B-4D2F-AF96-5D1D1E09EF68}" srcId="{DA756F75-C191-41C5-91C5-CDCABEFB2B2D}" destId="{301765BF-CFB5-447B-9C43-C3D824420C2E}" srcOrd="3" destOrd="0" parTransId="{67F1F124-0E87-418F-AC38-6CC67D1A86BC}" sibTransId="{F3043C39-8441-4DF4-94E3-20C773B1E4C3}"/>
    <dgm:cxn modelId="{8CAC7C51-96D7-432D-8F37-77F9C8425730}" srcId="{DA756F75-C191-41C5-91C5-CDCABEFB2B2D}" destId="{3F9497DB-57CE-464A-AAC1-E188F352E9A2}" srcOrd="0" destOrd="0" parTransId="{748ADA1B-82CB-43CC-926A-6FFF4D9304F7}" sibTransId="{FD40CD08-E440-4776-B1DB-282F988CE7DC}"/>
    <dgm:cxn modelId="{E5AFACC3-DA8F-49F7-838A-0B30BBA301B6}" srcId="{DA756F75-C191-41C5-91C5-CDCABEFB2B2D}" destId="{969179A2-3654-4C62-BC83-8B10FBD143E0}" srcOrd="2" destOrd="0" parTransId="{422E0626-4B89-442C-A0E1-337EF31CD312}" sibTransId="{47EBC470-E646-4F10-8020-41A7A8EE5157}"/>
    <dgm:cxn modelId="{EEAE0B7B-3A1F-4479-8806-59C1BD5701C2}" type="presOf" srcId="{DA756F75-C191-41C5-91C5-CDCABEFB2B2D}" destId="{E08F2C70-2EE7-4360-BEF3-1D38E794A7FE}" srcOrd="0" destOrd="0" presId="urn:microsoft.com/office/officeart/2005/8/layout/vList2"/>
    <dgm:cxn modelId="{7D9A3F06-F5D8-4803-B18A-3B21883630C6}" type="presOf" srcId="{BB630524-EAD0-4B64-97F6-5193164C1BE4}" destId="{DDD08942-8DE3-48F9-B0E8-5F30A4E03ACD}" srcOrd="0" destOrd="0" presId="urn:microsoft.com/office/officeart/2005/8/layout/vList2"/>
    <dgm:cxn modelId="{40DE4AAF-769C-4E86-BEE9-A50009D40A36}" srcId="{DA756F75-C191-41C5-91C5-CDCABEFB2B2D}" destId="{4073E37B-59EF-47A0-9D45-7AC10B5067E7}" srcOrd="1" destOrd="0" parTransId="{682B1894-8A46-42D5-B5C7-C67E51476B57}" sibTransId="{60C0C6F9-FFDA-4A23-ACF6-729E7B9EC33C}"/>
    <dgm:cxn modelId="{53C61A9D-1DE3-4589-B6CF-F13CA8436A2A}" type="presOf" srcId="{3F9497DB-57CE-464A-AAC1-E188F352E9A2}" destId="{9B0C609F-B8B8-48EA-881D-C27ED39E3FFB}" srcOrd="0" destOrd="0" presId="urn:microsoft.com/office/officeart/2005/8/layout/vList2"/>
    <dgm:cxn modelId="{D0AB008D-F838-4ECC-B259-3DF2824317B5}" type="presOf" srcId="{229BBBB9-446F-40F5-8842-84210ECB7B21}" destId="{233D8BF9-FFA5-483B-92DE-056724CF1B76}" srcOrd="0" destOrd="0" presId="urn:microsoft.com/office/officeart/2005/8/layout/vList2"/>
    <dgm:cxn modelId="{ED93E923-939B-4A18-A06C-42CA2F89300C}" srcId="{3F9497DB-57CE-464A-AAC1-E188F352E9A2}" destId="{229BBBB9-446F-40F5-8842-84210ECB7B21}" srcOrd="0" destOrd="0" parTransId="{A9610002-F28E-4CB3-A503-A5F8EBFAD491}" sibTransId="{C2DCB71F-616C-448E-8E74-7B45C9D90959}"/>
    <dgm:cxn modelId="{0EF50573-1E45-4F46-96F3-56584B69598A}" srcId="{4073E37B-59EF-47A0-9D45-7AC10B5067E7}" destId="{485405CC-C14F-4F1A-A9FC-ECA2D5EF2AA4}" srcOrd="0" destOrd="0" parTransId="{1B66D893-4E05-44B2-B91A-99AC35D72135}" sibTransId="{3851F3F0-547A-4116-979D-F844FCD73BA7}"/>
    <dgm:cxn modelId="{DF12A863-21C3-44A0-8CF6-1C552C45DD5A}" srcId="{301765BF-CFB5-447B-9C43-C3D824420C2E}" destId="{BB630524-EAD0-4B64-97F6-5193164C1BE4}" srcOrd="0" destOrd="0" parTransId="{7327EAAE-D80B-4FB0-B39A-4280F1F34ABC}" sibTransId="{3D42F0D9-41D9-4633-B1CF-B414EB0CBD7E}"/>
    <dgm:cxn modelId="{E1F8EA97-33CF-48D2-9F87-52343CE69E3F}" type="presOf" srcId="{485405CC-C14F-4F1A-A9FC-ECA2D5EF2AA4}" destId="{9B748ECA-7118-4692-A82A-D92E5D6A8BEE}" srcOrd="0" destOrd="0" presId="urn:microsoft.com/office/officeart/2005/8/layout/vList2"/>
    <dgm:cxn modelId="{D906CFE3-5729-4F22-A069-18BEC32F4515}" type="presOf" srcId="{4073E37B-59EF-47A0-9D45-7AC10B5067E7}" destId="{32EEF2F0-B010-4286-8A37-8F0574CDCDD0}" srcOrd="0" destOrd="0" presId="urn:microsoft.com/office/officeart/2005/8/layout/vList2"/>
    <dgm:cxn modelId="{DCFD89F2-83B6-4DE5-AD47-082F0A9CC541}" srcId="{969179A2-3654-4C62-BC83-8B10FBD143E0}" destId="{A8043850-3890-4319-897A-0B74AA83AE28}" srcOrd="0" destOrd="0" parTransId="{432A257B-91EB-4984-A715-62D7B52FEC6B}" sibTransId="{6F2B7FC9-1488-4286-B0D9-FB0C9E9F885B}"/>
    <dgm:cxn modelId="{2CC5C802-81D5-4FC8-A774-3C9060DA2B97}" type="presOf" srcId="{969179A2-3654-4C62-BC83-8B10FBD143E0}" destId="{180BFF97-0D1B-4E96-8E8F-1DB77D23CBDE}" srcOrd="0" destOrd="0" presId="urn:microsoft.com/office/officeart/2005/8/layout/vList2"/>
    <dgm:cxn modelId="{2AC83DAC-8E44-4F00-8717-9B23A4EC97BD}" type="presOf" srcId="{A8043850-3890-4319-897A-0B74AA83AE28}" destId="{C2845626-54E3-4075-9C92-A5AE7448F36A}" srcOrd="0" destOrd="0" presId="urn:microsoft.com/office/officeart/2005/8/layout/vList2"/>
    <dgm:cxn modelId="{1CB35A35-C86C-4AFD-9928-3F0097FE3DED}" type="presParOf" srcId="{E08F2C70-2EE7-4360-BEF3-1D38E794A7FE}" destId="{9B0C609F-B8B8-48EA-881D-C27ED39E3FFB}" srcOrd="0" destOrd="0" presId="urn:microsoft.com/office/officeart/2005/8/layout/vList2"/>
    <dgm:cxn modelId="{0FDD1094-C74D-43C2-8492-4883908D5967}" type="presParOf" srcId="{E08F2C70-2EE7-4360-BEF3-1D38E794A7FE}" destId="{233D8BF9-FFA5-483B-92DE-056724CF1B76}" srcOrd="1" destOrd="0" presId="urn:microsoft.com/office/officeart/2005/8/layout/vList2"/>
    <dgm:cxn modelId="{A0557546-E7C7-466E-8366-C675458B3858}" type="presParOf" srcId="{E08F2C70-2EE7-4360-BEF3-1D38E794A7FE}" destId="{32EEF2F0-B010-4286-8A37-8F0574CDCDD0}" srcOrd="2" destOrd="0" presId="urn:microsoft.com/office/officeart/2005/8/layout/vList2"/>
    <dgm:cxn modelId="{9E4750B2-2ACC-4745-AB6C-64419A0F9C71}" type="presParOf" srcId="{E08F2C70-2EE7-4360-BEF3-1D38E794A7FE}" destId="{9B748ECA-7118-4692-A82A-D92E5D6A8BEE}" srcOrd="3" destOrd="0" presId="urn:microsoft.com/office/officeart/2005/8/layout/vList2"/>
    <dgm:cxn modelId="{3B863DE7-385B-452B-BB52-6263133ABE44}" type="presParOf" srcId="{E08F2C70-2EE7-4360-BEF3-1D38E794A7FE}" destId="{180BFF97-0D1B-4E96-8E8F-1DB77D23CBDE}" srcOrd="4" destOrd="0" presId="urn:microsoft.com/office/officeart/2005/8/layout/vList2"/>
    <dgm:cxn modelId="{C8DCBF80-60FE-4AE9-BC5B-372B92DC687F}" type="presParOf" srcId="{E08F2C70-2EE7-4360-BEF3-1D38E794A7FE}" destId="{C2845626-54E3-4075-9C92-A5AE7448F36A}" srcOrd="5" destOrd="0" presId="urn:microsoft.com/office/officeart/2005/8/layout/vList2"/>
    <dgm:cxn modelId="{D6440709-432A-4042-88AB-3D8185BEF07A}" type="presParOf" srcId="{E08F2C70-2EE7-4360-BEF3-1D38E794A7FE}" destId="{D40EBC3B-A0CD-42FF-B85A-9ED1A4CDF3D9}" srcOrd="6" destOrd="0" presId="urn:microsoft.com/office/officeart/2005/8/layout/vList2"/>
    <dgm:cxn modelId="{A4EFB51F-B353-4923-A2A7-2B5F0353FFE3}" type="presParOf" srcId="{E08F2C70-2EE7-4360-BEF3-1D38E794A7FE}" destId="{DDD08942-8DE3-48F9-B0E8-5F30A4E03ACD}" srcOrd="7"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602870-9A7C-4F6D-8E56-9CBAD2280EDE}"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33485B63-A11B-4190-9D39-B6A15B0D4A05}">
      <dgm:prSet phldrT="[Text]" custT="1"/>
      <dgm:spPr/>
      <dgm:t>
        <a:bodyPr/>
        <a:lstStyle/>
        <a:p>
          <a:r>
            <a:rPr lang="en-US" sz="1600" b="0" i="0" dirty="0" smtClean="0">
              <a:latin typeface="Century" panose="02040604050505020304" pitchFamily="18" charset="0"/>
            </a:rPr>
            <a:t>Matches any single character from within the bracketed list. </a:t>
          </a:r>
        </a:p>
        <a:p>
          <a:r>
            <a:rPr lang="en-US" sz="1600" b="0" i="0" dirty="0" smtClean="0">
              <a:latin typeface="Century" panose="02040604050505020304" pitchFamily="18" charset="0"/>
            </a:rPr>
            <a:t>For example, the </a:t>
          </a:r>
          <a:r>
            <a:rPr lang="en-US" sz="1600" b="1" i="1" u="sng" dirty="0" smtClean="0">
              <a:solidFill>
                <a:schemeClr val="tx1"/>
              </a:solidFill>
            </a:rPr>
            <a:t>b[ae]d</a:t>
          </a:r>
          <a:r>
            <a:rPr lang="en-US" sz="1600" b="0" i="0" dirty="0" smtClean="0">
              <a:latin typeface="Century" panose="02040604050505020304" pitchFamily="18" charset="0"/>
            </a:rPr>
            <a:t> regex matches bad, bed.</a:t>
          </a:r>
          <a:endParaRPr lang="en-US" sz="1200" dirty="0">
            <a:latin typeface="Century" panose="02040604050505020304" pitchFamily="18" charset="0"/>
          </a:endParaRPr>
        </a:p>
      </dgm:t>
    </dgm:pt>
    <dgm:pt modelId="{9B361C22-3472-4B2C-AF7C-436210794F69}" type="parTrans" cxnId="{A24E825A-A012-4678-8E85-4A6D7507D9A8}">
      <dgm:prSet/>
      <dgm:spPr/>
      <dgm:t>
        <a:bodyPr/>
        <a:lstStyle/>
        <a:p>
          <a:endParaRPr lang="en-US">
            <a:latin typeface="Century" panose="02040604050505020304" pitchFamily="18" charset="0"/>
          </a:endParaRPr>
        </a:p>
      </dgm:t>
    </dgm:pt>
    <dgm:pt modelId="{3C6E7AA3-795A-496A-B5F7-4A415C81E802}" type="sibTrans" cxnId="{A24E825A-A012-4678-8E85-4A6D7507D9A8}">
      <dgm:prSet/>
      <dgm:spPr/>
      <dgm:t>
        <a:bodyPr/>
        <a:lstStyle/>
        <a:p>
          <a:endParaRPr lang="en-US">
            <a:latin typeface="Century" panose="02040604050505020304" pitchFamily="18" charset="0"/>
          </a:endParaRPr>
        </a:p>
      </dgm:t>
    </dgm:pt>
    <dgm:pt modelId="{182B79D1-4069-4D89-831C-55667C64E595}">
      <dgm:prSet phldrT="[Text]" custT="1"/>
      <dgm:spPr>
        <a:solidFill>
          <a:schemeClr val="tx1">
            <a:lumMod val="50000"/>
            <a:lumOff val="50000"/>
          </a:schemeClr>
        </a:solidFill>
      </dgm:spPr>
      <dgm:t>
        <a:bodyPr/>
        <a:lstStyle/>
        <a:p>
          <a:r>
            <a:rPr lang="en-US" sz="1600" b="0" i="0" dirty="0" smtClean="0">
              <a:latin typeface="Century" panose="02040604050505020304" pitchFamily="18" charset="0"/>
            </a:rPr>
            <a:t>Used for representing a range of letters or numbers, often used inside a square bracket. </a:t>
          </a:r>
        </a:p>
        <a:p>
          <a:r>
            <a:rPr lang="en-US" sz="1600" b="0" i="0" dirty="0" smtClean="0">
              <a:latin typeface="Century" panose="02040604050505020304" pitchFamily="18" charset="0"/>
            </a:rPr>
            <a:t>For example, the </a:t>
          </a:r>
          <a:r>
            <a:rPr lang="en-US" sz="1600" b="1" i="1" u="sng" dirty="0" smtClean="0">
              <a:solidFill>
                <a:schemeClr val="tx1"/>
              </a:solidFill>
            </a:rPr>
            <a:t>k[a-c2-5]m</a:t>
          </a:r>
          <a:r>
            <a:rPr lang="en-US" sz="1600" b="0" i="0" dirty="0" smtClean="0">
              <a:latin typeface="Century" panose="02040604050505020304" pitchFamily="18" charset="0"/>
            </a:rPr>
            <a:t> regex matches kam, kbm, kcm, k2m, k3m, k4m and k5m</a:t>
          </a:r>
          <a:endParaRPr lang="en-US" sz="1600" dirty="0">
            <a:latin typeface="Century" panose="02040604050505020304" pitchFamily="18" charset="0"/>
          </a:endParaRPr>
        </a:p>
      </dgm:t>
    </dgm:pt>
    <dgm:pt modelId="{A660B5A7-8955-451D-AFD8-ACF3E5714593}" type="parTrans" cxnId="{BA79273C-CFD5-4830-BDEB-B3DC767479F0}">
      <dgm:prSet/>
      <dgm:spPr/>
      <dgm:t>
        <a:bodyPr/>
        <a:lstStyle/>
        <a:p>
          <a:endParaRPr lang="en-US">
            <a:latin typeface="Century" panose="02040604050505020304" pitchFamily="18" charset="0"/>
          </a:endParaRPr>
        </a:p>
      </dgm:t>
    </dgm:pt>
    <dgm:pt modelId="{4BCBD218-094F-47A1-B566-7AEF3F40405E}" type="sibTrans" cxnId="{BA79273C-CFD5-4830-BDEB-B3DC767479F0}">
      <dgm:prSet/>
      <dgm:spPr/>
      <dgm:t>
        <a:bodyPr/>
        <a:lstStyle/>
        <a:p>
          <a:endParaRPr lang="en-US">
            <a:latin typeface="Century" panose="02040604050505020304" pitchFamily="18" charset="0"/>
          </a:endParaRPr>
        </a:p>
      </dgm:t>
    </dgm:pt>
    <dgm:pt modelId="{80D5DF55-0184-42C3-8511-41F379412F55}">
      <dgm:prSet phldrT="[Text]" custT="1"/>
      <dgm:spPr/>
      <dgm:t>
        <a:bodyPr/>
        <a:lstStyle/>
        <a:p>
          <a:r>
            <a:rPr lang="en-US" sz="1600" b="0" i="0" dirty="0" smtClean="0">
              <a:latin typeface="Century" panose="02040604050505020304" pitchFamily="18" charset="0"/>
            </a:rPr>
            <a:t>Groups one or more regular expressions. </a:t>
          </a:r>
        </a:p>
        <a:p>
          <a:r>
            <a:rPr lang="en-US" sz="1600" b="0" i="0" dirty="0" smtClean="0">
              <a:latin typeface="Century" panose="02040604050505020304" pitchFamily="18" charset="0"/>
            </a:rPr>
            <a:t>For example, the </a:t>
          </a:r>
          <a:r>
            <a:rPr lang="en-US" sz="1600" b="1" i="1" u="sng" dirty="0" err="1" smtClean="0">
              <a:solidFill>
                <a:schemeClr val="tx1"/>
              </a:solidFill>
            </a:rPr>
            <a:t>codexpedia</a:t>
          </a:r>
          <a:r>
            <a:rPr lang="en-US" sz="1600" b="1" i="1" u="sng" dirty="0" smtClean="0">
              <a:solidFill>
                <a:schemeClr val="tx1"/>
              </a:solidFill>
            </a:rPr>
            <a:t>\.(</a:t>
          </a:r>
          <a:r>
            <a:rPr lang="en-US" sz="1600" b="1" i="1" u="sng" dirty="0" err="1" smtClean="0">
              <a:solidFill>
                <a:schemeClr val="tx1"/>
              </a:solidFill>
            </a:rPr>
            <a:t>com|net|org</a:t>
          </a:r>
          <a:r>
            <a:rPr lang="en-US" sz="1600" b="1" i="1" u="sng" dirty="0" smtClean="0">
              <a:solidFill>
                <a:schemeClr val="tx1"/>
              </a:solidFill>
            </a:rPr>
            <a:t>)</a:t>
          </a:r>
          <a:r>
            <a:rPr lang="en-US" sz="1600" b="0" i="0" dirty="0" smtClean="0">
              <a:latin typeface="Century" panose="02040604050505020304" pitchFamily="18" charset="0"/>
            </a:rPr>
            <a:t> regex matches codexpedia.com, codexpedia.net, and codexpedia.org</a:t>
          </a:r>
          <a:endParaRPr lang="en-US" sz="1600" dirty="0">
            <a:latin typeface="Century" panose="02040604050505020304" pitchFamily="18" charset="0"/>
          </a:endParaRPr>
        </a:p>
      </dgm:t>
    </dgm:pt>
    <dgm:pt modelId="{382F90D6-5A4B-4956-A726-3256B6FB4B4F}" type="parTrans" cxnId="{F1335F56-5030-4FE4-B961-B12248489452}">
      <dgm:prSet/>
      <dgm:spPr/>
      <dgm:t>
        <a:bodyPr/>
        <a:lstStyle/>
        <a:p>
          <a:endParaRPr lang="en-US">
            <a:latin typeface="Century" panose="02040604050505020304" pitchFamily="18" charset="0"/>
          </a:endParaRPr>
        </a:p>
      </dgm:t>
    </dgm:pt>
    <dgm:pt modelId="{F66C6769-E3A8-432F-9E0F-0D9141E465E6}" type="sibTrans" cxnId="{F1335F56-5030-4FE4-B961-B12248489452}">
      <dgm:prSet/>
      <dgm:spPr/>
      <dgm:t>
        <a:bodyPr/>
        <a:lstStyle/>
        <a:p>
          <a:endParaRPr lang="en-US">
            <a:latin typeface="Century" panose="02040604050505020304" pitchFamily="18" charset="0"/>
          </a:endParaRPr>
        </a:p>
      </dgm:t>
    </dgm:pt>
    <dgm:pt modelId="{91031842-42BC-47CA-98D0-910A0E127378}">
      <dgm:prSet phldrT="[Text]" custT="1"/>
      <dgm:spPr/>
      <dgm:t>
        <a:bodyPr/>
        <a:lstStyle/>
        <a:p>
          <a:r>
            <a:rPr lang="en-US" sz="1600" b="0" i="0" dirty="0" smtClean="0">
              <a:latin typeface="Century" panose="02040604050505020304" pitchFamily="18" charset="0"/>
            </a:rPr>
            <a:t>Curly brackets with a number inside it, matches exactly n times of the preceding character. </a:t>
          </a:r>
        </a:p>
        <a:p>
          <a:r>
            <a:rPr lang="en-US" sz="1600" b="0" i="0" dirty="0" smtClean="0">
              <a:latin typeface="Century" panose="02040604050505020304" pitchFamily="18" charset="0"/>
            </a:rPr>
            <a:t>For example, the </a:t>
          </a:r>
          <a:r>
            <a:rPr lang="en-US" sz="1600" b="1" i="1" u="sng" dirty="0" smtClean="0">
              <a:solidFill>
                <a:schemeClr val="tx1"/>
              </a:solidFill>
            </a:rPr>
            <a:t>^[\d]{4}$</a:t>
          </a:r>
          <a:r>
            <a:rPr lang="en-US" sz="1600" b="0" i="0" dirty="0" smtClean="0">
              <a:latin typeface="Century" panose="02040604050505020304" pitchFamily="18" charset="0"/>
            </a:rPr>
            <a:t> regular expression matches 4 digits string, and only four digits string because there is ^ at the beginning and $ at the end of the regex.</a:t>
          </a:r>
          <a:endParaRPr lang="en-US" sz="1200" dirty="0">
            <a:latin typeface="Century" panose="02040604050505020304" pitchFamily="18" charset="0"/>
          </a:endParaRPr>
        </a:p>
      </dgm:t>
    </dgm:pt>
    <dgm:pt modelId="{8775631F-E83E-474B-8571-F72F6232E2FF}" type="parTrans" cxnId="{523544AF-909B-4CBC-A815-D43330D0B85F}">
      <dgm:prSet/>
      <dgm:spPr/>
      <dgm:t>
        <a:bodyPr/>
        <a:lstStyle/>
        <a:p>
          <a:endParaRPr lang="en-US">
            <a:latin typeface="Century" panose="02040604050505020304" pitchFamily="18" charset="0"/>
          </a:endParaRPr>
        </a:p>
      </dgm:t>
    </dgm:pt>
    <dgm:pt modelId="{7B774929-1A04-4004-817C-9D794408616C}" type="sibTrans" cxnId="{523544AF-909B-4CBC-A815-D43330D0B85F}">
      <dgm:prSet/>
      <dgm:spPr/>
      <dgm:t>
        <a:bodyPr/>
        <a:lstStyle/>
        <a:p>
          <a:endParaRPr lang="en-US">
            <a:latin typeface="Century" panose="02040604050505020304" pitchFamily="18" charset="0"/>
          </a:endParaRPr>
        </a:p>
      </dgm:t>
    </dgm:pt>
    <dgm:pt modelId="{1717F967-B69D-4886-BBDF-35B394A7EE56}" type="pres">
      <dgm:prSet presAssocID="{6C602870-9A7C-4F6D-8E56-9CBAD2280EDE}" presName="Name0" presStyleCnt="0">
        <dgm:presLayoutVars>
          <dgm:chMax val="7"/>
          <dgm:chPref val="7"/>
          <dgm:dir/>
        </dgm:presLayoutVars>
      </dgm:prSet>
      <dgm:spPr/>
      <dgm:t>
        <a:bodyPr/>
        <a:lstStyle/>
        <a:p>
          <a:endParaRPr lang="en-US"/>
        </a:p>
      </dgm:t>
    </dgm:pt>
    <dgm:pt modelId="{C05E5975-9C01-4688-9E0B-8425CEE5EFD1}" type="pres">
      <dgm:prSet presAssocID="{6C602870-9A7C-4F6D-8E56-9CBAD2280EDE}" presName="Name1" presStyleCnt="0"/>
      <dgm:spPr/>
    </dgm:pt>
    <dgm:pt modelId="{EE403C8F-0752-4001-97F6-037450FD1571}" type="pres">
      <dgm:prSet presAssocID="{6C602870-9A7C-4F6D-8E56-9CBAD2280EDE}" presName="cycle" presStyleCnt="0"/>
      <dgm:spPr/>
    </dgm:pt>
    <dgm:pt modelId="{593D2DAB-34BC-4A84-8C89-825C316D0526}" type="pres">
      <dgm:prSet presAssocID="{6C602870-9A7C-4F6D-8E56-9CBAD2280EDE}" presName="srcNode" presStyleLbl="node1" presStyleIdx="0" presStyleCnt="4"/>
      <dgm:spPr/>
    </dgm:pt>
    <dgm:pt modelId="{C7AEE450-D649-4953-9158-ABCE14B593DA}" type="pres">
      <dgm:prSet presAssocID="{6C602870-9A7C-4F6D-8E56-9CBAD2280EDE}" presName="conn" presStyleLbl="parChTrans1D2" presStyleIdx="0" presStyleCnt="1"/>
      <dgm:spPr/>
      <dgm:t>
        <a:bodyPr/>
        <a:lstStyle/>
        <a:p>
          <a:endParaRPr lang="en-US"/>
        </a:p>
      </dgm:t>
    </dgm:pt>
    <dgm:pt modelId="{64990E60-F7E9-4516-9D4D-0984B7E953B9}" type="pres">
      <dgm:prSet presAssocID="{6C602870-9A7C-4F6D-8E56-9CBAD2280EDE}" presName="extraNode" presStyleLbl="node1" presStyleIdx="0" presStyleCnt="4"/>
      <dgm:spPr/>
    </dgm:pt>
    <dgm:pt modelId="{01BA071A-B862-4761-8D81-36156AB464AA}" type="pres">
      <dgm:prSet presAssocID="{6C602870-9A7C-4F6D-8E56-9CBAD2280EDE}" presName="dstNode" presStyleLbl="node1" presStyleIdx="0" presStyleCnt="4"/>
      <dgm:spPr/>
    </dgm:pt>
    <dgm:pt modelId="{E6847C10-3A72-4A38-A6B2-DD0A6643126A}" type="pres">
      <dgm:prSet presAssocID="{33485B63-A11B-4190-9D39-B6A15B0D4A05}" presName="text_1" presStyleLbl="node1" presStyleIdx="0" presStyleCnt="4">
        <dgm:presLayoutVars>
          <dgm:bulletEnabled val="1"/>
        </dgm:presLayoutVars>
      </dgm:prSet>
      <dgm:spPr/>
      <dgm:t>
        <a:bodyPr/>
        <a:lstStyle/>
        <a:p>
          <a:endParaRPr lang="en-US"/>
        </a:p>
      </dgm:t>
    </dgm:pt>
    <dgm:pt modelId="{8143CDBB-31C4-4197-93D5-DAF69484D331}" type="pres">
      <dgm:prSet presAssocID="{33485B63-A11B-4190-9D39-B6A15B0D4A05}" presName="accent_1" presStyleCnt="0"/>
      <dgm:spPr/>
    </dgm:pt>
    <dgm:pt modelId="{F43BF0D9-7269-439B-8D63-0E4A58BB428B}" type="pres">
      <dgm:prSet presAssocID="{33485B63-A11B-4190-9D39-B6A15B0D4A05}" presName="accentRepeatNode" presStyleLbl="solidFgAcc1" presStyleIdx="0" presStyleCnt="4"/>
      <dgm:spPr/>
    </dgm:pt>
    <dgm:pt modelId="{00CF0737-642E-4084-9E96-0092E71CAB13}" type="pres">
      <dgm:prSet presAssocID="{182B79D1-4069-4D89-831C-55667C64E595}" presName="text_2" presStyleLbl="node1" presStyleIdx="1" presStyleCnt="4">
        <dgm:presLayoutVars>
          <dgm:bulletEnabled val="1"/>
        </dgm:presLayoutVars>
      </dgm:prSet>
      <dgm:spPr/>
      <dgm:t>
        <a:bodyPr/>
        <a:lstStyle/>
        <a:p>
          <a:endParaRPr lang="en-US"/>
        </a:p>
      </dgm:t>
    </dgm:pt>
    <dgm:pt modelId="{D67EFF5D-C5BF-42E6-AA16-16A024C3E0C0}" type="pres">
      <dgm:prSet presAssocID="{182B79D1-4069-4D89-831C-55667C64E595}" presName="accent_2" presStyleCnt="0"/>
      <dgm:spPr/>
    </dgm:pt>
    <dgm:pt modelId="{F4FF527C-153F-418C-97E4-6824D3FBC952}" type="pres">
      <dgm:prSet presAssocID="{182B79D1-4069-4D89-831C-55667C64E595}" presName="accentRepeatNode" presStyleLbl="solidFgAcc1" presStyleIdx="1" presStyleCnt="4"/>
      <dgm:spPr>
        <a:ln>
          <a:solidFill>
            <a:schemeClr val="tx1">
              <a:lumMod val="50000"/>
              <a:lumOff val="50000"/>
            </a:schemeClr>
          </a:solidFill>
        </a:ln>
      </dgm:spPr>
    </dgm:pt>
    <dgm:pt modelId="{3EF65670-020F-453C-B586-BFBD6F6F32E1}" type="pres">
      <dgm:prSet presAssocID="{80D5DF55-0184-42C3-8511-41F379412F55}" presName="text_3" presStyleLbl="node1" presStyleIdx="2" presStyleCnt="4">
        <dgm:presLayoutVars>
          <dgm:bulletEnabled val="1"/>
        </dgm:presLayoutVars>
      </dgm:prSet>
      <dgm:spPr/>
      <dgm:t>
        <a:bodyPr/>
        <a:lstStyle/>
        <a:p>
          <a:endParaRPr lang="en-US"/>
        </a:p>
      </dgm:t>
    </dgm:pt>
    <dgm:pt modelId="{FDAA4191-F634-4051-875F-3DDCDAFC7770}" type="pres">
      <dgm:prSet presAssocID="{80D5DF55-0184-42C3-8511-41F379412F55}" presName="accent_3" presStyleCnt="0"/>
      <dgm:spPr/>
    </dgm:pt>
    <dgm:pt modelId="{63ECC52B-A73E-47F2-B466-9FD3353112CF}" type="pres">
      <dgm:prSet presAssocID="{80D5DF55-0184-42C3-8511-41F379412F55}" presName="accentRepeatNode" presStyleLbl="solidFgAcc1" presStyleIdx="2" presStyleCnt="4"/>
      <dgm:spPr/>
    </dgm:pt>
    <dgm:pt modelId="{2D949FBA-85A1-4C42-AB7E-8A572C570AB3}" type="pres">
      <dgm:prSet presAssocID="{91031842-42BC-47CA-98D0-910A0E127378}" presName="text_4" presStyleLbl="node1" presStyleIdx="3" presStyleCnt="4">
        <dgm:presLayoutVars>
          <dgm:bulletEnabled val="1"/>
        </dgm:presLayoutVars>
      </dgm:prSet>
      <dgm:spPr/>
      <dgm:t>
        <a:bodyPr/>
        <a:lstStyle/>
        <a:p>
          <a:endParaRPr lang="en-US"/>
        </a:p>
      </dgm:t>
    </dgm:pt>
    <dgm:pt modelId="{F203E628-FB1F-44F4-BB82-FF241353D757}" type="pres">
      <dgm:prSet presAssocID="{91031842-42BC-47CA-98D0-910A0E127378}" presName="accent_4" presStyleCnt="0"/>
      <dgm:spPr/>
    </dgm:pt>
    <dgm:pt modelId="{5928A0B9-0814-4C24-99A2-BC5C3A93F50F}" type="pres">
      <dgm:prSet presAssocID="{91031842-42BC-47CA-98D0-910A0E127378}" presName="accentRepeatNode" presStyleLbl="solidFgAcc1" presStyleIdx="3" presStyleCnt="4"/>
      <dgm:spPr/>
    </dgm:pt>
  </dgm:ptLst>
  <dgm:cxnLst>
    <dgm:cxn modelId="{377F47CF-6465-4983-A825-97F300AE298E}" type="presOf" srcId="{182B79D1-4069-4D89-831C-55667C64E595}" destId="{00CF0737-642E-4084-9E96-0092E71CAB13}" srcOrd="0" destOrd="0" presId="urn:microsoft.com/office/officeart/2008/layout/VerticalCurvedList"/>
    <dgm:cxn modelId="{A24E825A-A012-4678-8E85-4A6D7507D9A8}" srcId="{6C602870-9A7C-4F6D-8E56-9CBAD2280EDE}" destId="{33485B63-A11B-4190-9D39-B6A15B0D4A05}" srcOrd="0" destOrd="0" parTransId="{9B361C22-3472-4B2C-AF7C-436210794F69}" sibTransId="{3C6E7AA3-795A-496A-B5F7-4A415C81E802}"/>
    <dgm:cxn modelId="{BA79273C-CFD5-4830-BDEB-B3DC767479F0}" srcId="{6C602870-9A7C-4F6D-8E56-9CBAD2280EDE}" destId="{182B79D1-4069-4D89-831C-55667C64E595}" srcOrd="1" destOrd="0" parTransId="{A660B5A7-8955-451D-AFD8-ACF3E5714593}" sibTransId="{4BCBD218-094F-47A1-B566-7AEF3F40405E}"/>
    <dgm:cxn modelId="{300E89E8-5DDA-4A87-B34C-39272F41D4B2}" type="presOf" srcId="{33485B63-A11B-4190-9D39-B6A15B0D4A05}" destId="{E6847C10-3A72-4A38-A6B2-DD0A6643126A}" srcOrd="0" destOrd="0" presId="urn:microsoft.com/office/officeart/2008/layout/VerticalCurvedList"/>
    <dgm:cxn modelId="{F1335F56-5030-4FE4-B961-B12248489452}" srcId="{6C602870-9A7C-4F6D-8E56-9CBAD2280EDE}" destId="{80D5DF55-0184-42C3-8511-41F379412F55}" srcOrd="2" destOrd="0" parTransId="{382F90D6-5A4B-4956-A726-3256B6FB4B4F}" sibTransId="{F66C6769-E3A8-432F-9E0F-0D9141E465E6}"/>
    <dgm:cxn modelId="{523544AF-909B-4CBC-A815-D43330D0B85F}" srcId="{6C602870-9A7C-4F6D-8E56-9CBAD2280EDE}" destId="{91031842-42BC-47CA-98D0-910A0E127378}" srcOrd="3" destOrd="0" parTransId="{8775631F-E83E-474B-8571-F72F6232E2FF}" sibTransId="{7B774929-1A04-4004-817C-9D794408616C}"/>
    <dgm:cxn modelId="{8E5344F3-3143-4034-9F97-D1070E688736}" type="presOf" srcId="{3C6E7AA3-795A-496A-B5F7-4A415C81E802}" destId="{C7AEE450-D649-4953-9158-ABCE14B593DA}" srcOrd="0" destOrd="0" presId="urn:microsoft.com/office/officeart/2008/layout/VerticalCurvedList"/>
    <dgm:cxn modelId="{0E1754DE-6ED7-4E0F-87FE-6A7DCAAAA428}" type="presOf" srcId="{91031842-42BC-47CA-98D0-910A0E127378}" destId="{2D949FBA-85A1-4C42-AB7E-8A572C570AB3}" srcOrd="0" destOrd="0" presId="urn:microsoft.com/office/officeart/2008/layout/VerticalCurvedList"/>
    <dgm:cxn modelId="{0EC84786-925C-448B-82C5-7A0B49A87142}" type="presOf" srcId="{80D5DF55-0184-42C3-8511-41F379412F55}" destId="{3EF65670-020F-453C-B586-BFBD6F6F32E1}" srcOrd="0" destOrd="0" presId="urn:microsoft.com/office/officeart/2008/layout/VerticalCurvedList"/>
    <dgm:cxn modelId="{5AC2EECA-213F-4989-A2D5-094E92985A4B}" type="presOf" srcId="{6C602870-9A7C-4F6D-8E56-9CBAD2280EDE}" destId="{1717F967-B69D-4886-BBDF-35B394A7EE56}" srcOrd="0" destOrd="0" presId="urn:microsoft.com/office/officeart/2008/layout/VerticalCurvedList"/>
    <dgm:cxn modelId="{A908BED7-462A-42B3-B3A9-065DB873BD1A}" type="presParOf" srcId="{1717F967-B69D-4886-BBDF-35B394A7EE56}" destId="{C05E5975-9C01-4688-9E0B-8425CEE5EFD1}" srcOrd="0" destOrd="0" presId="urn:microsoft.com/office/officeart/2008/layout/VerticalCurvedList"/>
    <dgm:cxn modelId="{A03ECEE7-4AA3-4FFB-BE28-FDD48C14C6D2}" type="presParOf" srcId="{C05E5975-9C01-4688-9E0B-8425CEE5EFD1}" destId="{EE403C8F-0752-4001-97F6-037450FD1571}" srcOrd="0" destOrd="0" presId="urn:microsoft.com/office/officeart/2008/layout/VerticalCurvedList"/>
    <dgm:cxn modelId="{3069992A-7BA3-4C14-8C43-4F97EC7B73A7}" type="presParOf" srcId="{EE403C8F-0752-4001-97F6-037450FD1571}" destId="{593D2DAB-34BC-4A84-8C89-825C316D0526}" srcOrd="0" destOrd="0" presId="urn:microsoft.com/office/officeart/2008/layout/VerticalCurvedList"/>
    <dgm:cxn modelId="{0EA65114-4F67-4DEB-B2AC-C449AAC40E92}" type="presParOf" srcId="{EE403C8F-0752-4001-97F6-037450FD1571}" destId="{C7AEE450-D649-4953-9158-ABCE14B593DA}" srcOrd="1" destOrd="0" presId="urn:microsoft.com/office/officeart/2008/layout/VerticalCurvedList"/>
    <dgm:cxn modelId="{515067D6-096D-4325-9A59-33E169ADB5D3}" type="presParOf" srcId="{EE403C8F-0752-4001-97F6-037450FD1571}" destId="{64990E60-F7E9-4516-9D4D-0984B7E953B9}" srcOrd="2" destOrd="0" presId="urn:microsoft.com/office/officeart/2008/layout/VerticalCurvedList"/>
    <dgm:cxn modelId="{BB48485B-DA89-4734-BC88-CC0C1A34AB95}" type="presParOf" srcId="{EE403C8F-0752-4001-97F6-037450FD1571}" destId="{01BA071A-B862-4761-8D81-36156AB464AA}" srcOrd="3" destOrd="0" presId="urn:microsoft.com/office/officeart/2008/layout/VerticalCurvedList"/>
    <dgm:cxn modelId="{6856AA75-89A5-4952-9E47-AC6014A74B31}" type="presParOf" srcId="{C05E5975-9C01-4688-9E0B-8425CEE5EFD1}" destId="{E6847C10-3A72-4A38-A6B2-DD0A6643126A}" srcOrd="1" destOrd="0" presId="urn:microsoft.com/office/officeart/2008/layout/VerticalCurvedList"/>
    <dgm:cxn modelId="{6A58DDEE-F264-4340-A927-8CD1E569D72E}" type="presParOf" srcId="{C05E5975-9C01-4688-9E0B-8425CEE5EFD1}" destId="{8143CDBB-31C4-4197-93D5-DAF69484D331}" srcOrd="2" destOrd="0" presId="urn:microsoft.com/office/officeart/2008/layout/VerticalCurvedList"/>
    <dgm:cxn modelId="{249DB189-2B09-4536-BA92-A8B41E5793A0}" type="presParOf" srcId="{8143CDBB-31C4-4197-93D5-DAF69484D331}" destId="{F43BF0D9-7269-439B-8D63-0E4A58BB428B}" srcOrd="0" destOrd="0" presId="urn:microsoft.com/office/officeart/2008/layout/VerticalCurvedList"/>
    <dgm:cxn modelId="{8BC54FF4-AFB0-4596-A880-375BAE720880}" type="presParOf" srcId="{C05E5975-9C01-4688-9E0B-8425CEE5EFD1}" destId="{00CF0737-642E-4084-9E96-0092E71CAB13}" srcOrd="3" destOrd="0" presId="urn:microsoft.com/office/officeart/2008/layout/VerticalCurvedList"/>
    <dgm:cxn modelId="{EAE0CE69-CED3-41BE-B840-99DF7CEEF84F}" type="presParOf" srcId="{C05E5975-9C01-4688-9E0B-8425CEE5EFD1}" destId="{D67EFF5D-C5BF-42E6-AA16-16A024C3E0C0}" srcOrd="4" destOrd="0" presId="urn:microsoft.com/office/officeart/2008/layout/VerticalCurvedList"/>
    <dgm:cxn modelId="{72788E32-4332-40E0-987F-6FF8C86881EF}" type="presParOf" srcId="{D67EFF5D-C5BF-42E6-AA16-16A024C3E0C0}" destId="{F4FF527C-153F-418C-97E4-6824D3FBC952}" srcOrd="0" destOrd="0" presId="urn:microsoft.com/office/officeart/2008/layout/VerticalCurvedList"/>
    <dgm:cxn modelId="{8216DC61-7284-47DC-BCB3-4C5E304ACC25}" type="presParOf" srcId="{C05E5975-9C01-4688-9E0B-8425CEE5EFD1}" destId="{3EF65670-020F-453C-B586-BFBD6F6F32E1}" srcOrd="5" destOrd="0" presId="urn:microsoft.com/office/officeart/2008/layout/VerticalCurvedList"/>
    <dgm:cxn modelId="{4E0830A4-D539-4936-BDBD-825BECAA8133}" type="presParOf" srcId="{C05E5975-9C01-4688-9E0B-8425CEE5EFD1}" destId="{FDAA4191-F634-4051-875F-3DDCDAFC7770}" srcOrd="6" destOrd="0" presId="urn:microsoft.com/office/officeart/2008/layout/VerticalCurvedList"/>
    <dgm:cxn modelId="{D7BB0DD8-8D0B-44DC-8FBA-F94EBDBC4DE1}" type="presParOf" srcId="{FDAA4191-F634-4051-875F-3DDCDAFC7770}" destId="{63ECC52B-A73E-47F2-B466-9FD3353112CF}" srcOrd="0" destOrd="0" presId="urn:microsoft.com/office/officeart/2008/layout/VerticalCurvedList"/>
    <dgm:cxn modelId="{409FD3AD-1558-4469-BE5C-62A91061E6D2}" type="presParOf" srcId="{C05E5975-9C01-4688-9E0B-8425CEE5EFD1}" destId="{2D949FBA-85A1-4C42-AB7E-8A572C570AB3}" srcOrd="7" destOrd="0" presId="urn:microsoft.com/office/officeart/2008/layout/VerticalCurvedList"/>
    <dgm:cxn modelId="{7A9EDCE3-8C9E-469F-905D-2540E9E17DC5}" type="presParOf" srcId="{C05E5975-9C01-4688-9E0B-8425CEE5EFD1}" destId="{F203E628-FB1F-44F4-BB82-FF241353D757}" srcOrd="8" destOrd="0" presId="urn:microsoft.com/office/officeart/2008/layout/VerticalCurvedList"/>
    <dgm:cxn modelId="{80562A27-ECED-4DE8-87B7-4A236B4CD068}" type="presParOf" srcId="{F203E628-FB1F-44F4-BB82-FF241353D757}" destId="{5928A0B9-0814-4C24-99A2-BC5C3A93F50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602870-9A7C-4F6D-8E56-9CBAD2280EDE}"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33485B63-A11B-4190-9D39-B6A15B0D4A05}">
      <dgm:prSet phldrT="[Text]" custT="1"/>
      <dgm:spPr/>
      <dgm:t>
        <a:bodyPr/>
        <a:lstStyle/>
        <a:p>
          <a:r>
            <a:rPr lang="en-US" sz="1600" b="0" i="0" dirty="0" smtClean="0">
              <a:latin typeface="Century" panose="02040604050505020304" pitchFamily="18" charset="0"/>
            </a:rPr>
            <a:t>{n,m} Curly brackets with 2 numbers inside it, matches minimum and maximum number of times of the preceding character. </a:t>
          </a:r>
        </a:p>
        <a:p>
          <a:r>
            <a:rPr lang="en-US" sz="1600" b="0" i="0" dirty="0" smtClean="0">
              <a:latin typeface="Century" panose="02040604050505020304" pitchFamily="18" charset="0"/>
            </a:rPr>
            <a:t>For example, the </a:t>
          </a:r>
          <a:r>
            <a:rPr lang="en-US" sz="1600" b="1" i="1" u="sng" dirty="0" smtClean="0">
              <a:solidFill>
                <a:schemeClr val="tx1"/>
              </a:solidFill>
            </a:rPr>
            <a:t>go{2,4}</a:t>
          </a:r>
          <a:r>
            <a:rPr lang="en-US" sz="1600" b="1" i="1" u="sng" dirty="0" err="1" smtClean="0">
              <a:solidFill>
                <a:schemeClr val="tx1"/>
              </a:solidFill>
            </a:rPr>
            <a:t>gle</a:t>
          </a:r>
          <a:r>
            <a:rPr lang="en-US" sz="1600" b="0" i="0" dirty="0" smtClean="0">
              <a:latin typeface="Century" panose="02040604050505020304" pitchFamily="18" charset="0"/>
            </a:rPr>
            <a:t> regular expression matches google, </a:t>
          </a:r>
          <a:r>
            <a:rPr lang="en-US" sz="1600" b="0" i="0" dirty="0" err="1" smtClean="0">
              <a:latin typeface="Century" panose="02040604050505020304" pitchFamily="18" charset="0"/>
            </a:rPr>
            <a:t>gooogle</a:t>
          </a:r>
          <a:r>
            <a:rPr lang="en-US" sz="1600" b="0" i="0" dirty="0" smtClean="0">
              <a:latin typeface="Century" panose="02040604050505020304" pitchFamily="18" charset="0"/>
            </a:rPr>
            <a:t> and </a:t>
          </a:r>
          <a:r>
            <a:rPr lang="en-US" sz="1600" b="0" i="0" dirty="0" err="1" smtClean="0">
              <a:latin typeface="Century" panose="02040604050505020304" pitchFamily="18" charset="0"/>
            </a:rPr>
            <a:t>goooogle</a:t>
          </a:r>
          <a:r>
            <a:rPr lang="en-US" sz="1600" b="0" i="0" dirty="0" smtClean="0">
              <a:latin typeface="Century" panose="02040604050505020304" pitchFamily="18" charset="0"/>
            </a:rPr>
            <a:t>.</a:t>
          </a:r>
          <a:endParaRPr lang="en-US" sz="1200" dirty="0">
            <a:latin typeface="Century" panose="02040604050505020304" pitchFamily="18" charset="0"/>
          </a:endParaRPr>
        </a:p>
      </dgm:t>
    </dgm:pt>
    <dgm:pt modelId="{9B361C22-3472-4B2C-AF7C-436210794F69}" type="parTrans" cxnId="{A24E825A-A012-4678-8E85-4A6D7507D9A8}">
      <dgm:prSet/>
      <dgm:spPr/>
      <dgm:t>
        <a:bodyPr/>
        <a:lstStyle/>
        <a:p>
          <a:endParaRPr lang="en-US">
            <a:latin typeface="Century" panose="02040604050505020304" pitchFamily="18" charset="0"/>
          </a:endParaRPr>
        </a:p>
      </dgm:t>
    </dgm:pt>
    <dgm:pt modelId="{3C6E7AA3-795A-496A-B5F7-4A415C81E802}" type="sibTrans" cxnId="{A24E825A-A012-4678-8E85-4A6D7507D9A8}">
      <dgm:prSet/>
      <dgm:spPr/>
      <dgm:t>
        <a:bodyPr/>
        <a:lstStyle/>
        <a:p>
          <a:endParaRPr lang="en-US">
            <a:latin typeface="Century" panose="02040604050505020304" pitchFamily="18" charset="0"/>
          </a:endParaRPr>
        </a:p>
      </dgm:t>
    </dgm:pt>
    <dgm:pt modelId="{182B79D1-4069-4D89-831C-55667C64E595}">
      <dgm:prSet phldrT="[Text]" custT="1"/>
      <dgm:spPr>
        <a:solidFill>
          <a:schemeClr val="tx1">
            <a:lumMod val="50000"/>
            <a:lumOff val="50000"/>
          </a:schemeClr>
        </a:solidFill>
      </dgm:spPr>
      <dgm:t>
        <a:bodyPr/>
        <a:lstStyle/>
        <a:p>
          <a:r>
            <a:rPr lang="en-US" sz="1600" b="0" i="0" dirty="0" smtClean="0">
              <a:latin typeface="Century" panose="02040604050505020304" pitchFamily="18" charset="0"/>
            </a:rPr>
            <a:t>{n,}, Curly brackets with a number and a comma, matches minimum number of times the preceding character. </a:t>
          </a:r>
        </a:p>
        <a:p>
          <a:r>
            <a:rPr lang="en-US" sz="1600" b="0" i="0" dirty="0" smtClean="0">
              <a:latin typeface="Century" panose="02040604050505020304" pitchFamily="18" charset="0"/>
            </a:rPr>
            <a:t>For example, the </a:t>
          </a:r>
          <a:r>
            <a:rPr lang="en-US" sz="1600" b="1" i="1" u="sng" dirty="0" smtClean="0">
              <a:solidFill>
                <a:schemeClr val="tx1"/>
              </a:solidFill>
            </a:rPr>
            <a:t>go{2,}</a:t>
          </a:r>
          <a:r>
            <a:rPr lang="en-US" sz="1600" b="1" i="1" u="sng" dirty="0" err="1" smtClean="0">
              <a:solidFill>
                <a:schemeClr val="tx1"/>
              </a:solidFill>
            </a:rPr>
            <a:t>gle</a:t>
          </a:r>
          <a:r>
            <a:rPr lang="en-US" sz="1600" b="0" i="0" dirty="0" smtClean="0">
              <a:latin typeface="Century" panose="02040604050505020304" pitchFamily="18" charset="0"/>
            </a:rPr>
            <a:t> regex matches google, </a:t>
          </a:r>
          <a:r>
            <a:rPr lang="en-US" sz="1600" b="0" i="0" dirty="0" err="1" smtClean="0">
              <a:latin typeface="Century" panose="02040604050505020304" pitchFamily="18" charset="0"/>
            </a:rPr>
            <a:t>gooogle</a:t>
          </a:r>
          <a:r>
            <a:rPr lang="en-US" sz="1600" b="0" i="0" dirty="0" smtClean="0">
              <a:latin typeface="Century" panose="02040604050505020304" pitchFamily="18" charset="0"/>
            </a:rPr>
            <a:t>, </a:t>
          </a:r>
          <a:r>
            <a:rPr lang="en-US" sz="1600" b="0" i="0" dirty="0" err="1" smtClean="0">
              <a:latin typeface="Century" panose="02040604050505020304" pitchFamily="18" charset="0"/>
            </a:rPr>
            <a:t>gooooogle</a:t>
          </a:r>
          <a:r>
            <a:rPr lang="en-US" sz="1600" b="0" i="0" dirty="0" smtClean="0">
              <a:latin typeface="Century" panose="02040604050505020304" pitchFamily="18" charset="0"/>
            </a:rPr>
            <a:t>, </a:t>
          </a:r>
          <a:r>
            <a:rPr lang="en-US" sz="1600" b="0" i="0" dirty="0" err="1" smtClean="0">
              <a:latin typeface="Century" panose="02040604050505020304" pitchFamily="18" charset="0"/>
            </a:rPr>
            <a:t>goooooogle</a:t>
          </a:r>
          <a:r>
            <a:rPr lang="en-US" sz="1600" b="0" i="0" dirty="0" smtClean="0">
              <a:latin typeface="Century" panose="02040604050505020304" pitchFamily="18" charset="0"/>
            </a:rPr>
            <a:t>, ….</a:t>
          </a:r>
          <a:endParaRPr lang="en-US" sz="1600" dirty="0">
            <a:latin typeface="Century" panose="02040604050505020304" pitchFamily="18" charset="0"/>
          </a:endParaRPr>
        </a:p>
      </dgm:t>
    </dgm:pt>
    <dgm:pt modelId="{A660B5A7-8955-451D-AFD8-ACF3E5714593}" type="parTrans" cxnId="{BA79273C-CFD5-4830-BDEB-B3DC767479F0}">
      <dgm:prSet/>
      <dgm:spPr/>
      <dgm:t>
        <a:bodyPr/>
        <a:lstStyle/>
        <a:p>
          <a:endParaRPr lang="en-US">
            <a:latin typeface="Century" panose="02040604050505020304" pitchFamily="18" charset="0"/>
          </a:endParaRPr>
        </a:p>
      </dgm:t>
    </dgm:pt>
    <dgm:pt modelId="{4BCBD218-094F-47A1-B566-7AEF3F40405E}" type="sibTrans" cxnId="{BA79273C-CFD5-4830-BDEB-B3DC767479F0}">
      <dgm:prSet/>
      <dgm:spPr/>
      <dgm:t>
        <a:bodyPr/>
        <a:lstStyle/>
        <a:p>
          <a:endParaRPr lang="en-US">
            <a:latin typeface="Century" panose="02040604050505020304" pitchFamily="18" charset="0"/>
          </a:endParaRPr>
        </a:p>
      </dgm:t>
    </dgm:pt>
    <dgm:pt modelId="{80D5DF55-0184-42C3-8511-41F379412F55}">
      <dgm:prSet phldrT="[Text]" custT="1"/>
      <dgm:spPr/>
      <dgm:t>
        <a:bodyPr/>
        <a:lstStyle/>
        <a:p>
          <a:r>
            <a:rPr lang="en-US" sz="1600" b="0" i="0" dirty="0" smtClean="0">
              <a:latin typeface="Century" panose="02040604050505020304" pitchFamily="18" charset="0"/>
            </a:rPr>
            <a:t>Matches either the regular expression preceding it or the regular expression following it. </a:t>
          </a:r>
        </a:p>
        <a:p>
          <a:r>
            <a:rPr lang="en-US" sz="1600" b="0" i="0" dirty="0" smtClean="0">
              <a:latin typeface="Century" panose="02040604050505020304" pitchFamily="18" charset="0"/>
            </a:rPr>
            <a:t>For example, the below </a:t>
          </a:r>
          <a:r>
            <a:rPr lang="en-US" sz="1600" b="1" i="1" u="sng" dirty="0" smtClean="0">
              <a:solidFill>
                <a:schemeClr val="tx1"/>
              </a:solidFill>
              <a:latin typeface="Century" panose="02040604050505020304" pitchFamily="18" charset="0"/>
            </a:rPr>
            <a:t>www-(</a:t>
          </a:r>
          <a:r>
            <a:rPr lang="en-US" sz="1600" b="1" i="1" u="sng" dirty="0" err="1" smtClean="0">
              <a:solidFill>
                <a:schemeClr val="tx1"/>
              </a:solidFill>
              <a:latin typeface="Century" panose="02040604050505020304" pitchFamily="18" charset="0"/>
            </a:rPr>
            <a:t>google|yahoo</a:t>
          </a:r>
          <a:r>
            <a:rPr lang="en-US" sz="1600" b="1" i="1" u="sng" dirty="0" smtClean="0">
              <a:solidFill>
                <a:schemeClr val="tx1"/>
              </a:solidFill>
              <a:latin typeface="Century" panose="02040604050505020304" pitchFamily="18" charset="0"/>
            </a:rPr>
            <a:t>).com</a:t>
          </a:r>
          <a:r>
            <a:rPr lang="en-US" sz="1600" b="0" i="0" dirty="0" smtClean="0">
              <a:latin typeface="Century" panose="02040604050505020304" pitchFamily="18" charset="0"/>
            </a:rPr>
            <a:t> matches www-google.com or www-yahoo.com</a:t>
          </a:r>
          <a:endParaRPr lang="en-US" sz="1600" dirty="0">
            <a:latin typeface="Century" panose="02040604050505020304" pitchFamily="18" charset="0"/>
          </a:endParaRPr>
        </a:p>
      </dgm:t>
    </dgm:pt>
    <dgm:pt modelId="{382F90D6-5A4B-4956-A726-3256B6FB4B4F}" type="parTrans" cxnId="{F1335F56-5030-4FE4-B961-B12248489452}">
      <dgm:prSet/>
      <dgm:spPr/>
      <dgm:t>
        <a:bodyPr/>
        <a:lstStyle/>
        <a:p>
          <a:endParaRPr lang="en-US">
            <a:latin typeface="Century" panose="02040604050505020304" pitchFamily="18" charset="0"/>
          </a:endParaRPr>
        </a:p>
      </dgm:t>
    </dgm:pt>
    <dgm:pt modelId="{F66C6769-E3A8-432F-9E0F-0D9141E465E6}" type="sibTrans" cxnId="{F1335F56-5030-4FE4-B961-B12248489452}">
      <dgm:prSet/>
      <dgm:spPr/>
      <dgm:t>
        <a:bodyPr/>
        <a:lstStyle/>
        <a:p>
          <a:endParaRPr lang="en-US">
            <a:latin typeface="Century" panose="02040604050505020304" pitchFamily="18" charset="0"/>
          </a:endParaRPr>
        </a:p>
      </dgm:t>
    </dgm:pt>
    <dgm:pt modelId="{91031842-42BC-47CA-98D0-910A0E127378}">
      <dgm:prSet phldrT="[Text]" custT="1"/>
      <dgm:spPr/>
      <dgm:t>
        <a:bodyPr/>
        <a:lstStyle/>
        <a:p>
          <a:r>
            <a:rPr lang="en-US" sz="1600" b="0" i="0" dirty="0" smtClean="0">
              <a:latin typeface="Century" panose="02040604050505020304" pitchFamily="18" charset="0"/>
            </a:rPr>
            <a:t>Matches 1 or 0 character in front of the question mark. </a:t>
          </a:r>
        </a:p>
        <a:p>
          <a:r>
            <a:rPr lang="en-US" sz="1600" b="0" i="0" dirty="0" smtClean="0">
              <a:latin typeface="Century" panose="02040604050505020304" pitchFamily="18" charset="0"/>
            </a:rPr>
            <a:t>For example, the </a:t>
          </a:r>
          <a:r>
            <a:rPr lang="en-US" sz="1600" b="1" i="1" u="sng" dirty="0" smtClean="0">
              <a:solidFill>
                <a:schemeClr val="tx1"/>
              </a:solidFill>
            </a:rPr>
            <a:t>apples?</a:t>
          </a:r>
          <a:r>
            <a:rPr lang="en-US" sz="1600" b="0" i="0" dirty="0" smtClean="0">
              <a:latin typeface="Century" panose="02040604050505020304" pitchFamily="18" charset="0"/>
            </a:rPr>
            <a:t> regular expression matches apple and apples.</a:t>
          </a:r>
          <a:endParaRPr lang="en-US" sz="1200" dirty="0">
            <a:latin typeface="Century" panose="02040604050505020304" pitchFamily="18" charset="0"/>
          </a:endParaRPr>
        </a:p>
      </dgm:t>
    </dgm:pt>
    <dgm:pt modelId="{8775631F-E83E-474B-8571-F72F6232E2FF}" type="parTrans" cxnId="{523544AF-909B-4CBC-A815-D43330D0B85F}">
      <dgm:prSet/>
      <dgm:spPr/>
      <dgm:t>
        <a:bodyPr/>
        <a:lstStyle/>
        <a:p>
          <a:endParaRPr lang="en-US">
            <a:latin typeface="Century" panose="02040604050505020304" pitchFamily="18" charset="0"/>
          </a:endParaRPr>
        </a:p>
      </dgm:t>
    </dgm:pt>
    <dgm:pt modelId="{7B774929-1A04-4004-817C-9D794408616C}" type="sibTrans" cxnId="{523544AF-909B-4CBC-A815-D43330D0B85F}">
      <dgm:prSet/>
      <dgm:spPr/>
      <dgm:t>
        <a:bodyPr/>
        <a:lstStyle/>
        <a:p>
          <a:endParaRPr lang="en-US">
            <a:latin typeface="Century" panose="02040604050505020304" pitchFamily="18" charset="0"/>
          </a:endParaRPr>
        </a:p>
      </dgm:t>
    </dgm:pt>
    <dgm:pt modelId="{1717F967-B69D-4886-BBDF-35B394A7EE56}" type="pres">
      <dgm:prSet presAssocID="{6C602870-9A7C-4F6D-8E56-9CBAD2280EDE}" presName="Name0" presStyleCnt="0">
        <dgm:presLayoutVars>
          <dgm:chMax val="7"/>
          <dgm:chPref val="7"/>
          <dgm:dir/>
        </dgm:presLayoutVars>
      </dgm:prSet>
      <dgm:spPr/>
      <dgm:t>
        <a:bodyPr/>
        <a:lstStyle/>
        <a:p>
          <a:endParaRPr lang="en-US"/>
        </a:p>
      </dgm:t>
    </dgm:pt>
    <dgm:pt modelId="{C05E5975-9C01-4688-9E0B-8425CEE5EFD1}" type="pres">
      <dgm:prSet presAssocID="{6C602870-9A7C-4F6D-8E56-9CBAD2280EDE}" presName="Name1" presStyleCnt="0"/>
      <dgm:spPr/>
    </dgm:pt>
    <dgm:pt modelId="{EE403C8F-0752-4001-97F6-037450FD1571}" type="pres">
      <dgm:prSet presAssocID="{6C602870-9A7C-4F6D-8E56-9CBAD2280EDE}" presName="cycle" presStyleCnt="0"/>
      <dgm:spPr/>
    </dgm:pt>
    <dgm:pt modelId="{593D2DAB-34BC-4A84-8C89-825C316D0526}" type="pres">
      <dgm:prSet presAssocID="{6C602870-9A7C-4F6D-8E56-9CBAD2280EDE}" presName="srcNode" presStyleLbl="node1" presStyleIdx="0" presStyleCnt="4"/>
      <dgm:spPr/>
    </dgm:pt>
    <dgm:pt modelId="{C7AEE450-D649-4953-9158-ABCE14B593DA}" type="pres">
      <dgm:prSet presAssocID="{6C602870-9A7C-4F6D-8E56-9CBAD2280EDE}" presName="conn" presStyleLbl="parChTrans1D2" presStyleIdx="0" presStyleCnt="1"/>
      <dgm:spPr/>
      <dgm:t>
        <a:bodyPr/>
        <a:lstStyle/>
        <a:p>
          <a:endParaRPr lang="en-US"/>
        </a:p>
      </dgm:t>
    </dgm:pt>
    <dgm:pt modelId="{64990E60-F7E9-4516-9D4D-0984B7E953B9}" type="pres">
      <dgm:prSet presAssocID="{6C602870-9A7C-4F6D-8E56-9CBAD2280EDE}" presName="extraNode" presStyleLbl="node1" presStyleIdx="0" presStyleCnt="4"/>
      <dgm:spPr/>
    </dgm:pt>
    <dgm:pt modelId="{01BA071A-B862-4761-8D81-36156AB464AA}" type="pres">
      <dgm:prSet presAssocID="{6C602870-9A7C-4F6D-8E56-9CBAD2280EDE}" presName="dstNode" presStyleLbl="node1" presStyleIdx="0" presStyleCnt="4"/>
      <dgm:spPr/>
    </dgm:pt>
    <dgm:pt modelId="{E6847C10-3A72-4A38-A6B2-DD0A6643126A}" type="pres">
      <dgm:prSet presAssocID="{33485B63-A11B-4190-9D39-B6A15B0D4A05}" presName="text_1" presStyleLbl="node1" presStyleIdx="0" presStyleCnt="4">
        <dgm:presLayoutVars>
          <dgm:bulletEnabled val="1"/>
        </dgm:presLayoutVars>
      </dgm:prSet>
      <dgm:spPr/>
      <dgm:t>
        <a:bodyPr/>
        <a:lstStyle/>
        <a:p>
          <a:endParaRPr lang="en-US"/>
        </a:p>
      </dgm:t>
    </dgm:pt>
    <dgm:pt modelId="{8143CDBB-31C4-4197-93D5-DAF69484D331}" type="pres">
      <dgm:prSet presAssocID="{33485B63-A11B-4190-9D39-B6A15B0D4A05}" presName="accent_1" presStyleCnt="0"/>
      <dgm:spPr/>
    </dgm:pt>
    <dgm:pt modelId="{F43BF0D9-7269-439B-8D63-0E4A58BB428B}" type="pres">
      <dgm:prSet presAssocID="{33485B63-A11B-4190-9D39-B6A15B0D4A05}" presName="accentRepeatNode" presStyleLbl="solidFgAcc1" presStyleIdx="0" presStyleCnt="4"/>
      <dgm:spPr/>
    </dgm:pt>
    <dgm:pt modelId="{00CF0737-642E-4084-9E96-0092E71CAB13}" type="pres">
      <dgm:prSet presAssocID="{182B79D1-4069-4D89-831C-55667C64E595}" presName="text_2" presStyleLbl="node1" presStyleIdx="1" presStyleCnt="4">
        <dgm:presLayoutVars>
          <dgm:bulletEnabled val="1"/>
        </dgm:presLayoutVars>
      </dgm:prSet>
      <dgm:spPr/>
      <dgm:t>
        <a:bodyPr/>
        <a:lstStyle/>
        <a:p>
          <a:endParaRPr lang="en-US"/>
        </a:p>
      </dgm:t>
    </dgm:pt>
    <dgm:pt modelId="{D67EFF5D-C5BF-42E6-AA16-16A024C3E0C0}" type="pres">
      <dgm:prSet presAssocID="{182B79D1-4069-4D89-831C-55667C64E595}" presName="accent_2" presStyleCnt="0"/>
      <dgm:spPr/>
    </dgm:pt>
    <dgm:pt modelId="{F4FF527C-153F-418C-97E4-6824D3FBC952}" type="pres">
      <dgm:prSet presAssocID="{182B79D1-4069-4D89-831C-55667C64E595}" presName="accentRepeatNode" presStyleLbl="solidFgAcc1" presStyleIdx="1" presStyleCnt="4"/>
      <dgm:spPr>
        <a:ln>
          <a:solidFill>
            <a:schemeClr val="tx1">
              <a:lumMod val="50000"/>
              <a:lumOff val="50000"/>
            </a:schemeClr>
          </a:solidFill>
        </a:ln>
      </dgm:spPr>
    </dgm:pt>
    <dgm:pt modelId="{3EF65670-020F-453C-B586-BFBD6F6F32E1}" type="pres">
      <dgm:prSet presAssocID="{80D5DF55-0184-42C3-8511-41F379412F55}" presName="text_3" presStyleLbl="node1" presStyleIdx="2" presStyleCnt="4">
        <dgm:presLayoutVars>
          <dgm:bulletEnabled val="1"/>
        </dgm:presLayoutVars>
      </dgm:prSet>
      <dgm:spPr/>
      <dgm:t>
        <a:bodyPr/>
        <a:lstStyle/>
        <a:p>
          <a:endParaRPr lang="en-US"/>
        </a:p>
      </dgm:t>
    </dgm:pt>
    <dgm:pt modelId="{FDAA4191-F634-4051-875F-3DDCDAFC7770}" type="pres">
      <dgm:prSet presAssocID="{80D5DF55-0184-42C3-8511-41F379412F55}" presName="accent_3" presStyleCnt="0"/>
      <dgm:spPr/>
    </dgm:pt>
    <dgm:pt modelId="{63ECC52B-A73E-47F2-B466-9FD3353112CF}" type="pres">
      <dgm:prSet presAssocID="{80D5DF55-0184-42C3-8511-41F379412F55}" presName="accentRepeatNode" presStyleLbl="solidFgAcc1" presStyleIdx="2" presStyleCnt="4"/>
      <dgm:spPr/>
    </dgm:pt>
    <dgm:pt modelId="{2D949FBA-85A1-4C42-AB7E-8A572C570AB3}" type="pres">
      <dgm:prSet presAssocID="{91031842-42BC-47CA-98D0-910A0E127378}" presName="text_4" presStyleLbl="node1" presStyleIdx="3" presStyleCnt="4">
        <dgm:presLayoutVars>
          <dgm:bulletEnabled val="1"/>
        </dgm:presLayoutVars>
      </dgm:prSet>
      <dgm:spPr/>
      <dgm:t>
        <a:bodyPr/>
        <a:lstStyle/>
        <a:p>
          <a:endParaRPr lang="en-US"/>
        </a:p>
      </dgm:t>
    </dgm:pt>
    <dgm:pt modelId="{F203E628-FB1F-44F4-BB82-FF241353D757}" type="pres">
      <dgm:prSet presAssocID="{91031842-42BC-47CA-98D0-910A0E127378}" presName="accent_4" presStyleCnt="0"/>
      <dgm:spPr/>
    </dgm:pt>
    <dgm:pt modelId="{5928A0B9-0814-4C24-99A2-BC5C3A93F50F}" type="pres">
      <dgm:prSet presAssocID="{91031842-42BC-47CA-98D0-910A0E127378}" presName="accentRepeatNode" presStyleLbl="solidFgAcc1" presStyleIdx="3" presStyleCnt="4"/>
      <dgm:spPr/>
    </dgm:pt>
  </dgm:ptLst>
  <dgm:cxnLst>
    <dgm:cxn modelId="{377F47CF-6465-4983-A825-97F300AE298E}" type="presOf" srcId="{182B79D1-4069-4D89-831C-55667C64E595}" destId="{00CF0737-642E-4084-9E96-0092E71CAB13}" srcOrd="0" destOrd="0" presId="urn:microsoft.com/office/officeart/2008/layout/VerticalCurvedList"/>
    <dgm:cxn modelId="{A24E825A-A012-4678-8E85-4A6D7507D9A8}" srcId="{6C602870-9A7C-4F6D-8E56-9CBAD2280EDE}" destId="{33485B63-A11B-4190-9D39-B6A15B0D4A05}" srcOrd="0" destOrd="0" parTransId="{9B361C22-3472-4B2C-AF7C-436210794F69}" sibTransId="{3C6E7AA3-795A-496A-B5F7-4A415C81E802}"/>
    <dgm:cxn modelId="{BA79273C-CFD5-4830-BDEB-B3DC767479F0}" srcId="{6C602870-9A7C-4F6D-8E56-9CBAD2280EDE}" destId="{182B79D1-4069-4D89-831C-55667C64E595}" srcOrd="1" destOrd="0" parTransId="{A660B5A7-8955-451D-AFD8-ACF3E5714593}" sibTransId="{4BCBD218-094F-47A1-B566-7AEF3F40405E}"/>
    <dgm:cxn modelId="{300E89E8-5DDA-4A87-B34C-39272F41D4B2}" type="presOf" srcId="{33485B63-A11B-4190-9D39-B6A15B0D4A05}" destId="{E6847C10-3A72-4A38-A6B2-DD0A6643126A}" srcOrd="0" destOrd="0" presId="urn:microsoft.com/office/officeart/2008/layout/VerticalCurvedList"/>
    <dgm:cxn modelId="{F1335F56-5030-4FE4-B961-B12248489452}" srcId="{6C602870-9A7C-4F6D-8E56-9CBAD2280EDE}" destId="{80D5DF55-0184-42C3-8511-41F379412F55}" srcOrd="2" destOrd="0" parTransId="{382F90D6-5A4B-4956-A726-3256B6FB4B4F}" sibTransId="{F66C6769-E3A8-432F-9E0F-0D9141E465E6}"/>
    <dgm:cxn modelId="{523544AF-909B-4CBC-A815-D43330D0B85F}" srcId="{6C602870-9A7C-4F6D-8E56-9CBAD2280EDE}" destId="{91031842-42BC-47CA-98D0-910A0E127378}" srcOrd="3" destOrd="0" parTransId="{8775631F-E83E-474B-8571-F72F6232E2FF}" sibTransId="{7B774929-1A04-4004-817C-9D794408616C}"/>
    <dgm:cxn modelId="{8E5344F3-3143-4034-9F97-D1070E688736}" type="presOf" srcId="{3C6E7AA3-795A-496A-B5F7-4A415C81E802}" destId="{C7AEE450-D649-4953-9158-ABCE14B593DA}" srcOrd="0" destOrd="0" presId="urn:microsoft.com/office/officeart/2008/layout/VerticalCurvedList"/>
    <dgm:cxn modelId="{0E1754DE-6ED7-4E0F-87FE-6A7DCAAAA428}" type="presOf" srcId="{91031842-42BC-47CA-98D0-910A0E127378}" destId="{2D949FBA-85A1-4C42-AB7E-8A572C570AB3}" srcOrd="0" destOrd="0" presId="urn:microsoft.com/office/officeart/2008/layout/VerticalCurvedList"/>
    <dgm:cxn modelId="{0EC84786-925C-448B-82C5-7A0B49A87142}" type="presOf" srcId="{80D5DF55-0184-42C3-8511-41F379412F55}" destId="{3EF65670-020F-453C-B586-BFBD6F6F32E1}" srcOrd="0" destOrd="0" presId="urn:microsoft.com/office/officeart/2008/layout/VerticalCurvedList"/>
    <dgm:cxn modelId="{5AC2EECA-213F-4989-A2D5-094E92985A4B}" type="presOf" srcId="{6C602870-9A7C-4F6D-8E56-9CBAD2280EDE}" destId="{1717F967-B69D-4886-BBDF-35B394A7EE56}" srcOrd="0" destOrd="0" presId="urn:microsoft.com/office/officeart/2008/layout/VerticalCurvedList"/>
    <dgm:cxn modelId="{A908BED7-462A-42B3-B3A9-065DB873BD1A}" type="presParOf" srcId="{1717F967-B69D-4886-BBDF-35B394A7EE56}" destId="{C05E5975-9C01-4688-9E0B-8425CEE5EFD1}" srcOrd="0" destOrd="0" presId="urn:microsoft.com/office/officeart/2008/layout/VerticalCurvedList"/>
    <dgm:cxn modelId="{A03ECEE7-4AA3-4FFB-BE28-FDD48C14C6D2}" type="presParOf" srcId="{C05E5975-9C01-4688-9E0B-8425CEE5EFD1}" destId="{EE403C8F-0752-4001-97F6-037450FD1571}" srcOrd="0" destOrd="0" presId="urn:microsoft.com/office/officeart/2008/layout/VerticalCurvedList"/>
    <dgm:cxn modelId="{3069992A-7BA3-4C14-8C43-4F97EC7B73A7}" type="presParOf" srcId="{EE403C8F-0752-4001-97F6-037450FD1571}" destId="{593D2DAB-34BC-4A84-8C89-825C316D0526}" srcOrd="0" destOrd="0" presId="urn:microsoft.com/office/officeart/2008/layout/VerticalCurvedList"/>
    <dgm:cxn modelId="{0EA65114-4F67-4DEB-B2AC-C449AAC40E92}" type="presParOf" srcId="{EE403C8F-0752-4001-97F6-037450FD1571}" destId="{C7AEE450-D649-4953-9158-ABCE14B593DA}" srcOrd="1" destOrd="0" presId="urn:microsoft.com/office/officeart/2008/layout/VerticalCurvedList"/>
    <dgm:cxn modelId="{515067D6-096D-4325-9A59-33E169ADB5D3}" type="presParOf" srcId="{EE403C8F-0752-4001-97F6-037450FD1571}" destId="{64990E60-F7E9-4516-9D4D-0984B7E953B9}" srcOrd="2" destOrd="0" presId="urn:microsoft.com/office/officeart/2008/layout/VerticalCurvedList"/>
    <dgm:cxn modelId="{BB48485B-DA89-4734-BC88-CC0C1A34AB95}" type="presParOf" srcId="{EE403C8F-0752-4001-97F6-037450FD1571}" destId="{01BA071A-B862-4761-8D81-36156AB464AA}" srcOrd="3" destOrd="0" presId="urn:microsoft.com/office/officeart/2008/layout/VerticalCurvedList"/>
    <dgm:cxn modelId="{6856AA75-89A5-4952-9E47-AC6014A74B31}" type="presParOf" srcId="{C05E5975-9C01-4688-9E0B-8425CEE5EFD1}" destId="{E6847C10-3A72-4A38-A6B2-DD0A6643126A}" srcOrd="1" destOrd="0" presId="urn:microsoft.com/office/officeart/2008/layout/VerticalCurvedList"/>
    <dgm:cxn modelId="{6A58DDEE-F264-4340-A927-8CD1E569D72E}" type="presParOf" srcId="{C05E5975-9C01-4688-9E0B-8425CEE5EFD1}" destId="{8143CDBB-31C4-4197-93D5-DAF69484D331}" srcOrd="2" destOrd="0" presId="urn:microsoft.com/office/officeart/2008/layout/VerticalCurvedList"/>
    <dgm:cxn modelId="{249DB189-2B09-4536-BA92-A8B41E5793A0}" type="presParOf" srcId="{8143CDBB-31C4-4197-93D5-DAF69484D331}" destId="{F43BF0D9-7269-439B-8D63-0E4A58BB428B}" srcOrd="0" destOrd="0" presId="urn:microsoft.com/office/officeart/2008/layout/VerticalCurvedList"/>
    <dgm:cxn modelId="{8BC54FF4-AFB0-4596-A880-375BAE720880}" type="presParOf" srcId="{C05E5975-9C01-4688-9E0B-8425CEE5EFD1}" destId="{00CF0737-642E-4084-9E96-0092E71CAB13}" srcOrd="3" destOrd="0" presId="urn:microsoft.com/office/officeart/2008/layout/VerticalCurvedList"/>
    <dgm:cxn modelId="{EAE0CE69-CED3-41BE-B840-99DF7CEEF84F}" type="presParOf" srcId="{C05E5975-9C01-4688-9E0B-8425CEE5EFD1}" destId="{D67EFF5D-C5BF-42E6-AA16-16A024C3E0C0}" srcOrd="4" destOrd="0" presId="urn:microsoft.com/office/officeart/2008/layout/VerticalCurvedList"/>
    <dgm:cxn modelId="{72788E32-4332-40E0-987F-6FF8C86881EF}" type="presParOf" srcId="{D67EFF5D-C5BF-42E6-AA16-16A024C3E0C0}" destId="{F4FF527C-153F-418C-97E4-6824D3FBC952}" srcOrd="0" destOrd="0" presId="urn:microsoft.com/office/officeart/2008/layout/VerticalCurvedList"/>
    <dgm:cxn modelId="{8216DC61-7284-47DC-BCB3-4C5E304ACC25}" type="presParOf" srcId="{C05E5975-9C01-4688-9E0B-8425CEE5EFD1}" destId="{3EF65670-020F-453C-B586-BFBD6F6F32E1}" srcOrd="5" destOrd="0" presId="urn:microsoft.com/office/officeart/2008/layout/VerticalCurvedList"/>
    <dgm:cxn modelId="{4E0830A4-D539-4936-BDBD-825BECAA8133}" type="presParOf" srcId="{C05E5975-9C01-4688-9E0B-8425CEE5EFD1}" destId="{FDAA4191-F634-4051-875F-3DDCDAFC7770}" srcOrd="6" destOrd="0" presId="urn:microsoft.com/office/officeart/2008/layout/VerticalCurvedList"/>
    <dgm:cxn modelId="{D7BB0DD8-8D0B-44DC-8FBA-F94EBDBC4DE1}" type="presParOf" srcId="{FDAA4191-F634-4051-875F-3DDCDAFC7770}" destId="{63ECC52B-A73E-47F2-B466-9FD3353112CF}" srcOrd="0" destOrd="0" presId="urn:microsoft.com/office/officeart/2008/layout/VerticalCurvedList"/>
    <dgm:cxn modelId="{409FD3AD-1558-4469-BE5C-62A91061E6D2}" type="presParOf" srcId="{C05E5975-9C01-4688-9E0B-8425CEE5EFD1}" destId="{2D949FBA-85A1-4C42-AB7E-8A572C570AB3}" srcOrd="7" destOrd="0" presId="urn:microsoft.com/office/officeart/2008/layout/VerticalCurvedList"/>
    <dgm:cxn modelId="{7A9EDCE3-8C9E-469F-905D-2540E9E17DC5}" type="presParOf" srcId="{C05E5975-9C01-4688-9E0B-8425CEE5EFD1}" destId="{F203E628-FB1F-44F4-BB82-FF241353D757}" srcOrd="8" destOrd="0" presId="urn:microsoft.com/office/officeart/2008/layout/VerticalCurvedList"/>
    <dgm:cxn modelId="{80562A27-ECED-4DE8-87B7-4A236B4CD068}" type="presParOf" srcId="{F203E628-FB1F-44F4-BB82-FF241353D757}" destId="{5928A0B9-0814-4C24-99A2-BC5C3A93F50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602870-9A7C-4F6D-8E56-9CBAD2280EDE}"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33485B63-A11B-4190-9D39-B6A15B0D4A05}">
      <dgm:prSet phldrT="[Text]" custT="1"/>
      <dgm:spPr/>
      <dgm:t>
        <a:bodyPr/>
        <a:lstStyle/>
        <a:p>
          <a:r>
            <a:rPr lang="en-US" sz="1600" b="0" i="0" dirty="0" smtClean="0">
              <a:latin typeface="Century" panose="02040604050505020304" pitchFamily="18" charset="0"/>
            </a:rPr>
            <a:t>Matches 0 or more characters in front of the asterisk. </a:t>
          </a:r>
        </a:p>
        <a:p>
          <a:r>
            <a:rPr lang="en-US" sz="1600" b="0" i="0" dirty="0" smtClean="0">
              <a:latin typeface="Century" panose="02040604050505020304" pitchFamily="18" charset="0"/>
            </a:rPr>
            <a:t>For example, the </a:t>
          </a:r>
          <a:r>
            <a:rPr lang="en-US" sz="1600" b="1" i="1" u="sng" dirty="0" smtClean="0">
              <a:solidFill>
                <a:schemeClr val="tx1"/>
              </a:solidFill>
            </a:rPr>
            <a:t>co*l</a:t>
          </a:r>
          <a:r>
            <a:rPr lang="en-US" sz="1600" b="0" i="0" dirty="0" smtClean="0">
              <a:latin typeface="Century" panose="02040604050505020304" pitchFamily="18" charset="0"/>
            </a:rPr>
            <a:t> regular expression matches cl,col,cool,cool,…,</a:t>
          </a:r>
          <a:r>
            <a:rPr lang="en-US" sz="1600" b="0" i="0" dirty="0" err="1" smtClean="0">
              <a:latin typeface="Century" panose="02040604050505020304" pitchFamily="18" charset="0"/>
            </a:rPr>
            <a:t>coooooooooool</a:t>
          </a:r>
          <a:r>
            <a:rPr lang="en-US" sz="1600" b="0" i="0" dirty="0" smtClean="0">
              <a:latin typeface="Century" panose="02040604050505020304" pitchFamily="18" charset="0"/>
            </a:rPr>
            <a:t>,…</a:t>
          </a:r>
          <a:endParaRPr lang="en-US" sz="1200" dirty="0">
            <a:latin typeface="Century" panose="02040604050505020304" pitchFamily="18" charset="0"/>
          </a:endParaRPr>
        </a:p>
      </dgm:t>
    </dgm:pt>
    <dgm:pt modelId="{9B361C22-3472-4B2C-AF7C-436210794F69}" type="parTrans" cxnId="{A24E825A-A012-4678-8E85-4A6D7507D9A8}">
      <dgm:prSet/>
      <dgm:spPr/>
      <dgm:t>
        <a:bodyPr/>
        <a:lstStyle/>
        <a:p>
          <a:endParaRPr lang="en-US">
            <a:latin typeface="Century" panose="02040604050505020304" pitchFamily="18" charset="0"/>
          </a:endParaRPr>
        </a:p>
      </dgm:t>
    </dgm:pt>
    <dgm:pt modelId="{3C6E7AA3-795A-496A-B5F7-4A415C81E802}" type="sibTrans" cxnId="{A24E825A-A012-4678-8E85-4A6D7507D9A8}">
      <dgm:prSet/>
      <dgm:spPr/>
      <dgm:t>
        <a:bodyPr/>
        <a:lstStyle/>
        <a:p>
          <a:endParaRPr lang="en-US">
            <a:latin typeface="Century" panose="02040604050505020304" pitchFamily="18" charset="0"/>
          </a:endParaRPr>
        </a:p>
      </dgm:t>
    </dgm:pt>
    <dgm:pt modelId="{182B79D1-4069-4D89-831C-55667C64E595}">
      <dgm:prSet phldrT="[Text]" custT="1"/>
      <dgm:spPr>
        <a:solidFill>
          <a:schemeClr val="tx1">
            <a:lumMod val="50000"/>
            <a:lumOff val="50000"/>
          </a:schemeClr>
        </a:solidFill>
      </dgm:spPr>
      <dgm:t>
        <a:bodyPr/>
        <a:lstStyle/>
        <a:p>
          <a:r>
            <a:rPr lang="en-US" sz="1600" b="0" i="0" dirty="0" smtClean="0">
              <a:latin typeface="Century" panose="02040604050505020304" pitchFamily="18" charset="0"/>
            </a:rPr>
            <a:t>Matches 1 or more characters in front of the plus. </a:t>
          </a:r>
        </a:p>
        <a:p>
          <a:r>
            <a:rPr lang="en-US" sz="1600" b="0" i="0" dirty="0" smtClean="0">
              <a:latin typeface="Century" panose="02040604050505020304" pitchFamily="18" charset="0"/>
            </a:rPr>
            <a:t>For example, the </a:t>
          </a:r>
          <a:r>
            <a:rPr lang="en-US" sz="1600" b="1" i="1" u="sng" dirty="0" err="1" smtClean="0">
              <a:solidFill>
                <a:schemeClr val="tx1"/>
              </a:solidFill>
            </a:rPr>
            <a:t>co+l</a:t>
          </a:r>
          <a:r>
            <a:rPr lang="en-US" sz="1600" b="0" i="0" dirty="0" smtClean="0">
              <a:latin typeface="Century" panose="02040604050505020304" pitchFamily="18" charset="0"/>
            </a:rPr>
            <a:t> regular expression matches col,cool,…,cooooooooooool,…</a:t>
          </a:r>
          <a:endParaRPr lang="en-US" sz="1600" dirty="0">
            <a:latin typeface="Century" panose="02040604050505020304" pitchFamily="18" charset="0"/>
          </a:endParaRPr>
        </a:p>
      </dgm:t>
    </dgm:pt>
    <dgm:pt modelId="{A660B5A7-8955-451D-AFD8-ACF3E5714593}" type="parTrans" cxnId="{BA79273C-CFD5-4830-BDEB-B3DC767479F0}">
      <dgm:prSet/>
      <dgm:spPr/>
      <dgm:t>
        <a:bodyPr/>
        <a:lstStyle/>
        <a:p>
          <a:endParaRPr lang="en-US">
            <a:latin typeface="Century" panose="02040604050505020304" pitchFamily="18" charset="0"/>
          </a:endParaRPr>
        </a:p>
      </dgm:t>
    </dgm:pt>
    <dgm:pt modelId="{4BCBD218-094F-47A1-B566-7AEF3F40405E}" type="sibTrans" cxnId="{BA79273C-CFD5-4830-BDEB-B3DC767479F0}">
      <dgm:prSet/>
      <dgm:spPr/>
      <dgm:t>
        <a:bodyPr/>
        <a:lstStyle/>
        <a:p>
          <a:endParaRPr lang="en-US">
            <a:latin typeface="Century" panose="02040604050505020304" pitchFamily="18" charset="0"/>
          </a:endParaRPr>
        </a:p>
      </dgm:t>
    </dgm:pt>
    <dgm:pt modelId="{80D5DF55-0184-42C3-8511-41F379412F55}">
      <dgm:prSet phldrT="[Text]" custT="1"/>
      <dgm:spPr/>
      <dgm:t>
        <a:bodyPr/>
        <a:lstStyle/>
        <a:p>
          <a:r>
            <a:rPr lang="en-US" sz="1600" b="0" i="0" dirty="0" smtClean="0">
              <a:latin typeface="Century" panose="02040604050505020304" pitchFamily="18" charset="0"/>
            </a:rPr>
            <a:t>Do not matches the next character or regular expression. </a:t>
          </a:r>
        </a:p>
        <a:p>
          <a:r>
            <a:rPr lang="en-US" sz="1600" b="0" i="0" dirty="0" smtClean="0">
              <a:latin typeface="Century" panose="02040604050505020304" pitchFamily="18" charset="0"/>
            </a:rPr>
            <a:t>For example, the </a:t>
          </a:r>
          <a:r>
            <a:rPr lang="en-US" sz="1600" b="1" i="1" u="sng" dirty="0" smtClean="0">
              <a:solidFill>
                <a:schemeClr val="tx1"/>
              </a:solidFill>
            </a:rPr>
            <a:t>q(?![0-9])</a:t>
          </a:r>
          <a:r>
            <a:rPr lang="en-US" sz="1600" b="0" i="0" dirty="0" smtClean="0">
              <a:latin typeface="Century" panose="02040604050505020304" pitchFamily="18" charset="0"/>
            </a:rPr>
            <a:t> regular expression matches the character q if the character after q is not a digit, it will matches the q in those strings of </a:t>
          </a:r>
          <a:r>
            <a:rPr lang="en-US" sz="1600" b="0" i="0" dirty="0" err="1" smtClean="0">
              <a:latin typeface="Century" panose="02040604050505020304" pitchFamily="18" charset="0"/>
            </a:rPr>
            <a:t>abdqk</a:t>
          </a:r>
          <a:r>
            <a:rPr lang="en-US" sz="1600" b="0" i="0" dirty="0" smtClean="0">
              <a:latin typeface="Century" panose="02040604050505020304" pitchFamily="18" charset="0"/>
            </a:rPr>
            <a:t>, quit, </a:t>
          </a:r>
          <a:r>
            <a:rPr lang="en-US" sz="1600" b="0" i="0" dirty="0" err="1" smtClean="0">
              <a:latin typeface="Century" panose="02040604050505020304" pitchFamily="18" charset="0"/>
            </a:rPr>
            <a:t>qeig</a:t>
          </a:r>
          <a:r>
            <a:rPr lang="en-US" sz="1600" b="0" i="0" dirty="0" smtClean="0">
              <a:latin typeface="Century" panose="02040604050505020304" pitchFamily="18" charset="0"/>
            </a:rPr>
            <a:t>, but not q2kd, sdkq8d.</a:t>
          </a:r>
          <a:endParaRPr lang="en-US" sz="1600" dirty="0">
            <a:latin typeface="Century" panose="02040604050505020304" pitchFamily="18" charset="0"/>
          </a:endParaRPr>
        </a:p>
      </dgm:t>
    </dgm:pt>
    <dgm:pt modelId="{382F90D6-5A4B-4956-A726-3256B6FB4B4F}" type="parTrans" cxnId="{F1335F56-5030-4FE4-B961-B12248489452}">
      <dgm:prSet/>
      <dgm:spPr/>
      <dgm:t>
        <a:bodyPr/>
        <a:lstStyle/>
        <a:p>
          <a:endParaRPr lang="en-US">
            <a:latin typeface="Century" panose="02040604050505020304" pitchFamily="18" charset="0"/>
          </a:endParaRPr>
        </a:p>
      </dgm:t>
    </dgm:pt>
    <dgm:pt modelId="{F66C6769-E3A8-432F-9E0F-0D9141E465E6}" type="sibTrans" cxnId="{F1335F56-5030-4FE4-B961-B12248489452}">
      <dgm:prSet/>
      <dgm:spPr/>
      <dgm:t>
        <a:bodyPr/>
        <a:lstStyle/>
        <a:p>
          <a:endParaRPr lang="en-US">
            <a:latin typeface="Century" panose="02040604050505020304" pitchFamily="18" charset="0"/>
          </a:endParaRPr>
        </a:p>
      </dgm:t>
    </dgm:pt>
    <dgm:pt modelId="{91031842-42BC-47CA-98D0-910A0E127378}">
      <dgm:prSet phldrT="[Text]" custT="1"/>
      <dgm:spPr/>
      <dgm:t>
        <a:bodyPr/>
        <a:lstStyle/>
        <a:p>
          <a:r>
            <a:rPr lang="en-US" sz="1600" b="0" i="0" dirty="0" smtClean="0">
              <a:latin typeface="Century" panose="02040604050505020304" pitchFamily="18" charset="0"/>
            </a:rPr>
            <a:t>Escape Character, turns off the special meaning of the next character. </a:t>
          </a:r>
        </a:p>
        <a:p>
          <a:r>
            <a:rPr lang="en-US" sz="1600" b="0" i="0" dirty="0" smtClean="0">
              <a:latin typeface="Century" panose="02040604050505020304" pitchFamily="18" charset="0"/>
            </a:rPr>
            <a:t>For example, the </a:t>
          </a:r>
          <a:r>
            <a:rPr lang="en-US" sz="1600" b="1" i="1" u="sng" dirty="0" smtClean="0">
              <a:solidFill>
                <a:schemeClr val="tx1"/>
              </a:solidFill>
            </a:rPr>
            <a:t>a\.b</a:t>
          </a:r>
          <a:r>
            <a:rPr lang="en-US" sz="1600" b="0" i="0" dirty="0" smtClean="0">
              <a:latin typeface="Century" panose="02040604050505020304" pitchFamily="18" charset="0"/>
            </a:rPr>
            <a:t> regex treats the period as a normal character and it matches a.b only.</a:t>
          </a:r>
          <a:endParaRPr lang="en-US" sz="1200" dirty="0">
            <a:latin typeface="Century" panose="02040604050505020304" pitchFamily="18" charset="0"/>
          </a:endParaRPr>
        </a:p>
      </dgm:t>
    </dgm:pt>
    <dgm:pt modelId="{8775631F-E83E-474B-8571-F72F6232E2FF}" type="parTrans" cxnId="{523544AF-909B-4CBC-A815-D43330D0B85F}">
      <dgm:prSet/>
      <dgm:spPr/>
      <dgm:t>
        <a:bodyPr/>
        <a:lstStyle/>
        <a:p>
          <a:endParaRPr lang="en-US">
            <a:latin typeface="Century" panose="02040604050505020304" pitchFamily="18" charset="0"/>
          </a:endParaRPr>
        </a:p>
      </dgm:t>
    </dgm:pt>
    <dgm:pt modelId="{7B774929-1A04-4004-817C-9D794408616C}" type="sibTrans" cxnId="{523544AF-909B-4CBC-A815-D43330D0B85F}">
      <dgm:prSet/>
      <dgm:spPr/>
      <dgm:t>
        <a:bodyPr/>
        <a:lstStyle/>
        <a:p>
          <a:endParaRPr lang="en-US">
            <a:latin typeface="Century" panose="02040604050505020304" pitchFamily="18" charset="0"/>
          </a:endParaRPr>
        </a:p>
      </dgm:t>
    </dgm:pt>
    <dgm:pt modelId="{1717F967-B69D-4886-BBDF-35B394A7EE56}" type="pres">
      <dgm:prSet presAssocID="{6C602870-9A7C-4F6D-8E56-9CBAD2280EDE}" presName="Name0" presStyleCnt="0">
        <dgm:presLayoutVars>
          <dgm:chMax val="7"/>
          <dgm:chPref val="7"/>
          <dgm:dir/>
        </dgm:presLayoutVars>
      </dgm:prSet>
      <dgm:spPr/>
      <dgm:t>
        <a:bodyPr/>
        <a:lstStyle/>
        <a:p>
          <a:endParaRPr lang="en-US"/>
        </a:p>
      </dgm:t>
    </dgm:pt>
    <dgm:pt modelId="{C05E5975-9C01-4688-9E0B-8425CEE5EFD1}" type="pres">
      <dgm:prSet presAssocID="{6C602870-9A7C-4F6D-8E56-9CBAD2280EDE}" presName="Name1" presStyleCnt="0"/>
      <dgm:spPr/>
    </dgm:pt>
    <dgm:pt modelId="{EE403C8F-0752-4001-97F6-037450FD1571}" type="pres">
      <dgm:prSet presAssocID="{6C602870-9A7C-4F6D-8E56-9CBAD2280EDE}" presName="cycle" presStyleCnt="0"/>
      <dgm:spPr/>
    </dgm:pt>
    <dgm:pt modelId="{593D2DAB-34BC-4A84-8C89-825C316D0526}" type="pres">
      <dgm:prSet presAssocID="{6C602870-9A7C-4F6D-8E56-9CBAD2280EDE}" presName="srcNode" presStyleLbl="node1" presStyleIdx="0" presStyleCnt="4"/>
      <dgm:spPr/>
    </dgm:pt>
    <dgm:pt modelId="{C7AEE450-D649-4953-9158-ABCE14B593DA}" type="pres">
      <dgm:prSet presAssocID="{6C602870-9A7C-4F6D-8E56-9CBAD2280EDE}" presName="conn" presStyleLbl="parChTrans1D2" presStyleIdx="0" presStyleCnt="1"/>
      <dgm:spPr/>
      <dgm:t>
        <a:bodyPr/>
        <a:lstStyle/>
        <a:p>
          <a:endParaRPr lang="en-US"/>
        </a:p>
      </dgm:t>
    </dgm:pt>
    <dgm:pt modelId="{64990E60-F7E9-4516-9D4D-0984B7E953B9}" type="pres">
      <dgm:prSet presAssocID="{6C602870-9A7C-4F6D-8E56-9CBAD2280EDE}" presName="extraNode" presStyleLbl="node1" presStyleIdx="0" presStyleCnt="4"/>
      <dgm:spPr/>
    </dgm:pt>
    <dgm:pt modelId="{01BA071A-B862-4761-8D81-36156AB464AA}" type="pres">
      <dgm:prSet presAssocID="{6C602870-9A7C-4F6D-8E56-9CBAD2280EDE}" presName="dstNode" presStyleLbl="node1" presStyleIdx="0" presStyleCnt="4"/>
      <dgm:spPr/>
    </dgm:pt>
    <dgm:pt modelId="{E6847C10-3A72-4A38-A6B2-DD0A6643126A}" type="pres">
      <dgm:prSet presAssocID="{33485B63-A11B-4190-9D39-B6A15B0D4A05}" presName="text_1" presStyleLbl="node1" presStyleIdx="0" presStyleCnt="4">
        <dgm:presLayoutVars>
          <dgm:bulletEnabled val="1"/>
        </dgm:presLayoutVars>
      </dgm:prSet>
      <dgm:spPr/>
      <dgm:t>
        <a:bodyPr/>
        <a:lstStyle/>
        <a:p>
          <a:endParaRPr lang="en-US"/>
        </a:p>
      </dgm:t>
    </dgm:pt>
    <dgm:pt modelId="{8143CDBB-31C4-4197-93D5-DAF69484D331}" type="pres">
      <dgm:prSet presAssocID="{33485B63-A11B-4190-9D39-B6A15B0D4A05}" presName="accent_1" presStyleCnt="0"/>
      <dgm:spPr/>
    </dgm:pt>
    <dgm:pt modelId="{F43BF0D9-7269-439B-8D63-0E4A58BB428B}" type="pres">
      <dgm:prSet presAssocID="{33485B63-A11B-4190-9D39-B6A15B0D4A05}" presName="accentRepeatNode" presStyleLbl="solidFgAcc1" presStyleIdx="0" presStyleCnt="4"/>
      <dgm:spPr/>
    </dgm:pt>
    <dgm:pt modelId="{00CF0737-642E-4084-9E96-0092E71CAB13}" type="pres">
      <dgm:prSet presAssocID="{182B79D1-4069-4D89-831C-55667C64E595}" presName="text_2" presStyleLbl="node1" presStyleIdx="1" presStyleCnt="4">
        <dgm:presLayoutVars>
          <dgm:bulletEnabled val="1"/>
        </dgm:presLayoutVars>
      </dgm:prSet>
      <dgm:spPr/>
      <dgm:t>
        <a:bodyPr/>
        <a:lstStyle/>
        <a:p>
          <a:endParaRPr lang="en-US"/>
        </a:p>
      </dgm:t>
    </dgm:pt>
    <dgm:pt modelId="{D67EFF5D-C5BF-42E6-AA16-16A024C3E0C0}" type="pres">
      <dgm:prSet presAssocID="{182B79D1-4069-4D89-831C-55667C64E595}" presName="accent_2" presStyleCnt="0"/>
      <dgm:spPr/>
    </dgm:pt>
    <dgm:pt modelId="{F4FF527C-153F-418C-97E4-6824D3FBC952}" type="pres">
      <dgm:prSet presAssocID="{182B79D1-4069-4D89-831C-55667C64E595}" presName="accentRepeatNode" presStyleLbl="solidFgAcc1" presStyleIdx="1" presStyleCnt="4"/>
      <dgm:spPr>
        <a:ln>
          <a:solidFill>
            <a:schemeClr val="tx1">
              <a:lumMod val="50000"/>
              <a:lumOff val="50000"/>
            </a:schemeClr>
          </a:solidFill>
        </a:ln>
      </dgm:spPr>
    </dgm:pt>
    <dgm:pt modelId="{3EF65670-020F-453C-B586-BFBD6F6F32E1}" type="pres">
      <dgm:prSet presAssocID="{80D5DF55-0184-42C3-8511-41F379412F55}" presName="text_3" presStyleLbl="node1" presStyleIdx="2" presStyleCnt="4">
        <dgm:presLayoutVars>
          <dgm:bulletEnabled val="1"/>
        </dgm:presLayoutVars>
      </dgm:prSet>
      <dgm:spPr/>
      <dgm:t>
        <a:bodyPr/>
        <a:lstStyle/>
        <a:p>
          <a:endParaRPr lang="en-US"/>
        </a:p>
      </dgm:t>
    </dgm:pt>
    <dgm:pt modelId="{FDAA4191-F634-4051-875F-3DDCDAFC7770}" type="pres">
      <dgm:prSet presAssocID="{80D5DF55-0184-42C3-8511-41F379412F55}" presName="accent_3" presStyleCnt="0"/>
      <dgm:spPr/>
    </dgm:pt>
    <dgm:pt modelId="{63ECC52B-A73E-47F2-B466-9FD3353112CF}" type="pres">
      <dgm:prSet presAssocID="{80D5DF55-0184-42C3-8511-41F379412F55}" presName="accentRepeatNode" presStyleLbl="solidFgAcc1" presStyleIdx="2" presStyleCnt="4"/>
      <dgm:spPr/>
    </dgm:pt>
    <dgm:pt modelId="{2D949FBA-85A1-4C42-AB7E-8A572C570AB3}" type="pres">
      <dgm:prSet presAssocID="{91031842-42BC-47CA-98D0-910A0E127378}" presName="text_4" presStyleLbl="node1" presStyleIdx="3" presStyleCnt="4">
        <dgm:presLayoutVars>
          <dgm:bulletEnabled val="1"/>
        </dgm:presLayoutVars>
      </dgm:prSet>
      <dgm:spPr/>
      <dgm:t>
        <a:bodyPr/>
        <a:lstStyle/>
        <a:p>
          <a:endParaRPr lang="en-US"/>
        </a:p>
      </dgm:t>
    </dgm:pt>
    <dgm:pt modelId="{F203E628-FB1F-44F4-BB82-FF241353D757}" type="pres">
      <dgm:prSet presAssocID="{91031842-42BC-47CA-98D0-910A0E127378}" presName="accent_4" presStyleCnt="0"/>
      <dgm:spPr/>
    </dgm:pt>
    <dgm:pt modelId="{5928A0B9-0814-4C24-99A2-BC5C3A93F50F}" type="pres">
      <dgm:prSet presAssocID="{91031842-42BC-47CA-98D0-910A0E127378}" presName="accentRepeatNode" presStyleLbl="solidFgAcc1" presStyleIdx="3" presStyleCnt="4"/>
      <dgm:spPr/>
    </dgm:pt>
  </dgm:ptLst>
  <dgm:cxnLst>
    <dgm:cxn modelId="{377F47CF-6465-4983-A825-97F300AE298E}" type="presOf" srcId="{182B79D1-4069-4D89-831C-55667C64E595}" destId="{00CF0737-642E-4084-9E96-0092E71CAB13}" srcOrd="0" destOrd="0" presId="urn:microsoft.com/office/officeart/2008/layout/VerticalCurvedList"/>
    <dgm:cxn modelId="{A24E825A-A012-4678-8E85-4A6D7507D9A8}" srcId="{6C602870-9A7C-4F6D-8E56-9CBAD2280EDE}" destId="{33485B63-A11B-4190-9D39-B6A15B0D4A05}" srcOrd="0" destOrd="0" parTransId="{9B361C22-3472-4B2C-AF7C-436210794F69}" sibTransId="{3C6E7AA3-795A-496A-B5F7-4A415C81E802}"/>
    <dgm:cxn modelId="{BA79273C-CFD5-4830-BDEB-B3DC767479F0}" srcId="{6C602870-9A7C-4F6D-8E56-9CBAD2280EDE}" destId="{182B79D1-4069-4D89-831C-55667C64E595}" srcOrd="1" destOrd="0" parTransId="{A660B5A7-8955-451D-AFD8-ACF3E5714593}" sibTransId="{4BCBD218-094F-47A1-B566-7AEF3F40405E}"/>
    <dgm:cxn modelId="{300E89E8-5DDA-4A87-B34C-39272F41D4B2}" type="presOf" srcId="{33485B63-A11B-4190-9D39-B6A15B0D4A05}" destId="{E6847C10-3A72-4A38-A6B2-DD0A6643126A}" srcOrd="0" destOrd="0" presId="urn:microsoft.com/office/officeart/2008/layout/VerticalCurvedList"/>
    <dgm:cxn modelId="{F1335F56-5030-4FE4-B961-B12248489452}" srcId="{6C602870-9A7C-4F6D-8E56-9CBAD2280EDE}" destId="{80D5DF55-0184-42C3-8511-41F379412F55}" srcOrd="2" destOrd="0" parTransId="{382F90D6-5A4B-4956-A726-3256B6FB4B4F}" sibTransId="{F66C6769-E3A8-432F-9E0F-0D9141E465E6}"/>
    <dgm:cxn modelId="{523544AF-909B-4CBC-A815-D43330D0B85F}" srcId="{6C602870-9A7C-4F6D-8E56-9CBAD2280EDE}" destId="{91031842-42BC-47CA-98D0-910A0E127378}" srcOrd="3" destOrd="0" parTransId="{8775631F-E83E-474B-8571-F72F6232E2FF}" sibTransId="{7B774929-1A04-4004-817C-9D794408616C}"/>
    <dgm:cxn modelId="{8E5344F3-3143-4034-9F97-D1070E688736}" type="presOf" srcId="{3C6E7AA3-795A-496A-B5F7-4A415C81E802}" destId="{C7AEE450-D649-4953-9158-ABCE14B593DA}" srcOrd="0" destOrd="0" presId="urn:microsoft.com/office/officeart/2008/layout/VerticalCurvedList"/>
    <dgm:cxn modelId="{0E1754DE-6ED7-4E0F-87FE-6A7DCAAAA428}" type="presOf" srcId="{91031842-42BC-47CA-98D0-910A0E127378}" destId="{2D949FBA-85A1-4C42-AB7E-8A572C570AB3}" srcOrd="0" destOrd="0" presId="urn:microsoft.com/office/officeart/2008/layout/VerticalCurvedList"/>
    <dgm:cxn modelId="{0EC84786-925C-448B-82C5-7A0B49A87142}" type="presOf" srcId="{80D5DF55-0184-42C3-8511-41F379412F55}" destId="{3EF65670-020F-453C-B586-BFBD6F6F32E1}" srcOrd="0" destOrd="0" presId="urn:microsoft.com/office/officeart/2008/layout/VerticalCurvedList"/>
    <dgm:cxn modelId="{5AC2EECA-213F-4989-A2D5-094E92985A4B}" type="presOf" srcId="{6C602870-9A7C-4F6D-8E56-9CBAD2280EDE}" destId="{1717F967-B69D-4886-BBDF-35B394A7EE56}" srcOrd="0" destOrd="0" presId="urn:microsoft.com/office/officeart/2008/layout/VerticalCurvedList"/>
    <dgm:cxn modelId="{A908BED7-462A-42B3-B3A9-065DB873BD1A}" type="presParOf" srcId="{1717F967-B69D-4886-BBDF-35B394A7EE56}" destId="{C05E5975-9C01-4688-9E0B-8425CEE5EFD1}" srcOrd="0" destOrd="0" presId="urn:microsoft.com/office/officeart/2008/layout/VerticalCurvedList"/>
    <dgm:cxn modelId="{A03ECEE7-4AA3-4FFB-BE28-FDD48C14C6D2}" type="presParOf" srcId="{C05E5975-9C01-4688-9E0B-8425CEE5EFD1}" destId="{EE403C8F-0752-4001-97F6-037450FD1571}" srcOrd="0" destOrd="0" presId="urn:microsoft.com/office/officeart/2008/layout/VerticalCurvedList"/>
    <dgm:cxn modelId="{3069992A-7BA3-4C14-8C43-4F97EC7B73A7}" type="presParOf" srcId="{EE403C8F-0752-4001-97F6-037450FD1571}" destId="{593D2DAB-34BC-4A84-8C89-825C316D0526}" srcOrd="0" destOrd="0" presId="urn:microsoft.com/office/officeart/2008/layout/VerticalCurvedList"/>
    <dgm:cxn modelId="{0EA65114-4F67-4DEB-B2AC-C449AAC40E92}" type="presParOf" srcId="{EE403C8F-0752-4001-97F6-037450FD1571}" destId="{C7AEE450-D649-4953-9158-ABCE14B593DA}" srcOrd="1" destOrd="0" presId="urn:microsoft.com/office/officeart/2008/layout/VerticalCurvedList"/>
    <dgm:cxn modelId="{515067D6-096D-4325-9A59-33E169ADB5D3}" type="presParOf" srcId="{EE403C8F-0752-4001-97F6-037450FD1571}" destId="{64990E60-F7E9-4516-9D4D-0984B7E953B9}" srcOrd="2" destOrd="0" presId="urn:microsoft.com/office/officeart/2008/layout/VerticalCurvedList"/>
    <dgm:cxn modelId="{BB48485B-DA89-4734-BC88-CC0C1A34AB95}" type="presParOf" srcId="{EE403C8F-0752-4001-97F6-037450FD1571}" destId="{01BA071A-B862-4761-8D81-36156AB464AA}" srcOrd="3" destOrd="0" presId="urn:microsoft.com/office/officeart/2008/layout/VerticalCurvedList"/>
    <dgm:cxn modelId="{6856AA75-89A5-4952-9E47-AC6014A74B31}" type="presParOf" srcId="{C05E5975-9C01-4688-9E0B-8425CEE5EFD1}" destId="{E6847C10-3A72-4A38-A6B2-DD0A6643126A}" srcOrd="1" destOrd="0" presId="urn:microsoft.com/office/officeart/2008/layout/VerticalCurvedList"/>
    <dgm:cxn modelId="{6A58DDEE-F264-4340-A927-8CD1E569D72E}" type="presParOf" srcId="{C05E5975-9C01-4688-9E0B-8425CEE5EFD1}" destId="{8143CDBB-31C4-4197-93D5-DAF69484D331}" srcOrd="2" destOrd="0" presId="urn:microsoft.com/office/officeart/2008/layout/VerticalCurvedList"/>
    <dgm:cxn modelId="{249DB189-2B09-4536-BA92-A8B41E5793A0}" type="presParOf" srcId="{8143CDBB-31C4-4197-93D5-DAF69484D331}" destId="{F43BF0D9-7269-439B-8D63-0E4A58BB428B}" srcOrd="0" destOrd="0" presId="urn:microsoft.com/office/officeart/2008/layout/VerticalCurvedList"/>
    <dgm:cxn modelId="{8BC54FF4-AFB0-4596-A880-375BAE720880}" type="presParOf" srcId="{C05E5975-9C01-4688-9E0B-8425CEE5EFD1}" destId="{00CF0737-642E-4084-9E96-0092E71CAB13}" srcOrd="3" destOrd="0" presId="urn:microsoft.com/office/officeart/2008/layout/VerticalCurvedList"/>
    <dgm:cxn modelId="{EAE0CE69-CED3-41BE-B840-99DF7CEEF84F}" type="presParOf" srcId="{C05E5975-9C01-4688-9E0B-8425CEE5EFD1}" destId="{D67EFF5D-C5BF-42E6-AA16-16A024C3E0C0}" srcOrd="4" destOrd="0" presId="urn:microsoft.com/office/officeart/2008/layout/VerticalCurvedList"/>
    <dgm:cxn modelId="{72788E32-4332-40E0-987F-6FF8C86881EF}" type="presParOf" srcId="{D67EFF5D-C5BF-42E6-AA16-16A024C3E0C0}" destId="{F4FF527C-153F-418C-97E4-6824D3FBC952}" srcOrd="0" destOrd="0" presId="urn:microsoft.com/office/officeart/2008/layout/VerticalCurvedList"/>
    <dgm:cxn modelId="{8216DC61-7284-47DC-BCB3-4C5E304ACC25}" type="presParOf" srcId="{C05E5975-9C01-4688-9E0B-8425CEE5EFD1}" destId="{3EF65670-020F-453C-B586-BFBD6F6F32E1}" srcOrd="5" destOrd="0" presId="urn:microsoft.com/office/officeart/2008/layout/VerticalCurvedList"/>
    <dgm:cxn modelId="{4E0830A4-D539-4936-BDBD-825BECAA8133}" type="presParOf" srcId="{C05E5975-9C01-4688-9E0B-8425CEE5EFD1}" destId="{FDAA4191-F634-4051-875F-3DDCDAFC7770}" srcOrd="6" destOrd="0" presId="urn:microsoft.com/office/officeart/2008/layout/VerticalCurvedList"/>
    <dgm:cxn modelId="{D7BB0DD8-8D0B-44DC-8FBA-F94EBDBC4DE1}" type="presParOf" srcId="{FDAA4191-F634-4051-875F-3DDCDAFC7770}" destId="{63ECC52B-A73E-47F2-B466-9FD3353112CF}" srcOrd="0" destOrd="0" presId="urn:microsoft.com/office/officeart/2008/layout/VerticalCurvedList"/>
    <dgm:cxn modelId="{409FD3AD-1558-4469-BE5C-62A91061E6D2}" type="presParOf" srcId="{C05E5975-9C01-4688-9E0B-8425CEE5EFD1}" destId="{2D949FBA-85A1-4C42-AB7E-8A572C570AB3}" srcOrd="7" destOrd="0" presId="urn:microsoft.com/office/officeart/2008/layout/VerticalCurvedList"/>
    <dgm:cxn modelId="{7A9EDCE3-8C9E-469F-905D-2540E9E17DC5}" type="presParOf" srcId="{C05E5975-9C01-4688-9E0B-8425CEE5EFD1}" destId="{F203E628-FB1F-44F4-BB82-FF241353D757}" srcOrd="8" destOrd="0" presId="urn:microsoft.com/office/officeart/2008/layout/VerticalCurvedList"/>
    <dgm:cxn modelId="{80562A27-ECED-4DE8-87B7-4A236B4CD068}" type="presParOf" srcId="{F203E628-FB1F-44F4-BB82-FF241353D757}" destId="{5928A0B9-0814-4C24-99A2-BC5C3A93F50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C602870-9A7C-4F6D-8E56-9CBAD2280EDE}"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33485B63-A11B-4190-9D39-B6A15B0D4A05}">
      <dgm:prSet phldrT="[Text]" custT="1"/>
      <dgm:spPr/>
      <dgm:t>
        <a:bodyPr/>
        <a:lstStyle/>
        <a:p>
          <a:r>
            <a:rPr lang="en-US" sz="1600" b="0" i="0" dirty="0" smtClean="0">
              <a:latin typeface="Century" panose="02040604050505020304" pitchFamily="18" charset="0"/>
            </a:rPr>
            <a:t>Matches a word boundary. </a:t>
          </a:r>
        </a:p>
        <a:p>
          <a:r>
            <a:rPr lang="en-US" sz="1600" b="0" i="0" dirty="0" smtClean="0">
              <a:latin typeface="Century" panose="02040604050505020304" pitchFamily="18" charset="0"/>
            </a:rPr>
            <a:t>For example, </a:t>
          </a:r>
          <a:r>
            <a:rPr lang="en-US" sz="1600" b="1" i="1" u="sng" dirty="0" smtClean="0">
              <a:solidFill>
                <a:schemeClr val="tx1"/>
              </a:solidFill>
              <a:latin typeface="Century" panose="02040604050505020304" pitchFamily="18" charset="0"/>
            </a:rPr>
            <a:t>\bwater</a:t>
          </a:r>
          <a:r>
            <a:rPr lang="en-US" sz="1600" b="0" i="0" dirty="0" smtClean="0">
              <a:latin typeface="Century" panose="02040604050505020304" pitchFamily="18" charset="0"/>
            </a:rPr>
            <a:t> finds “watergun” but not “cleanwater” whereas </a:t>
          </a:r>
          <a:r>
            <a:rPr lang="en-US" sz="1600" b="1" i="1" u="sng" dirty="0" smtClean="0">
              <a:solidFill>
                <a:schemeClr val="tx1"/>
              </a:solidFill>
              <a:latin typeface="Century" panose="02040604050505020304" pitchFamily="18" charset="0"/>
            </a:rPr>
            <a:t>water\b</a:t>
          </a:r>
          <a:r>
            <a:rPr lang="en-US" sz="1600" b="0" i="0" dirty="0" smtClean="0">
              <a:latin typeface="Century" panose="02040604050505020304" pitchFamily="18" charset="0"/>
            </a:rPr>
            <a:t> finds “cleanwater” but not “watergun”.</a:t>
          </a:r>
          <a:endParaRPr lang="en-US" sz="1200" dirty="0">
            <a:latin typeface="Century" panose="02040604050505020304" pitchFamily="18" charset="0"/>
          </a:endParaRPr>
        </a:p>
      </dgm:t>
    </dgm:pt>
    <dgm:pt modelId="{9B361C22-3472-4B2C-AF7C-436210794F69}" type="parTrans" cxnId="{A24E825A-A012-4678-8E85-4A6D7507D9A8}">
      <dgm:prSet/>
      <dgm:spPr/>
      <dgm:t>
        <a:bodyPr/>
        <a:lstStyle/>
        <a:p>
          <a:endParaRPr lang="en-US">
            <a:latin typeface="Century" panose="02040604050505020304" pitchFamily="18" charset="0"/>
          </a:endParaRPr>
        </a:p>
      </dgm:t>
    </dgm:pt>
    <dgm:pt modelId="{3C6E7AA3-795A-496A-B5F7-4A415C81E802}" type="sibTrans" cxnId="{A24E825A-A012-4678-8E85-4A6D7507D9A8}">
      <dgm:prSet/>
      <dgm:spPr/>
      <dgm:t>
        <a:bodyPr/>
        <a:lstStyle/>
        <a:p>
          <a:endParaRPr lang="en-US">
            <a:latin typeface="Century" panose="02040604050505020304" pitchFamily="18" charset="0"/>
          </a:endParaRPr>
        </a:p>
      </dgm:t>
    </dgm:pt>
    <dgm:pt modelId="{182B79D1-4069-4D89-831C-55667C64E595}">
      <dgm:prSet phldrT="[Text]" custT="1"/>
      <dgm:spPr>
        <a:solidFill>
          <a:schemeClr val="tx1">
            <a:lumMod val="50000"/>
            <a:lumOff val="50000"/>
          </a:schemeClr>
        </a:solidFill>
      </dgm:spPr>
      <dgm:t>
        <a:bodyPr/>
        <a:lstStyle/>
        <a:p>
          <a:r>
            <a:rPr lang="en-US" sz="1600" b="0" i="0" dirty="0" smtClean="0">
              <a:latin typeface="Century" panose="02040604050505020304" pitchFamily="18" charset="0"/>
            </a:rPr>
            <a:t>Represents a </a:t>
          </a:r>
          <a:r>
            <a:rPr lang="en-US" sz="1600" b="1" i="1" u="sng" dirty="0" smtClean="0">
              <a:solidFill>
                <a:schemeClr val="tx1"/>
              </a:solidFill>
              <a:latin typeface="Century" panose="02040604050505020304" pitchFamily="18" charset="0"/>
            </a:rPr>
            <a:t>line break</a:t>
          </a:r>
          <a:endParaRPr lang="en-US" sz="1600" b="1" i="1" u="sng" dirty="0">
            <a:solidFill>
              <a:schemeClr val="tx1"/>
            </a:solidFill>
            <a:latin typeface="Century" panose="02040604050505020304" pitchFamily="18" charset="0"/>
          </a:endParaRPr>
        </a:p>
      </dgm:t>
    </dgm:pt>
    <dgm:pt modelId="{A660B5A7-8955-451D-AFD8-ACF3E5714593}" type="parTrans" cxnId="{BA79273C-CFD5-4830-BDEB-B3DC767479F0}">
      <dgm:prSet/>
      <dgm:spPr/>
      <dgm:t>
        <a:bodyPr/>
        <a:lstStyle/>
        <a:p>
          <a:endParaRPr lang="en-US">
            <a:latin typeface="Century" panose="02040604050505020304" pitchFamily="18" charset="0"/>
          </a:endParaRPr>
        </a:p>
      </dgm:t>
    </dgm:pt>
    <dgm:pt modelId="{4BCBD218-094F-47A1-B566-7AEF3F40405E}" type="sibTrans" cxnId="{BA79273C-CFD5-4830-BDEB-B3DC767479F0}">
      <dgm:prSet/>
      <dgm:spPr/>
      <dgm:t>
        <a:bodyPr/>
        <a:lstStyle/>
        <a:p>
          <a:endParaRPr lang="en-US">
            <a:latin typeface="Century" panose="02040604050505020304" pitchFamily="18" charset="0"/>
          </a:endParaRPr>
        </a:p>
      </dgm:t>
    </dgm:pt>
    <dgm:pt modelId="{80D5DF55-0184-42C3-8511-41F379412F55}">
      <dgm:prSet phldrT="[Text]" custT="1"/>
      <dgm:spPr/>
      <dgm:t>
        <a:bodyPr/>
        <a:lstStyle/>
        <a:p>
          <a:r>
            <a:rPr lang="en-US" sz="1600" b="0" i="0" dirty="0" smtClean="0"/>
            <a:t>matches digits 0 to 9, equivalent to </a:t>
          </a:r>
          <a:r>
            <a:rPr lang="en-US" sz="1600" b="1" i="1" u="sng" dirty="0" smtClean="0">
              <a:solidFill>
                <a:schemeClr val="tx1"/>
              </a:solidFill>
            </a:rPr>
            <a:t>[0-9]</a:t>
          </a:r>
          <a:r>
            <a:rPr lang="en-US" sz="1600" b="0" i="0" dirty="0" smtClean="0"/>
            <a:t> </a:t>
          </a:r>
          <a:endParaRPr lang="en-US" sz="1600" b="1" i="1" u="sng" dirty="0">
            <a:solidFill>
              <a:schemeClr val="tx1"/>
            </a:solidFill>
            <a:latin typeface="Century" panose="02040604050505020304" pitchFamily="18" charset="0"/>
          </a:endParaRPr>
        </a:p>
      </dgm:t>
    </dgm:pt>
    <dgm:pt modelId="{382F90D6-5A4B-4956-A726-3256B6FB4B4F}" type="parTrans" cxnId="{F1335F56-5030-4FE4-B961-B12248489452}">
      <dgm:prSet/>
      <dgm:spPr/>
      <dgm:t>
        <a:bodyPr/>
        <a:lstStyle/>
        <a:p>
          <a:endParaRPr lang="en-US">
            <a:latin typeface="Century" panose="02040604050505020304" pitchFamily="18" charset="0"/>
          </a:endParaRPr>
        </a:p>
      </dgm:t>
    </dgm:pt>
    <dgm:pt modelId="{F66C6769-E3A8-432F-9E0F-0D9141E465E6}" type="sibTrans" cxnId="{F1335F56-5030-4FE4-B961-B12248489452}">
      <dgm:prSet/>
      <dgm:spPr/>
      <dgm:t>
        <a:bodyPr/>
        <a:lstStyle/>
        <a:p>
          <a:endParaRPr lang="en-US">
            <a:latin typeface="Century" panose="02040604050505020304" pitchFamily="18" charset="0"/>
          </a:endParaRPr>
        </a:p>
      </dgm:t>
    </dgm:pt>
    <dgm:pt modelId="{91031842-42BC-47CA-98D0-910A0E127378}">
      <dgm:prSet phldrT="[Text]" custT="1"/>
      <dgm:spPr/>
      <dgm:t>
        <a:bodyPr/>
        <a:lstStyle/>
        <a:p>
          <a:r>
            <a:rPr lang="en-US" sz="1600" b="0" i="0" dirty="0" smtClean="0">
              <a:latin typeface="Century" panose="02040604050505020304" pitchFamily="18" charset="0"/>
            </a:rPr>
            <a:t>Represents a </a:t>
          </a:r>
          <a:r>
            <a:rPr lang="en-US" sz="1600" b="1" i="1" u="sng" dirty="0" smtClean="0">
              <a:solidFill>
                <a:schemeClr val="tx1"/>
              </a:solidFill>
              <a:latin typeface="Century" panose="02040604050505020304" pitchFamily="18" charset="0"/>
            </a:rPr>
            <a:t>tab</a:t>
          </a:r>
          <a:endParaRPr lang="en-US" sz="1600" b="1" i="1" u="sng" dirty="0">
            <a:solidFill>
              <a:schemeClr val="tx1"/>
            </a:solidFill>
            <a:latin typeface="Century" panose="02040604050505020304" pitchFamily="18" charset="0"/>
          </a:endParaRPr>
        </a:p>
      </dgm:t>
    </dgm:pt>
    <dgm:pt modelId="{8775631F-E83E-474B-8571-F72F6232E2FF}" type="parTrans" cxnId="{523544AF-909B-4CBC-A815-D43330D0B85F}">
      <dgm:prSet/>
      <dgm:spPr/>
      <dgm:t>
        <a:bodyPr/>
        <a:lstStyle/>
        <a:p>
          <a:endParaRPr lang="en-US">
            <a:latin typeface="Century" panose="02040604050505020304" pitchFamily="18" charset="0"/>
          </a:endParaRPr>
        </a:p>
      </dgm:t>
    </dgm:pt>
    <dgm:pt modelId="{7B774929-1A04-4004-817C-9D794408616C}" type="sibTrans" cxnId="{523544AF-909B-4CBC-A815-D43330D0B85F}">
      <dgm:prSet/>
      <dgm:spPr/>
      <dgm:t>
        <a:bodyPr/>
        <a:lstStyle/>
        <a:p>
          <a:endParaRPr lang="en-US">
            <a:latin typeface="Century" panose="02040604050505020304" pitchFamily="18" charset="0"/>
          </a:endParaRPr>
        </a:p>
      </dgm:t>
    </dgm:pt>
    <dgm:pt modelId="{1717F967-B69D-4886-BBDF-35B394A7EE56}" type="pres">
      <dgm:prSet presAssocID="{6C602870-9A7C-4F6D-8E56-9CBAD2280EDE}" presName="Name0" presStyleCnt="0">
        <dgm:presLayoutVars>
          <dgm:chMax val="7"/>
          <dgm:chPref val="7"/>
          <dgm:dir/>
        </dgm:presLayoutVars>
      </dgm:prSet>
      <dgm:spPr/>
      <dgm:t>
        <a:bodyPr/>
        <a:lstStyle/>
        <a:p>
          <a:endParaRPr lang="en-US"/>
        </a:p>
      </dgm:t>
    </dgm:pt>
    <dgm:pt modelId="{C05E5975-9C01-4688-9E0B-8425CEE5EFD1}" type="pres">
      <dgm:prSet presAssocID="{6C602870-9A7C-4F6D-8E56-9CBAD2280EDE}" presName="Name1" presStyleCnt="0"/>
      <dgm:spPr/>
    </dgm:pt>
    <dgm:pt modelId="{EE403C8F-0752-4001-97F6-037450FD1571}" type="pres">
      <dgm:prSet presAssocID="{6C602870-9A7C-4F6D-8E56-9CBAD2280EDE}" presName="cycle" presStyleCnt="0"/>
      <dgm:spPr/>
    </dgm:pt>
    <dgm:pt modelId="{593D2DAB-34BC-4A84-8C89-825C316D0526}" type="pres">
      <dgm:prSet presAssocID="{6C602870-9A7C-4F6D-8E56-9CBAD2280EDE}" presName="srcNode" presStyleLbl="node1" presStyleIdx="0" presStyleCnt="4"/>
      <dgm:spPr/>
    </dgm:pt>
    <dgm:pt modelId="{C7AEE450-D649-4953-9158-ABCE14B593DA}" type="pres">
      <dgm:prSet presAssocID="{6C602870-9A7C-4F6D-8E56-9CBAD2280EDE}" presName="conn" presStyleLbl="parChTrans1D2" presStyleIdx="0" presStyleCnt="1"/>
      <dgm:spPr/>
      <dgm:t>
        <a:bodyPr/>
        <a:lstStyle/>
        <a:p>
          <a:endParaRPr lang="en-US"/>
        </a:p>
      </dgm:t>
    </dgm:pt>
    <dgm:pt modelId="{64990E60-F7E9-4516-9D4D-0984B7E953B9}" type="pres">
      <dgm:prSet presAssocID="{6C602870-9A7C-4F6D-8E56-9CBAD2280EDE}" presName="extraNode" presStyleLbl="node1" presStyleIdx="0" presStyleCnt="4"/>
      <dgm:spPr/>
    </dgm:pt>
    <dgm:pt modelId="{01BA071A-B862-4761-8D81-36156AB464AA}" type="pres">
      <dgm:prSet presAssocID="{6C602870-9A7C-4F6D-8E56-9CBAD2280EDE}" presName="dstNode" presStyleLbl="node1" presStyleIdx="0" presStyleCnt="4"/>
      <dgm:spPr/>
    </dgm:pt>
    <dgm:pt modelId="{E6847C10-3A72-4A38-A6B2-DD0A6643126A}" type="pres">
      <dgm:prSet presAssocID="{33485B63-A11B-4190-9D39-B6A15B0D4A05}" presName="text_1" presStyleLbl="node1" presStyleIdx="0" presStyleCnt="4">
        <dgm:presLayoutVars>
          <dgm:bulletEnabled val="1"/>
        </dgm:presLayoutVars>
      </dgm:prSet>
      <dgm:spPr/>
      <dgm:t>
        <a:bodyPr/>
        <a:lstStyle/>
        <a:p>
          <a:endParaRPr lang="en-US"/>
        </a:p>
      </dgm:t>
    </dgm:pt>
    <dgm:pt modelId="{8143CDBB-31C4-4197-93D5-DAF69484D331}" type="pres">
      <dgm:prSet presAssocID="{33485B63-A11B-4190-9D39-B6A15B0D4A05}" presName="accent_1" presStyleCnt="0"/>
      <dgm:spPr/>
    </dgm:pt>
    <dgm:pt modelId="{F43BF0D9-7269-439B-8D63-0E4A58BB428B}" type="pres">
      <dgm:prSet presAssocID="{33485B63-A11B-4190-9D39-B6A15B0D4A05}" presName="accentRepeatNode" presStyleLbl="solidFgAcc1" presStyleIdx="0" presStyleCnt="4"/>
      <dgm:spPr/>
    </dgm:pt>
    <dgm:pt modelId="{00CF0737-642E-4084-9E96-0092E71CAB13}" type="pres">
      <dgm:prSet presAssocID="{182B79D1-4069-4D89-831C-55667C64E595}" presName="text_2" presStyleLbl="node1" presStyleIdx="1" presStyleCnt="4" custLinFactNeighborX="11" custLinFactNeighborY="3505">
        <dgm:presLayoutVars>
          <dgm:bulletEnabled val="1"/>
        </dgm:presLayoutVars>
      </dgm:prSet>
      <dgm:spPr/>
      <dgm:t>
        <a:bodyPr/>
        <a:lstStyle/>
        <a:p>
          <a:endParaRPr lang="en-US"/>
        </a:p>
      </dgm:t>
    </dgm:pt>
    <dgm:pt modelId="{D67EFF5D-C5BF-42E6-AA16-16A024C3E0C0}" type="pres">
      <dgm:prSet presAssocID="{182B79D1-4069-4D89-831C-55667C64E595}" presName="accent_2" presStyleCnt="0"/>
      <dgm:spPr/>
    </dgm:pt>
    <dgm:pt modelId="{F4FF527C-153F-418C-97E4-6824D3FBC952}" type="pres">
      <dgm:prSet presAssocID="{182B79D1-4069-4D89-831C-55667C64E595}" presName="accentRepeatNode" presStyleLbl="solidFgAcc1" presStyleIdx="1" presStyleCnt="4"/>
      <dgm:spPr>
        <a:ln>
          <a:solidFill>
            <a:schemeClr val="tx1">
              <a:lumMod val="50000"/>
              <a:lumOff val="50000"/>
            </a:schemeClr>
          </a:solidFill>
        </a:ln>
      </dgm:spPr>
    </dgm:pt>
    <dgm:pt modelId="{3EF65670-020F-453C-B586-BFBD6F6F32E1}" type="pres">
      <dgm:prSet presAssocID="{80D5DF55-0184-42C3-8511-41F379412F55}" presName="text_3" presStyleLbl="node1" presStyleIdx="2" presStyleCnt="4">
        <dgm:presLayoutVars>
          <dgm:bulletEnabled val="1"/>
        </dgm:presLayoutVars>
      </dgm:prSet>
      <dgm:spPr/>
      <dgm:t>
        <a:bodyPr/>
        <a:lstStyle/>
        <a:p>
          <a:endParaRPr lang="en-US"/>
        </a:p>
      </dgm:t>
    </dgm:pt>
    <dgm:pt modelId="{FDAA4191-F634-4051-875F-3DDCDAFC7770}" type="pres">
      <dgm:prSet presAssocID="{80D5DF55-0184-42C3-8511-41F379412F55}" presName="accent_3" presStyleCnt="0"/>
      <dgm:spPr/>
    </dgm:pt>
    <dgm:pt modelId="{63ECC52B-A73E-47F2-B466-9FD3353112CF}" type="pres">
      <dgm:prSet presAssocID="{80D5DF55-0184-42C3-8511-41F379412F55}" presName="accentRepeatNode" presStyleLbl="solidFgAcc1" presStyleIdx="2" presStyleCnt="4"/>
      <dgm:spPr/>
    </dgm:pt>
    <dgm:pt modelId="{2D949FBA-85A1-4C42-AB7E-8A572C570AB3}" type="pres">
      <dgm:prSet presAssocID="{91031842-42BC-47CA-98D0-910A0E127378}" presName="text_4" presStyleLbl="node1" presStyleIdx="3" presStyleCnt="4">
        <dgm:presLayoutVars>
          <dgm:bulletEnabled val="1"/>
        </dgm:presLayoutVars>
      </dgm:prSet>
      <dgm:spPr/>
      <dgm:t>
        <a:bodyPr/>
        <a:lstStyle/>
        <a:p>
          <a:endParaRPr lang="en-US"/>
        </a:p>
      </dgm:t>
    </dgm:pt>
    <dgm:pt modelId="{F203E628-FB1F-44F4-BB82-FF241353D757}" type="pres">
      <dgm:prSet presAssocID="{91031842-42BC-47CA-98D0-910A0E127378}" presName="accent_4" presStyleCnt="0"/>
      <dgm:spPr/>
    </dgm:pt>
    <dgm:pt modelId="{5928A0B9-0814-4C24-99A2-BC5C3A93F50F}" type="pres">
      <dgm:prSet presAssocID="{91031842-42BC-47CA-98D0-910A0E127378}" presName="accentRepeatNode" presStyleLbl="solidFgAcc1" presStyleIdx="3" presStyleCnt="4"/>
      <dgm:spPr/>
    </dgm:pt>
  </dgm:ptLst>
  <dgm:cxnLst>
    <dgm:cxn modelId="{377F47CF-6465-4983-A825-97F300AE298E}" type="presOf" srcId="{182B79D1-4069-4D89-831C-55667C64E595}" destId="{00CF0737-642E-4084-9E96-0092E71CAB13}" srcOrd="0" destOrd="0" presId="urn:microsoft.com/office/officeart/2008/layout/VerticalCurvedList"/>
    <dgm:cxn modelId="{A24E825A-A012-4678-8E85-4A6D7507D9A8}" srcId="{6C602870-9A7C-4F6D-8E56-9CBAD2280EDE}" destId="{33485B63-A11B-4190-9D39-B6A15B0D4A05}" srcOrd="0" destOrd="0" parTransId="{9B361C22-3472-4B2C-AF7C-436210794F69}" sibTransId="{3C6E7AA3-795A-496A-B5F7-4A415C81E802}"/>
    <dgm:cxn modelId="{BA79273C-CFD5-4830-BDEB-B3DC767479F0}" srcId="{6C602870-9A7C-4F6D-8E56-9CBAD2280EDE}" destId="{182B79D1-4069-4D89-831C-55667C64E595}" srcOrd="1" destOrd="0" parTransId="{A660B5A7-8955-451D-AFD8-ACF3E5714593}" sibTransId="{4BCBD218-094F-47A1-B566-7AEF3F40405E}"/>
    <dgm:cxn modelId="{300E89E8-5DDA-4A87-B34C-39272F41D4B2}" type="presOf" srcId="{33485B63-A11B-4190-9D39-B6A15B0D4A05}" destId="{E6847C10-3A72-4A38-A6B2-DD0A6643126A}" srcOrd="0" destOrd="0" presId="urn:microsoft.com/office/officeart/2008/layout/VerticalCurvedList"/>
    <dgm:cxn modelId="{F1335F56-5030-4FE4-B961-B12248489452}" srcId="{6C602870-9A7C-4F6D-8E56-9CBAD2280EDE}" destId="{80D5DF55-0184-42C3-8511-41F379412F55}" srcOrd="2" destOrd="0" parTransId="{382F90D6-5A4B-4956-A726-3256B6FB4B4F}" sibTransId="{F66C6769-E3A8-432F-9E0F-0D9141E465E6}"/>
    <dgm:cxn modelId="{523544AF-909B-4CBC-A815-D43330D0B85F}" srcId="{6C602870-9A7C-4F6D-8E56-9CBAD2280EDE}" destId="{91031842-42BC-47CA-98D0-910A0E127378}" srcOrd="3" destOrd="0" parTransId="{8775631F-E83E-474B-8571-F72F6232E2FF}" sibTransId="{7B774929-1A04-4004-817C-9D794408616C}"/>
    <dgm:cxn modelId="{8E5344F3-3143-4034-9F97-D1070E688736}" type="presOf" srcId="{3C6E7AA3-795A-496A-B5F7-4A415C81E802}" destId="{C7AEE450-D649-4953-9158-ABCE14B593DA}" srcOrd="0" destOrd="0" presId="urn:microsoft.com/office/officeart/2008/layout/VerticalCurvedList"/>
    <dgm:cxn modelId="{0E1754DE-6ED7-4E0F-87FE-6A7DCAAAA428}" type="presOf" srcId="{91031842-42BC-47CA-98D0-910A0E127378}" destId="{2D949FBA-85A1-4C42-AB7E-8A572C570AB3}" srcOrd="0" destOrd="0" presId="urn:microsoft.com/office/officeart/2008/layout/VerticalCurvedList"/>
    <dgm:cxn modelId="{0EC84786-925C-448B-82C5-7A0B49A87142}" type="presOf" srcId="{80D5DF55-0184-42C3-8511-41F379412F55}" destId="{3EF65670-020F-453C-B586-BFBD6F6F32E1}" srcOrd="0" destOrd="0" presId="urn:microsoft.com/office/officeart/2008/layout/VerticalCurvedList"/>
    <dgm:cxn modelId="{5AC2EECA-213F-4989-A2D5-094E92985A4B}" type="presOf" srcId="{6C602870-9A7C-4F6D-8E56-9CBAD2280EDE}" destId="{1717F967-B69D-4886-BBDF-35B394A7EE56}" srcOrd="0" destOrd="0" presId="urn:microsoft.com/office/officeart/2008/layout/VerticalCurvedList"/>
    <dgm:cxn modelId="{A908BED7-462A-42B3-B3A9-065DB873BD1A}" type="presParOf" srcId="{1717F967-B69D-4886-BBDF-35B394A7EE56}" destId="{C05E5975-9C01-4688-9E0B-8425CEE5EFD1}" srcOrd="0" destOrd="0" presId="urn:microsoft.com/office/officeart/2008/layout/VerticalCurvedList"/>
    <dgm:cxn modelId="{A03ECEE7-4AA3-4FFB-BE28-FDD48C14C6D2}" type="presParOf" srcId="{C05E5975-9C01-4688-9E0B-8425CEE5EFD1}" destId="{EE403C8F-0752-4001-97F6-037450FD1571}" srcOrd="0" destOrd="0" presId="urn:microsoft.com/office/officeart/2008/layout/VerticalCurvedList"/>
    <dgm:cxn modelId="{3069992A-7BA3-4C14-8C43-4F97EC7B73A7}" type="presParOf" srcId="{EE403C8F-0752-4001-97F6-037450FD1571}" destId="{593D2DAB-34BC-4A84-8C89-825C316D0526}" srcOrd="0" destOrd="0" presId="urn:microsoft.com/office/officeart/2008/layout/VerticalCurvedList"/>
    <dgm:cxn modelId="{0EA65114-4F67-4DEB-B2AC-C449AAC40E92}" type="presParOf" srcId="{EE403C8F-0752-4001-97F6-037450FD1571}" destId="{C7AEE450-D649-4953-9158-ABCE14B593DA}" srcOrd="1" destOrd="0" presId="urn:microsoft.com/office/officeart/2008/layout/VerticalCurvedList"/>
    <dgm:cxn modelId="{515067D6-096D-4325-9A59-33E169ADB5D3}" type="presParOf" srcId="{EE403C8F-0752-4001-97F6-037450FD1571}" destId="{64990E60-F7E9-4516-9D4D-0984B7E953B9}" srcOrd="2" destOrd="0" presId="urn:microsoft.com/office/officeart/2008/layout/VerticalCurvedList"/>
    <dgm:cxn modelId="{BB48485B-DA89-4734-BC88-CC0C1A34AB95}" type="presParOf" srcId="{EE403C8F-0752-4001-97F6-037450FD1571}" destId="{01BA071A-B862-4761-8D81-36156AB464AA}" srcOrd="3" destOrd="0" presId="urn:microsoft.com/office/officeart/2008/layout/VerticalCurvedList"/>
    <dgm:cxn modelId="{6856AA75-89A5-4952-9E47-AC6014A74B31}" type="presParOf" srcId="{C05E5975-9C01-4688-9E0B-8425CEE5EFD1}" destId="{E6847C10-3A72-4A38-A6B2-DD0A6643126A}" srcOrd="1" destOrd="0" presId="urn:microsoft.com/office/officeart/2008/layout/VerticalCurvedList"/>
    <dgm:cxn modelId="{6A58DDEE-F264-4340-A927-8CD1E569D72E}" type="presParOf" srcId="{C05E5975-9C01-4688-9E0B-8425CEE5EFD1}" destId="{8143CDBB-31C4-4197-93D5-DAF69484D331}" srcOrd="2" destOrd="0" presId="urn:microsoft.com/office/officeart/2008/layout/VerticalCurvedList"/>
    <dgm:cxn modelId="{249DB189-2B09-4536-BA92-A8B41E5793A0}" type="presParOf" srcId="{8143CDBB-31C4-4197-93D5-DAF69484D331}" destId="{F43BF0D9-7269-439B-8D63-0E4A58BB428B}" srcOrd="0" destOrd="0" presId="urn:microsoft.com/office/officeart/2008/layout/VerticalCurvedList"/>
    <dgm:cxn modelId="{8BC54FF4-AFB0-4596-A880-375BAE720880}" type="presParOf" srcId="{C05E5975-9C01-4688-9E0B-8425CEE5EFD1}" destId="{00CF0737-642E-4084-9E96-0092E71CAB13}" srcOrd="3" destOrd="0" presId="urn:microsoft.com/office/officeart/2008/layout/VerticalCurvedList"/>
    <dgm:cxn modelId="{EAE0CE69-CED3-41BE-B840-99DF7CEEF84F}" type="presParOf" srcId="{C05E5975-9C01-4688-9E0B-8425CEE5EFD1}" destId="{D67EFF5D-C5BF-42E6-AA16-16A024C3E0C0}" srcOrd="4" destOrd="0" presId="urn:microsoft.com/office/officeart/2008/layout/VerticalCurvedList"/>
    <dgm:cxn modelId="{72788E32-4332-40E0-987F-6FF8C86881EF}" type="presParOf" srcId="{D67EFF5D-C5BF-42E6-AA16-16A024C3E0C0}" destId="{F4FF527C-153F-418C-97E4-6824D3FBC952}" srcOrd="0" destOrd="0" presId="urn:microsoft.com/office/officeart/2008/layout/VerticalCurvedList"/>
    <dgm:cxn modelId="{8216DC61-7284-47DC-BCB3-4C5E304ACC25}" type="presParOf" srcId="{C05E5975-9C01-4688-9E0B-8425CEE5EFD1}" destId="{3EF65670-020F-453C-B586-BFBD6F6F32E1}" srcOrd="5" destOrd="0" presId="urn:microsoft.com/office/officeart/2008/layout/VerticalCurvedList"/>
    <dgm:cxn modelId="{4E0830A4-D539-4936-BDBD-825BECAA8133}" type="presParOf" srcId="{C05E5975-9C01-4688-9E0B-8425CEE5EFD1}" destId="{FDAA4191-F634-4051-875F-3DDCDAFC7770}" srcOrd="6" destOrd="0" presId="urn:microsoft.com/office/officeart/2008/layout/VerticalCurvedList"/>
    <dgm:cxn modelId="{D7BB0DD8-8D0B-44DC-8FBA-F94EBDBC4DE1}" type="presParOf" srcId="{FDAA4191-F634-4051-875F-3DDCDAFC7770}" destId="{63ECC52B-A73E-47F2-B466-9FD3353112CF}" srcOrd="0" destOrd="0" presId="urn:microsoft.com/office/officeart/2008/layout/VerticalCurvedList"/>
    <dgm:cxn modelId="{409FD3AD-1558-4469-BE5C-62A91061E6D2}" type="presParOf" srcId="{C05E5975-9C01-4688-9E0B-8425CEE5EFD1}" destId="{2D949FBA-85A1-4C42-AB7E-8A572C570AB3}" srcOrd="7" destOrd="0" presId="urn:microsoft.com/office/officeart/2008/layout/VerticalCurvedList"/>
    <dgm:cxn modelId="{7A9EDCE3-8C9E-469F-905D-2540E9E17DC5}" type="presParOf" srcId="{C05E5975-9C01-4688-9E0B-8425CEE5EFD1}" destId="{F203E628-FB1F-44F4-BB82-FF241353D757}" srcOrd="8" destOrd="0" presId="urn:microsoft.com/office/officeart/2008/layout/VerticalCurvedList"/>
    <dgm:cxn modelId="{80562A27-ECED-4DE8-87B7-4A236B4CD068}" type="presParOf" srcId="{F203E628-FB1F-44F4-BB82-FF241353D757}" destId="{5928A0B9-0814-4C24-99A2-BC5C3A93F50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C602870-9A7C-4F6D-8E56-9CBAD2280EDE}"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33485B63-A11B-4190-9D39-B6A15B0D4A05}">
      <dgm:prSet phldrT="[Text]" custT="1"/>
      <dgm:spPr/>
      <dgm:t>
        <a:bodyPr/>
        <a:lstStyle/>
        <a:p>
          <a:r>
            <a:rPr lang="en-US" sz="1600" b="1" i="1" u="sng" dirty="0" smtClean="0">
              <a:solidFill>
                <a:schemeClr val="tx1"/>
              </a:solidFill>
              <a:latin typeface="Century" panose="02040604050505020304" pitchFamily="18" charset="0"/>
            </a:rPr>
            <a:t>[:alpha:]</a:t>
          </a:r>
          <a:r>
            <a:rPr lang="en-US" sz="1600" b="0" i="0" dirty="0" smtClean="0">
              <a:latin typeface="Century" panose="02040604050505020304" pitchFamily="18" charset="0"/>
            </a:rPr>
            <a:t> or </a:t>
          </a:r>
          <a:r>
            <a:rPr lang="en-US" sz="1600" b="1" i="1" u="sng" dirty="0" smtClean="0">
              <a:solidFill>
                <a:schemeClr val="tx1"/>
              </a:solidFill>
              <a:latin typeface="Century" panose="02040604050505020304" pitchFamily="18" charset="0"/>
            </a:rPr>
            <a:t>[A-</a:t>
          </a:r>
          <a:r>
            <a:rPr lang="en-US" sz="1600" b="1" i="1" u="sng" dirty="0" err="1" smtClean="0">
              <a:solidFill>
                <a:schemeClr val="tx1"/>
              </a:solidFill>
              <a:latin typeface="Century" panose="02040604050505020304" pitchFamily="18" charset="0"/>
            </a:rPr>
            <a:t>Za</a:t>
          </a:r>
          <a:r>
            <a:rPr lang="en-US" sz="1600" b="1" i="1" u="sng" dirty="0" smtClean="0">
              <a:solidFill>
                <a:schemeClr val="tx1"/>
              </a:solidFill>
              <a:latin typeface="Century" panose="02040604050505020304" pitchFamily="18" charset="0"/>
            </a:rPr>
            <a:t>-z]</a:t>
          </a:r>
          <a:r>
            <a:rPr lang="en-US" sz="1600" b="0" i="0" dirty="0" smtClean="0">
              <a:latin typeface="Century" panose="02040604050505020304" pitchFamily="18" charset="0"/>
            </a:rPr>
            <a:t> represents an alphabetic character.</a:t>
          </a:r>
          <a:endParaRPr lang="en-US" sz="1200" dirty="0">
            <a:latin typeface="Century" panose="02040604050505020304" pitchFamily="18" charset="0"/>
          </a:endParaRPr>
        </a:p>
      </dgm:t>
    </dgm:pt>
    <dgm:pt modelId="{9B361C22-3472-4B2C-AF7C-436210794F69}" type="parTrans" cxnId="{A24E825A-A012-4678-8E85-4A6D7507D9A8}">
      <dgm:prSet/>
      <dgm:spPr/>
      <dgm:t>
        <a:bodyPr/>
        <a:lstStyle/>
        <a:p>
          <a:endParaRPr lang="en-US">
            <a:latin typeface="Century" panose="02040604050505020304" pitchFamily="18" charset="0"/>
          </a:endParaRPr>
        </a:p>
      </dgm:t>
    </dgm:pt>
    <dgm:pt modelId="{3C6E7AA3-795A-496A-B5F7-4A415C81E802}" type="sibTrans" cxnId="{A24E825A-A012-4678-8E85-4A6D7507D9A8}">
      <dgm:prSet/>
      <dgm:spPr/>
      <dgm:t>
        <a:bodyPr/>
        <a:lstStyle/>
        <a:p>
          <a:endParaRPr lang="en-US">
            <a:latin typeface="Century" panose="02040604050505020304" pitchFamily="18" charset="0"/>
          </a:endParaRPr>
        </a:p>
      </dgm:t>
    </dgm:pt>
    <dgm:pt modelId="{182B79D1-4069-4D89-831C-55667C64E595}">
      <dgm:prSet phldrT="[Text]" custT="1"/>
      <dgm:spPr>
        <a:solidFill>
          <a:schemeClr val="tx1">
            <a:lumMod val="50000"/>
            <a:lumOff val="50000"/>
          </a:schemeClr>
        </a:solidFill>
      </dgm:spPr>
      <dgm:t>
        <a:bodyPr/>
        <a:lstStyle/>
        <a:p>
          <a:r>
            <a:rPr lang="en-US" sz="1600" b="1" i="1" u="sng" dirty="0" smtClean="0">
              <a:solidFill>
                <a:schemeClr val="tx1"/>
              </a:solidFill>
              <a:latin typeface="Century" panose="02040604050505020304" pitchFamily="18" charset="0"/>
            </a:rPr>
            <a:t>[:alnum:]</a:t>
          </a:r>
          <a:r>
            <a:rPr lang="en-US" sz="1600" b="0" i="0" dirty="0" smtClean="0">
              <a:latin typeface="Century" panose="02040604050505020304" pitchFamily="18" charset="0"/>
            </a:rPr>
            <a:t> or </a:t>
          </a:r>
          <a:r>
            <a:rPr lang="en-US" sz="1600" b="1" i="1" u="sng" dirty="0" smtClean="0">
              <a:solidFill>
                <a:schemeClr val="tx1"/>
              </a:solidFill>
              <a:latin typeface="Century" panose="02040604050505020304" pitchFamily="18" charset="0"/>
            </a:rPr>
            <a:t>[A-Za-z0-9]</a:t>
          </a:r>
          <a:r>
            <a:rPr lang="en-US" sz="1600" b="0" i="0" dirty="0" smtClean="0">
              <a:latin typeface="Century" panose="02040604050505020304" pitchFamily="18" charset="0"/>
            </a:rPr>
            <a:t> represents an alphanumeric character</a:t>
          </a:r>
          <a:endParaRPr lang="en-US" sz="1600" dirty="0">
            <a:latin typeface="Century" panose="02040604050505020304" pitchFamily="18" charset="0"/>
          </a:endParaRPr>
        </a:p>
      </dgm:t>
    </dgm:pt>
    <dgm:pt modelId="{A660B5A7-8955-451D-AFD8-ACF3E5714593}" type="parTrans" cxnId="{BA79273C-CFD5-4830-BDEB-B3DC767479F0}">
      <dgm:prSet/>
      <dgm:spPr/>
      <dgm:t>
        <a:bodyPr/>
        <a:lstStyle/>
        <a:p>
          <a:endParaRPr lang="en-US">
            <a:latin typeface="Century" panose="02040604050505020304" pitchFamily="18" charset="0"/>
          </a:endParaRPr>
        </a:p>
      </dgm:t>
    </dgm:pt>
    <dgm:pt modelId="{4BCBD218-094F-47A1-B566-7AEF3F40405E}" type="sibTrans" cxnId="{BA79273C-CFD5-4830-BDEB-B3DC767479F0}">
      <dgm:prSet/>
      <dgm:spPr/>
      <dgm:t>
        <a:bodyPr/>
        <a:lstStyle/>
        <a:p>
          <a:endParaRPr lang="en-US">
            <a:latin typeface="Century" panose="02040604050505020304" pitchFamily="18" charset="0"/>
          </a:endParaRPr>
        </a:p>
      </dgm:t>
    </dgm:pt>
    <dgm:pt modelId="{80D5DF55-0184-42C3-8511-41F379412F55}">
      <dgm:prSet phldrT="[Text]" custT="1"/>
      <dgm:spPr/>
      <dgm:t>
        <a:bodyPr/>
        <a:lstStyle/>
        <a:p>
          <a:r>
            <a:rPr lang="en-US" sz="1600" b="0" i="0" dirty="0" smtClean="0">
              <a:latin typeface="Century" panose="02040604050505020304" pitchFamily="18" charset="0"/>
            </a:rPr>
            <a:t>Backslash and w, it is equivalent to </a:t>
          </a:r>
          <a:r>
            <a:rPr lang="en-US" sz="1600" b="1" i="1" u="sng" dirty="0" smtClean="0">
              <a:solidFill>
                <a:schemeClr val="tx1"/>
              </a:solidFill>
              <a:latin typeface="Century" panose="02040604050505020304" pitchFamily="18" charset="0"/>
            </a:rPr>
            <a:t>[a-zA-Z0-9_]</a:t>
          </a:r>
          <a:r>
            <a:rPr lang="en-US" sz="1600" b="0" i="0" dirty="0" smtClean="0">
              <a:latin typeface="Century" panose="02040604050505020304" pitchFamily="18" charset="0"/>
            </a:rPr>
            <a:t>, matches </a:t>
          </a:r>
          <a:r>
            <a:rPr lang="en-US" sz="1600" b="1" i="1" u="sng" dirty="0" smtClean="0">
              <a:solidFill>
                <a:schemeClr val="tx1"/>
              </a:solidFill>
              <a:latin typeface="Century" panose="02040604050505020304" pitchFamily="18" charset="0"/>
            </a:rPr>
            <a:t>alphanumeric character</a:t>
          </a:r>
          <a:r>
            <a:rPr lang="en-US" sz="1600" b="0" i="0" dirty="0" smtClean="0">
              <a:latin typeface="Century" panose="02040604050505020304" pitchFamily="18" charset="0"/>
            </a:rPr>
            <a:t> or </a:t>
          </a:r>
          <a:r>
            <a:rPr lang="en-US" sz="1600" b="1" i="1" u="sng" dirty="0" smtClean="0">
              <a:solidFill>
                <a:schemeClr val="tx1"/>
              </a:solidFill>
              <a:latin typeface="Century" panose="02040604050505020304" pitchFamily="18" charset="0"/>
            </a:rPr>
            <a:t>underscore</a:t>
          </a:r>
          <a:r>
            <a:rPr lang="en-US" sz="1600" b="0" i="0" dirty="0" smtClean="0">
              <a:latin typeface="Century" panose="02040604050505020304" pitchFamily="18" charset="0"/>
            </a:rPr>
            <a:t>.</a:t>
          </a:r>
          <a:endParaRPr lang="en-US" sz="1600" dirty="0">
            <a:latin typeface="Century" panose="02040604050505020304" pitchFamily="18" charset="0"/>
          </a:endParaRPr>
        </a:p>
      </dgm:t>
    </dgm:pt>
    <dgm:pt modelId="{382F90D6-5A4B-4956-A726-3256B6FB4B4F}" type="parTrans" cxnId="{F1335F56-5030-4FE4-B961-B12248489452}">
      <dgm:prSet/>
      <dgm:spPr/>
      <dgm:t>
        <a:bodyPr/>
        <a:lstStyle/>
        <a:p>
          <a:endParaRPr lang="en-US">
            <a:latin typeface="Century" panose="02040604050505020304" pitchFamily="18" charset="0"/>
          </a:endParaRPr>
        </a:p>
      </dgm:t>
    </dgm:pt>
    <dgm:pt modelId="{F66C6769-E3A8-432F-9E0F-0D9141E465E6}" type="sibTrans" cxnId="{F1335F56-5030-4FE4-B961-B12248489452}">
      <dgm:prSet/>
      <dgm:spPr/>
      <dgm:t>
        <a:bodyPr/>
        <a:lstStyle/>
        <a:p>
          <a:endParaRPr lang="en-US">
            <a:latin typeface="Century" panose="02040604050505020304" pitchFamily="18" charset="0"/>
          </a:endParaRPr>
        </a:p>
      </dgm:t>
    </dgm:pt>
    <dgm:pt modelId="{91031842-42BC-47CA-98D0-910A0E127378}">
      <dgm:prSet phldrT="[Text]" custT="1"/>
      <dgm:spPr/>
      <dgm:t>
        <a:bodyPr/>
        <a:lstStyle/>
        <a:p>
          <a:r>
            <a:rPr lang="en-US" sz="1600" b="0" i="0" dirty="0" smtClean="0">
              <a:latin typeface="Century" panose="02040604050505020304" pitchFamily="18" charset="0"/>
            </a:rPr>
            <a:t>It will match </a:t>
          </a:r>
          <a:r>
            <a:rPr lang="en-US" sz="1600" b="1" i="1" u="sng" dirty="0" smtClean="0">
              <a:solidFill>
                <a:schemeClr val="tx1"/>
              </a:solidFill>
              <a:latin typeface="Century" panose="02040604050505020304" pitchFamily="18" charset="0"/>
            </a:rPr>
            <a:t>non-alphanumeric character and not underscore</a:t>
          </a:r>
          <a:endParaRPr lang="en-US" sz="1600" b="1" i="1" u="sng" dirty="0">
            <a:solidFill>
              <a:schemeClr val="tx1"/>
            </a:solidFill>
            <a:latin typeface="Century" panose="02040604050505020304" pitchFamily="18" charset="0"/>
          </a:endParaRPr>
        </a:p>
      </dgm:t>
    </dgm:pt>
    <dgm:pt modelId="{8775631F-E83E-474B-8571-F72F6232E2FF}" type="parTrans" cxnId="{523544AF-909B-4CBC-A815-D43330D0B85F}">
      <dgm:prSet/>
      <dgm:spPr/>
      <dgm:t>
        <a:bodyPr/>
        <a:lstStyle/>
        <a:p>
          <a:endParaRPr lang="en-US">
            <a:latin typeface="Century" panose="02040604050505020304" pitchFamily="18" charset="0"/>
          </a:endParaRPr>
        </a:p>
      </dgm:t>
    </dgm:pt>
    <dgm:pt modelId="{7B774929-1A04-4004-817C-9D794408616C}" type="sibTrans" cxnId="{523544AF-909B-4CBC-A815-D43330D0B85F}">
      <dgm:prSet/>
      <dgm:spPr/>
      <dgm:t>
        <a:bodyPr/>
        <a:lstStyle/>
        <a:p>
          <a:endParaRPr lang="en-US">
            <a:latin typeface="Century" panose="02040604050505020304" pitchFamily="18" charset="0"/>
          </a:endParaRPr>
        </a:p>
      </dgm:t>
    </dgm:pt>
    <dgm:pt modelId="{1717F967-B69D-4886-BBDF-35B394A7EE56}" type="pres">
      <dgm:prSet presAssocID="{6C602870-9A7C-4F6D-8E56-9CBAD2280EDE}" presName="Name0" presStyleCnt="0">
        <dgm:presLayoutVars>
          <dgm:chMax val="7"/>
          <dgm:chPref val="7"/>
          <dgm:dir/>
        </dgm:presLayoutVars>
      </dgm:prSet>
      <dgm:spPr/>
      <dgm:t>
        <a:bodyPr/>
        <a:lstStyle/>
        <a:p>
          <a:endParaRPr lang="en-US"/>
        </a:p>
      </dgm:t>
    </dgm:pt>
    <dgm:pt modelId="{C05E5975-9C01-4688-9E0B-8425CEE5EFD1}" type="pres">
      <dgm:prSet presAssocID="{6C602870-9A7C-4F6D-8E56-9CBAD2280EDE}" presName="Name1" presStyleCnt="0"/>
      <dgm:spPr/>
    </dgm:pt>
    <dgm:pt modelId="{EE403C8F-0752-4001-97F6-037450FD1571}" type="pres">
      <dgm:prSet presAssocID="{6C602870-9A7C-4F6D-8E56-9CBAD2280EDE}" presName="cycle" presStyleCnt="0"/>
      <dgm:spPr/>
    </dgm:pt>
    <dgm:pt modelId="{593D2DAB-34BC-4A84-8C89-825C316D0526}" type="pres">
      <dgm:prSet presAssocID="{6C602870-9A7C-4F6D-8E56-9CBAD2280EDE}" presName="srcNode" presStyleLbl="node1" presStyleIdx="0" presStyleCnt="4"/>
      <dgm:spPr/>
    </dgm:pt>
    <dgm:pt modelId="{C7AEE450-D649-4953-9158-ABCE14B593DA}" type="pres">
      <dgm:prSet presAssocID="{6C602870-9A7C-4F6D-8E56-9CBAD2280EDE}" presName="conn" presStyleLbl="parChTrans1D2" presStyleIdx="0" presStyleCnt="1"/>
      <dgm:spPr/>
      <dgm:t>
        <a:bodyPr/>
        <a:lstStyle/>
        <a:p>
          <a:endParaRPr lang="en-US"/>
        </a:p>
      </dgm:t>
    </dgm:pt>
    <dgm:pt modelId="{64990E60-F7E9-4516-9D4D-0984B7E953B9}" type="pres">
      <dgm:prSet presAssocID="{6C602870-9A7C-4F6D-8E56-9CBAD2280EDE}" presName="extraNode" presStyleLbl="node1" presStyleIdx="0" presStyleCnt="4"/>
      <dgm:spPr/>
    </dgm:pt>
    <dgm:pt modelId="{01BA071A-B862-4761-8D81-36156AB464AA}" type="pres">
      <dgm:prSet presAssocID="{6C602870-9A7C-4F6D-8E56-9CBAD2280EDE}" presName="dstNode" presStyleLbl="node1" presStyleIdx="0" presStyleCnt="4"/>
      <dgm:spPr/>
    </dgm:pt>
    <dgm:pt modelId="{E6847C10-3A72-4A38-A6B2-DD0A6643126A}" type="pres">
      <dgm:prSet presAssocID="{33485B63-A11B-4190-9D39-B6A15B0D4A05}" presName="text_1" presStyleLbl="node1" presStyleIdx="0" presStyleCnt="4">
        <dgm:presLayoutVars>
          <dgm:bulletEnabled val="1"/>
        </dgm:presLayoutVars>
      </dgm:prSet>
      <dgm:spPr/>
      <dgm:t>
        <a:bodyPr/>
        <a:lstStyle/>
        <a:p>
          <a:endParaRPr lang="en-US"/>
        </a:p>
      </dgm:t>
    </dgm:pt>
    <dgm:pt modelId="{8143CDBB-31C4-4197-93D5-DAF69484D331}" type="pres">
      <dgm:prSet presAssocID="{33485B63-A11B-4190-9D39-B6A15B0D4A05}" presName="accent_1" presStyleCnt="0"/>
      <dgm:spPr/>
    </dgm:pt>
    <dgm:pt modelId="{F43BF0D9-7269-439B-8D63-0E4A58BB428B}" type="pres">
      <dgm:prSet presAssocID="{33485B63-A11B-4190-9D39-B6A15B0D4A05}" presName="accentRepeatNode" presStyleLbl="solidFgAcc1" presStyleIdx="0" presStyleCnt="4"/>
      <dgm:spPr/>
    </dgm:pt>
    <dgm:pt modelId="{00CF0737-642E-4084-9E96-0092E71CAB13}" type="pres">
      <dgm:prSet presAssocID="{182B79D1-4069-4D89-831C-55667C64E595}" presName="text_2" presStyleLbl="node1" presStyleIdx="1" presStyleCnt="4" custLinFactNeighborX="11" custLinFactNeighborY="3505">
        <dgm:presLayoutVars>
          <dgm:bulletEnabled val="1"/>
        </dgm:presLayoutVars>
      </dgm:prSet>
      <dgm:spPr/>
      <dgm:t>
        <a:bodyPr/>
        <a:lstStyle/>
        <a:p>
          <a:endParaRPr lang="en-US"/>
        </a:p>
      </dgm:t>
    </dgm:pt>
    <dgm:pt modelId="{D67EFF5D-C5BF-42E6-AA16-16A024C3E0C0}" type="pres">
      <dgm:prSet presAssocID="{182B79D1-4069-4D89-831C-55667C64E595}" presName="accent_2" presStyleCnt="0"/>
      <dgm:spPr/>
    </dgm:pt>
    <dgm:pt modelId="{F4FF527C-153F-418C-97E4-6824D3FBC952}" type="pres">
      <dgm:prSet presAssocID="{182B79D1-4069-4D89-831C-55667C64E595}" presName="accentRepeatNode" presStyleLbl="solidFgAcc1" presStyleIdx="1" presStyleCnt="4"/>
      <dgm:spPr>
        <a:ln>
          <a:solidFill>
            <a:schemeClr val="tx1">
              <a:lumMod val="50000"/>
              <a:lumOff val="50000"/>
            </a:schemeClr>
          </a:solidFill>
        </a:ln>
      </dgm:spPr>
    </dgm:pt>
    <dgm:pt modelId="{3EF65670-020F-453C-B586-BFBD6F6F32E1}" type="pres">
      <dgm:prSet presAssocID="{80D5DF55-0184-42C3-8511-41F379412F55}" presName="text_3" presStyleLbl="node1" presStyleIdx="2" presStyleCnt="4">
        <dgm:presLayoutVars>
          <dgm:bulletEnabled val="1"/>
        </dgm:presLayoutVars>
      </dgm:prSet>
      <dgm:spPr/>
      <dgm:t>
        <a:bodyPr/>
        <a:lstStyle/>
        <a:p>
          <a:endParaRPr lang="en-US"/>
        </a:p>
      </dgm:t>
    </dgm:pt>
    <dgm:pt modelId="{FDAA4191-F634-4051-875F-3DDCDAFC7770}" type="pres">
      <dgm:prSet presAssocID="{80D5DF55-0184-42C3-8511-41F379412F55}" presName="accent_3" presStyleCnt="0"/>
      <dgm:spPr/>
    </dgm:pt>
    <dgm:pt modelId="{63ECC52B-A73E-47F2-B466-9FD3353112CF}" type="pres">
      <dgm:prSet presAssocID="{80D5DF55-0184-42C3-8511-41F379412F55}" presName="accentRepeatNode" presStyleLbl="solidFgAcc1" presStyleIdx="2" presStyleCnt="4"/>
      <dgm:spPr/>
    </dgm:pt>
    <dgm:pt modelId="{2D949FBA-85A1-4C42-AB7E-8A572C570AB3}" type="pres">
      <dgm:prSet presAssocID="{91031842-42BC-47CA-98D0-910A0E127378}" presName="text_4" presStyleLbl="node1" presStyleIdx="3" presStyleCnt="4">
        <dgm:presLayoutVars>
          <dgm:bulletEnabled val="1"/>
        </dgm:presLayoutVars>
      </dgm:prSet>
      <dgm:spPr/>
      <dgm:t>
        <a:bodyPr/>
        <a:lstStyle/>
        <a:p>
          <a:endParaRPr lang="en-US"/>
        </a:p>
      </dgm:t>
    </dgm:pt>
    <dgm:pt modelId="{F203E628-FB1F-44F4-BB82-FF241353D757}" type="pres">
      <dgm:prSet presAssocID="{91031842-42BC-47CA-98D0-910A0E127378}" presName="accent_4" presStyleCnt="0"/>
      <dgm:spPr/>
    </dgm:pt>
    <dgm:pt modelId="{5928A0B9-0814-4C24-99A2-BC5C3A93F50F}" type="pres">
      <dgm:prSet presAssocID="{91031842-42BC-47CA-98D0-910A0E127378}" presName="accentRepeatNode" presStyleLbl="solidFgAcc1" presStyleIdx="3" presStyleCnt="4"/>
      <dgm:spPr/>
    </dgm:pt>
  </dgm:ptLst>
  <dgm:cxnLst>
    <dgm:cxn modelId="{377F47CF-6465-4983-A825-97F300AE298E}" type="presOf" srcId="{182B79D1-4069-4D89-831C-55667C64E595}" destId="{00CF0737-642E-4084-9E96-0092E71CAB13}" srcOrd="0" destOrd="0" presId="urn:microsoft.com/office/officeart/2008/layout/VerticalCurvedList"/>
    <dgm:cxn modelId="{A24E825A-A012-4678-8E85-4A6D7507D9A8}" srcId="{6C602870-9A7C-4F6D-8E56-9CBAD2280EDE}" destId="{33485B63-A11B-4190-9D39-B6A15B0D4A05}" srcOrd="0" destOrd="0" parTransId="{9B361C22-3472-4B2C-AF7C-436210794F69}" sibTransId="{3C6E7AA3-795A-496A-B5F7-4A415C81E802}"/>
    <dgm:cxn modelId="{BA79273C-CFD5-4830-BDEB-B3DC767479F0}" srcId="{6C602870-9A7C-4F6D-8E56-9CBAD2280EDE}" destId="{182B79D1-4069-4D89-831C-55667C64E595}" srcOrd="1" destOrd="0" parTransId="{A660B5A7-8955-451D-AFD8-ACF3E5714593}" sibTransId="{4BCBD218-094F-47A1-B566-7AEF3F40405E}"/>
    <dgm:cxn modelId="{300E89E8-5DDA-4A87-B34C-39272F41D4B2}" type="presOf" srcId="{33485B63-A11B-4190-9D39-B6A15B0D4A05}" destId="{E6847C10-3A72-4A38-A6B2-DD0A6643126A}" srcOrd="0" destOrd="0" presId="urn:microsoft.com/office/officeart/2008/layout/VerticalCurvedList"/>
    <dgm:cxn modelId="{F1335F56-5030-4FE4-B961-B12248489452}" srcId="{6C602870-9A7C-4F6D-8E56-9CBAD2280EDE}" destId="{80D5DF55-0184-42C3-8511-41F379412F55}" srcOrd="2" destOrd="0" parTransId="{382F90D6-5A4B-4956-A726-3256B6FB4B4F}" sibTransId="{F66C6769-E3A8-432F-9E0F-0D9141E465E6}"/>
    <dgm:cxn modelId="{523544AF-909B-4CBC-A815-D43330D0B85F}" srcId="{6C602870-9A7C-4F6D-8E56-9CBAD2280EDE}" destId="{91031842-42BC-47CA-98D0-910A0E127378}" srcOrd="3" destOrd="0" parTransId="{8775631F-E83E-474B-8571-F72F6232E2FF}" sibTransId="{7B774929-1A04-4004-817C-9D794408616C}"/>
    <dgm:cxn modelId="{8E5344F3-3143-4034-9F97-D1070E688736}" type="presOf" srcId="{3C6E7AA3-795A-496A-B5F7-4A415C81E802}" destId="{C7AEE450-D649-4953-9158-ABCE14B593DA}" srcOrd="0" destOrd="0" presId="urn:microsoft.com/office/officeart/2008/layout/VerticalCurvedList"/>
    <dgm:cxn modelId="{0E1754DE-6ED7-4E0F-87FE-6A7DCAAAA428}" type="presOf" srcId="{91031842-42BC-47CA-98D0-910A0E127378}" destId="{2D949FBA-85A1-4C42-AB7E-8A572C570AB3}" srcOrd="0" destOrd="0" presId="urn:microsoft.com/office/officeart/2008/layout/VerticalCurvedList"/>
    <dgm:cxn modelId="{0EC84786-925C-448B-82C5-7A0B49A87142}" type="presOf" srcId="{80D5DF55-0184-42C3-8511-41F379412F55}" destId="{3EF65670-020F-453C-B586-BFBD6F6F32E1}" srcOrd="0" destOrd="0" presId="urn:microsoft.com/office/officeart/2008/layout/VerticalCurvedList"/>
    <dgm:cxn modelId="{5AC2EECA-213F-4989-A2D5-094E92985A4B}" type="presOf" srcId="{6C602870-9A7C-4F6D-8E56-9CBAD2280EDE}" destId="{1717F967-B69D-4886-BBDF-35B394A7EE56}" srcOrd="0" destOrd="0" presId="urn:microsoft.com/office/officeart/2008/layout/VerticalCurvedList"/>
    <dgm:cxn modelId="{A908BED7-462A-42B3-B3A9-065DB873BD1A}" type="presParOf" srcId="{1717F967-B69D-4886-BBDF-35B394A7EE56}" destId="{C05E5975-9C01-4688-9E0B-8425CEE5EFD1}" srcOrd="0" destOrd="0" presId="urn:microsoft.com/office/officeart/2008/layout/VerticalCurvedList"/>
    <dgm:cxn modelId="{A03ECEE7-4AA3-4FFB-BE28-FDD48C14C6D2}" type="presParOf" srcId="{C05E5975-9C01-4688-9E0B-8425CEE5EFD1}" destId="{EE403C8F-0752-4001-97F6-037450FD1571}" srcOrd="0" destOrd="0" presId="urn:microsoft.com/office/officeart/2008/layout/VerticalCurvedList"/>
    <dgm:cxn modelId="{3069992A-7BA3-4C14-8C43-4F97EC7B73A7}" type="presParOf" srcId="{EE403C8F-0752-4001-97F6-037450FD1571}" destId="{593D2DAB-34BC-4A84-8C89-825C316D0526}" srcOrd="0" destOrd="0" presId="urn:microsoft.com/office/officeart/2008/layout/VerticalCurvedList"/>
    <dgm:cxn modelId="{0EA65114-4F67-4DEB-B2AC-C449AAC40E92}" type="presParOf" srcId="{EE403C8F-0752-4001-97F6-037450FD1571}" destId="{C7AEE450-D649-4953-9158-ABCE14B593DA}" srcOrd="1" destOrd="0" presId="urn:microsoft.com/office/officeart/2008/layout/VerticalCurvedList"/>
    <dgm:cxn modelId="{515067D6-096D-4325-9A59-33E169ADB5D3}" type="presParOf" srcId="{EE403C8F-0752-4001-97F6-037450FD1571}" destId="{64990E60-F7E9-4516-9D4D-0984B7E953B9}" srcOrd="2" destOrd="0" presId="urn:microsoft.com/office/officeart/2008/layout/VerticalCurvedList"/>
    <dgm:cxn modelId="{BB48485B-DA89-4734-BC88-CC0C1A34AB95}" type="presParOf" srcId="{EE403C8F-0752-4001-97F6-037450FD1571}" destId="{01BA071A-B862-4761-8D81-36156AB464AA}" srcOrd="3" destOrd="0" presId="urn:microsoft.com/office/officeart/2008/layout/VerticalCurvedList"/>
    <dgm:cxn modelId="{6856AA75-89A5-4952-9E47-AC6014A74B31}" type="presParOf" srcId="{C05E5975-9C01-4688-9E0B-8425CEE5EFD1}" destId="{E6847C10-3A72-4A38-A6B2-DD0A6643126A}" srcOrd="1" destOrd="0" presId="urn:microsoft.com/office/officeart/2008/layout/VerticalCurvedList"/>
    <dgm:cxn modelId="{6A58DDEE-F264-4340-A927-8CD1E569D72E}" type="presParOf" srcId="{C05E5975-9C01-4688-9E0B-8425CEE5EFD1}" destId="{8143CDBB-31C4-4197-93D5-DAF69484D331}" srcOrd="2" destOrd="0" presId="urn:microsoft.com/office/officeart/2008/layout/VerticalCurvedList"/>
    <dgm:cxn modelId="{249DB189-2B09-4536-BA92-A8B41E5793A0}" type="presParOf" srcId="{8143CDBB-31C4-4197-93D5-DAF69484D331}" destId="{F43BF0D9-7269-439B-8D63-0E4A58BB428B}" srcOrd="0" destOrd="0" presId="urn:microsoft.com/office/officeart/2008/layout/VerticalCurvedList"/>
    <dgm:cxn modelId="{8BC54FF4-AFB0-4596-A880-375BAE720880}" type="presParOf" srcId="{C05E5975-9C01-4688-9E0B-8425CEE5EFD1}" destId="{00CF0737-642E-4084-9E96-0092E71CAB13}" srcOrd="3" destOrd="0" presId="urn:microsoft.com/office/officeart/2008/layout/VerticalCurvedList"/>
    <dgm:cxn modelId="{EAE0CE69-CED3-41BE-B840-99DF7CEEF84F}" type="presParOf" srcId="{C05E5975-9C01-4688-9E0B-8425CEE5EFD1}" destId="{D67EFF5D-C5BF-42E6-AA16-16A024C3E0C0}" srcOrd="4" destOrd="0" presId="urn:microsoft.com/office/officeart/2008/layout/VerticalCurvedList"/>
    <dgm:cxn modelId="{72788E32-4332-40E0-987F-6FF8C86881EF}" type="presParOf" srcId="{D67EFF5D-C5BF-42E6-AA16-16A024C3E0C0}" destId="{F4FF527C-153F-418C-97E4-6824D3FBC952}" srcOrd="0" destOrd="0" presId="urn:microsoft.com/office/officeart/2008/layout/VerticalCurvedList"/>
    <dgm:cxn modelId="{8216DC61-7284-47DC-BCB3-4C5E304ACC25}" type="presParOf" srcId="{C05E5975-9C01-4688-9E0B-8425CEE5EFD1}" destId="{3EF65670-020F-453C-B586-BFBD6F6F32E1}" srcOrd="5" destOrd="0" presId="urn:microsoft.com/office/officeart/2008/layout/VerticalCurvedList"/>
    <dgm:cxn modelId="{4E0830A4-D539-4936-BDBD-825BECAA8133}" type="presParOf" srcId="{C05E5975-9C01-4688-9E0B-8425CEE5EFD1}" destId="{FDAA4191-F634-4051-875F-3DDCDAFC7770}" srcOrd="6" destOrd="0" presId="urn:microsoft.com/office/officeart/2008/layout/VerticalCurvedList"/>
    <dgm:cxn modelId="{D7BB0DD8-8D0B-44DC-8FBA-F94EBDBC4DE1}" type="presParOf" srcId="{FDAA4191-F634-4051-875F-3DDCDAFC7770}" destId="{63ECC52B-A73E-47F2-B466-9FD3353112CF}" srcOrd="0" destOrd="0" presId="urn:microsoft.com/office/officeart/2008/layout/VerticalCurvedList"/>
    <dgm:cxn modelId="{409FD3AD-1558-4469-BE5C-62A91061E6D2}" type="presParOf" srcId="{C05E5975-9C01-4688-9E0B-8425CEE5EFD1}" destId="{2D949FBA-85A1-4C42-AB7E-8A572C570AB3}" srcOrd="7" destOrd="0" presId="urn:microsoft.com/office/officeart/2008/layout/VerticalCurvedList"/>
    <dgm:cxn modelId="{7A9EDCE3-8C9E-469F-905D-2540E9E17DC5}" type="presParOf" srcId="{C05E5975-9C01-4688-9E0B-8425CEE5EFD1}" destId="{F203E628-FB1F-44F4-BB82-FF241353D757}" srcOrd="8" destOrd="0" presId="urn:microsoft.com/office/officeart/2008/layout/VerticalCurvedList"/>
    <dgm:cxn modelId="{80562A27-ECED-4DE8-87B7-4A236B4CD068}" type="presParOf" srcId="{F203E628-FB1F-44F4-BB82-FF241353D757}" destId="{5928A0B9-0814-4C24-99A2-BC5C3A93F50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A756F75-C191-41C5-91C5-CDCABEFB2B2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073E37B-59EF-47A0-9D45-7AC10B5067E7}">
      <dgm:prSet phldrT="[Text]" custT="1"/>
      <dgm:spPr/>
      <dgm:t>
        <a:bodyPr/>
        <a:lstStyle/>
        <a:p>
          <a:r>
            <a:rPr lang="en-US" sz="1800" smtClean="0">
              <a:latin typeface="Century" panose="02040604050505020304" pitchFamily="18" charset="0"/>
            </a:rPr>
            <a:t>Removing Numbers from a list</a:t>
          </a:r>
          <a:endParaRPr lang="en-US" sz="1800" dirty="0">
            <a:latin typeface="Century" panose="02040604050505020304" pitchFamily="18" charset="0"/>
          </a:endParaRPr>
        </a:p>
      </dgm:t>
    </dgm:pt>
    <dgm:pt modelId="{682B1894-8A46-42D5-B5C7-C67E51476B57}" type="parTrans" cxnId="{40DE4AAF-769C-4E86-BEE9-A50009D40A36}">
      <dgm:prSet/>
      <dgm:spPr/>
      <dgm:t>
        <a:bodyPr/>
        <a:lstStyle/>
        <a:p>
          <a:endParaRPr lang="en-US" sz="1800">
            <a:latin typeface="Century" panose="02040604050505020304" pitchFamily="18" charset="0"/>
          </a:endParaRPr>
        </a:p>
      </dgm:t>
    </dgm:pt>
    <dgm:pt modelId="{60C0C6F9-FFDA-4A23-ACF6-729E7B9EC33C}" type="sibTrans" cxnId="{40DE4AAF-769C-4E86-BEE9-A50009D40A36}">
      <dgm:prSet/>
      <dgm:spPr/>
      <dgm:t>
        <a:bodyPr/>
        <a:lstStyle/>
        <a:p>
          <a:endParaRPr lang="en-US" sz="1800">
            <a:latin typeface="Century" panose="02040604050505020304" pitchFamily="18" charset="0"/>
          </a:endParaRPr>
        </a:p>
      </dgm:t>
    </dgm:pt>
    <dgm:pt modelId="{485405CC-C14F-4F1A-A9FC-ECA2D5EF2AA4}">
      <dgm:prSet phldrT="[Text]" custT="1"/>
      <dgm:spPr/>
      <dgm:t>
        <a:bodyPr/>
        <a:lstStyle/>
        <a:p>
          <a:r>
            <a:rPr lang="en-US" sz="1600" dirty="0" smtClean="0">
              <a:latin typeface="Century" panose="02040604050505020304" pitchFamily="18" charset="0"/>
            </a:rPr>
            <a:t>A list of Employee name and employee code</a:t>
          </a:r>
          <a:endParaRPr lang="en-US" sz="1600" dirty="0">
            <a:latin typeface="Century" panose="02040604050505020304" pitchFamily="18" charset="0"/>
          </a:endParaRPr>
        </a:p>
      </dgm:t>
    </dgm:pt>
    <dgm:pt modelId="{3851F3F0-547A-4116-979D-F844FCD73BA7}" type="sibTrans" cxnId="{0EF50573-1E45-4F46-96F3-56584B69598A}">
      <dgm:prSet/>
      <dgm:spPr/>
      <dgm:t>
        <a:bodyPr/>
        <a:lstStyle/>
        <a:p>
          <a:endParaRPr lang="en-US" sz="1800">
            <a:latin typeface="Century" panose="02040604050505020304" pitchFamily="18" charset="0"/>
          </a:endParaRPr>
        </a:p>
      </dgm:t>
    </dgm:pt>
    <dgm:pt modelId="{1B66D893-4E05-44B2-B91A-99AC35D72135}" type="parTrans" cxnId="{0EF50573-1E45-4F46-96F3-56584B69598A}">
      <dgm:prSet/>
      <dgm:spPr/>
      <dgm:t>
        <a:bodyPr/>
        <a:lstStyle/>
        <a:p>
          <a:endParaRPr lang="en-US" sz="1800">
            <a:latin typeface="Century" panose="02040604050505020304" pitchFamily="18" charset="0"/>
          </a:endParaRPr>
        </a:p>
      </dgm:t>
    </dgm:pt>
    <dgm:pt modelId="{969179A2-3654-4C62-BC83-8B10FBD143E0}">
      <dgm:prSet phldrT="[Text]" custT="1"/>
      <dgm:spPr/>
      <dgm:t>
        <a:bodyPr/>
        <a:lstStyle/>
        <a:p>
          <a:r>
            <a:rPr lang="en-US" sz="1800" dirty="0" smtClean="0">
              <a:latin typeface="Century" panose="02040604050505020304" pitchFamily="18" charset="0"/>
            </a:rPr>
            <a:t>Modify URLs in a text file</a:t>
          </a:r>
          <a:endParaRPr lang="en-US" sz="1800" dirty="0">
            <a:latin typeface="Century" panose="02040604050505020304" pitchFamily="18" charset="0"/>
          </a:endParaRPr>
        </a:p>
      </dgm:t>
    </dgm:pt>
    <dgm:pt modelId="{47EBC470-E646-4F10-8020-41A7A8EE5157}" type="sibTrans" cxnId="{E5AFACC3-DA8F-49F7-838A-0B30BBA301B6}">
      <dgm:prSet/>
      <dgm:spPr/>
      <dgm:t>
        <a:bodyPr/>
        <a:lstStyle/>
        <a:p>
          <a:endParaRPr lang="en-US" sz="1800">
            <a:latin typeface="Century" panose="02040604050505020304" pitchFamily="18" charset="0"/>
          </a:endParaRPr>
        </a:p>
      </dgm:t>
    </dgm:pt>
    <dgm:pt modelId="{422E0626-4B89-442C-A0E1-337EF31CD312}" type="parTrans" cxnId="{E5AFACC3-DA8F-49F7-838A-0B30BBA301B6}">
      <dgm:prSet/>
      <dgm:spPr/>
      <dgm:t>
        <a:bodyPr/>
        <a:lstStyle/>
        <a:p>
          <a:endParaRPr lang="en-US" sz="1800">
            <a:latin typeface="Century" panose="02040604050505020304" pitchFamily="18" charset="0"/>
          </a:endParaRPr>
        </a:p>
      </dgm:t>
    </dgm:pt>
    <dgm:pt modelId="{A8043850-3890-4319-897A-0B74AA83AE28}">
      <dgm:prSet phldrT="[Text]" custT="1"/>
      <dgm:spPr/>
      <dgm:t>
        <a:bodyPr/>
        <a:lstStyle/>
        <a:p>
          <a:r>
            <a:rPr lang="en-US" sz="1600" dirty="0" smtClean="0">
              <a:latin typeface="Century" panose="02040604050505020304" pitchFamily="18" charset="0"/>
            </a:rPr>
            <a:t>Fetching the domain name for the URL</a:t>
          </a:r>
          <a:endParaRPr lang="en-US" sz="1600" dirty="0">
            <a:latin typeface="Century" panose="02040604050505020304" pitchFamily="18" charset="0"/>
          </a:endParaRPr>
        </a:p>
      </dgm:t>
    </dgm:pt>
    <dgm:pt modelId="{6F2B7FC9-1488-4286-B0D9-FB0C9E9F885B}" type="sibTrans" cxnId="{DCFD89F2-83B6-4DE5-AD47-082F0A9CC541}">
      <dgm:prSet/>
      <dgm:spPr/>
      <dgm:t>
        <a:bodyPr/>
        <a:lstStyle/>
        <a:p>
          <a:endParaRPr lang="en-US" sz="1800">
            <a:latin typeface="Century" panose="02040604050505020304" pitchFamily="18" charset="0"/>
          </a:endParaRPr>
        </a:p>
      </dgm:t>
    </dgm:pt>
    <dgm:pt modelId="{432A257B-91EB-4984-A715-62D7B52FEC6B}" type="parTrans" cxnId="{DCFD89F2-83B6-4DE5-AD47-082F0A9CC541}">
      <dgm:prSet/>
      <dgm:spPr/>
      <dgm:t>
        <a:bodyPr/>
        <a:lstStyle/>
        <a:p>
          <a:endParaRPr lang="en-US" sz="1800">
            <a:latin typeface="Century" panose="02040604050505020304" pitchFamily="18" charset="0"/>
          </a:endParaRPr>
        </a:p>
      </dgm:t>
    </dgm:pt>
    <dgm:pt modelId="{7811514B-AB23-4CB8-A822-FB04A2768072}">
      <dgm:prSet phldrT="[Text]" custT="1"/>
      <dgm:spPr/>
      <dgm:t>
        <a:bodyPr/>
        <a:lstStyle/>
        <a:p>
          <a:r>
            <a:rPr lang="en-US" sz="1800" dirty="0" smtClean="0">
              <a:latin typeface="Century" panose="02040604050505020304" pitchFamily="18" charset="0"/>
            </a:rPr>
            <a:t>Turn every word into uppercase</a:t>
          </a:r>
          <a:endParaRPr lang="en-US" sz="1800" dirty="0">
            <a:latin typeface="Century" panose="02040604050505020304" pitchFamily="18" charset="0"/>
          </a:endParaRPr>
        </a:p>
      </dgm:t>
    </dgm:pt>
    <dgm:pt modelId="{71AC191D-15C0-493E-9A6E-08BF97E2EB2B}" type="sibTrans" cxnId="{1C0F1EB5-10C3-40C3-B7D3-44E8D4F6080E}">
      <dgm:prSet/>
      <dgm:spPr/>
      <dgm:t>
        <a:bodyPr/>
        <a:lstStyle/>
        <a:p>
          <a:endParaRPr lang="en-US">
            <a:latin typeface="Century" panose="02040604050505020304" pitchFamily="18" charset="0"/>
          </a:endParaRPr>
        </a:p>
      </dgm:t>
    </dgm:pt>
    <dgm:pt modelId="{CDE01E32-69BB-4DCD-9861-16EFDC7707D5}" type="parTrans" cxnId="{1C0F1EB5-10C3-40C3-B7D3-44E8D4F6080E}">
      <dgm:prSet/>
      <dgm:spPr/>
      <dgm:t>
        <a:bodyPr/>
        <a:lstStyle/>
        <a:p>
          <a:endParaRPr lang="en-US">
            <a:latin typeface="Century" panose="02040604050505020304" pitchFamily="18" charset="0"/>
          </a:endParaRPr>
        </a:p>
      </dgm:t>
    </dgm:pt>
    <dgm:pt modelId="{A8913CBB-1355-4434-9F35-BF706EDE530F}">
      <dgm:prSet phldrT="[Text]" custT="1"/>
      <dgm:spPr/>
      <dgm:t>
        <a:bodyPr/>
        <a:lstStyle/>
        <a:p>
          <a:r>
            <a:rPr lang="en-US" sz="1600" dirty="0" smtClean="0">
              <a:latin typeface="Century" panose="02040604050505020304" pitchFamily="18" charset="0"/>
            </a:rPr>
            <a:t>Updating the text to uppercase</a:t>
          </a:r>
          <a:endParaRPr lang="en-US" sz="1600" dirty="0">
            <a:latin typeface="Century" panose="02040604050505020304" pitchFamily="18" charset="0"/>
          </a:endParaRPr>
        </a:p>
      </dgm:t>
    </dgm:pt>
    <dgm:pt modelId="{CD6651D6-82BA-4AD5-BC46-683A010C2C71}" type="sibTrans" cxnId="{DAAF629D-2287-40C4-841F-0A34C1E0DD45}">
      <dgm:prSet/>
      <dgm:spPr/>
      <dgm:t>
        <a:bodyPr/>
        <a:lstStyle/>
        <a:p>
          <a:endParaRPr lang="en-US">
            <a:latin typeface="Century" panose="02040604050505020304" pitchFamily="18" charset="0"/>
          </a:endParaRPr>
        </a:p>
      </dgm:t>
    </dgm:pt>
    <dgm:pt modelId="{8CB2286C-B404-4353-9524-F65BA5C5C2E6}" type="parTrans" cxnId="{DAAF629D-2287-40C4-841F-0A34C1E0DD45}">
      <dgm:prSet/>
      <dgm:spPr/>
      <dgm:t>
        <a:bodyPr/>
        <a:lstStyle/>
        <a:p>
          <a:endParaRPr lang="en-US">
            <a:latin typeface="Century" panose="02040604050505020304" pitchFamily="18" charset="0"/>
          </a:endParaRPr>
        </a:p>
      </dgm:t>
    </dgm:pt>
    <dgm:pt modelId="{4F9A508D-549C-466E-A854-7CC058800677}">
      <dgm:prSet phldrT="[Text]" custT="1"/>
      <dgm:spPr/>
      <dgm:t>
        <a:bodyPr/>
        <a:lstStyle/>
        <a:p>
          <a:r>
            <a:rPr lang="en-US" sz="1800" dirty="0" smtClean="0">
              <a:latin typeface="Century" panose="02040604050505020304" pitchFamily="18" charset="0"/>
            </a:rPr>
            <a:t>Swap Code, First name and Last name</a:t>
          </a:r>
          <a:endParaRPr lang="en-US" sz="1800" dirty="0">
            <a:latin typeface="Century" panose="02040604050505020304" pitchFamily="18" charset="0"/>
          </a:endParaRPr>
        </a:p>
      </dgm:t>
    </dgm:pt>
    <dgm:pt modelId="{19F296D9-BCF5-4D50-9EC7-968F08E0073C}" type="sibTrans" cxnId="{06ED1E5A-BBEF-48F3-BF62-5D6E17F280FE}">
      <dgm:prSet/>
      <dgm:spPr/>
      <dgm:t>
        <a:bodyPr/>
        <a:lstStyle/>
        <a:p>
          <a:endParaRPr lang="en-US">
            <a:latin typeface="Century" panose="02040604050505020304" pitchFamily="18" charset="0"/>
          </a:endParaRPr>
        </a:p>
      </dgm:t>
    </dgm:pt>
    <dgm:pt modelId="{960F2CB7-E0A9-4AB0-BB95-D6FB9402BE8F}" type="parTrans" cxnId="{06ED1E5A-BBEF-48F3-BF62-5D6E17F280FE}">
      <dgm:prSet/>
      <dgm:spPr/>
      <dgm:t>
        <a:bodyPr/>
        <a:lstStyle/>
        <a:p>
          <a:endParaRPr lang="en-US">
            <a:latin typeface="Century" panose="02040604050505020304" pitchFamily="18" charset="0"/>
          </a:endParaRPr>
        </a:p>
      </dgm:t>
    </dgm:pt>
    <dgm:pt modelId="{C56A0C52-C0C2-4AA6-A2A2-3723FEB7CCC9}">
      <dgm:prSet phldrT="[Text]" custT="1"/>
      <dgm:spPr/>
      <dgm:t>
        <a:bodyPr/>
        <a:lstStyle/>
        <a:p>
          <a:r>
            <a:rPr lang="en-US" sz="1600" dirty="0" smtClean="0">
              <a:latin typeface="Century" panose="02040604050505020304" pitchFamily="18" charset="0"/>
            </a:rPr>
            <a:t>Re-arranging the employee details</a:t>
          </a:r>
          <a:endParaRPr lang="en-US" sz="1600" dirty="0">
            <a:latin typeface="Century" panose="02040604050505020304" pitchFamily="18" charset="0"/>
          </a:endParaRPr>
        </a:p>
      </dgm:t>
    </dgm:pt>
    <dgm:pt modelId="{220EB6F8-D4FB-42D7-A2F7-2E60B77C6B84}" type="sibTrans" cxnId="{BA0B2C8E-B6D2-4DD1-81F4-8D57F9E50292}">
      <dgm:prSet/>
      <dgm:spPr/>
      <dgm:t>
        <a:bodyPr/>
        <a:lstStyle/>
        <a:p>
          <a:endParaRPr lang="en-US">
            <a:latin typeface="Century" panose="02040604050505020304" pitchFamily="18" charset="0"/>
          </a:endParaRPr>
        </a:p>
      </dgm:t>
    </dgm:pt>
    <dgm:pt modelId="{056183AD-3A25-4389-BA2A-A998E52F092C}" type="parTrans" cxnId="{BA0B2C8E-B6D2-4DD1-81F4-8D57F9E50292}">
      <dgm:prSet/>
      <dgm:spPr/>
      <dgm:t>
        <a:bodyPr/>
        <a:lstStyle/>
        <a:p>
          <a:endParaRPr lang="en-US">
            <a:latin typeface="Century" panose="02040604050505020304" pitchFamily="18" charset="0"/>
          </a:endParaRPr>
        </a:p>
      </dgm:t>
    </dgm:pt>
    <dgm:pt modelId="{301765BF-CFB5-447B-9C43-C3D824420C2E}">
      <dgm:prSet phldrT="[Text]" custT="1"/>
      <dgm:spPr/>
      <dgm:t>
        <a:bodyPr/>
        <a:lstStyle/>
        <a:p>
          <a:r>
            <a:rPr lang="en-US" sz="1800" dirty="0" smtClean="0">
              <a:latin typeface="Century" panose="02040604050505020304" pitchFamily="18" charset="0"/>
            </a:rPr>
            <a:t>Matches an Username</a:t>
          </a:r>
          <a:endParaRPr lang="en-US" sz="1800" dirty="0">
            <a:latin typeface="Century" panose="02040604050505020304" pitchFamily="18" charset="0"/>
          </a:endParaRPr>
        </a:p>
      </dgm:t>
    </dgm:pt>
    <dgm:pt modelId="{F3043C39-8441-4DF4-94E3-20C773B1E4C3}" type="sibTrans" cxnId="{9C83233F-688B-4D2F-AF96-5D1D1E09EF68}">
      <dgm:prSet/>
      <dgm:spPr/>
      <dgm:t>
        <a:bodyPr/>
        <a:lstStyle/>
        <a:p>
          <a:endParaRPr lang="en-US">
            <a:latin typeface="Century" panose="02040604050505020304" pitchFamily="18" charset="0"/>
          </a:endParaRPr>
        </a:p>
      </dgm:t>
    </dgm:pt>
    <dgm:pt modelId="{67F1F124-0E87-418F-AC38-6CC67D1A86BC}" type="parTrans" cxnId="{9C83233F-688B-4D2F-AF96-5D1D1E09EF68}">
      <dgm:prSet/>
      <dgm:spPr/>
      <dgm:t>
        <a:bodyPr/>
        <a:lstStyle/>
        <a:p>
          <a:endParaRPr lang="en-US">
            <a:latin typeface="Century" panose="02040604050505020304" pitchFamily="18" charset="0"/>
          </a:endParaRPr>
        </a:p>
      </dgm:t>
    </dgm:pt>
    <dgm:pt modelId="{BB630524-EAD0-4B64-97F6-5193164C1BE4}">
      <dgm:prSet phldrT="[Text]" custT="1"/>
      <dgm:spPr/>
      <dgm:t>
        <a:bodyPr/>
        <a:lstStyle/>
        <a:p>
          <a:r>
            <a:rPr lang="en-US" sz="1600" dirty="0" smtClean="0">
              <a:latin typeface="Century" panose="02040604050505020304" pitchFamily="18" charset="0"/>
            </a:rPr>
            <a:t>Matching username having specific criteria</a:t>
          </a:r>
          <a:endParaRPr lang="en-US" sz="1600" dirty="0">
            <a:latin typeface="Century" panose="02040604050505020304" pitchFamily="18" charset="0"/>
          </a:endParaRPr>
        </a:p>
      </dgm:t>
    </dgm:pt>
    <dgm:pt modelId="{3D42F0D9-41D9-4633-B1CF-B414EB0CBD7E}" type="sibTrans" cxnId="{DF12A863-21C3-44A0-8CF6-1C552C45DD5A}">
      <dgm:prSet/>
      <dgm:spPr/>
      <dgm:t>
        <a:bodyPr/>
        <a:lstStyle/>
        <a:p>
          <a:endParaRPr lang="en-US">
            <a:latin typeface="Century" panose="02040604050505020304" pitchFamily="18" charset="0"/>
          </a:endParaRPr>
        </a:p>
      </dgm:t>
    </dgm:pt>
    <dgm:pt modelId="{7327EAAE-D80B-4FB0-B39A-4280F1F34ABC}" type="parTrans" cxnId="{DF12A863-21C3-44A0-8CF6-1C552C45DD5A}">
      <dgm:prSet/>
      <dgm:spPr/>
      <dgm:t>
        <a:bodyPr/>
        <a:lstStyle/>
        <a:p>
          <a:endParaRPr lang="en-US">
            <a:latin typeface="Century" panose="02040604050505020304" pitchFamily="18" charset="0"/>
          </a:endParaRPr>
        </a:p>
      </dgm:t>
    </dgm:pt>
    <dgm:pt modelId="{E08F2C70-2EE7-4360-BEF3-1D38E794A7FE}" type="pres">
      <dgm:prSet presAssocID="{DA756F75-C191-41C5-91C5-CDCABEFB2B2D}" presName="linear" presStyleCnt="0">
        <dgm:presLayoutVars>
          <dgm:animLvl val="lvl"/>
          <dgm:resizeHandles val="exact"/>
        </dgm:presLayoutVars>
      </dgm:prSet>
      <dgm:spPr/>
      <dgm:t>
        <a:bodyPr/>
        <a:lstStyle/>
        <a:p>
          <a:endParaRPr lang="en-US"/>
        </a:p>
      </dgm:t>
    </dgm:pt>
    <dgm:pt modelId="{32EEF2F0-B010-4286-8A37-8F0574CDCDD0}" type="pres">
      <dgm:prSet presAssocID="{4073E37B-59EF-47A0-9D45-7AC10B5067E7}" presName="parentText" presStyleLbl="node1" presStyleIdx="0" presStyleCnt="5">
        <dgm:presLayoutVars>
          <dgm:chMax val="0"/>
          <dgm:bulletEnabled val="1"/>
        </dgm:presLayoutVars>
      </dgm:prSet>
      <dgm:spPr/>
      <dgm:t>
        <a:bodyPr/>
        <a:lstStyle/>
        <a:p>
          <a:endParaRPr lang="en-US"/>
        </a:p>
      </dgm:t>
    </dgm:pt>
    <dgm:pt modelId="{9B748ECA-7118-4692-A82A-D92E5D6A8BEE}" type="pres">
      <dgm:prSet presAssocID="{4073E37B-59EF-47A0-9D45-7AC10B5067E7}" presName="childText" presStyleLbl="revTx" presStyleIdx="0" presStyleCnt="5">
        <dgm:presLayoutVars>
          <dgm:bulletEnabled val="1"/>
        </dgm:presLayoutVars>
      </dgm:prSet>
      <dgm:spPr/>
      <dgm:t>
        <a:bodyPr/>
        <a:lstStyle/>
        <a:p>
          <a:endParaRPr lang="en-US"/>
        </a:p>
      </dgm:t>
    </dgm:pt>
    <dgm:pt modelId="{180BFF97-0D1B-4E96-8E8F-1DB77D23CBDE}" type="pres">
      <dgm:prSet presAssocID="{969179A2-3654-4C62-BC83-8B10FBD143E0}" presName="parentText" presStyleLbl="node1" presStyleIdx="1" presStyleCnt="5">
        <dgm:presLayoutVars>
          <dgm:chMax val="0"/>
          <dgm:bulletEnabled val="1"/>
        </dgm:presLayoutVars>
      </dgm:prSet>
      <dgm:spPr/>
      <dgm:t>
        <a:bodyPr/>
        <a:lstStyle/>
        <a:p>
          <a:endParaRPr lang="en-US"/>
        </a:p>
      </dgm:t>
    </dgm:pt>
    <dgm:pt modelId="{C2845626-54E3-4075-9C92-A5AE7448F36A}" type="pres">
      <dgm:prSet presAssocID="{969179A2-3654-4C62-BC83-8B10FBD143E0}" presName="childText" presStyleLbl="revTx" presStyleIdx="1" presStyleCnt="5">
        <dgm:presLayoutVars>
          <dgm:bulletEnabled val="1"/>
        </dgm:presLayoutVars>
      </dgm:prSet>
      <dgm:spPr/>
      <dgm:t>
        <a:bodyPr/>
        <a:lstStyle/>
        <a:p>
          <a:endParaRPr lang="en-US"/>
        </a:p>
      </dgm:t>
    </dgm:pt>
    <dgm:pt modelId="{08D799BC-E089-40DC-AB2B-BCC212A105C6}" type="pres">
      <dgm:prSet presAssocID="{7811514B-AB23-4CB8-A822-FB04A2768072}" presName="parentText" presStyleLbl="node1" presStyleIdx="2" presStyleCnt="5">
        <dgm:presLayoutVars>
          <dgm:chMax val="0"/>
          <dgm:bulletEnabled val="1"/>
        </dgm:presLayoutVars>
      </dgm:prSet>
      <dgm:spPr/>
      <dgm:t>
        <a:bodyPr/>
        <a:lstStyle/>
        <a:p>
          <a:endParaRPr lang="en-US"/>
        </a:p>
      </dgm:t>
    </dgm:pt>
    <dgm:pt modelId="{F62B9ADA-B35F-446D-80D2-124556CE3717}" type="pres">
      <dgm:prSet presAssocID="{7811514B-AB23-4CB8-A822-FB04A2768072}" presName="childText" presStyleLbl="revTx" presStyleIdx="2" presStyleCnt="5">
        <dgm:presLayoutVars>
          <dgm:bulletEnabled val="1"/>
        </dgm:presLayoutVars>
      </dgm:prSet>
      <dgm:spPr/>
      <dgm:t>
        <a:bodyPr/>
        <a:lstStyle/>
        <a:p>
          <a:endParaRPr lang="en-US"/>
        </a:p>
      </dgm:t>
    </dgm:pt>
    <dgm:pt modelId="{345B9FD4-8D0A-4A82-90B9-32329F1209AE}" type="pres">
      <dgm:prSet presAssocID="{4F9A508D-549C-466E-A854-7CC058800677}" presName="parentText" presStyleLbl="node1" presStyleIdx="3" presStyleCnt="5">
        <dgm:presLayoutVars>
          <dgm:chMax val="0"/>
          <dgm:bulletEnabled val="1"/>
        </dgm:presLayoutVars>
      </dgm:prSet>
      <dgm:spPr/>
      <dgm:t>
        <a:bodyPr/>
        <a:lstStyle/>
        <a:p>
          <a:endParaRPr lang="en-US"/>
        </a:p>
      </dgm:t>
    </dgm:pt>
    <dgm:pt modelId="{496A4B1E-93EA-4841-AA31-610045579B69}" type="pres">
      <dgm:prSet presAssocID="{4F9A508D-549C-466E-A854-7CC058800677}" presName="childText" presStyleLbl="revTx" presStyleIdx="3" presStyleCnt="5">
        <dgm:presLayoutVars>
          <dgm:bulletEnabled val="1"/>
        </dgm:presLayoutVars>
      </dgm:prSet>
      <dgm:spPr/>
      <dgm:t>
        <a:bodyPr/>
        <a:lstStyle/>
        <a:p>
          <a:endParaRPr lang="en-US"/>
        </a:p>
      </dgm:t>
    </dgm:pt>
    <dgm:pt modelId="{D40EBC3B-A0CD-42FF-B85A-9ED1A4CDF3D9}" type="pres">
      <dgm:prSet presAssocID="{301765BF-CFB5-447B-9C43-C3D824420C2E}" presName="parentText" presStyleLbl="node1" presStyleIdx="4" presStyleCnt="5">
        <dgm:presLayoutVars>
          <dgm:chMax val="0"/>
          <dgm:bulletEnabled val="1"/>
        </dgm:presLayoutVars>
      </dgm:prSet>
      <dgm:spPr/>
      <dgm:t>
        <a:bodyPr/>
        <a:lstStyle/>
        <a:p>
          <a:endParaRPr lang="en-US"/>
        </a:p>
      </dgm:t>
    </dgm:pt>
    <dgm:pt modelId="{DDD08942-8DE3-48F9-B0E8-5F30A4E03ACD}" type="pres">
      <dgm:prSet presAssocID="{301765BF-CFB5-447B-9C43-C3D824420C2E}" presName="childText" presStyleLbl="revTx" presStyleIdx="4" presStyleCnt="5">
        <dgm:presLayoutVars>
          <dgm:bulletEnabled val="1"/>
        </dgm:presLayoutVars>
      </dgm:prSet>
      <dgm:spPr/>
      <dgm:t>
        <a:bodyPr/>
        <a:lstStyle/>
        <a:p>
          <a:endParaRPr lang="en-US"/>
        </a:p>
      </dgm:t>
    </dgm:pt>
  </dgm:ptLst>
  <dgm:cxnLst>
    <dgm:cxn modelId="{6512DD3C-3611-490F-8213-E071C096EF3F}" type="presOf" srcId="{301765BF-CFB5-447B-9C43-C3D824420C2E}" destId="{D40EBC3B-A0CD-42FF-B85A-9ED1A4CDF3D9}" srcOrd="0" destOrd="0" presId="urn:microsoft.com/office/officeart/2005/8/layout/vList2"/>
    <dgm:cxn modelId="{9C83233F-688B-4D2F-AF96-5D1D1E09EF68}" srcId="{DA756F75-C191-41C5-91C5-CDCABEFB2B2D}" destId="{301765BF-CFB5-447B-9C43-C3D824420C2E}" srcOrd="4" destOrd="0" parTransId="{67F1F124-0E87-418F-AC38-6CC67D1A86BC}" sibTransId="{F3043C39-8441-4DF4-94E3-20C773B1E4C3}"/>
    <dgm:cxn modelId="{1C0F1EB5-10C3-40C3-B7D3-44E8D4F6080E}" srcId="{DA756F75-C191-41C5-91C5-CDCABEFB2B2D}" destId="{7811514B-AB23-4CB8-A822-FB04A2768072}" srcOrd="2" destOrd="0" parTransId="{CDE01E32-69BB-4DCD-9861-16EFDC7707D5}" sibTransId="{71AC191D-15C0-493E-9A6E-08BF97E2EB2B}"/>
    <dgm:cxn modelId="{775F31C6-866A-44FD-9CD6-2B4AF048E9EF}" type="presOf" srcId="{C56A0C52-C0C2-4AA6-A2A2-3723FEB7CCC9}" destId="{496A4B1E-93EA-4841-AA31-610045579B69}" srcOrd="0" destOrd="0" presId="urn:microsoft.com/office/officeart/2005/8/layout/vList2"/>
    <dgm:cxn modelId="{72CF44DF-D3A7-4C60-A47D-7A6362D0C8D8}" type="presOf" srcId="{A8913CBB-1355-4434-9F35-BF706EDE530F}" destId="{F62B9ADA-B35F-446D-80D2-124556CE3717}" srcOrd="0" destOrd="0" presId="urn:microsoft.com/office/officeart/2005/8/layout/vList2"/>
    <dgm:cxn modelId="{E5AFACC3-DA8F-49F7-838A-0B30BBA301B6}" srcId="{DA756F75-C191-41C5-91C5-CDCABEFB2B2D}" destId="{969179A2-3654-4C62-BC83-8B10FBD143E0}" srcOrd="1" destOrd="0" parTransId="{422E0626-4B89-442C-A0E1-337EF31CD312}" sibTransId="{47EBC470-E646-4F10-8020-41A7A8EE5157}"/>
    <dgm:cxn modelId="{EEAE0B7B-3A1F-4479-8806-59C1BD5701C2}" type="presOf" srcId="{DA756F75-C191-41C5-91C5-CDCABEFB2B2D}" destId="{E08F2C70-2EE7-4360-BEF3-1D38E794A7FE}" srcOrd="0" destOrd="0" presId="urn:microsoft.com/office/officeart/2005/8/layout/vList2"/>
    <dgm:cxn modelId="{7D9A3F06-F5D8-4803-B18A-3B21883630C6}" type="presOf" srcId="{BB630524-EAD0-4B64-97F6-5193164C1BE4}" destId="{DDD08942-8DE3-48F9-B0E8-5F30A4E03ACD}" srcOrd="0" destOrd="0" presId="urn:microsoft.com/office/officeart/2005/8/layout/vList2"/>
    <dgm:cxn modelId="{40DE4AAF-769C-4E86-BEE9-A50009D40A36}" srcId="{DA756F75-C191-41C5-91C5-CDCABEFB2B2D}" destId="{4073E37B-59EF-47A0-9D45-7AC10B5067E7}" srcOrd="0" destOrd="0" parTransId="{682B1894-8A46-42D5-B5C7-C67E51476B57}" sibTransId="{60C0C6F9-FFDA-4A23-ACF6-729E7B9EC33C}"/>
    <dgm:cxn modelId="{47451D74-20FC-4330-83CB-284C7CD158FE}" type="presOf" srcId="{4F9A508D-549C-466E-A854-7CC058800677}" destId="{345B9FD4-8D0A-4A82-90B9-32329F1209AE}" srcOrd="0" destOrd="0" presId="urn:microsoft.com/office/officeart/2005/8/layout/vList2"/>
    <dgm:cxn modelId="{06ED1E5A-BBEF-48F3-BF62-5D6E17F280FE}" srcId="{DA756F75-C191-41C5-91C5-CDCABEFB2B2D}" destId="{4F9A508D-549C-466E-A854-7CC058800677}" srcOrd="3" destOrd="0" parTransId="{960F2CB7-E0A9-4AB0-BB95-D6FB9402BE8F}" sibTransId="{19F296D9-BCF5-4D50-9EC7-968F08E0073C}"/>
    <dgm:cxn modelId="{0EF50573-1E45-4F46-96F3-56584B69598A}" srcId="{4073E37B-59EF-47A0-9D45-7AC10B5067E7}" destId="{485405CC-C14F-4F1A-A9FC-ECA2D5EF2AA4}" srcOrd="0" destOrd="0" parTransId="{1B66D893-4E05-44B2-B91A-99AC35D72135}" sibTransId="{3851F3F0-547A-4116-979D-F844FCD73BA7}"/>
    <dgm:cxn modelId="{BA0B2C8E-B6D2-4DD1-81F4-8D57F9E50292}" srcId="{4F9A508D-549C-466E-A854-7CC058800677}" destId="{C56A0C52-C0C2-4AA6-A2A2-3723FEB7CCC9}" srcOrd="0" destOrd="0" parTransId="{056183AD-3A25-4389-BA2A-A998E52F092C}" sibTransId="{220EB6F8-D4FB-42D7-A2F7-2E60B77C6B84}"/>
    <dgm:cxn modelId="{DF12A863-21C3-44A0-8CF6-1C552C45DD5A}" srcId="{301765BF-CFB5-447B-9C43-C3D824420C2E}" destId="{BB630524-EAD0-4B64-97F6-5193164C1BE4}" srcOrd="0" destOrd="0" parTransId="{7327EAAE-D80B-4FB0-B39A-4280F1F34ABC}" sibTransId="{3D42F0D9-41D9-4633-B1CF-B414EB0CBD7E}"/>
    <dgm:cxn modelId="{CF02BC24-9884-4D07-8E7C-F4B915F8FA4F}" type="presOf" srcId="{7811514B-AB23-4CB8-A822-FB04A2768072}" destId="{08D799BC-E089-40DC-AB2B-BCC212A105C6}" srcOrd="0" destOrd="0" presId="urn:microsoft.com/office/officeart/2005/8/layout/vList2"/>
    <dgm:cxn modelId="{DAAF629D-2287-40C4-841F-0A34C1E0DD45}" srcId="{7811514B-AB23-4CB8-A822-FB04A2768072}" destId="{A8913CBB-1355-4434-9F35-BF706EDE530F}" srcOrd="0" destOrd="0" parTransId="{8CB2286C-B404-4353-9524-F65BA5C5C2E6}" sibTransId="{CD6651D6-82BA-4AD5-BC46-683A010C2C71}"/>
    <dgm:cxn modelId="{E1F8EA97-33CF-48D2-9F87-52343CE69E3F}" type="presOf" srcId="{485405CC-C14F-4F1A-A9FC-ECA2D5EF2AA4}" destId="{9B748ECA-7118-4692-A82A-D92E5D6A8BEE}" srcOrd="0" destOrd="0" presId="urn:microsoft.com/office/officeart/2005/8/layout/vList2"/>
    <dgm:cxn modelId="{D906CFE3-5729-4F22-A069-18BEC32F4515}" type="presOf" srcId="{4073E37B-59EF-47A0-9D45-7AC10B5067E7}" destId="{32EEF2F0-B010-4286-8A37-8F0574CDCDD0}" srcOrd="0" destOrd="0" presId="urn:microsoft.com/office/officeart/2005/8/layout/vList2"/>
    <dgm:cxn modelId="{DCFD89F2-83B6-4DE5-AD47-082F0A9CC541}" srcId="{969179A2-3654-4C62-BC83-8B10FBD143E0}" destId="{A8043850-3890-4319-897A-0B74AA83AE28}" srcOrd="0" destOrd="0" parTransId="{432A257B-91EB-4984-A715-62D7B52FEC6B}" sibTransId="{6F2B7FC9-1488-4286-B0D9-FB0C9E9F885B}"/>
    <dgm:cxn modelId="{2CC5C802-81D5-4FC8-A774-3C9060DA2B97}" type="presOf" srcId="{969179A2-3654-4C62-BC83-8B10FBD143E0}" destId="{180BFF97-0D1B-4E96-8E8F-1DB77D23CBDE}" srcOrd="0" destOrd="0" presId="urn:microsoft.com/office/officeart/2005/8/layout/vList2"/>
    <dgm:cxn modelId="{2AC83DAC-8E44-4F00-8717-9B23A4EC97BD}" type="presOf" srcId="{A8043850-3890-4319-897A-0B74AA83AE28}" destId="{C2845626-54E3-4075-9C92-A5AE7448F36A}" srcOrd="0" destOrd="0" presId="urn:microsoft.com/office/officeart/2005/8/layout/vList2"/>
    <dgm:cxn modelId="{A0557546-E7C7-466E-8366-C675458B3858}" type="presParOf" srcId="{E08F2C70-2EE7-4360-BEF3-1D38E794A7FE}" destId="{32EEF2F0-B010-4286-8A37-8F0574CDCDD0}" srcOrd="0" destOrd="0" presId="urn:microsoft.com/office/officeart/2005/8/layout/vList2"/>
    <dgm:cxn modelId="{9E4750B2-2ACC-4745-AB6C-64419A0F9C71}" type="presParOf" srcId="{E08F2C70-2EE7-4360-BEF3-1D38E794A7FE}" destId="{9B748ECA-7118-4692-A82A-D92E5D6A8BEE}" srcOrd="1" destOrd="0" presId="urn:microsoft.com/office/officeart/2005/8/layout/vList2"/>
    <dgm:cxn modelId="{3B863DE7-385B-452B-BB52-6263133ABE44}" type="presParOf" srcId="{E08F2C70-2EE7-4360-BEF3-1D38E794A7FE}" destId="{180BFF97-0D1B-4E96-8E8F-1DB77D23CBDE}" srcOrd="2" destOrd="0" presId="urn:microsoft.com/office/officeart/2005/8/layout/vList2"/>
    <dgm:cxn modelId="{C8DCBF80-60FE-4AE9-BC5B-372B92DC687F}" type="presParOf" srcId="{E08F2C70-2EE7-4360-BEF3-1D38E794A7FE}" destId="{C2845626-54E3-4075-9C92-A5AE7448F36A}" srcOrd="3" destOrd="0" presId="urn:microsoft.com/office/officeart/2005/8/layout/vList2"/>
    <dgm:cxn modelId="{3065B27A-3705-4CE4-A7E1-53BF8F58C0AC}" type="presParOf" srcId="{E08F2C70-2EE7-4360-BEF3-1D38E794A7FE}" destId="{08D799BC-E089-40DC-AB2B-BCC212A105C6}" srcOrd="4" destOrd="0" presId="urn:microsoft.com/office/officeart/2005/8/layout/vList2"/>
    <dgm:cxn modelId="{D7C5E198-608D-4325-8E2F-DB559BA1B8DA}" type="presParOf" srcId="{E08F2C70-2EE7-4360-BEF3-1D38E794A7FE}" destId="{F62B9ADA-B35F-446D-80D2-124556CE3717}" srcOrd="5" destOrd="0" presId="urn:microsoft.com/office/officeart/2005/8/layout/vList2"/>
    <dgm:cxn modelId="{823F6A3D-F33A-48F0-AD7D-6AA95A432D1B}" type="presParOf" srcId="{E08F2C70-2EE7-4360-BEF3-1D38E794A7FE}" destId="{345B9FD4-8D0A-4A82-90B9-32329F1209AE}" srcOrd="6" destOrd="0" presId="urn:microsoft.com/office/officeart/2005/8/layout/vList2"/>
    <dgm:cxn modelId="{BF875780-18D3-47FE-AD3A-14846427867B}" type="presParOf" srcId="{E08F2C70-2EE7-4360-BEF3-1D38E794A7FE}" destId="{496A4B1E-93EA-4841-AA31-610045579B69}" srcOrd="7" destOrd="0" presId="urn:microsoft.com/office/officeart/2005/8/layout/vList2"/>
    <dgm:cxn modelId="{D6440709-432A-4042-88AB-3D8185BEF07A}" type="presParOf" srcId="{E08F2C70-2EE7-4360-BEF3-1D38E794A7FE}" destId="{D40EBC3B-A0CD-42FF-B85A-9ED1A4CDF3D9}" srcOrd="8" destOrd="0" presId="urn:microsoft.com/office/officeart/2005/8/layout/vList2"/>
    <dgm:cxn modelId="{A4EFB51F-B353-4923-A2A7-2B5F0353FFE3}" type="presParOf" srcId="{E08F2C70-2EE7-4360-BEF3-1D38E794A7FE}" destId="{DDD08942-8DE3-48F9-B0E8-5F30A4E03ACD}" srcOrd="9"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A756F75-C191-41C5-91C5-CDCABEFB2B2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073E37B-59EF-47A0-9D45-7AC10B5067E7}">
      <dgm:prSet phldrT="[Text]" custT="1"/>
      <dgm:spPr/>
      <dgm:t>
        <a:bodyPr/>
        <a:lstStyle/>
        <a:p>
          <a:r>
            <a:rPr lang="en-US" sz="1800" dirty="0" smtClean="0">
              <a:latin typeface="Century" panose="02040604050505020304" pitchFamily="18" charset="0"/>
            </a:rPr>
            <a:t>Matching a Password</a:t>
          </a:r>
          <a:endParaRPr lang="en-US" sz="1800" dirty="0">
            <a:latin typeface="Century" panose="02040604050505020304" pitchFamily="18" charset="0"/>
          </a:endParaRPr>
        </a:p>
      </dgm:t>
    </dgm:pt>
    <dgm:pt modelId="{682B1894-8A46-42D5-B5C7-C67E51476B57}" type="parTrans" cxnId="{40DE4AAF-769C-4E86-BEE9-A50009D40A36}">
      <dgm:prSet/>
      <dgm:spPr/>
      <dgm:t>
        <a:bodyPr/>
        <a:lstStyle/>
        <a:p>
          <a:endParaRPr lang="en-US" sz="1800">
            <a:latin typeface="Century" panose="02040604050505020304" pitchFamily="18" charset="0"/>
          </a:endParaRPr>
        </a:p>
      </dgm:t>
    </dgm:pt>
    <dgm:pt modelId="{60C0C6F9-FFDA-4A23-ACF6-729E7B9EC33C}" type="sibTrans" cxnId="{40DE4AAF-769C-4E86-BEE9-A50009D40A36}">
      <dgm:prSet/>
      <dgm:spPr/>
      <dgm:t>
        <a:bodyPr/>
        <a:lstStyle/>
        <a:p>
          <a:endParaRPr lang="en-US" sz="1800">
            <a:latin typeface="Century" panose="02040604050505020304" pitchFamily="18" charset="0"/>
          </a:endParaRPr>
        </a:p>
      </dgm:t>
    </dgm:pt>
    <dgm:pt modelId="{485405CC-C14F-4F1A-A9FC-ECA2D5EF2AA4}">
      <dgm:prSet phldrT="[Text]" custT="1"/>
      <dgm:spPr/>
      <dgm:t>
        <a:bodyPr/>
        <a:lstStyle/>
        <a:p>
          <a:r>
            <a:rPr lang="en-US" sz="1600" dirty="0" smtClean="0">
              <a:latin typeface="Century" panose="02040604050505020304" pitchFamily="18" charset="0"/>
            </a:rPr>
            <a:t>Matching the password having specific criteria</a:t>
          </a:r>
          <a:endParaRPr lang="en-US" sz="1600" dirty="0">
            <a:latin typeface="Century" panose="02040604050505020304" pitchFamily="18" charset="0"/>
          </a:endParaRPr>
        </a:p>
      </dgm:t>
    </dgm:pt>
    <dgm:pt modelId="{1B66D893-4E05-44B2-B91A-99AC35D72135}" type="parTrans" cxnId="{0EF50573-1E45-4F46-96F3-56584B69598A}">
      <dgm:prSet/>
      <dgm:spPr/>
      <dgm:t>
        <a:bodyPr/>
        <a:lstStyle/>
        <a:p>
          <a:endParaRPr lang="en-US" sz="1800">
            <a:latin typeface="Century" panose="02040604050505020304" pitchFamily="18" charset="0"/>
          </a:endParaRPr>
        </a:p>
      </dgm:t>
    </dgm:pt>
    <dgm:pt modelId="{3851F3F0-547A-4116-979D-F844FCD73BA7}" type="sibTrans" cxnId="{0EF50573-1E45-4F46-96F3-56584B69598A}">
      <dgm:prSet/>
      <dgm:spPr/>
      <dgm:t>
        <a:bodyPr/>
        <a:lstStyle/>
        <a:p>
          <a:endParaRPr lang="en-US" sz="1800">
            <a:latin typeface="Century" panose="02040604050505020304" pitchFamily="18" charset="0"/>
          </a:endParaRPr>
        </a:p>
      </dgm:t>
    </dgm:pt>
    <dgm:pt modelId="{969179A2-3654-4C62-BC83-8B10FBD143E0}">
      <dgm:prSet phldrT="[Text]" custT="1"/>
      <dgm:spPr/>
      <dgm:t>
        <a:bodyPr/>
        <a:lstStyle/>
        <a:p>
          <a:r>
            <a:rPr lang="en-US" sz="1800" dirty="0" smtClean="0">
              <a:latin typeface="Century" panose="02040604050505020304" pitchFamily="18" charset="0"/>
            </a:rPr>
            <a:t>Matching a Email address</a:t>
          </a:r>
          <a:endParaRPr lang="en-US" sz="1800" dirty="0">
            <a:latin typeface="Century" panose="02040604050505020304" pitchFamily="18" charset="0"/>
          </a:endParaRPr>
        </a:p>
      </dgm:t>
    </dgm:pt>
    <dgm:pt modelId="{422E0626-4B89-442C-A0E1-337EF31CD312}" type="parTrans" cxnId="{E5AFACC3-DA8F-49F7-838A-0B30BBA301B6}">
      <dgm:prSet/>
      <dgm:spPr/>
      <dgm:t>
        <a:bodyPr/>
        <a:lstStyle/>
        <a:p>
          <a:endParaRPr lang="en-US" sz="1800">
            <a:latin typeface="Century" panose="02040604050505020304" pitchFamily="18" charset="0"/>
          </a:endParaRPr>
        </a:p>
      </dgm:t>
    </dgm:pt>
    <dgm:pt modelId="{47EBC470-E646-4F10-8020-41A7A8EE5157}" type="sibTrans" cxnId="{E5AFACC3-DA8F-49F7-838A-0B30BBA301B6}">
      <dgm:prSet/>
      <dgm:spPr/>
      <dgm:t>
        <a:bodyPr/>
        <a:lstStyle/>
        <a:p>
          <a:endParaRPr lang="en-US" sz="1800">
            <a:latin typeface="Century" panose="02040604050505020304" pitchFamily="18" charset="0"/>
          </a:endParaRPr>
        </a:p>
      </dgm:t>
    </dgm:pt>
    <dgm:pt modelId="{A8043850-3890-4319-897A-0B74AA83AE28}">
      <dgm:prSet phldrT="[Text]" custT="1"/>
      <dgm:spPr/>
      <dgm:t>
        <a:bodyPr/>
        <a:lstStyle/>
        <a:p>
          <a:r>
            <a:rPr lang="en-US" sz="1600" dirty="0" smtClean="0">
              <a:latin typeface="Century" panose="02040604050505020304" pitchFamily="18" charset="0"/>
            </a:rPr>
            <a:t>Matching the email id having specific criteria</a:t>
          </a:r>
          <a:endParaRPr lang="en-US" sz="1600" dirty="0">
            <a:latin typeface="Century" panose="02040604050505020304" pitchFamily="18" charset="0"/>
          </a:endParaRPr>
        </a:p>
      </dgm:t>
    </dgm:pt>
    <dgm:pt modelId="{432A257B-91EB-4984-A715-62D7B52FEC6B}" type="parTrans" cxnId="{DCFD89F2-83B6-4DE5-AD47-082F0A9CC541}">
      <dgm:prSet/>
      <dgm:spPr/>
      <dgm:t>
        <a:bodyPr/>
        <a:lstStyle/>
        <a:p>
          <a:endParaRPr lang="en-US" sz="1800">
            <a:latin typeface="Century" panose="02040604050505020304" pitchFamily="18" charset="0"/>
          </a:endParaRPr>
        </a:p>
      </dgm:t>
    </dgm:pt>
    <dgm:pt modelId="{6F2B7FC9-1488-4286-B0D9-FB0C9E9F885B}" type="sibTrans" cxnId="{DCFD89F2-83B6-4DE5-AD47-082F0A9CC541}">
      <dgm:prSet/>
      <dgm:spPr/>
      <dgm:t>
        <a:bodyPr/>
        <a:lstStyle/>
        <a:p>
          <a:endParaRPr lang="en-US" sz="1800">
            <a:latin typeface="Century" panose="02040604050505020304" pitchFamily="18" charset="0"/>
          </a:endParaRPr>
        </a:p>
      </dgm:t>
    </dgm:pt>
    <dgm:pt modelId="{4F9A508D-549C-466E-A854-7CC058800677}">
      <dgm:prSet phldrT="[Text]" custT="1"/>
      <dgm:spPr/>
      <dgm:t>
        <a:bodyPr/>
        <a:lstStyle/>
        <a:p>
          <a:r>
            <a:rPr lang="en-US" sz="1800" dirty="0" smtClean="0">
              <a:latin typeface="Century" panose="02040604050505020304" pitchFamily="18" charset="0"/>
            </a:rPr>
            <a:t>Matching a URL</a:t>
          </a:r>
          <a:endParaRPr lang="en-US" sz="1800" dirty="0">
            <a:latin typeface="Century" panose="02040604050505020304" pitchFamily="18" charset="0"/>
          </a:endParaRPr>
        </a:p>
      </dgm:t>
    </dgm:pt>
    <dgm:pt modelId="{960F2CB7-E0A9-4AB0-BB95-D6FB9402BE8F}" type="parTrans" cxnId="{06ED1E5A-BBEF-48F3-BF62-5D6E17F280FE}">
      <dgm:prSet/>
      <dgm:spPr/>
      <dgm:t>
        <a:bodyPr/>
        <a:lstStyle/>
        <a:p>
          <a:endParaRPr lang="en-US">
            <a:latin typeface="Century" panose="02040604050505020304" pitchFamily="18" charset="0"/>
          </a:endParaRPr>
        </a:p>
      </dgm:t>
    </dgm:pt>
    <dgm:pt modelId="{19F296D9-BCF5-4D50-9EC7-968F08E0073C}" type="sibTrans" cxnId="{06ED1E5A-BBEF-48F3-BF62-5D6E17F280FE}">
      <dgm:prSet/>
      <dgm:spPr/>
      <dgm:t>
        <a:bodyPr/>
        <a:lstStyle/>
        <a:p>
          <a:endParaRPr lang="en-US">
            <a:latin typeface="Century" panose="02040604050505020304" pitchFamily="18" charset="0"/>
          </a:endParaRPr>
        </a:p>
      </dgm:t>
    </dgm:pt>
    <dgm:pt modelId="{7811514B-AB23-4CB8-A822-FB04A2768072}">
      <dgm:prSet phldrT="[Text]" custT="1"/>
      <dgm:spPr/>
      <dgm:t>
        <a:bodyPr/>
        <a:lstStyle/>
        <a:p>
          <a:r>
            <a:rPr lang="en-US" sz="1800" dirty="0" smtClean="0">
              <a:latin typeface="Century" panose="02040604050505020304" pitchFamily="18" charset="0"/>
            </a:rPr>
            <a:t>Matching a Hexadecimal Value</a:t>
          </a:r>
          <a:endParaRPr lang="en-US" sz="1800" dirty="0">
            <a:latin typeface="Century" panose="02040604050505020304" pitchFamily="18" charset="0"/>
          </a:endParaRPr>
        </a:p>
      </dgm:t>
    </dgm:pt>
    <dgm:pt modelId="{CDE01E32-69BB-4DCD-9861-16EFDC7707D5}" type="parTrans" cxnId="{1C0F1EB5-10C3-40C3-B7D3-44E8D4F6080E}">
      <dgm:prSet/>
      <dgm:spPr/>
      <dgm:t>
        <a:bodyPr/>
        <a:lstStyle/>
        <a:p>
          <a:endParaRPr lang="en-US">
            <a:latin typeface="Century" panose="02040604050505020304" pitchFamily="18" charset="0"/>
          </a:endParaRPr>
        </a:p>
      </dgm:t>
    </dgm:pt>
    <dgm:pt modelId="{71AC191D-15C0-493E-9A6E-08BF97E2EB2B}" type="sibTrans" cxnId="{1C0F1EB5-10C3-40C3-B7D3-44E8D4F6080E}">
      <dgm:prSet/>
      <dgm:spPr/>
      <dgm:t>
        <a:bodyPr/>
        <a:lstStyle/>
        <a:p>
          <a:endParaRPr lang="en-US">
            <a:latin typeface="Century" panose="02040604050505020304" pitchFamily="18" charset="0"/>
          </a:endParaRPr>
        </a:p>
      </dgm:t>
    </dgm:pt>
    <dgm:pt modelId="{A8913CBB-1355-4434-9F35-BF706EDE530F}">
      <dgm:prSet phldrT="[Text]" custT="1"/>
      <dgm:spPr/>
      <dgm:t>
        <a:bodyPr/>
        <a:lstStyle/>
        <a:p>
          <a:r>
            <a:rPr lang="en-US" sz="1600" dirty="0" smtClean="0">
              <a:latin typeface="Century" panose="02040604050505020304" pitchFamily="18" charset="0"/>
            </a:rPr>
            <a:t>Capturing the Hexadecimal value in a string</a:t>
          </a:r>
          <a:endParaRPr lang="en-US" sz="1600" dirty="0">
            <a:latin typeface="Century" panose="02040604050505020304" pitchFamily="18" charset="0"/>
          </a:endParaRPr>
        </a:p>
      </dgm:t>
    </dgm:pt>
    <dgm:pt modelId="{8CB2286C-B404-4353-9524-F65BA5C5C2E6}" type="parTrans" cxnId="{DAAF629D-2287-40C4-841F-0A34C1E0DD45}">
      <dgm:prSet/>
      <dgm:spPr/>
      <dgm:t>
        <a:bodyPr/>
        <a:lstStyle/>
        <a:p>
          <a:endParaRPr lang="en-US">
            <a:latin typeface="Century" panose="02040604050505020304" pitchFamily="18" charset="0"/>
          </a:endParaRPr>
        </a:p>
      </dgm:t>
    </dgm:pt>
    <dgm:pt modelId="{CD6651D6-82BA-4AD5-BC46-683A010C2C71}" type="sibTrans" cxnId="{DAAF629D-2287-40C4-841F-0A34C1E0DD45}">
      <dgm:prSet/>
      <dgm:spPr/>
      <dgm:t>
        <a:bodyPr/>
        <a:lstStyle/>
        <a:p>
          <a:endParaRPr lang="en-US">
            <a:latin typeface="Century" panose="02040604050505020304" pitchFamily="18" charset="0"/>
          </a:endParaRPr>
        </a:p>
      </dgm:t>
    </dgm:pt>
    <dgm:pt modelId="{C56A0C52-C0C2-4AA6-A2A2-3723FEB7CCC9}">
      <dgm:prSet phldrT="[Text]" custT="1"/>
      <dgm:spPr/>
      <dgm:t>
        <a:bodyPr/>
        <a:lstStyle/>
        <a:p>
          <a:r>
            <a:rPr lang="en-US" sz="1600" dirty="0" smtClean="0">
              <a:latin typeface="Century" panose="02040604050505020304" pitchFamily="18" charset="0"/>
            </a:rPr>
            <a:t>Matching web links ending with .com, .org</a:t>
          </a:r>
          <a:r>
            <a:rPr lang="en-US" sz="1600" smtClean="0">
              <a:latin typeface="Century" panose="02040604050505020304" pitchFamily="18" charset="0"/>
            </a:rPr>
            <a:t>, etc.</a:t>
          </a:r>
          <a:endParaRPr lang="en-US" sz="1600" dirty="0">
            <a:latin typeface="Century" panose="02040604050505020304" pitchFamily="18" charset="0"/>
          </a:endParaRPr>
        </a:p>
      </dgm:t>
    </dgm:pt>
    <dgm:pt modelId="{056183AD-3A25-4389-BA2A-A998E52F092C}" type="parTrans" cxnId="{BA0B2C8E-B6D2-4DD1-81F4-8D57F9E50292}">
      <dgm:prSet/>
      <dgm:spPr/>
      <dgm:t>
        <a:bodyPr/>
        <a:lstStyle/>
        <a:p>
          <a:endParaRPr lang="en-US">
            <a:latin typeface="Century" panose="02040604050505020304" pitchFamily="18" charset="0"/>
          </a:endParaRPr>
        </a:p>
      </dgm:t>
    </dgm:pt>
    <dgm:pt modelId="{220EB6F8-D4FB-42D7-A2F7-2E60B77C6B84}" type="sibTrans" cxnId="{BA0B2C8E-B6D2-4DD1-81F4-8D57F9E50292}">
      <dgm:prSet/>
      <dgm:spPr/>
      <dgm:t>
        <a:bodyPr/>
        <a:lstStyle/>
        <a:p>
          <a:endParaRPr lang="en-US">
            <a:latin typeface="Century" panose="02040604050505020304" pitchFamily="18" charset="0"/>
          </a:endParaRPr>
        </a:p>
      </dgm:t>
    </dgm:pt>
    <dgm:pt modelId="{BB630524-EAD0-4B64-97F6-5193164C1BE4}">
      <dgm:prSet phldrT="[Text]" custT="1"/>
      <dgm:spPr/>
      <dgm:t>
        <a:bodyPr/>
        <a:lstStyle/>
        <a:p>
          <a:r>
            <a:rPr lang="en-US" sz="1600" dirty="0" smtClean="0">
              <a:latin typeface="Century" panose="02040604050505020304" pitchFamily="18" charset="0"/>
            </a:rPr>
            <a:t>Applying Greedy Trap</a:t>
          </a:r>
          <a:endParaRPr lang="en-US" sz="1600" dirty="0">
            <a:latin typeface="Century" panose="02040604050505020304" pitchFamily="18" charset="0"/>
          </a:endParaRPr>
        </a:p>
      </dgm:t>
    </dgm:pt>
    <dgm:pt modelId="{7327EAAE-D80B-4FB0-B39A-4280F1F34ABC}" type="parTrans" cxnId="{DF12A863-21C3-44A0-8CF6-1C552C45DD5A}">
      <dgm:prSet/>
      <dgm:spPr/>
      <dgm:t>
        <a:bodyPr/>
        <a:lstStyle/>
        <a:p>
          <a:endParaRPr lang="en-US">
            <a:latin typeface="Century" panose="02040604050505020304" pitchFamily="18" charset="0"/>
          </a:endParaRPr>
        </a:p>
      </dgm:t>
    </dgm:pt>
    <dgm:pt modelId="{3D42F0D9-41D9-4633-B1CF-B414EB0CBD7E}" type="sibTrans" cxnId="{DF12A863-21C3-44A0-8CF6-1C552C45DD5A}">
      <dgm:prSet/>
      <dgm:spPr/>
      <dgm:t>
        <a:bodyPr/>
        <a:lstStyle/>
        <a:p>
          <a:endParaRPr lang="en-US">
            <a:latin typeface="Century" panose="02040604050505020304" pitchFamily="18" charset="0"/>
          </a:endParaRPr>
        </a:p>
      </dgm:t>
    </dgm:pt>
    <dgm:pt modelId="{301765BF-CFB5-447B-9C43-C3D824420C2E}">
      <dgm:prSet phldrT="[Text]" custT="1"/>
      <dgm:spPr/>
      <dgm:t>
        <a:bodyPr/>
        <a:lstStyle/>
        <a:p>
          <a:r>
            <a:rPr lang="en-US" sz="1800" dirty="0" smtClean="0">
              <a:latin typeface="Century" panose="02040604050505020304" pitchFamily="18" charset="0"/>
            </a:rPr>
            <a:t>Steamrolling from start to end of string</a:t>
          </a:r>
          <a:endParaRPr lang="en-US" sz="1800" dirty="0">
            <a:latin typeface="Century" panose="02040604050505020304" pitchFamily="18" charset="0"/>
          </a:endParaRPr>
        </a:p>
      </dgm:t>
    </dgm:pt>
    <dgm:pt modelId="{F3043C39-8441-4DF4-94E3-20C773B1E4C3}" type="sibTrans" cxnId="{9C83233F-688B-4D2F-AF96-5D1D1E09EF68}">
      <dgm:prSet/>
      <dgm:spPr/>
      <dgm:t>
        <a:bodyPr/>
        <a:lstStyle/>
        <a:p>
          <a:endParaRPr lang="en-US">
            <a:latin typeface="Century" panose="02040604050505020304" pitchFamily="18" charset="0"/>
          </a:endParaRPr>
        </a:p>
      </dgm:t>
    </dgm:pt>
    <dgm:pt modelId="{67F1F124-0E87-418F-AC38-6CC67D1A86BC}" type="parTrans" cxnId="{9C83233F-688B-4D2F-AF96-5D1D1E09EF68}">
      <dgm:prSet/>
      <dgm:spPr/>
      <dgm:t>
        <a:bodyPr/>
        <a:lstStyle/>
        <a:p>
          <a:endParaRPr lang="en-US">
            <a:latin typeface="Century" panose="02040604050505020304" pitchFamily="18" charset="0"/>
          </a:endParaRPr>
        </a:p>
      </dgm:t>
    </dgm:pt>
    <dgm:pt modelId="{E08F2C70-2EE7-4360-BEF3-1D38E794A7FE}" type="pres">
      <dgm:prSet presAssocID="{DA756F75-C191-41C5-91C5-CDCABEFB2B2D}" presName="linear" presStyleCnt="0">
        <dgm:presLayoutVars>
          <dgm:animLvl val="lvl"/>
          <dgm:resizeHandles val="exact"/>
        </dgm:presLayoutVars>
      </dgm:prSet>
      <dgm:spPr/>
      <dgm:t>
        <a:bodyPr/>
        <a:lstStyle/>
        <a:p>
          <a:endParaRPr lang="en-US"/>
        </a:p>
      </dgm:t>
    </dgm:pt>
    <dgm:pt modelId="{32EEF2F0-B010-4286-8A37-8F0574CDCDD0}" type="pres">
      <dgm:prSet presAssocID="{4073E37B-59EF-47A0-9D45-7AC10B5067E7}" presName="parentText" presStyleLbl="node1" presStyleIdx="0" presStyleCnt="5" custLinFactNeighborX="50460" custLinFactNeighborY="-17207">
        <dgm:presLayoutVars>
          <dgm:chMax val="0"/>
          <dgm:bulletEnabled val="1"/>
        </dgm:presLayoutVars>
      </dgm:prSet>
      <dgm:spPr/>
      <dgm:t>
        <a:bodyPr/>
        <a:lstStyle/>
        <a:p>
          <a:endParaRPr lang="en-US"/>
        </a:p>
      </dgm:t>
    </dgm:pt>
    <dgm:pt modelId="{9B748ECA-7118-4692-A82A-D92E5D6A8BEE}" type="pres">
      <dgm:prSet presAssocID="{4073E37B-59EF-47A0-9D45-7AC10B5067E7}" presName="childText" presStyleLbl="revTx" presStyleIdx="0" presStyleCnt="5">
        <dgm:presLayoutVars>
          <dgm:bulletEnabled val="1"/>
        </dgm:presLayoutVars>
      </dgm:prSet>
      <dgm:spPr/>
      <dgm:t>
        <a:bodyPr/>
        <a:lstStyle/>
        <a:p>
          <a:endParaRPr lang="en-US"/>
        </a:p>
      </dgm:t>
    </dgm:pt>
    <dgm:pt modelId="{180BFF97-0D1B-4E96-8E8F-1DB77D23CBDE}" type="pres">
      <dgm:prSet presAssocID="{969179A2-3654-4C62-BC83-8B10FBD143E0}" presName="parentText" presStyleLbl="node1" presStyleIdx="1" presStyleCnt="5">
        <dgm:presLayoutVars>
          <dgm:chMax val="0"/>
          <dgm:bulletEnabled val="1"/>
        </dgm:presLayoutVars>
      </dgm:prSet>
      <dgm:spPr/>
      <dgm:t>
        <a:bodyPr/>
        <a:lstStyle/>
        <a:p>
          <a:endParaRPr lang="en-US"/>
        </a:p>
      </dgm:t>
    </dgm:pt>
    <dgm:pt modelId="{C2845626-54E3-4075-9C92-A5AE7448F36A}" type="pres">
      <dgm:prSet presAssocID="{969179A2-3654-4C62-BC83-8B10FBD143E0}" presName="childText" presStyleLbl="revTx" presStyleIdx="1" presStyleCnt="5">
        <dgm:presLayoutVars>
          <dgm:bulletEnabled val="1"/>
        </dgm:presLayoutVars>
      </dgm:prSet>
      <dgm:spPr/>
      <dgm:t>
        <a:bodyPr/>
        <a:lstStyle/>
        <a:p>
          <a:endParaRPr lang="en-US"/>
        </a:p>
      </dgm:t>
    </dgm:pt>
    <dgm:pt modelId="{08D799BC-E089-40DC-AB2B-BCC212A105C6}" type="pres">
      <dgm:prSet presAssocID="{7811514B-AB23-4CB8-A822-FB04A2768072}" presName="parentText" presStyleLbl="node1" presStyleIdx="2" presStyleCnt="5">
        <dgm:presLayoutVars>
          <dgm:chMax val="0"/>
          <dgm:bulletEnabled val="1"/>
        </dgm:presLayoutVars>
      </dgm:prSet>
      <dgm:spPr/>
      <dgm:t>
        <a:bodyPr/>
        <a:lstStyle/>
        <a:p>
          <a:endParaRPr lang="en-US"/>
        </a:p>
      </dgm:t>
    </dgm:pt>
    <dgm:pt modelId="{F62B9ADA-B35F-446D-80D2-124556CE3717}" type="pres">
      <dgm:prSet presAssocID="{7811514B-AB23-4CB8-A822-FB04A2768072}" presName="childText" presStyleLbl="revTx" presStyleIdx="2" presStyleCnt="5">
        <dgm:presLayoutVars>
          <dgm:bulletEnabled val="1"/>
        </dgm:presLayoutVars>
      </dgm:prSet>
      <dgm:spPr/>
      <dgm:t>
        <a:bodyPr/>
        <a:lstStyle/>
        <a:p>
          <a:endParaRPr lang="en-US"/>
        </a:p>
      </dgm:t>
    </dgm:pt>
    <dgm:pt modelId="{345B9FD4-8D0A-4A82-90B9-32329F1209AE}" type="pres">
      <dgm:prSet presAssocID="{4F9A508D-549C-466E-A854-7CC058800677}" presName="parentText" presStyleLbl="node1" presStyleIdx="3" presStyleCnt="5">
        <dgm:presLayoutVars>
          <dgm:chMax val="0"/>
          <dgm:bulletEnabled val="1"/>
        </dgm:presLayoutVars>
      </dgm:prSet>
      <dgm:spPr/>
      <dgm:t>
        <a:bodyPr/>
        <a:lstStyle/>
        <a:p>
          <a:endParaRPr lang="en-US"/>
        </a:p>
      </dgm:t>
    </dgm:pt>
    <dgm:pt modelId="{496A4B1E-93EA-4841-AA31-610045579B69}" type="pres">
      <dgm:prSet presAssocID="{4F9A508D-549C-466E-A854-7CC058800677}" presName="childText" presStyleLbl="revTx" presStyleIdx="3" presStyleCnt="5">
        <dgm:presLayoutVars>
          <dgm:bulletEnabled val="1"/>
        </dgm:presLayoutVars>
      </dgm:prSet>
      <dgm:spPr/>
      <dgm:t>
        <a:bodyPr/>
        <a:lstStyle/>
        <a:p>
          <a:endParaRPr lang="en-US"/>
        </a:p>
      </dgm:t>
    </dgm:pt>
    <dgm:pt modelId="{D40EBC3B-A0CD-42FF-B85A-9ED1A4CDF3D9}" type="pres">
      <dgm:prSet presAssocID="{301765BF-CFB5-447B-9C43-C3D824420C2E}" presName="parentText" presStyleLbl="node1" presStyleIdx="4" presStyleCnt="5">
        <dgm:presLayoutVars>
          <dgm:chMax val="0"/>
          <dgm:bulletEnabled val="1"/>
        </dgm:presLayoutVars>
      </dgm:prSet>
      <dgm:spPr/>
      <dgm:t>
        <a:bodyPr/>
        <a:lstStyle/>
        <a:p>
          <a:endParaRPr lang="en-US"/>
        </a:p>
      </dgm:t>
    </dgm:pt>
    <dgm:pt modelId="{DDD08942-8DE3-48F9-B0E8-5F30A4E03ACD}" type="pres">
      <dgm:prSet presAssocID="{301765BF-CFB5-447B-9C43-C3D824420C2E}" presName="childText" presStyleLbl="revTx" presStyleIdx="4" presStyleCnt="5">
        <dgm:presLayoutVars>
          <dgm:bulletEnabled val="1"/>
        </dgm:presLayoutVars>
      </dgm:prSet>
      <dgm:spPr/>
      <dgm:t>
        <a:bodyPr/>
        <a:lstStyle/>
        <a:p>
          <a:endParaRPr lang="en-US"/>
        </a:p>
      </dgm:t>
    </dgm:pt>
  </dgm:ptLst>
  <dgm:cxnLst>
    <dgm:cxn modelId="{6512DD3C-3611-490F-8213-E071C096EF3F}" type="presOf" srcId="{301765BF-CFB5-447B-9C43-C3D824420C2E}" destId="{D40EBC3B-A0CD-42FF-B85A-9ED1A4CDF3D9}" srcOrd="0" destOrd="0" presId="urn:microsoft.com/office/officeart/2005/8/layout/vList2"/>
    <dgm:cxn modelId="{9C83233F-688B-4D2F-AF96-5D1D1E09EF68}" srcId="{DA756F75-C191-41C5-91C5-CDCABEFB2B2D}" destId="{301765BF-CFB5-447B-9C43-C3D824420C2E}" srcOrd="4" destOrd="0" parTransId="{67F1F124-0E87-418F-AC38-6CC67D1A86BC}" sibTransId="{F3043C39-8441-4DF4-94E3-20C773B1E4C3}"/>
    <dgm:cxn modelId="{1C0F1EB5-10C3-40C3-B7D3-44E8D4F6080E}" srcId="{DA756F75-C191-41C5-91C5-CDCABEFB2B2D}" destId="{7811514B-AB23-4CB8-A822-FB04A2768072}" srcOrd="2" destOrd="0" parTransId="{CDE01E32-69BB-4DCD-9861-16EFDC7707D5}" sibTransId="{71AC191D-15C0-493E-9A6E-08BF97E2EB2B}"/>
    <dgm:cxn modelId="{775F31C6-866A-44FD-9CD6-2B4AF048E9EF}" type="presOf" srcId="{C56A0C52-C0C2-4AA6-A2A2-3723FEB7CCC9}" destId="{496A4B1E-93EA-4841-AA31-610045579B69}" srcOrd="0" destOrd="0" presId="urn:microsoft.com/office/officeart/2005/8/layout/vList2"/>
    <dgm:cxn modelId="{72CF44DF-D3A7-4C60-A47D-7A6362D0C8D8}" type="presOf" srcId="{A8913CBB-1355-4434-9F35-BF706EDE530F}" destId="{F62B9ADA-B35F-446D-80D2-124556CE3717}" srcOrd="0" destOrd="0" presId="urn:microsoft.com/office/officeart/2005/8/layout/vList2"/>
    <dgm:cxn modelId="{E5AFACC3-DA8F-49F7-838A-0B30BBA301B6}" srcId="{DA756F75-C191-41C5-91C5-CDCABEFB2B2D}" destId="{969179A2-3654-4C62-BC83-8B10FBD143E0}" srcOrd="1" destOrd="0" parTransId="{422E0626-4B89-442C-A0E1-337EF31CD312}" sibTransId="{47EBC470-E646-4F10-8020-41A7A8EE5157}"/>
    <dgm:cxn modelId="{EEAE0B7B-3A1F-4479-8806-59C1BD5701C2}" type="presOf" srcId="{DA756F75-C191-41C5-91C5-CDCABEFB2B2D}" destId="{E08F2C70-2EE7-4360-BEF3-1D38E794A7FE}" srcOrd="0" destOrd="0" presId="urn:microsoft.com/office/officeart/2005/8/layout/vList2"/>
    <dgm:cxn modelId="{7D9A3F06-F5D8-4803-B18A-3B21883630C6}" type="presOf" srcId="{BB630524-EAD0-4B64-97F6-5193164C1BE4}" destId="{DDD08942-8DE3-48F9-B0E8-5F30A4E03ACD}" srcOrd="0" destOrd="0" presId="urn:microsoft.com/office/officeart/2005/8/layout/vList2"/>
    <dgm:cxn modelId="{40DE4AAF-769C-4E86-BEE9-A50009D40A36}" srcId="{DA756F75-C191-41C5-91C5-CDCABEFB2B2D}" destId="{4073E37B-59EF-47A0-9D45-7AC10B5067E7}" srcOrd="0" destOrd="0" parTransId="{682B1894-8A46-42D5-B5C7-C67E51476B57}" sibTransId="{60C0C6F9-FFDA-4A23-ACF6-729E7B9EC33C}"/>
    <dgm:cxn modelId="{47451D74-20FC-4330-83CB-284C7CD158FE}" type="presOf" srcId="{4F9A508D-549C-466E-A854-7CC058800677}" destId="{345B9FD4-8D0A-4A82-90B9-32329F1209AE}" srcOrd="0" destOrd="0" presId="urn:microsoft.com/office/officeart/2005/8/layout/vList2"/>
    <dgm:cxn modelId="{06ED1E5A-BBEF-48F3-BF62-5D6E17F280FE}" srcId="{DA756F75-C191-41C5-91C5-CDCABEFB2B2D}" destId="{4F9A508D-549C-466E-A854-7CC058800677}" srcOrd="3" destOrd="0" parTransId="{960F2CB7-E0A9-4AB0-BB95-D6FB9402BE8F}" sibTransId="{19F296D9-BCF5-4D50-9EC7-968F08E0073C}"/>
    <dgm:cxn modelId="{0EF50573-1E45-4F46-96F3-56584B69598A}" srcId="{4073E37B-59EF-47A0-9D45-7AC10B5067E7}" destId="{485405CC-C14F-4F1A-A9FC-ECA2D5EF2AA4}" srcOrd="0" destOrd="0" parTransId="{1B66D893-4E05-44B2-B91A-99AC35D72135}" sibTransId="{3851F3F0-547A-4116-979D-F844FCD73BA7}"/>
    <dgm:cxn modelId="{BA0B2C8E-B6D2-4DD1-81F4-8D57F9E50292}" srcId="{4F9A508D-549C-466E-A854-7CC058800677}" destId="{C56A0C52-C0C2-4AA6-A2A2-3723FEB7CCC9}" srcOrd="0" destOrd="0" parTransId="{056183AD-3A25-4389-BA2A-A998E52F092C}" sibTransId="{220EB6F8-D4FB-42D7-A2F7-2E60B77C6B84}"/>
    <dgm:cxn modelId="{DF12A863-21C3-44A0-8CF6-1C552C45DD5A}" srcId="{301765BF-CFB5-447B-9C43-C3D824420C2E}" destId="{BB630524-EAD0-4B64-97F6-5193164C1BE4}" srcOrd="0" destOrd="0" parTransId="{7327EAAE-D80B-4FB0-B39A-4280F1F34ABC}" sibTransId="{3D42F0D9-41D9-4633-B1CF-B414EB0CBD7E}"/>
    <dgm:cxn modelId="{CF02BC24-9884-4D07-8E7C-F4B915F8FA4F}" type="presOf" srcId="{7811514B-AB23-4CB8-A822-FB04A2768072}" destId="{08D799BC-E089-40DC-AB2B-BCC212A105C6}" srcOrd="0" destOrd="0" presId="urn:microsoft.com/office/officeart/2005/8/layout/vList2"/>
    <dgm:cxn modelId="{DAAF629D-2287-40C4-841F-0A34C1E0DD45}" srcId="{7811514B-AB23-4CB8-A822-FB04A2768072}" destId="{A8913CBB-1355-4434-9F35-BF706EDE530F}" srcOrd="0" destOrd="0" parTransId="{8CB2286C-B404-4353-9524-F65BA5C5C2E6}" sibTransId="{CD6651D6-82BA-4AD5-BC46-683A010C2C71}"/>
    <dgm:cxn modelId="{E1F8EA97-33CF-48D2-9F87-52343CE69E3F}" type="presOf" srcId="{485405CC-C14F-4F1A-A9FC-ECA2D5EF2AA4}" destId="{9B748ECA-7118-4692-A82A-D92E5D6A8BEE}" srcOrd="0" destOrd="0" presId="urn:microsoft.com/office/officeart/2005/8/layout/vList2"/>
    <dgm:cxn modelId="{D906CFE3-5729-4F22-A069-18BEC32F4515}" type="presOf" srcId="{4073E37B-59EF-47A0-9D45-7AC10B5067E7}" destId="{32EEF2F0-B010-4286-8A37-8F0574CDCDD0}" srcOrd="0" destOrd="0" presId="urn:microsoft.com/office/officeart/2005/8/layout/vList2"/>
    <dgm:cxn modelId="{DCFD89F2-83B6-4DE5-AD47-082F0A9CC541}" srcId="{969179A2-3654-4C62-BC83-8B10FBD143E0}" destId="{A8043850-3890-4319-897A-0B74AA83AE28}" srcOrd="0" destOrd="0" parTransId="{432A257B-91EB-4984-A715-62D7B52FEC6B}" sibTransId="{6F2B7FC9-1488-4286-B0D9-FB0C9E9F885B}"/>
    <dgm:cxn modelId="{2CC5C802-81D5-4FC8-A774-3C9060DA2B97}" type="presOf" srcId="{969179A2-3654-4C62-BC83-8B10FBD143E0}" destId="{180BFF97-0D1B-4E96-8E8F-1DB77D23CBDE}" srcOrd="0" destOrd="0" presId="urn:microsoft.com/office/officeart/2005/8/layout/vList2"/>
    <dgm:cxn modelId="{2AC83DAC-8E44-4F00-8717-9B23A4EC97BD}" type="presOf" srcId="{A8043850-3890-4319-897A-0B74AA83AE28}" destId="{C2845626-54E3-4075-9C92-A5AE7448F36A}" srcOrd="0" destOrd="0" presId="urn:microsoft.com/office/officeart/2005/8/layout/vList2"/>
    <dgm:cxn modelId="{A0557546-E7C7-466E-8366-C675458B3858}" type="presParOf" srcId="{E08F2C70-2EE7-4360-BEF3-1D38E794A7FE}" destId="{32EEF2F0-B010-4286-8A37-8F0574CDCDD0}" srcOrd="0" destOrd="0" presId="urn:microsoft.com/office/officeart/2005/8/layout/vList2"/>
    <dgm:cxn modelId="{9E4750B2-2ACC-4745-AB6C-64419A0F9C71}" type="presParOf" srcId="{E08F2C70-2EE7-4360-BEF3-1D38E794A7FE}" destId="{9B748ECA-7118-4692-A82A-D92E5D6A8BEE}" srcOrd="1" destOrd="0" presId="urn:microsoft.com/office/officeart/2005/8/layout/vList2"/>
    <dgm:cxn modelId="{3B863DE7-385B-452B-BB52-6263133ABE44}" type="presParOf" srcId="{E08F2C70-2EE7-4360-BEF3-1D38E794A7FE}" destId="{180BFF97-0D1B-4E96-8E8F-1DB77D23CBDE}" srcOrd="2" destOrd="0" presId="urn:microsoft.com/office/officeart/2005/8/layout/vList2"/>
    <dgm:cxn modelId="{C8DCBF80-60FE-4AE9-BC5B-372B92DC687F}" type="presParOf" srcId="{E08F2C70-2EE7-4360-BEF3-1D38E794A7FE}" destId="{C2845626-54E3-4075-9C92-A5AE7448F36A}" srcOrd="3" destOrd="0" presId="urn:microsoft.com/office/officeart/2005/8/layout/vList2"/>
    <dgm:cxn modelId="{3065B27A-3705-4CE4-A7E1-53BF8F58C0AC}" type="presParOf" srcId="{E08F2C70-2EE7-4360-BEF3-1D38E794A7FE}" destId="{08D799BC-E089-40DC-AB2B-BCC212A105C6}" srcOrd="4" destOrd="0" presId="urn:microsoft.com/office/officeart/2005/8/layout/vList2"/>
    <dgm:cxn modelId="{D7C5E198-608D-4325-8E2F-DB559BA1B8DA}" type="presParOf" srcId="{E08F2C70-2EE7-4360-BEF3-1D38E794A7FE}" destId="{F62B9ADA-B35F-446D-80D2-124556CE3717}" srcOrd="5" destOrd="0" presId="urn:microsoft.com/office/officeart/2005/8/layout/vList2"/>
    <dgm:cxn modelId="{823F6A3D-F33A-48F0-AD7D-6AA95A432D1B}" type="presParOf" srcId="{E08F2C70-2EE7-4360-BEF3-1D38E794A7FE}" destId="{345B9FD4-8D0A-4A82-90B9-32329F1209AE}" srcOrd="6" destOrd="0" presId="urn:microsoft.com/office/officeart/2005/8/layout/vList2"/>
    <dgm:cxn modelId="{BF875780-18D3-47FE-AD3A-14846427867B}" type="presParOf" srcId="{E08F2C70-2EE7-4360-BEF3-1D38E794A7FE}" destId="{496A4B1E-93EA-4841-AA31-610045579B69}" srcOrd="7" destOrd="0" presId="urn:microsoft.com/office/officeart/2005/8/layout/vList2"/>
    <dgm:cxn modelId="{D6440709-432A-4042-88AB-3D8185BEF07A}" type="presParOf" srcId="{E08F2C70-2EE7-4360-BEF3-1D38E794A7FE}" destId="{D40EBC3B-A0CD-42FF-B85A-9ED1A4CDF3D9}" srcOrd="8" destOrd="0" presId="urn:microsoft.com/office/officeart/2005/8/layout/vList2"/>
    <dgm:cxn modelId="{A4EFB51F-B353-4923-A2A7-2B5F0353FFE3}" type="presParOf" srcId="{E08F2C70-2EE7-4360-BEF3-1D38E794A7FE}" destId="{DDD08942-8DE3-48F9-B0E8-5F30A4E03ACD}" srcOrd="9"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A756F75-C191-41C5-91C5-CDCABEFB2B2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073E37B-59EF-47A0-9D45-7AC10B5067E7}">
      <dgm:prSet phldrT="[Text]" custT="1"/>
      <dgm:spPr/>
      <dgm:t>
        <a:bodyPr/>
        <a:lstStyle/>
        <a:p>
          <a:r>
            <a:rPr lang="en-US" sz="1800" smtClean="0">
              <a:latin typeface="Century" panose="02040604050505020304" pitchFamily="18" charset="0"/>
            </a:rPr>
            <a:t>Removing Numbers from a list</a:t>
          </a:r>
          <a:endParaRPr lang="en-US" sz="1800" dirty="0">
            <a:latin typeface="Century" panose="02040604050505020304" pitchFamily="18" charset="0"/>
          </a:endParaRPr>
        </a:p>
      </dgm:t>
    </dgm:pt>
    <dgm:pt modelId="{682B1894-8A46-42D5-B5C7-C67E51476B57}" type="parTrans" cxnId="{40DE4AAF-769C-4E86-BEE9-A50009D40A36}">
      <dgm:prSet/>
      <dgm:spPr/>
      <dgm:t>
        <a:bodyPr/>
        <a:lstStyle/>
        <a:p>
          <a:endParaRPr lang="en-US" sz="1800">
            <a:latin typeface="Century" panose="02040604050505020304" pitchFamily="18" charset="0"/>
          </a:endParaRPr>
        </a:p>
      </dgm:t>
    </dgm:pt>
    <dgm:pt modelId="{60C0C6F9-FFDA-4A23-ACF6-729E7B9EC33C}" type="sibTrans" cxnId="{40DE4AAF-769C-4E86-BEE9-A50009D40A36}">
      <dgm:prSet/>
      <dgm:spPr/>
      <dgm:t>
        <a:bodyPr/>
        <a:lstStyle/>
        <a:p>
          <a:endParaRPr lang="en-US" sz="1800">
            <a:latin typeface="Century" panose="02040604050505020304" pitchFamily="18" charset="0"/>
          </a:endParaRPr>
        </a:p>
      </dgm:t>
    </dgm:pt>
    <dgm:pt modelId="{485405CC-C14F-4F1A-A9FC-ECA2D5EF2AA4}">
      <dgm:prSet phldrT="[Text]" custT="1"/>
      <dgm:spPr/>
      <dgm:t>
        <a:bodyPr/>
        <a:lstStyle/>
        <a:p>
          <a:r>
            <a:rPr lang="en-US" sz="1600" dirty="0" smtClean="0">
              <a:latin typeface="Century" panose="02040604050505020304" pitchFamily="18" charset="0"/>
            </a:rPr>
            <a:t>A list of Employee name and employee code</a:t>
          </a:r>
          <a:endParaRPr lang="en-US" sz="1600" dirty="0">
            <a:latin typeface="Century" panose="02040604050505020304" pitchFamily="18" charset="0"/>
          </a:endParaRPr>
        </a:p>
      </dgm:t>
    </dgm:pt>
    <dgm:pt modelId="{3851F3F0-547A-4116-979D-F844FCD73BA7}" type="sibTrans" cxnId="{0EF50573-1E45-4F46-96F3-56584B69598A}">
      <dgm:prSet/>
      <dgm:spPr/>
      <dgm:t>
        <a:bodyPr/>
        <a:lstStyle/>
        <a:p>
          <a:endParaRPr lang="en-US" sz="1800">
            <a:latin typeface="Century" panose="02040604050505020304" pitchFamily="18" charset="0"/>
          </a:endParaRPr>
        </a:p>
      </dgm:t>
    </dgm:pt>
    <dgm:pt modelId="{1B66D893-4E05-44B2-B91A-99AC35D72135}" type="parTrans" cxnId="{0EF50573-1E45-4F46-96F3-56584B69598A}">
      <dgm:prSet/>
      <dgm:spPr/>
      <dgm:t>
        <a:bodyPr/>
        <a:lstStyle/>
        <a:p>
          <a:endParaRPr lang="en-US" sz="1800">
            <a:latin typeface="Century" panose="02040604050505020304" pitchFamily="18" charset="0"/>
          </a:endParaRPr>
        </a:p>
      </dgm:t>
    </dgm:pt>
    <dgm:pt modelId="{969179A2-3654-4C62-BC83-8B10FBD143E0}">
      <dgm:prSet phldrT="[Text]" custT="1"/>
      <dgm:spPr/>
      <dgm:t>
        <a:bodyPr/>
        <a:lstStyle/>
        <a:p>
          <a:r>
            <a:rPr lang="en-US" sz="1800" dirty="0" smtClean="0">
              <a:latin typeface="Century" panose="02040604050505020304" pitchFamily="18" charset="0"/>
            </a:rPr>
            <a:t>Modify URLs in a text file</a:t>
          </a:r>
          <a:endParaRPr lang="en-US" sz="1800" dirty="0">
            <a:latin typeface="Century" panose="02040604050505020304" pitchFamily="18" charset="0"/>
          </a:endParaRPr>
        </a:p>
      </dgm:t>
    </dgm:pt>
    <dgm:pt modelId="{47EBC470-E646-4F10-8020-41A7A8EE5157}" type="sibTrans" cxnId="{E5AFACC3-DA8F-49F7-838A-0B30BBA301B6}">
      <dgm:prSet/>
      <dgm:spPr/>
      <dgm:t>
        <a:bodyPr/>
        <a:lstStyle/>
        <a:p>
          <a:endParaRPr lang="en-US" sz="1800">
            <a:latin typeface="Century" panose="02040604050505020304" pitchFamily="18" charset="0"/>
          </a:endParaRPr>
        </a:p>
      </dgm:t>
    </dgm:pt>
    <dgm:pt modelId="{422E0626-4B89-442C-A0E1-337EF31CD312}" type="parTrans" cxnId="{E5AFACC3-DA8F-49F7-838A-0B30BBA301B6}">
      <dgm:prSet/>
      <dgm:spPr/>
      <dgm:t>
        <a:bodyPr/>
        <a:lstStyle/>
        <a:p>
          <a:endParaRPr lang="en-US" sz="1800">
            <a:latin typeface="Century" panose="02040604050505020304" pitchFamily="18" charset="0"/>
          </a:endParaRPr>
        </a:p>
      </dgm:t>
    </dgm:pt>
    <dgm:pt modelId="{A8043850-3890-4319-897A-0B74AA83AE28}">
      <dgm:prSet phldrT="[Text]" custT="1"/>
      <dgm:spPr/>
      <dgm:t>
        <a:bodyPr/>
        <a:lstStyle/>
        <a:p>
          <a:r>
            <a:rPr lang="en-US" sz="1600" dirty="0" smtClean="0">
              <a:latin typeface="Century" panose="02040604050505020304" pitchFamily="18" charset="0"/>
            </a:rPr>
            <a:t>Fetching the domain name for the URL</a:t>
          </a:r>
          <a:endParaRPr lang="en-US" sz="1600" dirty="0">
            <a:latin typeface="Century" panose="02040604050505020304" pitchFamily="18" charset="0"/>
          </a:endParaRPr>
        </a:p>
      </dgm:t>
    </dgm:pt>
    <dgm:pt modelId="{6F2B7FC9-1488-4286-B0D9-FB0C9E9F885B}" type="sibTrans" cxnId="{DCFD89F2-83B6-4DE5-AD47-082F0A9CC541}">
      <dgm:prSet/>
      <dgm:spPr/>
      <dgm:t>
        <a:bodyPr/>
        <a:lstStyle/>
        <a:p>
          <a:endParaRPr lang="en-US" sz="1800">
            <a:latin typeface="Century" panose="02040604050505020304" pitchFamily="18" charset="0"/>
          </a:endParaRPr>
        </a:p>
      </dgm:t>
    </dgm:pt>
    <dgm:pt modelId="{432A257B-91EB-4984-A715-62D7B52FEC6B}" type="parTrans" cxnId="{DCFD89F2-83B6-4DE5-AD47-082F0A9CC541}">
      <dgm:prSet/>
      <dgm:spPr/>
      <dgm:t>
        <a:bodyPr/>
        <a:lstStyle/>
        <a:p>
          <a:endParaRPr lang="en-US" sz="1800">
            <a:latin typeface="Century" panose="02040604050505020304" pitchFamily="18" charset="0"/>
          </a:endParaRPr>
        </a:p>
      </dgm:t>
    </dgm:pt>
    <dgm:pt modelId="{7811514B-AB23-4CB8-A822-FB04A2768072}">
      <dgm:prSet phldrT="[Text]" custT="1"/>
      <dgm:spPr/>
      <dgm:t>
        <a:bodyPr/>
        <a:lstStyle/>
        <a:p>
          <a:r>
            <a:rPr lang="en-US" sz="1800" dirty="0" smtClean="0">
              <a:latin typeface="Century" panose="02040604050505020304" pitchFamily="18" charset="0"/>
            </a:rPr>
            <a:t>Turn every word into uppercase</a:t>
          </a:r>
          <a:endParaRPr lang="en-US" sz="1800" dirty="0">
            <a:latin typeface="Century" panose="02040604050505020304" pitchFamily="18" charset="0"/>
          </a:endParaRPr>
        </a:p>
      </dgm:t>
    </dgm:pt>
    <dgm:pt modelId="{71AC191D-15C0-493E-9A6E-08BF97E2EB2B}" type="sibTrans" cxnId="{1C0F1EB5-10C3-40C3-B7D3-44E8D4F6080E}">
      <dgm:prSet/>
      <dgm:spPr/>
      <dgm:t>
        <a:bodyPr/>
        <a:lstStyle/>
        <a:p>
          <a:endParaRPr lang="en-US">
            <a:latin typeface="Century" panose="02040604050505020304" pitchFamily="18" charset="0"/>
          </a:endParaRPr>
        </a:p>
      </dgm:t>
    </dgm:pt>
    <dgm:pt modelId="{CDE01E32-69BB-4DCD-9861-16EFDC7707D5}" type="parTrans" cxnId="{1C0F1EB5-10C3-40C3-B7D3-44E8D4F6080E}">
      <dgm:prSet/>
      <dgm:spPr/>
      <dgm:t>
        <a:bodyPr/>
        <a:lstStyle/>
        <a:p>
          <a:endParaRPr lang="en-US">
            <a:latin typeface="Century" panose="02040604050505020304" pitchFamily="18" charset="0"/>
          </a:endParaRPr>
        </a:p>
      </dgm:t>
    </dgm:pt>
    <dgm:pt modelId="{A8913CBB-1355-4434-9F35-BF706EDE530F}">
      <dgm:prSet phldrT="[Text]" custT="1"/>
      <dgm:spPr/>
      <dgm:t>
        <a:bodyPr/>
        <a:lstStyle/>
        <a:p>
          <a:r>
            <a:rPr lang="en-US" sz="1600" dirty="0" smtClean="0">
              <a:latin typeface="Century" panose="02040604050505020304" pitchFamily="18" charset="0"/>
            </a:rPr>
            <a:t>Updating the text to uppercase</a:t>
          </a:r>
          <a:endParaRPr lang="en-US" sz="1600" dirty="0">
            <a:latin typeface="Century" panose="02040604050505020304" pitchFamily="18" charset="0"/>
          </a:endParaRPr>
        </a:p>
      </dgm:t>
    </dgm:pt>
    <dgm:pt modelId="{CD6651D6-82BA-4AD5-BC46-683A010C2C71}" type="sibTrans" cxnId="{DAAF629D-2287-40C4-841F-0A34C1E0DD45}">
      <dgm:prSet/>
      <dgm:spPr/>
      <dgm:t>
        <a:bodyPr/>
        <a:lstStyle/>
        <a:p>
          <a:endParaRPr lang="en-US">
            <a:latin typeface="Century" panose="02040604050505020304" pitchFamily="18" charset="0"/>
          </a:endParaRPr>
        </a:p>
      </dgm:t>
    </dgm:pt>
    <dgm:pt modelId="{8CB2286C-B404-4353-9524-F65BA5C5C2E6}" type="parTrans" cxnId="{DAAF629D-2287-40C4-841F-0A34C1E0DD45}">
      <dgm:prSet/>
      <dgm:spPr/>
      <dgm:t>
        <a:bodyPr/>
        <a:lstStyle/>
        <a:p>
          <a:endParaRPr lang="en-US">
            <a:latin typeface="Century" panose="02040604050505020304" pitchFamily="18" charset="0"/>
          </a:endParaRPr>
        </a:p>
      </dgm:t>
    </dgm:pt>
    <dgm:pt modelId="{4F9A508D-549C-466E-A854-7CC058800677}">
      <dgm:prSet phldrT="[Text]" custT="1"/>
      <dgm:spPr/>
      <dgm:t>
        <a:bodyPr/>
        <a:lstStyle/>
        <a:p>
          <a:r>
            <a:rPr lang="en-US" sz="1800" dirty="0" smtClean="0">
              <a:latin typeface="Century" panose="02040604050505020304" pitchFamily="18" charset="0"/>
            </a:rPr>
            <a:t>Swap Code, First name and Last name</a:t>
          </a:r>
          <a:endParaRPr lang="en-US" sz="1800" dirty="0">
            <a:latin typeface="Century" panose="02040604050505020304" pitchFamily="18" charset="0"/>
          </a:endParaRPr>
        </a:p>
      </dgm:t>
    </dgm:pt>
    <dgm:pt modelId="{19F296D9-BCF5-4D50-9EC7-968F08E0073C}" type="sibTrans" cxnId="{06ED1E5A-BBEF-48F3-BF62-5D6E17F280FE}">
      <dgm:prSet/>
      <dgm:spPr/>
      <dgm:t>
        <a:bodyPr/>
        <a:lstStyle/>
        <a:p>
          <a:endParaRPr lang="en-US">
            <a:latin typeface="Century" panose="02040604050505020304" pitchFamily="18" charset="0"/>
          </a:endParaRPr>
        </a:p>
      </dgm:t>
    </dgm:pt>
    <dgm:pt modelId="{960F2CB7-E0A9-4AB0-BB95-D6FB9402BE8F}" type="parTrans" cxnId="{06ED1E5A-BBEF-48F3-BF62-5D6E17F280FE}">
      <dgm:prSet/>
      <dgm:spPr/>
      <dgm:t>
        <a:bodyPr/>
        <a:lstStyle/>
        <a:p>
          <a:endParaRPr lang="en-US">
            <a:latin typeface="Century" panose="02040604050505020304" pitchFamily="18" charset="0"/>
          </a:endParaRPr>
        </a:p>
      </dgm:t>
    </dgm:pt>
    <dgm:pt modelId="{C56A0C52-C0C2-4AA6-A2A2-3723FEB7CCC9}">
      <dgm:prSet phldrT="[Text]" custT="1"/>
      <dgm:spPr/>
      <dgm:t>
        <a:bodyPr/>
        <a:lstStyle/>
        <a:p>
          <a:r>
            <a:rPr lang="en-US" sz="1600" dirty="0" smtClean="0">
              <a:latin typeface="Century" panose="02040604050505020304" pitchFamily="18" charset="0"/>
            </a:rPr>
            <a:t>Re-arranging the employee details</a:t>
          </a:r>
          <a:endParaRPr lang="en-US" sz="1600" dirty="0">
            <a:latin typeface="Century" panose="02040604050505020304" pitchFamily="18" charset="0"/>
          </a:endParaRPr>
        </a:p>
      </dgm:t>
    </dgm:pt>
    <dgm:pt modelId="{220EB6F8-D4FB-42D7-A2F7-2E60B77C6B84}" type="sibTrans" cxnId="{BA0B2C8E-B6D2-4DD1-81F4-8D57F9E50292}">
      <dgm:prSet/>
      <dgm:spPr/>
      <dgm:t>
        <a:bodyPr/>
        <a:lstStyle/>
        <a:p>
          <a:endParaRPr lang="en-US">
            <a:latin typeface="Century" panose="02040604050505020304" pitchFamily="18" charset="0"/>
          </a:endParaRPr>
        </a:p>
      </dgm:t>
    </dgm:pt>
    <dgm:pt modelId="{056183AD-3A25-4389-BA2A-A998E52F092C}" type="parTrans" cxnId="{BA0B2C8E-B6D2-4DD1-81F4-8D57F9E50292}">
      <dgm:prSet/>
      <dgm:spPr/>
      <dgm:t>
        <a:bodyPr/>
        <a:lstStyle/>
        <a:p>
          <a:endParaRPr lang="en-US">
            <a:latin typeface="Century" panose="02040604050505020304" pitchFamily="18" charset="0"/>
          </a:endParaRPr>
        </a:p>
      </dgm:t>
    </dgm:pt>
    <dgm:pt modelId="{E08F2C70-2EE7-4360-BEF3-1D38E794A7FE}" type="pres">
      <dgm:prSet presAssocID="{DA756F75-C191-41C5-91C5-CDCABEFB2B2D}" presName="linear" presStyleCnt="0">
        <dgm:presLayoutVars>
          <dgm:animLvl val="lvl"/>
          <dgm:resizeHandles val="exact"/>
        </dgm:presLayoutVars>
      </dgm:prSet>
      <dgm:spPr/>
      <dgm:t>
        <a:bodyPr/>
        <a:lstStyle/>
        <a:p>
          <a:endParaRPr lang="en-US"/>
        </a:p>
      </dgm:t>
    </dgm:pt>
    <dgm:pt modelId="{32EEF2F0-B010-4286-8A37-8F0574CDCDD0}" type="pres">
      <dgm:prSet presAssocID="{4073E37B-59EF-47A0-9D45-7AC10B5067E7}" presName="parentText" presStyleLbl="node1" presStyleIdx="0" presStyleCnt="4">
        <dgm:presLayoutVars>
          <dgm:chMax val="0"/>
          <dgm:bulletEnabled val="1"/>
        </dgm:presLayoutVars>
      </dgm:prSet>
      <dgm:spPr/>
      <dgm:t>
        <a:bodyPr/>
        <a:lstStyle/>
        <a:p>
          <a:endParaRPr lang="en-US"/>
        </a:p>
      </dgm:t>
    </dgm:pt>
    <dgm:pt modelId="{9B748ECA-7118-4692-A82A-D92E5D6A8BEE}" type="pres">
      <dgm:prSet presAssocID="{4073E37B-59EF-47A0-9D45-7AC10B5067E7}" presName="childText" presStyleLbl="revTx" presStyleIdx="0" presStyleCnt="4">
        <dgm:presLayoutVars>
          <dgm:bulletEnabled val="1"/>
        </dgm:presLayoutVars>
      </dgm:prSet>
      <dgm:spPr/>
      <dgm:t>
        <a:bodyPr/>
        <a:lstStyle/>
        <a:p>
          <a:endParaRPr lang="en-US"/>
        </a:p>
      </dgm:t>
    </dgm:pt>
    <dgm:pt modelId="{180BFF97-0D1B-4E96-8E8F-1DB77D23CBDE}" type="pres">
      <dgm:prSet presAssocID="{969179A2-3654-4C62-BC83-8B10FBD143E0}" presName="parentText" presStyleLbl="node1" presStyleIdx="1" presStyleCnt="4">
        <dgm:presLayoutVars>
          <dgm:chMax val="0"/>
          <dgm:bulletEnabled val="1"/>
        </dgm:presLayoutVars>
      </dgm:prSet>
      <dgm:spPr/>
      <dgm:t>
        <a:bodyPr/>
        <a:lstStyle/>
        <a:p>
          <a:endParaRPr lang="en-US"/>
        </a:p>
      </dgm:t>
    </dgm:pt>
    <dgm:pt modelId="{C2845626-54E3-4075-9C92-A5AE7448F36A}" type="pres">
      <dgm:prSet presAssocID="{969179A2-3654-4C62-BC83-8B10FBD143E0}" presName="childText" presStyleLbl="revTx" presStyleIdx="1" presStyleCnt="4">
        <dgm:presLayoutVars>
          <dgm:bulletEnabled val="1"/>
        </dgm:presLayoutVars>
      </dgm:prSet>
      <dgm:spPr/>
      <dgm:t>
        <a:bodyPr/>
        <a:lstStyle/>
        <a:p>
          <a:endParaRPr lang="en-US"/>
        </a:p>
      </dgm:t>
    </dgm:pt>
    <dgm:pt modelId="{08D799BC-E089-40DC-AB2B-BCC212A105C6}" type="pres">
      <dgm:prSet presAssocID="{7811514B-AB23-4CB8-A822-FB04A2768072}" presName="parentText" presStyleLbl="node1" presStyleIdx="2" presStyleCnt="4">
        <dgm:presLayoutVars>
          <dgm:chMax val="0"/>
          <dgm:bulletEnabled val="1"/>
        </dgm:presLayoutVars>
      </dgm:prSet>
      <dgm:spPr/>
      <dgm:t>
        <a:bodyPr/>
        <a:lstStyle/>
        <a:p>
          <a:endParaRPr lang="en-US"/>
        </a:p>
      </dgm:t>
    </dgm:pt>
    <dgm:pt modelId="{F62B9ADA-B35F-446D-80D2-124556CE3717}" type="pres">
      <dgm:prSet presAssocID="{7811514B-AB23-4CB8-A822-FB04A2768072}" presName="childText" presStyleLbl="revTx" presStyleIdx="2" presStyleCnt="4">
        <dgm:presLayoutVars>
          <dgm:bulletEnabled val="1"/>
        </dgm:presLayoutVars>
      </dgm:prSet>
      <dgm:spPr/>
      <dgm:t>
        <a:bodyPr/>
        <a:lstStyle/>
        <a:p>
          <a:endParaRPr lang="en-US"/>
        </a:p>
      </dgm:t>
    </dgm:pt>
    <dgm:pt modelId="{345B9FD4-8D0A-4A82-90B9-32329F1209AE}" type="pres">
      <dgm:prSet presAssocID="{4F9A508D-549C-466E-A854-7CC058800677}" presName="parentText" presStyleLbl="node1" presStyleIdx="3" presStyleCnt="4">
        <dgm:presLayoutVars>
          <dgm:chMax val="0"/>
          <dgm:bulletEnabled val="1"/>
        </dgm:presLayoutVars>
      </dgm:prSet>
      <dgm:spPr/>
      <dgm:t>
        <a:bodyPr/>
        <a:lstStyle/>
        <a:p>
          <a:endParaRPr lang="en-US"/>
        </a:p>
      </dgm:t>
    </dgm:pt>
    <dgm:pt modelId="{496A4B1E-93EA-4841-AA31-610045579B69}" type="pres">
      <dgm:prSet presAssocID="{4F9A508D-549C-466E-A854-7CC058800677}" presName="childText" presStyleLbl="revTx" presStyleIdx="3" presStyleCnt="4">
        <dgm:presLayoutVars>
          <dgm:bulletEnabled val="1"/>
        </dgm:presLayoutVars>
      </dgm:prSet>
      <dgm:spPr/>
      <dgm:t>
        <a:bodyPr/>
        <a:lstStyle/>
        <a:p>
          <a:endParaRPr lang="en-US"/>
        </a:p>
      </dgm:t>
    </dgm:pt>
  </dgm:ptLst>
  <dgm:cxnLst>
    <dgm:cxn modelId="{1C0F1EB5-10C3-40C3-B7D3-44E8D4F6080E}" srcId="{DA756F75-C191-41C5-91C5-CDCABEFB2B2D}" destId="{7811514B-AB23-4CB8-A822-FB04A2768072}" srcOrd="2" destOrd="0" parTransId="{CDE01E32-69BB-4DCD-9861-16EFDC7707D5}" sibTransId="{71AC191D-15C0-493E-9A6E-08BF97E2EB2B}"/>
    <dgm:cxn modelId="{775F31C6-866A-44FD-9CD6-2B4AF048E9EF}" type="presOf" srcId="{C56A0C52-C0C2-4AA6-A2A2-3723FEB7CCC9}" destId="{496A4B1E-93EA-4841-AA31-610045579B69}" srcOrd="0" destOrd="0" presId="urn:microsoft.com/office/officeart/2005/8/layout/vList2"/>
    <dgm:cxn modelId="{72CF44DF-D3A7-4C60-A47D-7A6362D0C8D8}" type="presOf" srcId="{A8913CBB-1355-4434-9F35-BF706EDE530F}" destId="{F62B9ADA-B35F-446D-80D2-124556CE3717}" srcOrd="0" destOrd="0" presId="urn:microsoft.com/office/officeart/2005/8/layout/vList2"/>
    <dgm:cxn modelId="{E5AFACC3-DA8F-49F7-838A-0B30BBA301B6}" srcId="{DA756F75-C191-41C5-91C5-CDCABEFB2B2D}" destId="{969179A2-3654-4C62-BC83-8B10FBD143E0}" srcOrd="1" destOrd="0" parTransId="{422E0626-4B89-442C-A0E1-337EF31CD312}" sibTransId="{47EBC470-E646-4F10-8020-41A7A8EE5157}"/>
    <dgm:cxn modelId="{EEAE0B7B-3A1F-4479-8806-59C1BD5701C2}" type="presOf" srcId="{DA756F75-C191-41C5-91C5-CDCABEFB2B2D}" destId="{E08F2C70-2EE7-4360-BEF3-1D38E794A7FE}" srcOrd="0" destOrd="0" presId="urn:microsoft.com/office/officeart/2005/8/layout/vList2"/>
    <dgm:cxn modelId="{40DE4AAF-769C-4E86-BEE9-A50009D40A36}" srcId="{DA756F75-C191-41C5-91C5-CDCABEFB2B2D}" destId="{4073E37B-59EF-47A0-9D45-7AC10B5067E7}" srcOrd="0" destOrd="0" parTransId="{682B1894-8A46-42D5-B5C7-C67E51476B57}" sibTransId="{60C0C6F9-FFDA-4A23-ACF6-729E7B9EC33C}"/>
    <dgm:cxn modelId="{47451D74-20FC-4330-83CB-284C7CD158FE}" type="presOf" srcId="{4F9A508D-549C-466E-A854-7CC058800677}" destId="{345B9FD4-8D0A-4A82-90B9-32329F1209AE}" srcOrd="0" destOrd="0" presId="urn:microsoft.com/office/officeart/2005/8/layout/vList2"/>
    <dgm:cxn modelId="{06ED1E5A-BBEF-48F3-BF62-5D6E17F280FE}" srcId="{DA756F75-C191-41C5-91C5-CDCABEFB2B2D}" destId="{4F9A508D-549C-466E-A854-7CC058800677}" srcOrd="3" destOrd="0" parTransId="{960F2CB7-E0A9-4AB0-BB95-D6FB9402BE8F}" sibTransId="{19F296D9-BCF5-4D50-9EC7-968F08E0073C}"/>
    <dgm:cxn modelId="{0EF50573-1E45-4F46-96F3-56584B69598A}" srcId="{4073E37B-59EF-47A0-9D45-7AC10B5067E7}" destId="{485405CC-C14F-4F1A-A9FC-ECA2D5EF2AA4}" srcOrd="0" destOrd="0" parTransId="{1B66D893-4E05-44B2-B91A-99AC35D72135}" sibTransId="{3851F3F0-547A-4116-979D-F844FCD73BA7}"/>
    <dgm:cxn modelId="{BA0B2C8E-B6D2-4DD1-81F4-8D57F9E50292}" srcId="{4F9A508D-549C-466E-A854-7CC058800677}" destId="{C56A0C52-C0C2-4AA6-A2A2-3723FEB7CCC9}" srcOrd="0" destOrd="0" parTransId="{056183AD-3A25-4389-BA2A-A998E52F092C}" sibTransId="{220EB6F8-D4FB-42D7-A2F7-2E60B77C6B84}"/>
    <dgm:cxn modelId="{CF02BC24-9884-4D07-8E7C-F4B915F8FA4F}" type="presOf" srcId="{7811514B-AB23-4CB8-A822-FB04A2768072}" destId="{08D799BC-E089-40DC-AB2B-BCC212A105C6}" srcOrd="0" destOrd="0" presId="urn:microsoft.com/office/officeart/2005/8/layout/vList2"/>
    <dgm:cxn modelId="{DAAF629D-2287-40C4-841F-0A34C1E0DD45}" srcId="{7811514B-AB23-4CB8-A822-FB04A2768072}" destId="{A8913CBB-1355-4434-9F35-BF706EDE530F}" srcOrd="0" destOrd="0" parTransId="{8CB2286C-B404-4353-9524-F65BA5C5C2E6}" sibTransId="{CD6651D6-82BA-4AD5-BC46-683A010C2C71}"/>
    <dgm:cxn modelId="{E1F8EA97-33CF-48D2-9F87-52343CE69E3F}" type="presOf" srcId="{485405CC-C14F-4F1A-A9FC-ECA2D5EF2AA4}" destId="{9B748ECA-7118-4692-A82A-D92E5D6A8BEE}" srcOrd="0" destOrd="0" presId="urn:microsoft.com/office/officeart/2005/8/layout/vList2"/>
    <dgm:cxn modelId="{D906CFE3-5729-4F22-A069-18BEC32F4515}" type="presOf" srcId="{4073E37B-59EF-47A0-9D45-7AC10B5067E7}" destId="{32EEF2F0-B010-4286-8A37-8F0574CDCDD0}" srcOrd="0" destOrd="0" presId="urn:microsoft.com/office/officeart/2005/8/layout/vList2"/>
    <dgm:cxn modelId="{DCFD89F2-83B6-4DE5-AD47-082F0A9CC541}" srcId="{969179A2-3654-4C62-BC83-8B10FBD143E0}" destId="{A8043850-3890-4319-897A-0B74AA83AE28}" srcOrd="0" destOrd="0" parTransId="{432A257B-91EB-4984-A715-62D7B52FEC6B}" sibTransId="{6F2B7FC9-1488-4286-B0D9-FB0C9E9F885B}"/>
    <dgm:cxn modelId="{2CC5C802-81D5-4FC8-A774-3C9060DA2B97}" type="presOf" srcId="{969179A2-3654-4C62-BC83-8B10FBD143E0}" destId="{180BFF97-0D1B-4E96-8E8F-1DB77D23CBDE}" srcOrd="0" destOrd="0" presId="urn:microsoft.com/office/officeart/2005/8/layout/vList2"/>
    <dgm:cxn modelId="{2AC83DAC-8E44-4F00-8717-9B23A4EC97BD}" type="presOf" srcId="{A8043850-3890-4319-897A-0B74AA83AE28}" destId="{C2845626-54E3-4075-9C92-A5AE7448F36A}" srcOrd="0" destOrd="0" presId="urn:microsoft.com/office/officeart/2005/8/layout/vList2"/>
    <dgm:cxn modelId="{A0557546-E7C7-466E-8366-C675458B3858}" type="presParOf" srcId="{E08F2C70-2EE7-4360-BEF3-1D38E794A7FE}" destId="{32EEF2F0-B010-4286-8A37-8F0574CDCDD0}" srcOrd="0" destOrd="0" presId="urn:microsoft.com/office/officeart/2005/8/layout/vList2"/>
    <dgm:cxn modelId="{9E4750B2-2ACC-4745-AB6C-64419A0F9C71}" type="presParOf" srcId="{E08F2C70-2EE7-4360-BEF3-1D38E794A7FE}" destId="{9B748ECA-7118-4692-A82A-D92E5D6A8BEE}" srcOrd="1" destOrd="0" presId="urn:microsoft.com/office/officeart/2005/8/layout/vList2"/>
    <dgm:cxn modelId="{3B863DE7-385B-452B-BB52-6263133ABE44}" type="presParOf" srcId="{E08F2C70-2EE7-4360-BEF3-1D38E794A7FE}" destId="{180BFF97-0D1B-4E96-8E8F-1DB77D23CBDE}" srcOrd="2" destOrd="0" presId="urn:microsoft.com/office/officeart/2005/8/layout/vList2"/>
    <dgm:cxn modelId="{C8DCBF80-60FE-4AE9-BC5B-372B92DC687F}" type="presParOf" srcId="{E08F2C70-2EE7-4360-BEF3-1D38E794A7FE}" destId="{C2845626-54E3-4075-9C92-A5AE7448F36A}" srcOrd="3" destOrd="0" presId="urn:microsoft.com/office/officeart/2005/8/layout/vList2"/>
    <dgm:cxn modelId="{3065B27A-3705-4CE4-A7E1-53BF8F58C0AC}" type="presParOf" srcId="{E08F2C70-2EE7-4360-BEF3-1D38E794A7FE}" destId="{08D799BC-E089-40DC-AB2B-BCC212A105C6}" srcOrd="4" destOrd="0" presId="urn:microsoft.com/office/officeart/2005/8/layout/vList2"/>
    <dgm:cxn modelId="{D7C5E198-608D-4325-8E2F-DB559BA1B8DA}" type="presParOf" srcId="{E08F2C70-2EE7-4360-BEF3-1D38E794A7FE}" destId="{F62B9ADA-B35F-446D-80D2-124556CE3717}" srcOrd="5" destOrd="0" presId="urn:microsoft.com/office/officeart/2005/8/layout/vList2"/>
    <dgm:cxn modelId="{823F6A3D-F33A-48F0-AD7D-6AA95A432D1B}" type="presParOf" srcId="{E08F2C70-2EE7-4360-BEF3-1D38E794A7FE}" destId="{345B9FD4-8D0A-4A82-90B9-32329F1209AE}" srcOrd="6" destOrd="0" presId="urn:microsoft.com/office/officeart/2005/8/layout/vList2"/>
    <dgm:cxn modelId="{BF875780-18D3-47FE-AD3A-14846427867B}" type="presParOf" srcId="{E08F2C70-2EE7-4360-BEF3-1D38E794A7FE}" destId="{496A4B1E-93EA-4841-AA31-610045579B69}"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AEE450-D649-4953-9158-ABCE14B593DA}">
      <dsp:nvSpPr>
        <dsp:cNvPr id="0" name=""/>
        <dsp:cNvSpPr/>
      </dsp:nvSpPr>
      <dsp:spPr>
        <a:xfrm>
          <a:off x="-6675176" y="-1020750"/>
          <a:ext cx="7944704" cy="7944704"/>
        </a:xfrm>
        <a:prstGeom prst="blockArc">
          <a:avLst>
            <a:gd name="adj1" fmla="val 18900000"/>
            <a:gd name="adj2" fmla="val 2700000"/>
            <a:gd name="adj3" fmla="val 272"/>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847C10-3A72-4A38-A6B2-DD0A6643126A}">
      <dsp:nvSpPr>
        <dsp:cNvPr id="0" name=""/>
        <dsp:cNvSpPr/>
      </dsp:nvSpPr>
      <dsp:spPr>
        <a:xfrm>
          <a:off x="664291" y="453838"/>
          <a:ext cx="10472835" cy="90814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843" tIns="40640" rIns="40640" bIns="40640" numCol="1" spcCol="1270" anchor="ctr" anchorCtr="0">
          <a:noAutofit/>
        </a:bodyPr>
        <a:lstStyle/>
        <a:p>
          <a:pPr lvl="0" algn="l" defTabSz="711200">
            <a:lnSpc>
              <a:spcPct val="90000"/>
            </a:lnSpc>
            <a:spcBef>
              <a:spcPct val="0"/>
            </a:spcBef>
            <a:spcAft>
              <a:spcPct val="35000"/>
            </a:spcAft>
          </a:pPr>
          <a:r>
            <a:rPr lang="en-US" sz="1600" b="0" i="0" kern="1200" dirty="0" smtClean="0">
              <a:latin typeface="Century" panose="02040604050505020304" pitchFamily="18" charset="0"/>
            </a:rPr>
            <a:t>Matches a single character of any single character, except the end of a line. </a:t>
          </a:r>
        </a:p>
        <a:p>
          <a:pPr lvl="0" algn="l" defTabSz="711200">
            <a:lnSpc>
              <a:spcPct val="90000"/>
            </a:lnSpc>
            <a:spcBef>
              <a:spcPct val="0"/>
            </a:spcBef>
            <a:spcAft>
              <a:spcPct val="35000"/>
            </a:spcAft>
          </a:pPr>
          <a:r>
            <a:rPr lang="en-US" sz="1600" b="0" i="0" kern="1200" dirty="0" smtClean="0">
              <a:latin typeface="Century" panose="02040604050505020304" pitchFamily="18" charset="0"/>
            </a:rPr>
            <a:t>For example, the </a:t>
          </a:r>
          <a:r>
            <a:rPr lang="en-US" sz="1600" b="1" i="1" u="sng" kern="1200" dirty="0" err="1" smtClean="0">
              <a:solidFill>
                <a:schemeClr val="tx1"/>
              </a:solidFill>
              <a:latin typeface="Century" panose="02040604050505020304" pitchFamily="18" charset="0"/>
            </a:rPr>
            <a:t>sh.rt</a:t>
          </a:r>
          <a:r>
            <a:rPr lang="en-US" sz="1600" b="0" i="0" kern="1200" dirty="0" smtClean="0">
              <a:latin typeface="Century" panose="02040604050505020304" pitchFamily="18" charset="0"/>
            </a:rPr>
            <a:t> regex matches shirt, short and any character between </a:t>
          </a:r>
          <a:r>
            <a:rPr lang="en-US" sz="1600" b="0" i="0" kern="1200" dirty="0" err="1" smtClean="0">
              <a:latin typeface="Century" panose="02040604050505020304" pitchFamily="18" charset="0"/>
            </a:rPr>
            <a:t>sh</a:t>
          </a:r>
          <a:r>
            <a:rPr lang="en-US" sz="1600" b="0" i="0" kern="1200" dirty="0" smtClean="0">
              <a:latin typeface="Century" panose="02040604050505020304" pitchFamily="18" charset="0"/>
            </a:rPr>
            <a:t> and rt.</a:t>
          </a:r>
          <a:endParaRPr lang="en-US" sz="1200" kern="1200" dirty="0">
            <a:latin typeface="Century" panose="02040604050505020304" pitchFamily="18" charset="0"/>
          </a:endParaRPr>
        </a:p>
      </dsp:txBody>
      <dsp:txXfrm>
        <a:off x="664291" y="453838"/>
        <a:ext cx="10472835" cy="908148"/>
      </dsp:txXfrm>
    </dsp:sp>
    <dsp:sp modelId="{F43BF0D9-7269-439B-8D63-0E4A58BB428B}">
      <dsp:nvSpPr>
        <dsp:cNvPr id="0" name=""/>
        <dsp:cNvSpPr/>
      </dsp:nvSpPr>
      <dsp:spPr>
        <a:xfrm>
          <a:off x="96698" y="340319"/>
          <a:ext cx="1135185" cy="1135185"/>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CF0737-642E-4084-9E96-0092E71CAB13}">
      <dsp:nvSpPr>
        <dsp:cNvPr id="0" name=""/>
        <dsp:cNvSpPr/>
      </dsp:nvSpPr>
      <dsp:spPr>
        <a:xfrm>
          <a:off x="1184953" y="1816297"/>
          <a:ext cx="9952173" cy="908148"/>
        </a:xfrm>
        <a:prstGeom prst="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843" tIns="40640" rIns="40640" bIns="40640" numCol="1" spcCol="1270" anchor="ctr" anchorCtr="0">
          <a:noAutofit/>
        </a:bodyPr>
        <a:lstStyle/>
        <a:p>
          <a:pPr lvl="0" algn="l" defTabSz="711200">
            <a:lnSpc>
              <a:spcPct val="90000"/>
            </a:lnSpc>
            <a:spcBef>
              <a:spcPct val="0"/>
            </a:spcBef>
            <a:spcAft>
              <a:spcPct val="35000"/>
            </a:spcAft>
          </a:pPr>
          <a:r>
            <a:rPr lang="en-US" sz="1600" b="0" i="0" kern="1200" dirty="0" smtClean="0">
              <a:latin typeface="Century" panose="02040604050505020304" pitchFamily="18" charset="0"/>
            </a:rPr>
            <a:t>Matches a term if the term appears at the beginning of a paragraph or a line. </a:t>
          </a:r>
        </a:p>
        <a:p>
          <a:pPr lvl="0" algn="l" defTabSz="711200">
            <a:lnSpc>
              <a:spcPct val="90000"/>
            </a:lnSpc>
            <a:spcBef>
              <a:spcPct val="0"/>
            </a:spcBef>
            <a:spcAft>
              <a:spcPct val="35000"/>
            </a:spcAft>
          </a:pPr>
          <a:r>
            <a:rPr lang="en-US" sz="1600" b="0" i="0" kern="1200" dirty="0" smtClean="0">
              <a:latin typeface="Century" panose="02040604050505020304" pitchFamily="18" charset="0"/>
            </a:rPr>
            <a:t>For example, the </a:t>
          </a:r>
          <a:r>
            <a:rPr lang="en-US" sz="1600" b="1" i="1" u="sng" kern="1200" dirty="0" smtClean="0">
              <a:solidFill>
                <a:schemeClr val="tx1"/>
              </a:solidFill>
            </a:rPr>
            <a:t>^Apple</a:t>
          </a:r>
          <a:r>
            <a:rPr lang="en-US" sz="1600" b="0" i="0" kern="1200" dirty="0" smtClean="0">
              <a:latin typeface="Century" panose="02040604050505020304" pitchFamily="18" charset="0"/>
            </a:rPr>
            <a:t> regex matches a paragraph or a line starts with Apple</a:t>
          </a:r>
          <a:endParaRPr lang="en-US" sz="1600" kern="1200" dirty="0">
            <a:latin typeface="Century" panose="02040604050505020304" pitchFamily="18" charset="0"/>
          </a:endParaRPr>
        </a:p>
      </dsp:txBody>
      <dsp:txXfrm>
        <a:off x="1184953" y="1816297"/>
        <a:ext cx="9952173" cy="908148"/>
      </dsp:txXfrm>
    </dsp:sp>
    <dsp:sp modelId="{F4FF527C-153F-418C-97E4-6824D3FBC952}">
      <dsp:nvSpPr>
        <dsp:cNvPr id="0" name=""/>
        <dsp:cNvSpPr/>
      </dsp:nvSpPr>
      <dsp:spPr>
        <a:xfrm>
          <a:off x="617360" y="1702778"/>
          <a:ext cx="1135185" cy="1135185"/>
        </a:xfrm>
        <a:prstGeom prst="ellipse">
          <a:avLst/>
        </a:prstGeom>
        <a:solidFill>
          <a:schemeClr val="lt1">
            <a:hueOff val="0"/>
            <a:satOff val="0"/>
            <a:lumOff val="0"/>
            <a:alphaOff val="0"/>
          </a:schemeClr>
        </a:solid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dsp:style>
    </dsp:sp>
    <dsp:sp modelId="{3EF65670-020F-453C-B586-BFBD6F6F32E1}">
      <dsp:nvSpPr>
        <dsp:cNvPr id="0" name=""/>
        <dsp:cNvSpPr/>
      </dsp:nvSpPr>
      <dsp:spPr>
        <a:xfrm>
          <a:off x="1184953" y="3178756"/>
          <a:ext cx="9952173" cy="90814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843" tIns="40640" rIns="40640" bIns="40640" numCol="1" spcCol="1270" anchor="ctr" anchorCtr="0">
          <a:noAutofit/>
        </a:bodyPr>
        <a:lstStyle/>
        <a:p>
          <a:pPr lvl="0" algn="l" defTabSz="711200">
            <a:lnSpc>
              <a:spcPct val="90000"/>
            </a:lnSpc>
            <a:spcBef>
              <a:spcPct val="0"/>
            </a:spcBef>
            <a:spcAft>
              <a:spcPct val="35000"/>
            </a:spcAft>
          </a:pPr>
          <a:r>
            <a:rPr lang="en-US" sz="1600" b="0" i="0" kern="1200" dirty="0" smtClean="0">
              <a:latin typeface="Century" panose="02040604050505020304" pitchFamily="18" charset="0"/>
            </a:rPr>
            <a:t>^ only means "not the following" when inside and at the start of  [ ], so [^…]</a:t>
          </a:r>
        </a:p>
        <a:p>
          <a:pPr lvl="0" algn="l" defTabSz="711200">
            <a:lnSpc>
              <a:spcPct val="90000"/>
            </a:lnSpc>
            <a:spcBef>
              <a:spcPct val="0"/>
            </a:spcBef>
            <a:spcAft>
              <a:spcPct val="35000"/>
            </a:spcAft>
          </a:pPr>
          <a:r>
            <a:rPr lang="en-US" sz="1600" b="0" i="0" kern="1200" dirty="0" smtClean="0">
              <a:latin typeface="Century" panose="02040604050505020304" pitchFamily="18" charset="0"/>
            </a:rPr>
            <a:t>For example, the </a:t>
          </a:r>
          <a:r>
            <a:rPr lang="en-US" sz="1600" b="1" i="1" u="sng" kern="1200" dirty="0" smtClean="0">
              <a:solidFill>
                <a:schemeClr val="tx1"/>
              </a:solidFill>
            </a:rPr>
            <a:t>[^a-e]</a:t>
          </a:r>
          <a:r>
            <a:rPr lang="en-US" sz="1600" b="0" i="0" kern="1200" dirty="0" smtClean="0">
              <a:solidFill>
                <a:schemeClr val="tx1"/>
              </a:solidFill>
            </a:rPr>
            <a:t> </a:t>
          </a:r>
          <a:r>
            <a:rPr lang="en-US" sz="1600" b="0" i="0" kern="1200" dirty="0" smtClean="0">
              <a:latin typeface="Century" panose="02040604050505020304" pitchFamily="18" charset="0"/>
            </a:rPr>
            <a:t>regex matches any characters but a, b, c, d, e</a:t>
          </a:r>
          <a:endParaRPr lang="en-US" sz="1600" kern="1200" dirty="0">
            <a:latin typeface="Century" panose="02040604050505020304" pitchFamily="18" charset="0"/>
          </a:endParaRPr>
        </a:p>
      </dsp:txBody>
      <dsp:txXfrm>
        <a:off x="1184953" y="3178756"/>
        <a:ext cx="9952173" cy="908148"/>
      </dsp:txXfrm>
    </dsp:sp>
    <dsp:sp modelId="{63ECC52B-A73E-47F2-B466-9FD3353112CF}">
      <dsp:nvSpPr>
        <dsp:cNvPr id="0" name=""/>
        <dsp:cNvSpPr/>
      </dsp:nvSpPr>
      <dsp:spPr>
        <a:xfrm>
          <a:off x="617360" y="3065238"/>
          <a:ext cx="1135185" cy="1135185"/>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949FBA-85A1-4C42-AB7E-8A572C570AB3}">
      <dsp:nvSpPr>
        <dsp:cNvPr id="0" name=""/>
        <dsp:cNvSpPr/>
      </dsp:nvSpPr>
      <dsp:spPr>
        <a:xfrm>
          <a:off x="664291" y="4541216"/>
          <a:ext cx="10472835" cy="90814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843" tIns="40640" rIns="40640" bIns="40640" numCol="1" spcCol="1270" anchor="ctr" anchorCtr="0">
          <a:noAutofit/>
        </a:bodyPr>
        <a:lstStyle/>
        <a:p>
          <a:pPr lvl="0" algn="l" defTabSz="711200">
            <a:lnSpc>
              <a:spcPct val="90000"/>
            </a:lnSpc>
            <a:spcBef>
              <a:spcPct val="0"/>
            </a:spcBef>
            <a:spcAft>
              <a:spcPct val="35000"/>
            </a:spcAft>
          </a:pPr>
          <a:r>
            <a:rPr lang="en-US" sz="1600" b="0" i="0" kern="1200" dirty="0" smtClean="0">
              <a:latin typeface="Century" panose="02040604050505020304" pitchFamily="18" charset="0"/>
            </a:rPr>
            <a:t>Matches a term if the term appears at the end of a paragraph or a line. </a:t>
          </a:r>
        </a:p>
        <a:p>
          <a:pPr lvl="0" algn="l" defTabSz="711200">
            <a:lnSpc>
              <a:spcPct val="90000"/>
            </a:lnSpc>
            <a:spcBef>
              <a:spcPct val="0"/>
            </a:spcBef>
            <a:spcAft>
              <a:spcPct val="35000"/>
            </a:spcAft>
          </a:pPr>
          <a:r>
            <a:rPr lang="en-US" sz="1600" b="0" i="0" kern="1200" dirty="0" smtClean="0">
              <a:latin typeface="Century" panose="02040604050505020304" pitchFamily="18" charset="0"/>
            </a:rPr>
            <a:t>For example, the </a:t>
          </a:r>
          <a:r>
            <a:rPr lang="en-US" sz="1600" b="1" i="1" u="sng" kern="1200" dirty="0" smtClean="0">
              <a:solidFill>
                <a:schemeClr val="tx1"/>
              </a:solidFill>
            </a:rPr>
            <a:t>bye$</a:t>
          </a:r>
          <a:r>
            <a:rPr lang="en-US" sz="1600" b="0" i="0" kern="1200" dirty="0" smtClean="0">
              <a:latin typeface="Century" panose="02040604050505020304" pitchFamily="18" charset="0"/>
            </a:rPr>
            <a:t> regex matches a paragraph or a line ends with bye.</a:t>
          </a:r>
          <a:endParaRPr lang="en-US" sz="1200" kern="1200" dirty="0">
            <a:latin typeface="Century" panose="02040604050505020304" pitchFamily="18" charset="0"/>
          </a:endParaRPr>
        </a:p>
      </dsp:txBody>
      <dsp:txXfrm>
        <a:off x="664291" y="4541216"/>
        <a:ext cx="10472835" cy="908148"/>
      </dsp:txXfrm>
    </dsp:sp>
    <dsp:sp modelId="{5928A0B9-0814-4C24-99A2-BC5C3A93F50F}">
      <dsp:nvSpPr>
        <dsp:cNvPr id="0" name=""/>
        <dsp:cNvSpPr/>
      </dsp:nvSpPr>
      <dsp:spPr>
        <a:xfrm>
          <a:off x="96698" y="4427697"/>
          <a:ext cx="1135185" cy="1135185"/>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0C609F-B8B8-48EA-881D-C27ED39E3FFB}">
      <dsp:nvSpPr>
        <dsp:cNvPr id="0" name=""/>
        <dsp:cNvSpPr/>
      </dsp:nvSpPr>
      <dsp:spPr>
        <a:xfrm>
          <a:off x="0" y="56620"/>
          <a:ext cx="5203364" cy="71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Century" panose="02040604050505020304" pitchFamily="18" charset="0"/>
            </a:rPr>
            <a:t>Matches an Username</a:t>
          </a:r>
          <a:endParaRPr lang="en-US" sz="1800" kern="1200" dirty="0">
            <a:latin typeface="Century" panose="02040604050505020304" pitchFamily="18" charset="0"/>
          </a:endParaRPr>
        </a:p>
      </dsp:txBody>
      <dsp:txXfrm>
        <a:off x="34726" y="91346"/>
        <a:ext cx="5133912" cy="641908"/>
      </dsp:txXfrm>
    </dsp:sp>
    <dsp:sp modelId="{233D8BF9-FFA5-483B-92DE-056724CF1B76}">
      <dsp:nvSpPr>
        <dsp:cNvPr id="0" name=""/>
        <dsp:cNvSpPr/>
      </dsp:nvSpPr>
      <dsp:spPr>
        <a:xfrm>
          <a:off x="0" y="767980"/>
          <a:ext cx="5203364"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207"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latin typeface="Century" panose="02040604050505020304" pitchFamily="18" charset="0"/>
            </a:rPr>
            <a:t>Matching username having specific criteria</a:t>
          </a:r>
          <a:endParaRPr lang="en-US" sz="1600" kern="1200" dirty="0">
            <a:latin typeface="Century" panose="02040604050505020304" pitchFamily="18" charset="0"/>
          </a:endParaRPr>
        </a:p>
      </dsp:txBody>
      <dsp:txXfrm>
        <a:off x="0" y="767980"/>
        <a:ext cx="5203364" cy="629280"/>
      </dsp:txXfrm>
    </dsp:sp>
    <dsp:sp modelId="{32EEF2F0-B010-4286-8A37-8F0574CDCDD0}">
      <dsp:nvSpPr>
        <dsp:cNvPr id="0" name=""/>
        <dsp:cNvSpPr/>
      </dsp:nvSpPr>
      <dsp:spPr>
        <a:xfrm>
          <a:off x="0" y="1407662"/>
          <a:ext cx="5203364" cy="71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Century" panose="02040604050505020304" pitchFamily="18" charset="0"/>
            </a:rPr>
            <a:t>Matching a Password</a:t>
          </a:r>
          <a:endParaRPr lang="en-US" sz="1800" kern="1200" dirty="0">
            <a:latin typeface="Century" panose="02040604050505020304" pitchFamily="18" charset="0"/>
          </a:endParaRPr>
        </a:p>
      </dsp:txBody>
      <dsp:txXfrm>
        <a:off x="34726" y="1442388"/>
        <a:ext cx="5133912" cy="641908"/>
      </dsp:txXfrm>
    </dsp:sp>
    <dsp:sp modelId="{9B748ECA-7118-4692-A82A-D92E5D6A8BEE}">
      <dsp:nvSpPr>
        <dsp:cNvPr id="0" name=""/>
        <dsp:cNvSpPr/>
      </dsp:nvSpPr>
      <dsp:spPr>
        <a:xfrm>
          <a:off x="0" y="2108620"/>
          <a:ext cx="5203364"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207"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latin typeface="Century" panose="02040604050505020304" pitchFamily="18" charset="0"/>
            </a:rPr>
            <a:t>Matching the password having specific criteria</a:t>
          </a:r>
          <a:endParaRPr lang="en-US" sz="1600" kern="1200" dirty="0">
            <a:latin typeface="Century" panose="02040604050505020304" pitchFamily="18" charset="0"/>
          </a:endParaRPr>
        </a:p>
      </dsp:txBody>
      <dsp:txXfrm>
        <a:off x="0" y="2108620"/>
        <a:ext cx="5203364" cy="629280"/>
      </dsp:txXfrm>
    </dsp:sp>
    <dsp:sp modelId="{180BFF97-0D1B-4E96-8E8F-1DB77D23CBDE}">
      <dsp:nvSpPr>
        <dsp:cNvPr id="0" name=""/>
        <dsp:cNvSpPr/>
      </dsp:nvSpPr>
      <dsp:spPr>
        <a:xfrm>
          <a:off x="0" y="2737901"/>
          <a:ext cx="5203364" cy="71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Century" panose="02040604050505020304" pitchFamily="18" charset="0"/>
            </a:rPr>
            <a:t>Matching a Email address</a:t>
          </a:r>
          <a:endParaRPr lang="en-US" sz="1800" kern="1200" dirty="0">
            <a:latin typeface="Century" panose="02040604050505020304" pitchFamily="18" charset="0"/>
          </a:endParaRPr>
        </a:p>
      </dsp:txBody>
      <dsp:txXfrm>
        <a:off x="34726" y="2772627"/>
        <a:ext cx="5133912" cy="641908"/>
      </dsp:txXfrm>
    </dsp:sp>
    <dsp:sp modelId="{C2845626-54E3-4075-9C92-A5AE7448F36A}">
      <dsp:nvSpPr>
        <dsp:cNvPr id="0" name=""/>
        <dsp:cNvSpPr/>
      </dsp:nvSpPr>
      <dsp:spPr>
        <a:xfrm>
          <a:off x="0" y="3449261"/>
          <a:ext cx="5203364"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207"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latin typeface="Century" panose="02040604050505020304" pitchFamily="18" charset="0"/>
            </a:rPr>
            <a:t>Matching the email id having specific criteria</a:t>
          </a:r>
          <a:endParaRPr lang="en-US" sz="1600" kern="1200" dirty="0">
            <a:latin typeface="Century" panose="02040604050505020304" pitchFamily="18" charset="0"/>
          </a:endParaRPr>
        </a:p>
      </dsp:txBody>
      <dsp:txXfrm>
        <a:off x="0" y="3449261"/>
        <a:ext cx="5203364" cy="629280"/>
      </dsp:txXfrm>
    </dsp:sp>
    <dsp:sp modelId="{D40EBC3B-A0CD-42FF-B85A-9ED1A4CDF3D9}">
      <dsp:nvSpPr>
        <dsp:cNvPr id="0" name=""/>
        <dsp:cNvSpPr/>
      </dsp:nvSpPr>
      <dsp:spPr>
        <a:xfrm>
          <a:off x="0" y="4078541"/>
          <a:ext cx="5203364" cy="71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Century" panose="02040604050505020304" pitchFamily="18" charset="0"/>
            </a:rPr>
            <a:t>Steamrolling from start to end of string</a:t>
          </a:r>
          <a:endParaRPr lang="en-US" sz="1800" kern="1200" dirty="0">
            <a:latin typeface="Century" panose="02040604050505020304" pitchFamily="18" charset="0"/>
          </a:endParaRPr>
        </a:p>
      </dsp:txBody>
      <dsp:txXfrm>
        <a:off x="34726" y="4113267"/>
        <a:ext cx="5133912" cy="641908"/>
      </dsp:txXfrm>
    </dsp:sp>
    <dsp:sp modelId="{DDD08942-8DE3-48F9-B0E8-5F30A4E03ACD}">
      <dsp:nvSpPr>
        <dsp:cNvPr id="0" name=""/>
        <dsp:cNvSpPr/>
      </dsp:nvSpPr>
      <dsp:spPr>
        <a:xfrm>
          <a:off x="0" y="4789901"/>
          <a:ext cx="5203364"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207"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latin typeface="Century" panose="02040604050505020304" pitchFamily="18" charset="0"/>
            </a:rPr>
            <a:t>Applying Greedy Trap</a:t>
          </a:r>
          <a:endParaRPr lang="en-US" sz="1600" kern="1200" dirty="0">
            <a:latin typeface="Century" panose="02040604050505020304" pitchFamily="18" charset="0"/>
          </a:endParaRPr>
        </a:p>
      </dsp:txBody>
      <dsp:txXfrm>
        <a:off x="0" y="4789901"/>
        <a:ext cx="5203364" cy="629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AEE450-D649-4953-9158-ABCE14B593DA}">
      <dsp:nvSpPr>
        <dsp:cNvPr id="0" name=""/>
        <dsp:cNvSpPr/>
      </dsp:nvSpPr>
      <dsp:spPr>
        <a:xfrm>
          <a:off x="-6675176" y="-1020750"/>
          <a:ext cx="7944704" cy="7944704"/>
        </a:xfrm>
        <a:prstGeom prst="blockArc">
          <a:avLst>
            <a:gd name="adj1" fmla="val 18900000"/>
            <a:gd name="adj2" fmla="val 2700000"/>
            <a:gd name="adj3" fmla="val 272"/>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847C10-3A72-4A38-A6B2-DD0A6643126A}">
      <dsp:nvSpPr>
        <dsp:cNvPr id="0" name=""/>
        <dsp:cNvSpPr/>
      </dsp:nvSpPr>
      <dsp:spPr>
        <a:xfrm>
          <a:off x="664291" y="453838"/>
          <a:ext cx="10472835" cy="90814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843" tIns="40640" rIns="40640" bIns="40640" numCol="1" spcCol="1270" anchor="ctr" anchorCtr="0">
          <a:noAutofit/>
        </a:bodyPr>
        <a:lstStyle/>
        <a:p>
          <a:pPr lvl="0" algn="l" defTabSz="711200">
            <a:lnSpc>
              <a:spcPct val="90000"/>
            </a:lnSpc>
            <a:spcBef>
              <a:spcPct val="0"/>
            </a:spcBef>
            <a:spcAft>
              <a:spcPct val="35000"/>
            </a:spcAft>
          </a:pPr>
          <a:r>
            <a:rPr lang="en-US" sz="1600" b="0" i="0" kern="1200" dirty="0" smtClean="0">
              <a:latin typeface="Century" panose="02040604050505020304" pitchFamily="18" charset="0"/>
            </a:rPr>
            <a:t>Matches any single character from within the bracketed list. </a:t>
          </a:r>
        </a:p>
        <a:p>
          <a:pPr lvl="0" algn="l" defTabSz="711200">
            <a:lnSpc>
              <a:spcPct val="90000"/>
            </a:lnSpc>
            <a:spcBef>
              <a:spcPct val="0"/>
            </a:spcBef>
            <a:spcAft>
              <a:spcPct val="35000"/>
            </a:spcAft>
          </a:pPr>
          <a:r>
            <a:rPr lang="en-US" sz="1600" b="0" i="0" kern="1200" dirty="0" smtClean="0">
              <a:latin typeface="Century" panose="02040604050505020304" pitchFamily="18" charset="0"/>
            </a:rPr>
            <a:t>For example, the </a:t>
          </a:r>
          <a:r>
            <a:rPr lang="en-US" sz="1600" b="1" i="1" u="sng" kern="1200" dirty="0" smtClean="0">
              <a:solidFill>
                <a:schemeClr val="tx1"/>
              </a:solidFill>
            </a:rPr>
            <a:t>b[ae]d</a:t>
          </a:r>
          <a:r>
            <a:rPr lang="en-US" sz="1600" b="0" i="0" kern="1200" dirty="0" smtClean="0">
              <a:latin typeface="Century" panose="02040604050505020304" pitchFamily="18" charset="0"/>
            </a:rPr>
            <a:t> regex matches bad, bed.</a:t>
          </a:r>
          <a:endParaRPr lang="en-US" sz="1200" kern="1200" dirty="0">
            <a:latin typeface="Century" panose="02040604050505020304" pitchFamily="18" charset="0"/>
          </a:endParaRPr>
        </a:p>
      </dsp:txBody>
      <dsp:txXfrm>
        <a:off x="664291" y="453838"/>
        <a:ext cx="10472835" cy="908148"/>
      </dsp:txXfrm>
    </dsp:sp>
    <dsp:sp modelId="{F43BF0D9-7269-439B-8D63-0E4A58BB428B}">
      <dsp:nvSpPr>
        <dsp:cNvPr id="0" name=""/>
        <dsp:cNvSpPr/>
      </dsp:nvSpPr>
      <dsp:spPr>
        <a:xfrm>
          <a:off x="96698" y="340319"/>
          <a:ext cx="1135185" cy="1135185"/>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CF0737-642E-4084-9E96-0092E71CAB13}">
      <dsp:nvSpPr>
        <dsp:cNvPr id="0" name=""/>
        <dsp:cNvSpPr/>
      </dsp:nvSpPr>
      <dsp:spPr>
        <a:xfrm>
          <a:off x="1184953" y="1816297"/>
          <a:ext cx="9952173" cy="908148"/>
        </a:xfrm>
        <a:prstGeom prst="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843" tIns="40640" rIns="40640" bIns="40640" numCol="1" spcCol="1270" anchor="ctr" anchorCtr="0">
          <a:noAutofit/>
        </a:bodyPr>
        <a:lstStyle/>
        <a:p>
          <a:pPr lvl="0" algn="l" defTabSz="711200">
            <a:lnSpc>
              <a:spcPct val="90000"/>
            </a:lnSpc>
            <a:spcBef>
              <a:spcPct val="0"/>
            </a:spcBef>
            <a:spcAft>
              <a:spcPct val="35000"/>
            </a:spcAft>
          </a:pPr>
          <a:r>
            <a:rPr lang="en-US" sz="1600" b="0" i="0" kern="1200" dirty="0" smtClean="0">
              <a:latin typeface="Century" panose="02040604050505020304" pitchFamily="18" charset="0"/>
            </a:rPr>
            <a:t>Used for representing a range of letters or numbers, often used inside a square bracket. </a:t>
          </a:r>
        </a:p>
        <a:p>
          <a:pPr lvl="0" algn="l" defTabSz="711200">
            <a:lnSpc>
              <a:spcPct val="90000"/>
            </a:lnSpc>
            <a:spcBef>
              <a:spcPct val="0"/>
            </a:spcBef>
            <a:spcAft>
              <a:spcPct val="35000"/>
            </a:spcAft>
          </a:pPr>
          <a:r>
            <a:rPr lang="en-US" sz="1600" b="0" i="0" kern="1200" dirty="0" smtClean="0">
              <a:latin typeface="Century" panose="02040604050505020304" pitchFamily="18" charset="0"/>
            </a:rPr>
            <a:t>For example, the </a:t>
          </a:r>
          <a:r>
            <a:rPr lang="en-US" sz="1600" b="1" i="1" u="sng" kern="1200" dirty="0" smtClean="0">
              <a:solidFill>
                <a:schemeClr val="tx1"/>
              </a:solidFill>
            </a:rPr>
            <a:t>k[a-c2-5]m</a:t>
          </a:r>
          <a:r>
            <a:rPr lang="en-US" sz="1600" b="0" i="0" kern="1200" dirty="0" smtClean="0">
              <a:latin typeface="Century" panose="02040604050505020304" pitchFamily="18" charset="0"/>
            </a:rPr>
            <a:t> regex matches kam, kbm, kcm, k2m, k3m, k4m and k5m</a:t>
          </a:r>
          <a:endParaRPr lang="en-US" sz="1600" kern="1200" dirty="0">
            <a:latin typeface="Century" panose="02040604050505020304" pitchFamily="18" charset="0"/>
          </a:endParaRPr>
        </a:p>
      </dsp:txBody>
      <dsp:txXfrm>
        <a:off x="1184953" y="1816297"/>
        <a:ext cx="9952173" cy="908148"/>
      </dsp:txXfrm>
    </dsp:sp>
    <dsp:sp modelId="{F4FF527C-153F-418C-97E4-6824D3FBC952}">
      <dsp:nvSpPr>
        <dsp:cNvPr id="0" name=""/>
        <dsp:cNvSpPr/>
      </dsp:nvSpPr>
      <dsp:spPr>
        <a:xfrm>
          <a:off x="617360" y="1702778"/>
          <a:ext cx="1135185" cy="1135185"/>
        </a:xfrm>
        <a:prstGeom prst="ellipse">
          <a:avLst/>
        </a:prstGeom>
        <a:solidFill>
          <a:schemeClr val="lt1">
            <a:hueOff val="0"/>
            <a:satOff val="0"/>
            <a:lumOff val="0"/>
            <a:alphaOff val="0"/>
          </a:schemeClr>
        </a:solid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dsp:style>
    </dsp:sp>
    <dsp:sp modelId="{3EF65670-020F-453C-B586-BFBD6F6F32E1}">
      <dsp:nvSpPr>
        <dsp:cNvPr id="0" name=""/>
        <dsp:cNvSpPr/>
      </dsp:nvSpPr>
      <dsp:spPr>
        <a:xfrm>
          <a:off x="1184953" y="3178756"/>
          <a:ext cx="9952173" cy="90814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843" tIns="40640" rIns="40640" bIns="40640" numCol="1" spcCol="1270" anchor="ctr" anchorCtr="0">
          <a:noAutofit/>
        </a:bodyPr>
        <a:lstStyle/>
        <a:p>
          <a:pPr lvl="0" algn="l" defTabSz="711200">
            <a:lnSpc>
              <a:spcPct val="90000"/>
            </a:lnSpc>
            <a:spcBef>
              <a:spcPct val="0"/>
            </a:spcBef>
            <a:spcAft>
              <a:spcPct val="35000"/>
            </a:spcAft>
          </a:pPr>
          <a:r>
            <a:rPr lang="en-US" sz="1600" b="0" i="0" kern="1200" dirty="0" smtClean="0">
              <a:latin typeface="Century" panose="02040604050505020304" pitchFamily="18" charset="0"/>
            </a:rPr>
            <a:t>Groups one or more regular expressions. </a:t>
          </a:r>
        </a:p>
        <a:p>
          <a:pPr lvl="0" algn="l" defTabSz="711200">
            <a:lnSpc>
              <a:spcPct val="90000"/>
            </a:lnSpc>
            <a:spcBef>
              <a:spcPct val="0"/>
            </a:spcBef>
            <a:spcAft>
              <a:spcPct val="35000"/>
            </a:spcAft>
          </a:pPr>
          <a:r>
            <a:rPr lang="en-US" sz="1600" b="0" i="0" kern="1200" dirty="0" smtClean="0">
              <a:latin typeface="Century" panose="02040604050505020304" pitchFamily="18" charset="0"/>
            </a:rPr>
            <a:t>For example, the </a:t>
          </a:r>
          <a:r>
            <a:rPr lang="en-US" sz="1600" b="1" i="1" u="sng" kern="1200" dirty="0" err="1" smtClean="0">
              <a:solidFill>
                <a:schemeClr val="tx1"/>
              </a:solidFill>
            </a:rPr>
            <a:t>codexpedia</a:t>
          </a:r>
          <a:r>
            <a:rPr lang="en-US" sz="1600" b="1" i="1" u="sng" kern="1200" dirty="0" smtClean="0">
              <a:solidFill>
                <a:schemeClr val="tx1"/>
              </a:solidFill>
            </a:rPr>
            <a:t>\.(</a:t>
          </a:r>
          <a:r>
            <a:rPr lang="en-US" sz="1600" b="1" i="1" u="sng" kern="1200" dirty="0" err="1" smtClean="0">
              <a:solidFill>
                <a:schemeClr val="tx1"/>
              </a:solidFill>
            </a:rPr>
            <a:t>com|net|org</a:t>
          </a:r>
          <a:r>
            <a:rPr lang="en-US" sz="1600" b="1" i="1" u="sng" kern="1200" dirty="0" smtClean="0">
              <a:solidFill>
                <a:schemeClr val="tx1"/>
              </a:solidFill>
            </a:rPr>
            <a:t>)</a:t>
          </a:r>
          <a:r>
            <a:rPr lang="en-US" sz="1600" b="0" i="0" kern="1200" dirty="0" smtClean="0">
              <a:latin typeface="Century" panose="02040604050505020304" pitchFamily="18" charset="0"/>
            </a:rPr>
            <a:t> regex matches codexpedia.com, codexpedia.net, and codexpedia.org</a:t>
          </a:r>
          <a:endParaRPr lang="en-US" sz="1600" kern="1200" dirty="0">
            <a:latin typeface="Century" panose="02040604050505020304" pitchFamily="18" charset="0"/>
          </a:endParaRPr>
        </a:p>
      </dsp:txBody>
      <dsp:txXfrm>
        <a:off x="1184953" y="3178756"/>
        <a:ext cx="9952173" cy="908148"/>
      </dsp:txXfrm>
    </dsp:sp>
    <dsp:sp modelId="{63ECC52B-A73E-47F2-B466-9FD3353112CF}">
      <dsp:nvSpPr>
        <dsp:cNvPr id="0" name=""/>
        <dsp:cNvSpPr/>
      </dsp:nvSpPr>
      <dsp:spPr>
        <a:xfrm>
          <a:off x="617360" y="3065238"/>
          <a:ext cx="1135185" cy="1135185"/>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949FBA-85A1-4C42-AB7E-8A572C570AB3}">
      <dsp:nvSpPr>
        <dsp:cNvPr id="0" name=""/>
        <dsp:cNvSpPr/>
      </dsp:nvSpPr>
      <dsp:spPr>
        <a:xfrm>
          <a:off x="664291" y="4541216"/>
          <a:ext cx="10472835" cy="90814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843" tIns="40640" rIns="40640" bIns="40640" numCol="1" spcCol="1270" anchor="ctr" anchorCtr="0">
          <a:noAutofit/>
        </a:bodyPr>
        <a:lstStyle/>
        <a:p>
          <a:pPr lvl="0" algn="l" defTabSz="711200">
            <a:lnSpc>
              <a:spcPct val="90000"/>
            </a:lnSpc>
            <a:spcBef>
              <a:spcPct val="0"/>
            </a:spcBef>
            <a:spcAft>
              <a:spcPct val="35000"/>
            </a:spcAft>
          </a:pPr>
          <a:r>
            <a:rPr lang="en-US" sz="1600" b="0" i="0" kern="1200" dirty="0" smtClean="0">
              <a:latin typeface="Century" panose="02040604050505020304" pitchFamily="18" charset="0"/>
            </a:rPr>
            <a:t>Curly brackets with a number inside it, matches exactly n times of the preceding character. </a:t>
          </a:r>
        </a:p>
        <a:p>
          <a:pPr lvl="0" algn="l" defTabSz="711200">
            <a:lnSpc>
              <a:spcPct val="90000"/>
            </a:lnSpc>
            <a:spcBef>
              <a:spcPct val="0"/>
            </a:spcBef>
            <a:spcAft>
              <a:spcPct val="35000"/>
            </a:spcAft>
          </a:pPr>
          <a:r>
            <a:rPr lang="en-US" sz="1600" b="0" i="0" kern="1200" dirty="0" smtClean="0">
              <a:latin typeface="Century" panose="02040604050505020304" pitchFamily="18" charset="0"/>
            </a:rPr>
            <a:t>For example, the </a:t>
          </a:r>
          <a:r>
            <a:rPr lang="en-US" sz="1600" b="1" i="1" u="sng" kern="1200" dirty="0" smtClean="0">
              <a:solidFill>
                <a:schemeClr val="tx1"/>
              </a:solidFill>
            </a:rPr>
            <a:t>^[\d]{4}$</a:t>
          </a:r>
          <a:r>
            <a:rPr lang="en-US" sz="1600" b="0" i="0" kern="1200" dirty="0" smtClean="0">
              <a:latin typeface="Century" panose="02040604050505020304" pitchFamily="18" charset="0"/>
            </a:rPr>
            <a:t> regular expression matches 4 digits string, and only four digits string because there is ^ at the beginning and $ at the end of the regex.</a:t>
          </a:r>
          <a:endParaRPr lang="en-US" sz="1200" kern="1200" dirty="0">
            <a:latin typeface="Century" panose="02040604050505020304" pitchFamily="18" charset="0"/>
          </a:endParaRPr>
        </a:p>
      </dsp:txBody>
      <dsp:txXfrm>
        <a:off x="664291" y="4541216"/>
        <a:ext cx="10472835" cy="908148"/>
      </dsp:txXfrm>
    </dsp:sp>
    <dsp:sp modelId="{5928A0B9-0814-4C24-99A2-BC5C3A93F50F}">
      <dsp:nvSpPr>
        <dsp:cNvPr id="0" name=""/>
        <dsp:cNvSpPr/>
      </dsp:nvSpPr>
      <dsp:spPr>
        <a:xfrm>
          <a:off x="96698" y="4427697"/>
          <a:ext cx="1135185" cy="1135185"/>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AEE450-D649-4953-9158-ABCE14B593DA}">
      <dsp:nvSpPr>
        <dsp:cNvPr id="0" name=""/>
        <dsp:cNvSpPr/>
      </dsp:nvSpPr>
      <dsp:spPr>
        <a:xfrm>
          <a:off x="-6675176" y="-1020750"/>
          <a:ext cx="7944704" cy="7944704"/>
        </a:xfrm>
        <a:prstGeom prst="blockArc">
          <a:avLst>
            <a:gd name="adj1" fmla="val 18900000"/>
            <a:gd name="adj2" fmla="val 2700000"/>
            <a:gd name="adj3" fmla="val 272"/>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847C10-3A72-4A38-A6B2-DD0A6643126A}">
      <dsp:nvSpPr>
        <dsp:cNvPr id="0" name=""/>
        <dsp:cNvSpPr/>
      </dsp:nvSpPr>
      <dsp:spPr>
        <a:xfrm>
          <a:off x="664291" y="453838"/>
          <a:ext cx="10472835" cy="90814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843" tIns="40640" rIns="40640" bIns="40640" numCol="1" spcCol="1270" anchor="ctr" anchorCtr="0">
          <a:noAutofit/>
        </a:bodyPr>
        <a:lstStyle/>
        <a:p>
          <a:pPr lvl="0" algn="l" defTabSz="711200">
            <a:lnSpc>
              <a:spcPct val="90000"/>
            </a:lnSpc>
            <a:spcBef>
              <a:spcPct val="0"/>
            </a:spcBef>
            <a:spcAft>
              <a:spcPct val="35000"/>
            </a:spcAft>
          </a:pPr>
          <a:r>
            <a:rPr lang="en-US" sz="1600" b="0" i="0" kern="1200" dirty="0" smtClean="0">
              <a:latin typeface="Century" panose="02040604050505020304" pitchFamily="18" charset="0"/>
            </a:rPr>
            <a:t>{n,m} Curly brackets with 2 numbers inside it, matches minimum and maximum number of times of the preceding character. </a:t>
          </a:r>
        </a:p>
        <a:p>
          <a:pPr lvl="0" algn="l" defTabSz="711200">
            <a:lnSpc>
              <a:spcPct val="90000"/>
            </a:lnSpc>
            <a:spcBef>
              <a:spcPct val="0"/>
            </a:spcBef>
            <a:spcAft>
              <a:spcPct val="35000"/>
            </a:spcAft>
          </a:pPr>
          <a:r>
            <a:rPr lang="en-US" sz="1600" b="0" i="0" kern="1200" dirty="0" smtClean="0">
              <a:latin typeface="Century" panose="02040604050505020304" pitchFamily="18" charset="0"/>
            </a:rPr>
            <a:t>For example, the </a:t>
          </a:r>
          <a:r>
            <a:rPr lang="en-US" sz="1600" b="1" i="1" u="sng" kern="1200" dirty="0" smtClean="0">
              <a:solidFill>
                <a:schemeClr val="tx1"/>
              </a:solidFill>
            </a:rPr>
            <a:t>go{2,4}</a:t>
          </a:r>
          <a:r>
            <a:rPr lang="en-US" sz="1600" b="1" i="1" u="sng" kern="1200" dirty="0" err="1" smtClean="0">
              <a:solidFill>
                <a:schemeClr val="tx1"/>
              </a:solidFill>
            </a:rPr>
            <a:t>gle</a:t>
          </a:r>
          <a:r>
            <a:rPr lang="en-US" sz="1600" b="0" i="0" kern="1200" dirty="0" smtClean="0">
              <a:latin typeface="Century" panose="02040604050505020304" pitchFamily="18" charset="0"/>
            </a:rPr>
            <a:t> regular expression matches google, </a:t>
          </a:r>
          <a:r>
            <a:rPr lang="en-US" sz="1600" b="0" i="0" kern="1200" dirty="0" err="1" smtClean="0">
              <a:latin typeface="Century" panose="02040604050505020304" pitchFamily="18" charset="0"/>
            </a:rPr>
            <a:t>gooogle</a:t>
          </a:r>
          <a:r>
            <a:rPr lang="en-US" sz="1600" b="0" i="0" kern="1200" dirty="0" smtClean="0">
              <a:latin typeface="Century" panose="02040604050505020304" pitchFamily="18" charset="0"/>
            </a:rPr>
            <a:t> and </a:t>
          </a:r>
          <a:r>
            <a:rPr lang="en-US" sz="1600" b="0" i="0" kern="1200" dirty="0" err="1" smtClean="0">
              <a:latin typeface="Century" panose="02040604050505020304" pitchFamily="18" charset="0"/>
            </a:rPr>
            <a:t>goooogle</a:t>
          </a:r>
          <a:r>
            <a:rPr lang="en-US" sz="1600" b="0" i="0" kern="1200" dirty="0" smtClean="0">
              <a:latin typeface="Century" panose="02040604050505020304" pitchFamily="18" charset="0"/>
            </a:rPr>
            <a:t>.</a:t>
          </a:r>
          <a:endParaRPr lang="en-US" sz="1200" kern="1200" dirty="0">
            <a:latin typeface="Century" panose="02040604050505020304" pitchFamily="18" charset="0"/>
          </a:endParaRPr>
        </a:p>
      </dsp:txBody>
      <dsp:txXfrm>
        <a:off x="664291" y="453838"/>
        <a:ext cx="10472835" cy="908148"/>
      </dsp:txXfrm>
    </dsp:sp>
    <dsp:sp modelId="{F43BF0D9-7269-439B-8D63-0E4A58BB428B}">
      <dsp:nvSpPr>
        <dsp:cNvPr id="0" name=""/>
        <dsp:cNvSpPr/>
      </dsp:nvSpPr>
      <dsp:spPr>
        <a:xfrm>
          <a:off x="96698" y="340319"/>
          <a:ext cx="1135185" cy="1135185"/>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CF0737-642E-4084-9E96-0092E71CAB13}">
      <dsp:nvSpPr>
        <dsp:cNvPr id="0" name=""/>
        <dsp:cNvSpPr/>
      </dsp:nvSpPr>
      <dsp:spPr>
        <a:xfrm>
          <a:off x="1184953" y="1816297"/>
          <a:ext cx="9952173" cy="908148"/>
        </a:xfrm>
        <a:prstGeom prst="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843" tIns="40640" rIns="40640" bIns="40640" numCol="1" spcCol="1270" anchor="ctr" anchorCtr="0">
          <a:noAutofit/>
        </a:bodyPr>
        <a:lstStyle/>
        <a:p>
          <a:pPr lvl="0" algn="l" defTabSz="711200">
            <a:lnSpc>
              <a:spcPct val="90000"/>
            </a:lnSpc>
            <a:spcBef>
              <a:spcPct val="0"/>
            </a:spcBef>
            <a:spcAft>
              <a:spcPct val="35000"/>
            </a:spcAft>
          </a:pPr>
          <a:r>
            <a:rPr lang="en-US" sz="1600" b="0" i="0" kern="1200" dirty="0" smtClean="0">
              <a:latin typeface="Century" panose="02040604050505020304" pitchFamily="18" charset="0"/>
            </a:rPr>
            <a:t>{n,}, Curly brackets with a number and a comma, matches minimum number of times the preceding character. </a:t>
          </a:r>
        </a:p>
        <a:p>
          <a:pPr lvl="0" algn="l" defTabSz="711200">
            <a:lnSpc>
              <a:spcPct val="90000"/>
            </a:lnSpc>
            <a:spcBef>
              <a:spcPct val="0"/>
            </a:spcBef>
            <a:spcAft>
              <a:spcPct val="35000"/>
            </a:spcAft>
          </a:pPr>
          <a:r>
            <a:rPr lang="en-US" sz="1600" b="0" i="0" kern="1200" dirty="0" smtClean="0">
              <a:latin typeface="Century" panose="02040604050505020304" pitchFamily="18" charset="0"/>
            </a:rPr>
            <a:t>For example, the </a:t>
          </a:r>
          <a:r>
            <a:rPr lang="en-US" sz="1600" b="1" i="1" u="sng" kern="1200" dirty="0" smtClean="0">
              <a:solidFill>
                <a:schemeClr val="tx1"/>
              </a:solidFill>
            </a:rPr>
            <a:t>go{2,}</a:t>
          </a:r>
          <a:r>
            <a:rPr lang="en-US" sz="1600" b="1" i="1" u="sng" kern="1200" dirty="0" err="1" smtClean="0">
              <a:solidFill>
                <a:schemeClr val="tx1"/>
              </a:solidFill>
            </a:rPr>
            <a:t>gle</a:t>
          </a:r>
          <a:r>
            <a:rPr lang="en-US" sz="1600" b="0" i="0" kern="1200" dirty="0" smtClean="0">
              <a:latin typeface="Century" panose="02040604050505020304" pitchFamily="18" charset="0"/>
            </a:rPr>
            <a:t> regex matches google, </a:t>
          </a:r>
          <a:r>
            <a:rPr lang="en-US" sz="1600" b="0" i="0" kern="1200" dirty="0" err="1" smtClean="0">
              <a:latin typeface="Century" panose="02040604050505020304" pitchFamily="18" charset="0"/>
            </a:rPr>
            <a:t>gooogle</a:t>
          </a:r>
          <a:r>
            <a:rPr lang="en-US" sz="1600" b="0" i="0" kern="1200" dirty="0" smtClean="0">
              <a:latin typeface="Century" panose="02040604050505020304" pitchFamily="18" charset="0"/>
            </a:rPr>
            <a:t>, </a:t>
          </a:r>
          <a:r>
            <a:rPr lang="en-US" sz="1600" b="0" i="0" kern="1200" dirty="0" err="1" smtClean="0">
              <a:latin typeface="Century" panose="02040604050505020304" pitchFamily="18" charset="0"/>
            </a:rPr>
            <a:t>gooooogle</a:t>
          </a:r>
          <a:r>
            <a:rPr lang="en-US" sz="1600" b="0" i="0" kern="1200" dirty="0" smtClean="0">
              <a:latin typeface="Century" panose="02040604050505020304" pitchFamily="18" charset="0"/>
            </a:rPr>
            <a:t>, </a:t>
          </a:r>
          <a:r>
            <a:rPr lang="en-US" sz="1600" b="0" i="0" kern="1200" dirty="0" err="1" smtClean="0">
              <a:latin typeface="Century" panose="02040604050505020304" pitchFamily="18" charset="0"/>
            </a:rPr>
            <a:t>goooooogle</a:t>
          </a:r>
          <a:r>
            <a:rPr lang="en-US" sz="1600" b="0" i="0" kern="1200" dirty="0" smtClean="0">
              <a:latin typeface="Century" panose="02040604050505020304" pitchFamily="18" charset="0"/>
            </a:rPr>
            <a:t>, ….</a:t>
          </a:r>
          <a:endParaRPr lang="en-US" sz="1600" kern="1200" dirty="0">
            <a:latin typeface="Century" panose="02040604050505020304" pitchFamily="18" charset="0"/>
          </a:endParaRPr>
        </a:p>
      </dsp:txBody>
      <dsp:txXfrm>
        <a:off x="1184953" y="1816297"/>
        <a:ext cx="9952173" cy="908148"/>
      </dsp:txXfrm>
    </dsp:sp>
    <dsp:sp modelId="{F4FF527C-153F-418C-97E4-6824D3FBC952}">
      <dsp:nvSpPr>
        <dsp:cNvPr id="0" name=""/>
        <dsp:cNvSpPr/>
      </dsp:nvSpPr>
      <dsp:spPr>
        <a:xfrm>
          <a:off x="617360" y="1702778"/>
          <a:ext cx="1135185" cy="1135185"/>
        </a:xfrm>
        <a:prstGeom prst="ellipse">
          <a:avLst/>
        </a:prstGeom>
        <a:solidFill>
          <a:schemeClr val="lt1">
            <a:hueOff val="0"/>
            <a:satOff val="0"/>
            <a:lumOff val="0"/>
            <a:alphaOff val="0"/>
          </a:schemeClr>
        </a:solid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dsp:style>
    </dsp:sp>
    <dsp:sp modelId="{3EF65670-020F-453C-B586-BFBD6F6F32E1}">
      <dsp:nvSpPr>
        <dsp:cNvPr id="0" name=""/>
        <dsp:cNvSpPr/>
      </dsp:nvSpPr>
      <dsp:spPr>
        <a:xfrm>
          <a:off x="1184953" y="3178756"/>
          <a:ext cx="9952173" cy="90814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843" tIns="40640" rIns="40640" bIns="40640" numCol="1" spcCol="1270" anchor="ctr" anchorCtr="0">
          <a:noAutofit/>
        </a:bodyPr>
        <a:lstStyle/>
        <a:p>
          <a:pPr lvl="0" algn="l" defTabSz="711200">
            <a:lnSpc>
              <a:spcPct val="90000"/>
            </a:lnSpc>
            <a:spcBef>
              <a:spcPct val="0"/>
            </a:spcBef>
            <a:spcAft>
              <a:spcPct val="35000"/>
            </a:spcAft>
          </a:pPr>
          <a:r>
            <a:rPr lang="en-US" sz="1600" b="0" i="0" kern="1200" dirty="0" smtClean="0">
              <a:latin typeface="Century" panose="02040604050505020304" pitchFamily="18" charset="0"/>
            </a:rPr>
            <a:t>Matches either the regular expression preceding it or the regular expression following it. </a:t>
          </a:r>
        </a:p>
        <a:p>
          <a:pPr lvl="0" algn="l" defTabSz="711200">
            <a:lnSpc>
              <a:spcPct val="90000"/>
            </a:lnSpc>
            <a:spcBef>
              <a:spcPct val="0"/>
            </a:spcBef>
            <a:spcAft>
              <a:spcPct val="35000"/>
            </a:spcAft>
          </a:pPr>
          <a:r>
            <a:rPr lang="en-US" sz="1600" b="0" i="0" kern="1200" dirty="0" smtClean="0">
              <a:latin typeface="Century" panose="02040604050505020304" pitchFamily="18" charset="0"/>
            </a:rPr>
            <a:t>For example, the below </a:t>
          </a:r>
          <a:r>
            <a:rPr lang="en-US" sz="1600" b="1" i="1" u="sng" kern="1200" dirty="0" smtClean="0">
              <a:solidFill>
                <a:schemeClr val="tx1"/>
              </a:solidFill>
              <a:latin typeface="Century" panose="02040604050505020304" pitchFamily="18" charset="0"/>
            </a:rPr>
            <a:t>www-(</a:t>
          </a:r>
          <a:r>
            <a:rPr lang="en-US" sz="1600" b="1" i="1" u="sng" kern="1200" dirty="0" err="1" smtClean="0">
              <a:solidFill>
                <a:schemeClr val="tx1"/>
              </a:solidFill>
              <a:latin typeface="Century" panose="02040604050505020304" pitchFamily="18" charset="0"/>
            </a:rPr>
            <a:t>google|yahoo</a:t>
          </a:r>
          <a:r>
            <a:rPr lang="en-US" sz="1600" b="1" i="1" u="sng" kern="1200" dirty="0" smtClean="0">
              <a:solidFill>
                <a:schemeClr val="tx1"/>
              </a:solidFill>
              <a:latin typeface="Century" panose="02040604050505020304" pitchFamily="18" charset="0"/>
            </a:rPr>
            <a:t>).com</a:t>
          </a:r>
          <a:r>
            <a:rPr lang="en-US" sz="1600" b="0" i="0" kern="1200" dirty="0" smtClean="0">
              <a:latin typeface="Century" panose="02040604050505020304" pitchFamily="18" charset="0"/>
            </a:rPr>
            <a:t> matches www-google.com or www-yahoo.com</a:t>
          </a:r>
          <a:endParaRPr lang="en-US" sz="1600" kern="1200" dirty="0">
            <a:latin typeface="Century" panose="02040604050505020304" pitchFamily="18" charset="0"/>
          </a:endParaRPr>
        </a:p>
      </dsp:txBody>
      <dsp:txXfrm>
        <a:off x="1184953" y="3178756"/>
        <a:ext cx="9952173" cy="908148"/>
      </dsp:txXfrm>
    </dsp:sp>
    <dsp:sp modelId="{63ECC52B-A73E-47F2-B466-9FD3353112CF}">
      <dsp:nvSpPr>
        <dsp:cNvPr id="0" name=""/>
        <dsp:cNvSpPr/>
      </dsp:nvSpPr>
      <dsp:spPr>
        <a:xfrm>
          <a:off x="617360" y="3065238"/>
          <a:ext cx="1135185" cy="1135185"/>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949FBA-85A1-4C42-AB7E-8A572C570AB3}">
      <dsp:nvSpPr>
        <dsp:cNvPr id="0" name=""/>
        <dsp:cNvSpPr/>
      </dsp:nvSpPr>
      <dsp:spPr>
        <a:xfrm>
          <a:off x="664291" y="4541216"/>
          <a:ext cx="10472835" cy="90814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843" tIns="40640" rIns="40640" bIns="40640" numCol="1" spcCol="1270" anchor="ctr" anchorCtr="0">
          <a:noAutofit/>
        </a:bodyPr>
        <a:lstStyle/>
        <a:p>
          <a:pPr lvl="0" algn="l" defTabSz="711200">
            <a:lnSpc>
              <a:spcPct val="90000"/>
            </a:lnSpc>
            <a:spcBef>
              <a:spcPct val="0"/>
            </a:spcBef>
            <a:spcAft>
              <a:spcPct val="35000"/>
            </a:spcAft>
          </a:pPr>
          <a:r>
            <a:rPr lang="en-US" sz="1600" b="0" i="0" kern="1200" dirty="0" smtClean="0">
              <a:latin typeface="Century" panose="02040604050505020304" pitchFamily="18" charset="0"/>
            </a:rPr>
            <a:t>Matches 1 or 0 character in front of the question mark. </a:t>
          </a:r>
        </a:p>
        <a:p>
          <a:pPr lvl="0" algn="l" defTabSz="711200">
            <a:lnSpc>
              <a:spcPct val="90000"/>
            </a:lnSpc>
            <a:spcBef>
              <a:spcPct val="0"/>
            </a:spcBef>
            <a:spcAft>
              <a:spcPct val="35000"/>
            </a:spcAft>
          </a:pPr>
          <a:r>
            <a:rPr lang="en-US" sz="1600" b="0" i="0" kern="1200" dirty="0" smtClean="0">
              <a:latin typeface="Century" panose="02040604050505020304" pitchFamily="18" charset="0"/>
            </a:rPr>
            <a:t>For example, the </a:t>
          </a:r>
          <a:r>
            <a:rPr lang="en-US" sz="1600" b="1" i="1" u="sng" kern="1200" dirty="0" smtClean="0">
              <a:solidFill>
                <a:schemeClr val="tx1"/>
              </a:solidFill>
            </a:rPr>
            <a:t>apples?</a:t>
          </a:r>
          <a:r>
            <a:rPr lang="en-US" sz="1600" b="0" i="0" kern="1200" dirty="0" smtClean="0">
              <a:latin typeface="Century" panose="02040604050505020304" pitchFamily="18" charset="0"/>
            </a:rPr>
            <a:t> regular expression matches apple and apples.</a:t>
          </a:r>
          <a:endParaRPr lang="en-US" sz="1200" kern="1200" dirty="0">
            <a:latin typeface="Century" panose="02040604050505020304" pitchFamily="18" charset="0"/>
          </a:endParaRPr>
        </a:p>
      </dsp:txBody>
      <dsp:txXfrm>
        <a:off x="664291" y="4541216"/>
        <a:ext cx="10472835" cy="908148"/>
      </dsp:txXfrm>
    </dsp:sp>
    <dsp:sp modelId="{5928A0B9-0814-4C24-99A2-BC5C3A93F50F}">
      <dsp:nvSpPr>
        <dsp:cNvPr id="0" name=""/>
        <dsp:cNvSpPr/>
      </dsp:nvSpPr>
      <dsp:spPr>
        <a:xfrm>
          <a:off x="96698" y="4427697"/>
          <a:ext cx="1135185" cy="1135185"/>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AEE450-D649-4953-9158-ABCE14B593DA}">
      <dsp:nvSpPr>
        <dsp:cNvPr id="0" name=""/>
        <dsp:cNvSpPr/>
      </dsp:nvSpPr>
      <dsp:spPr>
        <a:xfrm>
          <a:off x="-6675176" y="-1020750"/>
          <a:ext cx="7944704" cy="7944704"/>
        </a:xfrm>
        <a:prstGeom prst="blockArc">
          <a:avLst>
            <a:gd name="adj1" fmla="val 18900000"/>
            <a:gd name="adj2" fmla="val 2700000"/>
            <a:gd name="adj3" fmla="val 272"/>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847C10-3A72-4A38-A6B2-DD0A6643126A}">
      <dsp:nvSpPr>
        <dsp:cNvPr id="0" name=""/>
        <dsp:cNvSpPr/>
      </dsp:nvSpPr>
      <dsp:spPr>
        <a:xfrm>
          <a:off x="664291" y="453838"/>
          <a:ext cx="10472835" cy="90814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843" tIns="40640" rIns="40640" bIns="40640" numCol="1" spcCol="1270" anchor="ctr" anchorCtr="0">
          <a:noAutofit/>
        </a:bodyPr>
        <a:lstStyle/>
        <a:p>
          <a:pPr lvl="0" algn="l" defTabSz="711200">
            <a:lnSpc>
              <a:spcPct val="90000"/>
            </a:lnSpc>
            <a:spcBef>
              <a:spcPct val="0"/>
            </a:spcBef>
            <a:spcAft>
              <a:spcPct val="35000"/>
            </a:spcAft>
          </a:pPr>
          <a:r>
            <a:rPr lang="en-US" sz="1600" b="0" i="0" kern="1200" dirty="0" smtClean="0">
              <a:latin typeface="Century" panose="02040604050505020304" pitchFamily="18" charset="0"/>
            </a:rPr>
            <a:t>Matches 0 or more characters in front of the asterisk. </a:t>
          </a:r>
        </a:p>
        <a:p>
          <a:pPr lvl="0" algn="l" defTabSz="711200">
            <a:lnSpc>
              <a:spcPct val="90000"/>
            </a:lnSpc>
            <a:spcBef>
              <a:spcPct val="0"/>
            </a:spcBef>
            <a:spcAft>
              <a:spcPct val="35000"/>
            </a:spcAft>
          </a:pPr>
          <a:r>
            <a:rPr lang="en-US" sz="1600" b="0" i="0" kern="1200" dirty="0" smtClean="0">
              <a:latin typeface="Century" panose="02040604050505020304" pitchFamily="18" charset="0"/>
            </a:rPr>
            <a:t>For example, the </a:t>
          </a:r>
          <a:r>
            <a:rPr lang="en-US" sz="1600" b="1" i="1" u="sng" kern="1200" dirty="0" smtClean="0">
              <a:solidFill>
                <a:schemeClr val="tx1"/>
              </a:solidFill>
            </a:rPr>
            <a:t>co*l</a:t>
          </a:r>
          <a:r>
            <a:rPr lang="en-US" sz="1600" b="0" i="0" kern="1200" dirty="0" smtClean="0">
              <a:latin typeface="Century" panose="02040604050505020304" pitchFamily="18" charset="0"/>
            </a:rPr>
            <a:t> regular expression matches cl,col,cool,cool,…,</a:t>
          </a:r>
          <a:r>
            <a:rPr lang="en-US" sz="1600" b="0" i="0" kern="1200" dirty="0" err="1" smtClean="0">
              <a:latin typeface="Century" panose="02040604050505020304" pitchFamily="18" charset="0"/>
            </a:rPr>
            <a:t>coooooooooool</a:t>
          </a:r>
          <a:r>
            <a:rPr lang="en-US" sz="1600" b="0" i="0" kern="1200" dirty="0" smtClean="0">
              <a:latin typeface="Century" panose="02040604050505020304" pitchFamily="18" charset="0"/>
            </a:rPr>
            <a:t>,…</a:t>
          </a:r>
          <a:endParaRPr lang="en-US" sz="1200" kern="1200" dirty="0">
            <a:latin typeface="Century" panose="02040604050505020304" pitchFamily="18" charset="0"/>
          </a:endParaRPr>
        </a:p>
      </dsp:txBody>
      <dsp:txXfrm>
        <a:off x="664291" y="453838"/>
        <a:ext cx="10472835" cy="908148"/>
      </dsp:txXfrm>
    </dsp:sp>
    <dsp:sp modelId="{F43BF0D9-7269-439B-8D63-0E4A58BB428B}">
      <dsp:nvSpPr>
        <dsp:cNvPr id="0" name=""/>
        <dsp:cNvSpPr/>
      </dsp:nvSpPr>
      <dsp:spPr>
        <a:xfrm>
          <a:off x="96698" y="340319"/>
          <a:ext cx="1135185" cy="1135185"/>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CF0737-642E-4084-9E96-0092E71CAB13}">
      <dsp:nvSpPr>
        <dsp:cNvPr id="0" name=""/>
        <dsp:cNvSpPr/>
      </dsp:nvSpPr>
      <dsp:spPr>
        <a:xfrm>
          <a:off x="1184953" y="1816297"/>
          <a:ext cx="9952173" cy="908148"/>
        </a:xfrm>
        <a:prstGeom prst="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843" tIns="40640" rIns="40640" bIns="40640" numCol="1" spcCol="1270" anchor="ctr" anchorCtr="0">
          <a:noAutofit/>
        </a:bodyPr>
        <a:lstStyle/>
        <a:p>
          <a:pPr lvl="0" algn="l" defTabSz="711200">
            <a:lnSpc>
              <a:spcPct val="90000"/>
            </a:lnSpc>
            <a:spcBef>
              <a:spcPct val="0"/>
            </a:spcBef>
            <a:spcAft>
              <a:spcPct val="35000"/>
            </a:spcAft>
          </a:pPr>
          <a:r>
            <a:rPr lang="en-US" sz="1600" b="0" i="0" kern="1200" dirty="0" smtClean="0">
              <a:latin typeface="Century" panose="02040604050505020304" pitchFamily="18" charset="0"/>
            </a:rPr>
            <a:t>Matches 1 or more characters in front of the plus. </a:t>
          </a:r>
        </a:p>
        <a:p>
          <a:pPr lvl="0" algn="l" defTabSz="711200">
            <a:lnSpc>
              <a:spcPct val="90000"/>
            </a:lnSpc>
            <a:spcBef>
              <a:spcPct val="0"/>
            </a:spcBef>
            <a:spcAft>
              <a:spcPct val="35000"/>
            </a:spcAft>
          </a:pPr>
          <a:r>
            <a:rPr lang="en-US" sz="1600" b="0" i="0" kern="1200" dirty="0" smtClean="0">
              <a:latin typeface="Century" panose="02040604050505020304" pitchFamily="18" charset="0"/>
            </a:rPr>
            <a:t>For example, the </a:t>
          </a:r>
          <a:r>
            <a:rPr lang="en-US" sz="1600" b="1" i="1" u="sng" kern="1200" dirty="0" err="1" smtClean="0">
              <a:solidFill>
                <a:schemeClr val="tx1"/>
              </a:solidFill>
            </a:rPr>
            <a:t>co+l</a:t>
          </a:r>
          <a:r>
            <a:rPr lang="en-US" sz="1600" b="0" i="0" kern="1200" dirty="0" smtClean="0">
              <a:latin typeface="Century" panose="02040604050505020304" pitchFamily="18" charset="0"/>
            </a:rPr>
            <a:t> regular expression matches col,cool,…,cooooooooooool,…</a:t>
          </a:r>
          <a:endParaRPr lang="en-US" sz="1600" kern="1200" dirty="0">
            <a:latin typeface="Century" panose="02040604050505020304" pitchFamily="18" charset="0"/>
          </a:endParaRPr>
        </a:p>
      </dsp:txBody>
      <dsp:txXfrm>
        <a:off x="1184953" y="1816297"/>
        <a:ext cx="9952173" cy="908148"/>
      </dsp:txXfrm>
    </dsp:sp>
    <dsp:sp modelId="{F4FF527C-153F-418C-97E4-6824D3FBC952}">
      <dsp:nvSpPr>
        <dsp:cNvPr id="0" name=""/>
        <dsp:cNvSpPr/>
      </dsp:nvSpPr>
      <dsp:spPr>
        <a:xfrm>
          <a:off x="617360" y="1702778"/>
          <a:ext cx="1135185" cy="1135185"/>
        </a:xfrm>
        <a:prstGeom prst="ellipse">
          <a:avLst/>
        </a:prstGeom>
        <a:solidFill>
          <a:schemeClr val="lt1">
            <a:hueOff val="0"/>
            <a:satOff val="0"/>
            <a:lumOff val="0"/>
            <a:alphaOff val="0"/>
          </a:schemeClr>
        </a:solid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dsp:style>
    </dsp:sp>
    <dsp:sp modelId="{3EF65670-020F-453C-B586-BFBD6F6F32E1}">
      <dsp:nvSpPr>
        <dsp:cNvPr id="0" name=""/>
        <dsp:cNvSpPr/>
      </dsp:nvSpPr>
      <dsp:spPr>
        <a:xfrm>
          <a:off x="1184953" y="3178756"/>
          <a:ext cx="9952173" cy="90814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843" tIns="40640" rIns="40640" bIns="40640" numCol="1" spcCol="1270" anchor="ctr" anchorCtr="0">
          <a:noAutofit/>
        </a:bodyPr>
        <a:lstStyle/>
        <a:p>
          <a:pPr lvl="0" algn="l" defTabSz="711200">
            <a:lnSpc>
              <a:spcPct val="90000"/>
            </a:lnSpc>
            <a:spcBef>
              <a:spcPct val="0"/>
            </a:spcBef>
            <a:spcAft>
              <a:spcPct val="35000"/>
            </a:spcAft>
          </a:pPr>
          <a:r>
            <a:rPr lang="en-US" sz="1600" b="0" i="0" kern="1200" dirty="0" smtClean="0">
              <a:latin typeface="Century" panose="02040604050505020304" pitchFamily="18" charset="0"/>
            </a:rPr>
            <a:t>Do not matches the next character or regular expression. </a:t>
          </a:r>
        </a:p>
        <a:p>
          <a:pPr lvl="0" algn="l" defTabSz="711200">
            <a:lnSpc>
              <a:spcPct val="90000"/>
            </a:lnSpc>
            <a:spcBef>
              <a:spcPct val="0"/>
            </a:spcBef>
            <a:spcAft>
              <a:spcPct val="35000"/>
            </a:spcAft>
          </a:pPr>
          <a:r>
            <a:rPr lang="en-US" sz="1600" b="0" i="0" kern="1200" dirty="0" smtClean="0">
              <a:latin typeface="Century" panose="02040604050505020304" pitchFamily="18" charset="0"/>
            </a:rPr>
            <a:t>For example, the </a:t>
          </a:r>
          <a:r>
            <a:rPr lang="en-US" sz="1600" b="1" i="1" u="sng" kern="1200" dirty="0" smtClean="0">
              <a:solidFill>
                <a:schemeClr val="tx1"/>
              </a:solidFill>
            </a:rPr>
            <a:t>q(?![0-9])</a:t>
          </a:r>
          <a:r>
            <a:rPr lang="en-US" sz="1600" b="0" i="0" kern="1200" dirty="0" smtClean="0">
              <a:latin typeface="Century" panose="02040604050505020304" pitchFamily="18" charset="0"/>
            </a:rPr>
            <a:t> regular expression matches the character q if the character after q is not a digit, it will matches the q in those strings of </a:t>
          </a:r>
          <a:r>
            <a:rPr lang="en-US" sz="1600" b="0" i="0" kern="1200" dirty="0" err="1" smtClean="0">
              <a:latin typeface="Century" panose="02040604050505020304" pitchFamily="18" charset="0"/>
            </a:rPr>
            <a:t>abdqk</a:t>
          </a:r>
          <a:r>
            <a:rPr lang="en-US" sz="1600" b="0" i="0" kern="1200" dirty="0" smtClean="0">
              <a:latin typeface="Century" panose="02040604050505020304" pitchFamily="18" charset="0"/>
            </a:rPr>
            <a:t>, quit, </a:t>
          </a:r>
          <a:r>
            <a:rPr lang="en-US" sz="1600" b="0" i="0" kern="1200" dirty="0" err="1" smtClean="0">
              <a:latin typeface="Century" panose="02040604050505020304" pitchFamily="18" charset="0"/>
            </a:rPr>
            <a:t>qeig</a:t>
          </a:r>
          <a:r>
            <a:rPr lang="en-US" sz="1600" b="0" i="0" kern="1200" dirty="0" smtClean="0">
              <a:latin typeface="Century" panose="02040604050505020304" pitchFamily="18" charset="0"/>
            </a:rPr>
            <a:t>, but not q2kd, sdkq8d.</a:t>
          </a:r>
          <a:endParaRPr lang="en-US" sz="1600" kern="1200" dirty="0">
            <a:latin typeface="Century" panose="02040604050505020304" pitchFamily="18" charset="0"/>
          </a:endParaRPr>
        </a:p>
      </dsp:txBody>
      <dsp:txXfrm>
        <a:off x="1184953" y="3178756"/>
        <a:ext cx="9952173" cy="908148"/>
      </dsp:txXfrm>
    </dsp:sp>
    <dsp:sp modelId="{63ECC52B-A73E-47F2-B466-9FD3353112CF}">
      <dsp:nvSpPr>
        <dsp:cNvPr id="0" name=""/>
        <dsp:cNvSpPr/>
      </dsp:nvSpPr>
      <dsp:spPr>
        <a:xfrm>
          <a:off x="617360" y="3065238"/>
          <a:ext cx="1135185" cy="1135185"/>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949FBA-85A1-4C42-AB7E-8A572C570AB3}">
      <dsp:nvSpPr>
        <dsp:cNvPr id="0" name=""/>
        <dsp:cNvSpPr/>
      </dsp:nvSpPr>
      <dsp:spPr>
        <a:xfrm>
          <a:off x="664291" y="4541216"/>
          <a:ext cx="10472835" cy="90814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843" tIns="40640" rIns="40640" bIns="40640" numCol="1" spcCol="1270" anchor="ctr" anchorCtr="0">
          <a:noAutofit/>
        </a:bodyPr>
        <a:lstStyle/>
        <a:p>
          <a:pPr lvl="0" algn="l" defTabSz="711200">
            <a:lnSpc>
              <a:spcPct val="90000"/>
            </a:lnSpc>
            <a:spcBef>
              <a:spcPct val="0"/>
            </a:spcBef>
            <a:spcAft>
              <a:spcPct val="35000"/>
            </a:spcAft>
          </a:pPr>
          <a:r>
            <a:rPr lang="en-US" sz="1600" b="0" i="0" kern="1200" dirty="0" smtClean="0">
              <a:latin typeface="Century" panose="02040604050505020304" pitchFamily="18" charset="0"/>
            </a:rPr>
            <a:t>Escape Character, turns off the special meaning of the next character. </a:t>
          </a:r>
        </a:p>
        <a:p>
          <a:pPr lvl="0" algn="l" defTabSz="711200">
            <a:lnSpc>
              <a:spcPct val="90000"/>
            </a:lnSpc>
            <a:spcBef>
              <a:spcPct val="0"/>
            </a:spcBef>
            <a:spcAft>
              <a:spcPct val="35000"/>
            </a:spcAft>
          </a:pPr>
          <a:r>
            <a:rPr lang="en-US" sz="1600" b="0" i="0" kern="1200" dirty="0" smtClean="0">
              <a:latin typeface="Century" panose="02040604050505020304" pitchFamily="18" charset="0"/>
            </a:rPr>
            <a:t>For example, the </a:t>
          </a:r>
          <a:r>
            <a:rPr lang="en-US" sz="1600" b="1" i="1" u="sng" kern="1200" dirty="0" smtClean="0">
              <a:solidFill>
                <a:schemeClr val="tx1"/>
              </a:solidFill>
            </a:rPr>
            <a:t>a\.b</a:t>
          </a:r>
          <a:r>
            <a:rPr lang="en-US" sz="1600" b="0" i="0" kern="1200" dirty="0" smtClean="0">
              <a:latin typeface="Century" panose="02040604050505020304" pitchFamily="18" charset="0"/>
            </a:rPr>
            <a:t> regex treats the period as a normal character and it matches a.b only.</a:t>
          </a:r>
          <a:endParaRPr lang="en-US" sz="1200" kern="1200" dirty="0">
            <a:latin typeface="Century" panose="02040604050505020304" pitchFamily="18" charset="0"/>
          </a:endParaRPr>
        </a:p>
      </dsp:txBody>
      <dsp:txXfrm>
        <a:off x="664291" y="4541216"/>
        <a:ext cx="10472835" cy="908148"/>
      </dsp:txXfrm>
    </dsp:sp>
    <dsp:sp modelId="{5928A0B9-0814-4C24-99A2-BC5C3A93F50F}">
      <dsp:nvSpPr>
        <dsp:cNvPr id="0" name=""/>
        <dsp:cNvSpPr/>
      </dsp:nvSpPr>
      <dsp:spPr>
        <a:xfrm>
          <a:off x="96698" y="4427697"/>
          <a:ext cx="1135185" cy="1135185"/>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AEE450-D649-4953-9158-ABCE14B593DA}">
      <dsp:nvSpPr>
        <dsp:cNvPr id="0" name=""/>
        <dsp:cNvSpPr/>
      </dsp:nvSpPr>
      <dsp:spPr>
        <a:xfrm>
          <a:off x="-6675176" y="-1020750"/>
          <a:ext cx="7944704" cy="7944704"/>
        </a:xfrm>
        <a:prstGeom prst="blockArc">
          <a:avLst>
            <a:gd name="adj1" fmla="val 18900000"/>
            <a:gd name="adj2" fmla="val 2700000"/>
            <a:gd name="adj3" fmla="val 272"/>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847C10-3A72-4A38-A6B2-DD0A6643126A}">
      <dsp:nvSpPr>
        <dsp:cNvPr id="0" name=""/>
        <dsp:cNvSpPr/>
      </dsp:nvSpPr>
      <dsp:spPr>
        <a:xfrm>
          <a:off x="664291" y="453838"/>
          <a:ext cx="10472835" cy="90814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843" tIns="40640" rIns="40640" bIns="40640" numCol="1" spcCol="1270" anchor="ctr" anchorCtr="0">
          <a:noAutofit/>
        </a:bodyPr>
        <a:lstStyle/>
        <a:p>
          <a:pPr lvl="0" algn="l" defTabSz="711200">
            <a:lnSpc>
              <a:spcPct val="90000"/>
            </a:lnSpc>
            <a:spcBef>
              <a:spcPct val="0"/>
            </a:spcBef>
            <a:spcAft>
              <a:spcPct val="35000"/>
            </a:spcAft>
          </a:pPr>
          <a:r>
            <a:rPr lang="en-US" sz="1600" b="0" i="0" kern="1200" dirty="0" smtClean="0">
              <a:latin typeface="Century" panose="02040604050505020304" pitchFamily="18" charset="0"/>
            </a:rPr>
            <a:t>Matches a word boundary. </a:t>
          </a:r>
        </a:p>
        <a:p>
          <a:pPr lvl="0" algn="l" defTabSz="711200">
            <a:lnSpc>
              <a:spcPct val="90000"/>
            </a:lnSpc>
            <a:spcBef>
              <a:spcPct val="0"/>
            </a:spcBef>
            <a:spcAft>
              <a:spcPct val="35000"/>
            </a:spcAft>
          </a:pPr>
          <a:r>
            <a:rPr lang="en-US" sz="1600" b="0" i="0" kern="1200" dirty="0" smtClean="0">
              <a:latin typeface="Century" panose="02040604050505020304" pitchFamily="18" charset="0"/>
            </a:rPr>
            <a:t>For example, </a:t>
          </a:r>
          <a:r>
            <a:rPr lang="en-US" sz="1600" b="1" i="1" u="sng" kern="1200" dirty="0" smtClean="0">
              <a:solidFill>
                <a:schemeClr val="tx1"/>
              </a:solidFill>
              <a:latin typeface="Century" panose="02040604050505020304" pitchFamily="18" charset="0"/>
            </a:rPr>
            <a:t>\bwater</a:t>
          </a:r>
          <a:r>
            <a:rPr lang="en-US" sz="1600" b="0" i="0" kern="1200" dirty="0" smtClean="0">
              <a:latin typeface="Century" panose="02040604050505020304" pitchFamily="18" charset="0"/>
            </a:rPr>
            <a:t> finds “watergun” but not “cleanwater” whereas </a:t>
          </a:r>
          <a:r>
            <a:rPr lang="en-US" sz="1600" b="1" i="1" u="sng" kern="1200" dirty="0" smtClean="0">
              <a:solidFill>
                <a:schemeClr val="tx1"/>
              </a:solidFill>
              <a:latin typeface="Century" panose="02040604050505020304" pitchFamily="18" charset="0"/>
            </a:rPr>
            <a:t>water\b</a:t>
          </a:r>
          <a:r>
            <a:rPr lang="en-US" sz="1600" b="0" i="0" kern="1200" dirty="0" smtClean="0">
              <a:latin typeface="Century" panose="02040604050505020304" pitchFamily="18" charset="0"/>
            </a:rPr>
            <a:t> finds “cleanwater” but not “watergun”.</a:t>
          </a:r>
          <a:endParaRPr lang="en-US" sz="1200" kern="1200" dirty="0">
            <a:latin typeface="Century" panose="02040604050505020304" pitchFamily="18" charset="0"/>
          </a:endParaRPr>
        </a:p>
      </dsp:txBody>
      <dsp:txXfrm>
        <a:off x="664291" y="453838"/>
        <a:ext cx="10472835" cy="908148"/>
      </dsp:txXfrm>
    </dsp:sp>
    <dsp:sp modelId="{F43BF0D9-7269-439B-8D63-0E4A58BB428B}">
      <dsp:nvSpPr>
        <dsp:cNvPr id="0" name=""/>
        <dsp:cNvSpPr/>
      </dsp:nvSpPr>
      <dsp:spPr>
        <a:xfrm>
          <a:off x="96698" y="340319"/>
          <a:ext cx="1135185" cy="1135185"/>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CF0737-642E-4084-9E96-0092E71CAB13}">
      <dsp:nvSpPr>
        <dsp:cNvPr id="0" name=""/>
        <dsp:cNvSpPr/>
      </dsp:nvSpPr>
      <dsp:spPr>
        <a:xfrm>
          <a:off x="1186048" y="1848128"/>
          <a:ext cx="9952173" cy="908148"/>
        </a:xfrm>
        <a:prstGeom prst="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843" tIns="40640" rIns="40640" bIns="40640" numCol="1" spcCol="1270" anchor="ctr" anchorCtr="0">
          <a:noAutofit/>
        </a:bodyPr>
        <a:lstStyle/>
        <a:p>
          <a:pPr lvl="0" algn="l" defTabSz="711200">
            <a:lnSpc>
              <a:spcPct val="90000"/>
            </a:lnSpc>
            <a:spcBef>
              <a:spcPct val="0"/>
            </a:spcBef>
            <a:spcAft>
              <a:spcPct val="35000"/>
            </a:spcAft>
          </a:pPr>
          <a:r>
            <a:rPr lang="en-US" sz="1600" b="0" i="0" kern="1200" dirty="0" smtClean="0">
              <a:latin typeface="Century" panose="02040604050505020304" pitchFamily="18" charset="0"/>
            </a:rPr>
            <a:t>Represents a </a:t>
          </a:r>
          <a:r>
            <a:rPr lang="en-US" sz="1600" b="1" i="1" u="sng" kern="1200" dirty="0" smtClean="0">
              <a:solidFill>
                <a:schemeClr val="tx1"/>
              </a:solidFill>
              <a:latin typeface="Century" panose="02040604050505020304" pitchFamily="18" charset="0"/>
            </a:rPr>
            <a:t>line break</a:t>
          </a:r>
          <a:endParaRPr lang="en-US" sz="1600" b="1" i="1" u="sng" kern="1200" dirty="0">
            <a:solidFill>
              <a:schemeClr val="tx1"/>
            </a:solidFill>
            <a:latin typeface="Century" panose="02040604050505020304" pitchFamily="18" charset="0"/>
          </a:endParaRPr>
        </a:p>
      </dsp:txBody>
      <dsp:txXfrm>
        <a:off x="1186048" y="1848128"/>
        <a:ext cx="9952173" cy="908148"/>
      </dsp:txXfrm>
    </dsp:sp>
    <dsp:sp modelId="{F4FF527C-153F-418C-97E4-6824D3FBC952}">
      <dsp:nvSpPr>
        <dsp:cNvPr id="0" name=""/>
        <dsp:cNvSpPr/>
      </dsp:nvSpPr>
      <dsp:spPr>
        <a:xfrm>
          <a:off x="617360" y="1702778"/>
          <a:ext cx="1135185" cy="1135185"/>
        </a:xfrm>
        <a:prstGeom prst="ellipse">
          <a:avLst/>
        </a:prstGeom>
        <a:solidFill>
          <a:schemeClr val="lt1">
            <a:hueOff val="0"/>
            <a:satOff val="0"/>
            <a:lumOff val="0"/>
            <a:alphaOff val="0"/>
          </a:schemeClr>
        </a:solid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dsp:style>
    </dsp:sp>
    <dsp:sp modelId="{3EF65670-020F-453C-B586-BFBD6F6F32E1}">
      <dsp:nvSpPr>
        <dsp:cNvPr id="0" name=""/>
        <dsp:cNvSpPr/>
      </dsp:nvSpPr>
      <dsp:spPr>
        <a:xfrm>
          <a:off x="1184953" y="3178756"/>
          <a:ext cx="9952173" cy="90814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843" tIns="40640" rIns="40640" bIns="40640" numCol="1" spcCol="1270" anchor="ctr" anchorCtr="0">
          <a:noAutofit/>
        </a:bodyPr>
        <a:lstStyle/>
        <a:p>
          <a:pPr lvl="0" algn="l" defTabSz="711200">
            <a:lnSpc>
              <a:spcPct val="90000"/>
            </a:lnSpc>
            <a:spcBef>
              <a:spcPct val="0"/>
            </a:spcBef>
            <a:spcAft>
              <a:spcPct val="35000"/>
            </a:spcAft>
          </a:pPr>
          <a:r>
            <a:rPr lang="en-US" sz="1600" b="0" i="0" kern="1200" dirty="0" smtClean="0"/>
            <a:t>matches digits 0 to 9, equivalent to </a:t>
          </a:r>
          <a:r>
            <a:rPr lang="en-US" sz="1600" b="1" i="1" u="sng" kern="1200" dirty="0" smtClean="0">
              <a:solidFill>
                <a:schemeClr val="tx1"/>
              </a:solidFill>
            </a:rPr>
            <a:t>[0-9]</a:t>
          </a:r>
          <a:r>
            <a:rPr lang="en-US" sz="1600" b="0" i="0" kern="1200" dirty="0" smtClean="0"/>
            <a:t> </a:t>
          </a:r>
          <a:endParaRPr lang="en-US" sz="1600" b="1" i="1" u="sng" kern="1200" dirty="0">
            <a:solidFill>
              <a:schemeClr val="tx1"/>
            </a:solidFill>
            <a:latin typeface="Century" panose="02040604050505020304" pitchFamily="18" charset="0"/>
          </a:endParaRPr>
        </a:p>
      </dsp:txBody>
      <dsp:txXfrm>
        <a:off x="1184953" y="3178756"/>
        <a:ext cx="9952173" cy="908148"/>
      </dsp:txXfrm>
    </dsp:sp>
    <dsp:sp modelId="{63ECC52B-A73E-47F2-B466-9FD3353112CF}">
      <dsp:nvSpPr>
        <dsp:cNvPr id="0" name=""/>
        <dsp:cNvSpPr/>
      </dsp:nvSpPr>
      <dsp:spPr>
        <a:xfrm>
          <a:off x="617360" y="3065238"/>
          <a:ext cx="1135185" cy="1135185"/>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949FBA-85A1-4C42-AB7E-8A572C570AB3}">
      <dsp:nvSpPr>
        <dsp:cNvPr id="0" name=""/>
        <dsp:cNvSpPr/>
      </dsp:nvSpPr>
      <dsp:spPr>
        <a:xfrm>
          <a:off x="664291" y="4541216"/>
          <a:ext cx="10472835" cy="90814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843" tIns="40640" rIns="40640" bIns="40640" numCol="1" spcCol="1270" anchor="ctr" anchorCtr="0">
          <a:noAutofit/>
        </a:bodyPr>
        <a:lstStyle/>
        <a:p>
          <a:pPr lvl="0" algn="l" defTabSz="711200">
            <a:lnSpc>
              <a:spcPct val="90000"/>
            </a:lnSpc>
            <a:spcBef>
              <a:spcPct val="0"/>
            </a:spcBef>
            <a:spcAft>
              <a:spcPct val="35000"/>
            </a:spcAft>
          </a:pPr>
          <a:r>
            <a:rPr lang="en-US" sz="1600" b="0" i="0" kern="1200" dirty="0" smtClean="0">
              <a:latin typeface="Century" panose="02040604050505020304" pitchFamily="18" charset="0"/>
            </a:rPr>
            <a:t>Represents a </a:t>
          </a:r>
          <a:r>
            <a:rPr lang="en-US" sz="1600" b="1" i="1" u="sng" kern="1200" dirty="0" smtClean="0">
              <a:solidFill>
                <a:schemeClr val="tx1"/>
              </a:solidFill>
              <a:latin typeface="Century" panose="02040604050505020304" pitchFamily="18" charset="0"/>
            </a:rPr>
            <a:t>tab</a:t>
          </a:r>
          <a:endParaRPr lang="en-US" sz="1600" b="1" i="1" u="sng" kern="1200" dirty="0">
            <a:solidFill>
              <a:schemeClr val="tx1"/>
            </a:solidFill>
            <a:latin typeface="Century" panose="02040604050505020304" pitchFamily="18" charset="0"/>
          </a:endParaRPr>
        </a:p>
      </dsp:txBody>
      <dsp:txXfrm>
        <a:off x="664291" y="4541216"/>
        <a:ext cx="10472835" cy="908148"/>
      </dsp:txXfrm>
    </dsp:sp>
    <dsp:sp modelId="{5928A0B9-0814-4C24-99A2-BC5C3A93F50F}">
      <dsp:nvSpPr>
        <dsp:cNvPr id="0" name=""/>
        <dsp:cNvSpPr/>
      </dsp:nvSpPr>
      <dsp:spPr>
        <a:xfrm>
          <a:off x="96698" y="4427697"/>
          <a:ext cx="1135185" cy="1135185"/>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AEE450-D649-4953-9158-ABCE14B593DA}">
      <dsp:nvSpPr>
        <dsp:cNvPr id="0" name=""/>
        <dsp:cNvSpPr/>
      </dsp:nvSpPr>
      <dsp:spPr>
        <a:xfrm>
          <a:off x="-6675176" y="-1020750"/>
          <a:ext cx="7944704" cy="7944704"/>
        </a:xfrm>
        <a:prstGeom prst="blockArc">
          <a:avLst>
            <a:gd name="adj1" fmla="val 18900000"/>
            <a:gd name="adj2" fmla="val 2700000"/>
            <a:gd name="adj3" fmla="val 272"/>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847C10-3A72-4A38-A6B2-DD0A6643126A}">
      <dsp:nvSpPr>
        <dsp:cNvPr id="0" name=""/>
        <dsp:cNvSpPr/>
      </dsp:nvSpPr>
      <dsp:spPr>
        <a:xfrm>
          <a:off x="664291" y="453838"/>
          <a:ext cx="10472835" cy="90814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843" tIns="40640" rIns="40640" bIns="40640" numCol="1" spcCol="1270" anchor="ctr" anchorCtr="0">
          <a:noAutofit/>
        </a:bodyPr>
        <a:lstStyle/>
        <a:p>
          <a:pPr lvl="0" algn="l" defTabSz="711200">
            <a:lnSpc>
              <a:spcPct val="90000"/>
            </a:lnSpc>
            <a:spcBef>
              <a:spcPct val="0"/>
            </a:spcBef>
            <a:spcAft>
              <a:spcPct val="35000"/>
            </a:spcAft>
          </a:pPr>
          <a:r>
            <a:rPr lang="en-US" sz="1600" b="1" i="1" u="sng" kern="1200" dirty="0" smtClean="0">
              <a:solidFill>
                <a:schemeClr val="tx1"/>
              </a:solidFill>
              <a:latin typeface="Century" panose="02040604050505020304" pitchFamily="18" charset="0"/>
            </a:rPr>
            <a:t>[:alpha:]</a:t>
          </a:r>
          <a:r>
            <a:rPr lang="en-US" sz="1600" b="0" i="0" kern="1200" dirty="0" smtClean="0">
              <a:latin typeface="Century" panose="02040604050505020304" pitchFamily="18" charset="0"/>
            </a:rPr>
            <a:t> or </a:t>
          </a:r>
          <a:r>
            <a:rPr lang="en-US" sz="1600" b="1" i="1" u="sng" kern="1200" dirty="0" smtClean="0">
              <a:solidFill>
                <a:schemeClr val="tx1"/>
              </a:solidFill>
              <a:latin typeface="Century" panose="02040604050505020304" pitchFamily="18" charset="0"/>
            </a:rPr>
            <a:t>[A-</a:t>
          </a:r>
          <a:r>
            <a:rPr lang="en-US" sz="1600" b="1" i="1" u="sng" kern="1200" dirty="0" err="1" smtClean="0">
              <a:solidFill>
                <a:schemeClr val="tx1"/>
              </a:solidFill>
              <a:latin typeface="Century" panose="02040604050505020304" pitchFamily="18" charset="0"/>
            </a:rPr>
            <a:t>Za</a:t>
          </a:r>
          <a:r>
            <a:rPr lang="en-US" sz="1600" b="1" i="1" u="sng" kern="1200" dirty="0" smtClean="0">
              <a:solidFill>
                <a:schemeClr val="tx1"/>
              </a:solidFill>
              <a:latin typeface="Century" panose="02040604050505020304" pitchFamily="18" charset="0"/>
            </a:rPr>
            <a:t>-z]</a:t>
          </a:r>
          <a:r>
            <a:rPr lang="en-US" sz="1600" b="0" i="0" kern="1200" dirty="0" smtClean="0">
              <a:latin typeface="Century" panose="02040604050505020304" pitchFamily="18" charset="0"/>
            </a:rPr>
            <a:t> represents an alphabetic character.</a:t>
          </a:r>
          <a:endParaRPr lang="en-US" sz="1200" kern="1200" dirty="0">
            <a:latin typeface="Century" panose="02040604050505020304" pitchFamily="18" charset="0"/>
          </a:endParaRPr>
        </a:p>
      </dsp:txBody>
      <dsp:txXfrm>
        <a:off x="664291" y="453838"/>
        <a:ext cx="10472835" cy="908148"/>
      </dsp:txXfrm>
    </dsp:sp>
    <dsp:sp modelId="{F43BF0D9-7269-439B-8D63-0E4A58BB428B}">
      <dsp:nvSpPr>
        <dsp:cNvPr id="0" name=""/>
        <dsp:cNvSpPr/>
      </dsp:nvSpPr>
      <dsp:spPr>
        <a:xfrm>
          <a:off x="96698" y="340319"/>
          <a:ext cx="1135185" cy="1135185"/>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CF0737-642E-4084-9E96-0092E71CAB13}">
      <dsp:nvSpPr>
        <dsp:cNvPr id="0" name=""/>
        <dsp:cNvSpPr/>
      </dsp:nvSpPr>
      <dsp:spPr>
        <a:xfrm>
          <a:off x="1186048" y="1848128"/>
          <a:ext cx="9952173" cy="908148"/>
        </a:xfrm>
        <a:prstGeom prst="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843" tIns="40640" rIns="40640" bIns="40640" numCol="1" spcCol="1270" anchor="ctr" anchorCtr="0">
          <a:noAutofit/>
        </a:bodyPr>
        <a:lstStyle/>
        <a:p>
          <a:pPr lvl="0" algn="l" defTabSz="711200">
            <a:lnSpc>
              <a:spcPct val="90000"/>
            </a:lnSpc>
            <a:spcBef>
              <a:spcPct val="0"/>
            </a:spcBef>
            <a:spcAft>
              <a:spcPct val="35000"/>
            </a:spcAft>
          </a:pPr>
          <a:r>
            <a:rPr lang="en-US" sz="1600" b="1" i="1" u="sng" kern="1200" dirty="0" smtClean="0">
              <a:solidFill>
                <a:schemeClr val="tx1"/>
              </a:solidFill>
              <a:latin typeface="Century" panose="02040604050505020304" pitchFamily="18" charset="0"/>
            </a:rPr>
            <a:t>[:alnum:]</a:t>
          </a:r>
          <a:r>
            <a:rPr lang="en-US" sz="1600" b="0" i="0" kern="1200" dirty="0" smtClean="0">
              <a:latin typeface="Century" panose="02040604050505020304" pitchFamily="18" charset="0"/>
            </a:rPr>
            <a:t> or </a:t>
          </a:r>
          <a:r>
            <a:rPr lang="en-US" sz="1600" b="1" i="1" u="sng" kern="1200" dirty="0" smtClean="0">
              <a:solidFill>
                <a:schemeClr val="tx1"/>
              </a:solidFill>
              <a:latin typeface="Century" panose="02040604050505020304" pitchFamily="18" charset="0"/>
            </a:rPr>
            <a:t>[A-Za-z0-9]</a:t>
          </a:r>
          <a:r>
            <a:rPr lang="en-US" sz="1600" b="0" i="0" kern="1200" dirty="0" smtClean="0">
              <a:latin typeface="Century" panose="02040604050505020304" pitchFamily="18" charset="0"/>
            </a:rPr>
            <a:t> represents an alphanumeric character</a:t>
          </a:r>
          <a:endParaRPr lang="en-US" sz="1600" kern="1200" dirty="0">
            <a:latin typeface="Century" panose="02040604050505020304" pitchFamily="18" charset="0"/>
          </a:endParaRPr>
        </a:p>
      </dsp:txBody>
      <dsp:txXfrm>
        <a:off x="1186048" y="1848128"/>
        <a:ext cx="9952173" cy="908148"/>
      </dsp:txXfrm>
    </dsp:sp>
    <dsp:sp modelId="{F4FF527C-153F-418C-97E4-6824D3FBC952}">
      <dsp:nvSpPr>
        <dsp:cNvPr id="0" name=""/>
        <dsp:cNvSpPr/>
      </dsp:nvSpPr>
      <dsp:spPr>
        <a:xfrm>
          <a:off x="617360" y="1702778"/>
          <a:ext cx="1135185" cy="1135185"/>
        </a:xfrm>
        <a:prstGeom prst="ellipse">
          <a:avLst/>
        </a:prstGeom>
        <a:solidFill>
          <a:schemeClr val="lt1">
            <a:hueOff val="0"/>
            <a:satOff val="0"/>
            <a:lumOff val="0"/>
            <a:alphaOff val="0"/>
          </a:schemeClr>
        </a:solid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dsp:style>
    </dsp:sp>
    <dsp:sp modelId="{3EF65670-020F-453C-B586-BFBD6F6F32E1}">
      <dsp:nvSpPr>
        <dsp:cNvPr id="0" name=""/>
        <dsp:cNvSpPr/>
      </dsp:nvSpPr>
      <dsp:spPr>
        <a:xfrm>
          <a:off x="1184953" y="3178756"/>
          <a:ext cx="9952173" cy="90814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843" tIns="40640" rIns="40640" bIns="40640" numCol="1" spcCol="1270" anchor="ctr" anchorCtr="0">
          <a:noAutofit/>
        </a:bodyPr>
        <a:lstStyle/>
        <a:p>
          <a:pPr lvl="0" algn="l" defTabSz="711200">
            <a:lnSpc>
              <a:spcPct val="90000"/>
            </a:lnSpc>
            <a:spcBef>
              <a:spcPct val="0"/>
            </a:spcBef>
            <a:spcAft>
              <a:spcPct val="35000"/>
            </a:spcAft>
          </a:pPr>
          <a:r>
            <a:rPr lang="en-US" sz="1600" b="0" i="0" kern="1200" dirty="0" smtClean="0">
              <a:latin typeface="Century" panose="02040604050505020304" pitchFamily="18" charset="0"/>
            </a:rPr>
            <a:t>Backslash and w, it is equivalent to </a:t>
          </a:r>
          <a:r>
            <a:rPr lang="en-US" sz="1600" b="1" i="1" u="sng" kern="1200" dirty="0" smtClean="0">
              <a:solidFill>
                <a:schemeClr val="tx1"/>
              </a:solidFill>
              <a:latin typeface="Century" panose="02040604050505020304" pitchFamily="18" charset="0"/>
            </a:rPr>
            <a:t>[a-zA-Z0-9_]</a:t>
          </a:r>
          <a:r>
            <a:rPr lang="en-US" sz="1600" b="0" i="0" kern="1200" dirty="0" smtClean="0">
              <a:latin typeface="Century" panose="02040604050505020304" pitchFamily="18" charset="0"/>
            </a:rPr>
            <a:t>, matches </a:t>
          </a:r>
          <a:r>
            <a:rPr lang="en-US" sz="1600" b="1" i="1" u="sng" kern="1200" dirty="0" smtClean="0">
              <a:solidFill>
                <a:schemeClr val="tx1"/>
              </a:solidFill>
              <a:latin typeface="Century" panose="02040604050505020304" pitchFamily="18" charset="0"/>
            </a:rPr>
            <a:t>alphanumeric character</a:t>
          </a:r>
          <a:r>
            <a:rPr lang="en-US" sz="1600" b="0" i="0" kern="1200" dirty="0" smtClean="0">
              <a:latin typeface="Century" panose="02040604050505020304" pitchFamily="18" charset="0"/>
            </a:rPr>
            <a:t> or </a:t>
          </a:r>
          <a:r>
            <a:rPr lang="en-US" sz="1600" b="1" i="1" u="sng" kern="1200" dirty="0" smtClean="0">
              <a:solidFill>
                <a:schemeClr val="tx1"/>
              </a:solidFill>
              <a:latin typeface="Century" panose="02040604050505020304" pitchFamily="18" charset="0"/>
            </a:rPr>
            <a:t>underscore</a:t>
          </a:r>
          <a:r>
            <a:rPr lang="en-US" sz="1600" b="0" i="0" kern="1200" dirty="0" smtClean="0">
              <a:latin typeface="Century" panose="02040604050505020304" pitchFamily="18" charset="0"/>
            </a:rPr>
            <a:t>.</a:t>
          </a:r>
          <a:endParaRPr lang="en-US" sz="1600" kern="1200" dirty="0">
            <a:latin typeface="Century" panose="02040604050505020304" pitchFamily="18" charset="0"/>
          </a:endParaRPr>
        </a:p>
      </dsp:txBody>
      <dsp:txXfrm>
        <a:off x="1184953" y="3178756"/>
        <a:ext cx="9952173" cy="908148"/>
      </dsp:txXfrm>
    </dsp:sp>
    <dsp:sp modelId="{63ECC52B-A73E-47F2-B466-9FD3353112CF}">
      <dsp:nvSpPr>
        <dsp:cNvPr id="0" name=""/>
        <dsp:cNvSpPr/>
      </dsp:nvSpPr>
      <dsp:spPr>
        <a:xfrm>
          <a:off x="617360" y="3065238"/>
          <a:ext cx="1135185" cy="1135185"/>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949FBA-85A1-4C42-AB7E-8A572C570AB3}">
      <dsp:nvSpPr>
        <dsp:cNvPr id="0" name=""/>
        <dsp:cNvSpPr/>
      </dsp:nvSpPr>
      <dsp:spPr>
        <a:xfrm>
          <a:off x="664291" y="4541216"/>
          <a:ext cx="10472835" cy="90814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843" tIns="40640" rIns="40640" bIns="40640" numCol="1" spcCol="1270" anchor="ctr" anchorCtr="0">
          <a:noAutofit/>
        </a:bodyPr>
        <a:lstStyle/>
        <a:p>
          <a:pPr lvl="0" algn="l" defTabSz="711200">
            <a:lnSpc>
              <a:spcPct val="90000"/>
            </a:lnSpc>
            <a:spcBef>
              <a:spcPct val="0"/>
            </a:spcBef>
            <a:spcAft>
              <a:spcPct val="35000"/>
            </a:spcAft>
          </a:pPr>
          <a:r>
            <a:rPr lang="en-US" sz="1600" b="0" i="0" kern="1200" dirty="0" smtClean="0">
              <a:latin typeface="Century" panose="02040604050505020304" pitchFamily="18" charset="0"/>
            </a:rPr>
            <a:t>It will match </a:t>
          </a:r>
          <a:r>
            <a:rPr lang="en-US" sz="1600" b="1" i="1" u="sng" kern="1200" dirty="0" smtClean="0">
              <a:solidFill>
                <a:schemeClr val="tx1"/>
              </a:solidFill>
              <a:latin typeface="Century" panose="02040604050505020304" pitchFamily="18" charset="0"/>
            </a:rPr>
            <a:t>non-alphanumeric character and not underscore</a:t>
          </a:r>
          <a:endParaRPr lang="en-US" sz="1600" b="1" i="1" u="sng" kern="1200" dirty="0">
            <a:solidFill>
              <a:schemeClr val="tx1"/>
            </a:solidFill>
            <a:latin typeface="Century" panose="02040604050505020304" pitchFamily="18" charset="0"/>
          </a:endParaRPr>
        </a:p>
      </dsp:txBody>
      <dsp:txXfrm>
        <a:off x="664291" y="4541216"/>
        <a:ext cx="10472835" cy="908148"/>
      </dsp:txXfrm>
    </dsp:sp>
    <dsp:sp modelId="{5928A0B9-0814-4C24-99A2-BC5C3A93F50F}">
      <dsp:nvSpPr>
        <dsp:cNvPr id="0" name=""/>
        <dsp:cNvSpPr/>
      </dsp:nvSpPr>
      <dsp:spPr>
        <a:xfrm>
          <a:off x="96698" y="4427697"/>
          <a:ext cx="1135185" cy="1135185"/>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EF2F0-B010-4286-8A37-8F0574CDCDD0}">
      <dsp:nvSpPr>
        <dsp:cNvPr id="0" name=""/>
        <dsp:cNvSpPr/>
      </dsp:nvSpPr>
      <dsp:spPr>
        <a:xfrm>
          <a:off x="0" y="3700"/>
          <a:ext cx="5203364" cy="58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smtClean="0">
              <a:latin typeface="Century" panose="02040604050505020304" pitchFamily="18" charset="0"/>
            </a:rPr>
            <a:t>Removing Numbers from a list</a:t>
          </a:r>
          <a:endParaRPr lang="en-US" sz="1800" kern="1200" dirty="0">
            <a:latin typeface="Century" panose="02040604050505020304" pitchFamily="18" charset="0"/>
          </a:endParaRPr>
        </a:p>
      </dsp:txBody>
      <dsp:txXfrm>
        <a:off x="28329" y="32029"/>
        <a:ext cx="5146706" cy="523662"/>
      </dsp:txXfrm>
    </dsp:sp>
    <dsp:sp modelId="{9B748ECA-7118-4692-A82A-D92E5D6A8BEE}">
      <dsp:nvSpPr>
        <dsp:cNvPr id="0" name=""/>
        <dsp:cNvSpPr/>
      </dsp:nvSpPr>
      <dsp:spPr>
        <a:xfrm>
          <a:off x="0" y="584020"/>
          <a:ext cx="5203364"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207"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latin typeface="Century" panose="02040604050505020304" pitchFamily="18" charset="0"/>
            </a:rPr>
            <a:t>A list of Employee name and employee code</a:t>
          </a:r>
          <a:endParaRPr lang="en-US" sz="1600" kern="1200" dirty="0">
            <a:latin typeface="Century" panose="02040604050505020304" pitchFamily="18" charset="0"/>
          </a:endParaRPr>
        </a:p>
      </dsp:txBody>
      <dsp:txXfrm>
        <a:off x="0" y="584020"/>
        <a:ext cx="5203364" cy="513360"/>
      </dsp:txXfrm>
    </dsp:sp>
    <dsp:sp modelId="{180BFF97-0D1B-4E96-8E8F-1DB77D23CBDE}">
      <dsp:nvSpPr>
        <dsp:cNvPr id="0" name=""/>
        <dsp:cNvSpPr/>
      </dsp:nvSpPr>
      <dsp:spPr>
        <a:xfrm>
          <a:off x="0" y="1097380"/>
          <a:ext cx="5203364" cy="58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Century" panose="02040604050505020304" pitchFamily="18" charset="0"/>
            </a:rPr>
            <a:t>Modify URLs in a text file</a:t>
          </a:r>
          <a:endParaRPr lang="en-US" sz="1800" kern="1200" dirty="0">
            <a:latin typeface="Century" panose="02040604050505020304" pitchFamily="18" charset="0"/>
          </a:endParaRPr>
        </a:p>
      </dsp:txBody>
      <dsp:txXfrm>
        <a:off x="28329" y="1125709"/>
        <a:ext cx="5146706" cy="523662"/>
      </dsp:txXfrm>
    </dsp:sp>
    <dsp:sp modelId="{C2845626-54E3-4075-9C92-A5AE7448F36A}">
      <dsp:nvSpPr>
        <dsp:cNvPr id="0" name=""/>
        <dsp:cNvSpPr/>
      </dsp:nvSpPr>
      <dsp:spPr>
        <a:xfrm>
          <a:off x="0" y="1677700"/>
          <a:ext cx="5203364"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207"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latin typeface="Century" panose="02040604050505020304" pitchFamily="18" charset="0"/>
            </a:rPr>
            <a:t>Fetching the domain name for the URL</a:t>
          </a:r>
          <a:endParaRPr lang="en-US" sz="1600" kern="1200" dirty="0">
            <a:latin typeface="Century" panose="02040604050505020304" pitchFamily="18" charset="0"/>
          </a:endParaRPr>
        </a:p>
      </dsp:txBody>
      <dsp:txXfrm>
        <a:off x="0" y="1677700"/>
        <a:ext cx="5203364" cy="513360"/>
      </dsp:txXfrm>
    </dsp:sp>
    <dsp:sp modelId="{08D799BC-E089-40DC-AB2B-BCC212A105C6}">
      <dsp:nvSpPr>
        <dsp:cNvPr id="0" name=""/>
        <dsp:cNvSpPr/>
      </dsp:nvSpPr>
      <dsp:spPr>
        <a:xfrm>
          <a:off x="0" y="2191060"/>
          <a:ext cx="5203364" cy="58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Century" panose="02040604050505020304" pitchFamily="18" charset="0"/>
            </a:rPr>
            <a:t>Turn every word into uppercase</a:t>
          </a:r>
          <a:endParaRPr lang="en-US" sz="1800" kern="1200" dirty="0">
            <a:latin typeface="Century" panose="02040604050505020304" pitchFamily="18" charset="0"/>
          </a:endParaRPr>
        </a:p>
      </dsp:txBody>
      <dsp:txXfrm>
        <a:off x="28329" y="2219389"/>
        <a:ext cx="5146706" cy="523662"/>
      </dsp:txXfrm>
    </dsp:sp>
    <dsp:sp modelId="{F62B9ADA-B35F-446D-80D2-124556CE3717}">
      <dsp:nvSpPr>
        <dsp:cNvPr id="0" name=""/>
        <dsp:cNvSpPr/>
      </dsp:nvSpPr>
      <dsp:spPr>
        <a:xfrm>
          <a:off x="0" y="2771380"/>
          <a:ext cx="5203364"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207"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latin typeface="Century" panose="02040604050505020304" pitchFamily="18" charset="0"/>
            </a:rPr>
            <a:t>Updating the text to uppercase</a:t>
          </a:r>
          <a:endParaRPr lang="en-US" sz="1600" kern="1200" dirty="0">
            <a:latin typeface="Century" panose="02040604050505020304" pitchFamily="18" charset="0"/>
          </a:endParaRPr>
        </a:p>
      </dsp:txBody>
      <dsp:txXfrm>
        <a:off x="0" y="2771380"/>
        <a:ext cx="5203364" cy="513360"/>
      </dsp:txXfrm>
    </dsp:sp>
    <dsp:sp modelId="{345B9FD4-8D0A-4A82-90B9-32329F1209AE}">
      <dsp:nvSpPr>
        <dsp:cNvPr id="0" name=""/>
        <dsp:cNvSpPr/>
      </dsp:nvSpPr>
      <dsp:spPr>
        <a:xfrm>
          <a:off x="0" y="3284740"/>
          <a:ext cx="5203364" cy="58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Century" panose="02040604050505020304" pitchFamily="18" charset="0"/>
            </a:rPr>
            <a:t>Swap Code, First name and Last name</a:t>
          </a:r>
          <a:endParaRPr lang="en-US" sz="1800" kern="1200" dirty="0">
            <a:latin typeface="Century" panose="02040604050505020304" pitchFamily="18" charset="0"/>
          </a:endParaRPr>
        </a:p>
      </dsp:txBody>
      <dsp:txXfrm>
        <a:off x="28329" y="3313069"/>
        <a:ext cx="5146706" cy="523662"/>
      </dsp:txXfrm>
    </dsp:sp>
    <dsp:sp modelId="{496A4B1E-93EA-4841-AA31-610045579B69}">
      <dsp:nvSpPr>
        <dsp:cNvPr id="0" name=""/>
        <dsp:cNvSpPr/>
      </dsp:nvSpPr>
      <dsp:spPr>
        <a:xfrm>
          <a:off x="0" y="3865061"/>
          <a:ext cx="5203364"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207"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latin typeface="Century" panose="02040604050505020304" pitchFamily="18" charset="0"/>
            </a:rPr>
            <a:t>Re-arranging the employee details</a:t>
          </a:r>
          <a:endParaRPr lang="en-US" sz="1600" kern="1200" dirty="0">
            <a:latin typeface="Century" panose="02040604050505020304" pitchFamily="18" charset="0"/>
          </a:endParaRPr>
        </a:p>
      </dsp:txBody>
      <dsp:txXfrm>
        <a:off x="0" y="3865061"/>
        <a:ext cx="5203364" cy="513360"/>
      </dsp:txXfrm>
    </dsp:sp>
    <dsp:sp modelId="{D40EBC3B-A0CD-42FF-B85A-9ED1A4CDF3D9}">
      <dsp:nvSpPr>
        <dsp:cNvPr id="0" name=""/>
        <dsp:cNvSpPr/>
      </dsp:nvSpPr>
      <dsp:spPr>
        <a:xfrm>
          <a:off x="0" y="4378421"/>
          <a:ext cx="5203364" cy="58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Century" panose="02040604050505020304" pitchFamily="18" charset="0"/>
            </a:rPr>
            <a:t>Matches an Username</a:t>
          </a:r>
          <a:endParaRPr lang="en-US" sz="1800" kern="1200" dirty="0">
            <a:latin typeface="Century" panose="02040604050505020304" pitchFamily="18" charset="0"/>
          </a:endParaRPr>
        </a:p>
      </dsp:txBody>
      <dsp:txXfrm>
        <a:off x="28329" y="4406750"/>
        <a:ext cx="5146706" cy="523662"/>
      </dsp:txXfrm>
    </dsp:sp>
    <dsp:sp modelId="{DDD08942-8DE3-48F9-B0E8-5F30A4E03ACD}">
      <dsp:nvSpPr>
        <dsp:cNvPr id="0" name=""/>
        <dsp:cNvSpPr/>
      </dsp:nvSpPr>
      <dsp:spPr>
        <a:xfrm>
          <a:off x="0" y="4958741"/>
          <a:ext cx="5203364"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207"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latin typeface="Century" panose="02040604050505020304" pitchFamily="18" charset="0"/>
            </a:rPr>
            <a:t>Matching username having specific criteria</a:t>
          </a:r>
          <a:endParaRPr lang="en-US" sz="1600" kern="1200" dirty="0">
            <a:latin typeface="Century" panose="02040604050505020304" pitchFamily="18" charset="0"/>
          </a:endParaRPr>
        </a:p>
      </dsp:txBody>
      <dsp:txXfrm>
        <a:off x="0" y="4958741"/>
        <a:ext cx="5203364" cy="5133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EF2F0-B010-4286-8A37-8F0574CDCDD0}">
      <dsp:nvSpPr>
        <dsp:cNvPr id="0" name=""/>
        <dsp:cNvSpPr/>
      </dsp:nvSpPr>
      <dsp:spPr>
        <a:xfrm>
          <a:off x="0" y="0"/>
          <a:ext cx="5203364" cy="58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Century" panose="02040604050505020304" pitchFamily="18" charset="0"/>
            </a:rPr>
            <a:t>Matching a Password</a:t>
          </a:r>
          <a:endParaRPr lang="en-US" sz="1800" kern="1200" dirty="0">
            <a:latin typeface="Century" panose="02040604050505020304" pitchFamily="18" charset="0"/>
          </a:endParaRPr>
        </a:p>
      </dsp:txBody>
      <dsp:txXfrm>
        <a:off x="28329" y="28329"/>
        <a:ext cx="5146706" cy="523662"/>
      </dsp:txXfrm>
    </dsp:sp>
    <dsp:sp modelId="{9B748ECA-7118-4692-A82A-D92E5D6A8BEE}">
      <dsp:nvSpPr>
        <dsp:cNvPr id="0" name=""/>
        <dsp:cNvSpPr/>
      </dsp:nvSpPr>
      <dsp:spPr>
        <a:xfrm>
          <a:off x="0" y="584020"/>
          <a:ext cx="5203364"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207"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latin typeface="Century" panose="02040604050505020304" pitchFamily="18" charset="0"/>
            </a:rPr>
            <a:t>Matching the password having specific criteria</a:t>
          </a:r>
          <a:endParaRPr lang="en-US" sz="1600" kern="1200" dirty="0">
            <a:latin typeface="Century" panose="02040604050505020304" pitchFamily="18" charset="0"/>
          </a:endParaRPr>
        </a:p>
      </dsp:txBody>
      <dsp:txXfrm>
        <a:off x="0" y="584020"/>
        <a:ext cx="5203364" cy="513360"/>
      </dsp:txXfrm>
    </dsp:sp>
    <dsp:sp modelId="{180BFF97-0D1B-4E96-8E8F-1DB77D23CBDE}">
      <dsp:nvSpPr>
        <dsp:cNvPr id="0" name=""/>
        <dsp:cNvSpPr/>
      </dsp:nvSpPr>
      <dsp:spPr>
        <a:xfrm>
          <a:off x="0" y="1097380"/>
          <a:ext cx="5203364" cy="58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Century" panose="02040604050505020304" pitchFamily="18" charset="0"/>
            </a:rPr>
            <a:t>Matching a Email address</a:t>
          </a:r>
          <a:endParaRPr lang="en-US" sz="1800" kern="1200" dirty="0">
            <a:latin typeface="Century" panose="02040604050505020304" pitchFamily="18" charset="0"/>
          </a:endParaRPr>
        </a:p>
      </dsp:txBody>
      <dsp:txXfrm>
        <a:off x="28329" y="1125709"/>
        <a:ext cx="5146706" cy="523662"/>
      </dsp:txXfrm>
    </dsp:sp>
    <dsp:sp modelId="{C2845626-54E3-4075-9C92-A5AE7448F36A}">
      <dsp:nvSpPr>
        <dsp:cNvPr id="0" name=""/>
        <dsp:cNvSpPr/>
      </dsp:nvSpPr>
      <dsp:spPr>
        <a:xfrm>
          <a:off x="0" y="1677700"/>
          <a:ext cx="5203364"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207"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latin typeface="Century" panose="02040604050505020304" pitchFamily="18" charset="0"/>
            </a:rPr>
            <a:t>Matching the email id having specific criteria</a:t>
          </a:r>
          <a:endParaRPr lang="en-US" sz="1600" kern="1200" dirty="0">
            <a:latin typeface="Century" panose="02040604050505020304" pitchFamily="18" charset="0"/>
          </a:endParaRPr>
        </a:p>
      </dsp:txBody>
      <dsp:txXfrm>
        <a:off x="0" y="1677700"/>
        <a:ext cx="5203364" cy="513360"/>
      </dsp:txXfrm>
    </dsp:sp>
    <dsp:sp modelId="{08D799BC-E089-40DC-AB2B-BCC212A105C6}">
      <dsp:nvSpPr>
        <dsp:cNvPr id="0" name=""/>
        <dsp:cNvSpPr/>
      </dsp:nvSpPr>
      <dsp:spPr>
        <a:xfrm>
          <a:off x="0" y="2191060"/>
          <a:ext cx="5203364" cy="58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Century" panose="02040604050505020304" pitchFamily="18" charset="0"/>
            </a:rPr>
            <a:t>Matching a Hexadecimal Value</a:t>
          </a:r>
          <a:endParaRPr lang="en-US" sz="1800" kern="1200" dirty="0">
            <a:latin typeface="Century" panose="02040604050505020304" pitchFamily="18" charset="0"/>
          </a:endParaRPr>
        </a:p>
      </dsp:txBody>
      <dsp:txXfrm>
        <a:off x="28329" y="2219389"/>
        <a:ext cx="5146706" cy="523662"/>
      </dsp:txXfrm>
    </dsp:sp>
    <dsp:sp modelId="{F62B9ADA-B35F-446D-80D2-124556CE3717}">
      <dsp:nvSpPr>
        <dsp:cNvPr id="0" name=""/>
        <dsp:cNvSpPr/>
      </dsp:nvSpPr>
      <dsp:spPr>
        <a:xfrm>
          <a:off x="0" y="2771380"/>
          <a:ext cx="5203364"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207"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latin typeface="Century" panose="02040604050505020304" pitchFamily="18" charset="0"/>
            </a:rPr>
            <a:t>Capturing the Hexadecimal value in a string</a:t>
          </a:r>
          <a:endParaRPr lang="en-US" sz="1600" kern="1200" dirty="0">
            <a:latin typeface="Century" panose="02040604050505020304" pitchFamily="18" charset="0"/>
          </a:endParaRPr>
        </a:p>
      </dsp:txBody>
      <dsp:txXfrm>
        <a:off x="0" y="2771380"/>
        <a:ext cx="5203364" cy="513360"/>
      </dsp:txXfrm>
    </dsp:sp>
    <dsp:sp modelId="{345B9FD4-8D0A-4A82-90B9-32329F1209AE}">
      <dsp:nvSpPr>
        <dsp:cNvPr id="0" name=""/>
        <dsp:cNvSpPr/>
      </dsp:nvSpPr>
      <dsp:spPr>
        <a:xfrm>
          <a:off x="0" y="3284740"/>
          <a:ext cx="5203364" cy="58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Century" panose="02040604050505020304" pitchFamily="18" charset="0"/>
            </a:rPr>
            <a:t>Matching a URL</a:t>
          </a:r>
          <a:endParaRPr lang="en-US" sz="1800" kern="1200" dirty="0">
            <a:latin typeface="Century" panose="02040604050505020304" pitchFamily="18" charset="0"/>
          </a:endParaRPr>
        </a:p>
      </dsp:txBody>
      <dsp:txXfrm>
        <a:off x="28329" y="3313069"/>
        <a:ext cx="5146706" cy="523662"/>
      </dsp:txXfrm>
    </dsp:sp>
    <dsp:sp modelId="{496A4B1E-93EA-4841-AA31-610045579B69}">
      <dsp:nvSpPr>
        <dsp:cNvPr id="0" name=""/>
        <dsp:cNvSpPr/>
      </dsp:nvSpPr>
      <dsp:spPr>
        <a:xfrm>
          <a:off x="0" y="3865061"/>
          <a:ext cx="5203364"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207"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latin typeface="Century" panose="02040604050505020304" pitchFamily="18" charset="0"/>
            </a:rPr>
            <a:t>Matching web links ending with .com, .org</a:t>
          </a:r>
          <a:r>
            <a:rPr lang="en-US" sz="1600" kern="1200" smtClean="0">
              <a:latin typeface="Century" panose="02040604050505020304" pitchFamily="18" charset="0"/>
            </a:rPr>
            <a:t>, etc.</a:t>
          </a:r>
          <a:endParaRPr lang="en-US" sz="1600" kern="1200" dirty="0">
            <a:latin typeface="Century" panose="02040604050505020304" pitchFamily="18" charset="0"/>
          </a:endParaRPr>
        </a:p>
      </dsp:txBody>
      <dsp:txXfrm>
        <a:off x="0" y="3865061"/>
        <a:ext cx="5203364" cy="513360"/>
      </dsp:txXfrm>
    </dsp:sp>
    <dsp:sp modelId="{D40EBC3B-A0CD-42FF-B85A-9ED1A4CDF3D9}">
      <dsp:nvSpPr>
        <dsp:cNvPr id="0" name=""/>
        <dsp:cNvSpPr/>
      </dsp:nvSpPr>
      <dsp:spPr>
        <a:xfrm>
          <a:off x="0" y="4378421"/>
          <a:ext cx="5203364" cy="58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Century" panose="02040604050505020304" pitchFamily="18" charset="0"/>
            </a:rPr>
            <a:t>Steamrolling from start to end of string</a:t>
          </a:r>
          <a:endParaRPr lang="en-US" sz="1800" kern="1200" dirty="0">
            <a:latin typeface="Century" panose="02040604050505020304" pitchFamily="18" charset="0"/>
          </a:endParaRPr>
        </a:p>
      </dsp:txBody>
      <dsp:txXfrm>
        <a:off x="28329" y="4406750"/>
        <a:ext cx="5146706" cy="523662"/>
      </dsp:txXfrm>
    </dsp:sp>
    <dsp:sp modelId="{DDD08942-8DE3-48F9-B0E8-5F30A4E03ACD}">
      <dsp:nvSpPr>
        <dsp:cNvPr id="0" name=""/>
        <dsp:cNvSpPr/>
      </dsp:nvSpPr>
      <dsp:spPr>
        <a:xfrm>
          <a:off x="0" y="4958741"/>
          <a:ext cx="5203364"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207"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latin typeface="Century" panose="02040604050505020304" pitchFamily="18" charset="0"/>
            </a:rPr>
            <a:t>Applying Greedy Trap</a:t>
          </a:r>
          <a:endParaRPr lang="en-US" sz="1600" kern="1200" dirty="0">
            <a:latin typeface="Century" panose="02040604050505020304" pitchFamily="18" charset="0"/>
          </a:endParaRPr>
        </a:p>
      </dsp:txBody>
      <dsp:txXfrm>
        <a:off x="0" y="4958741"/>
        <a:ext cx="5203364" cy="5133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EF2F0-B010-4286-8A37-8F0574CDCDD0}">
      <dsp:nvSpPr>
        <dsp:cNvPr id="0" name=""/>
        <dsp:cNvSpPr/>
      </dsp:nvSpPr>
      <dsp:spPr>
        <a:xfrm>
          <a:off x="0" y="56620"/>
          <a:ext cx="5203364" cy="71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smtClean="0">
              <a:latin typeface="Century" panose="02040604050505020304" pitchFamily="18" charset="0"/>
            </a:rPr>
            <a:t>Removing Numbers from a list</a:t>
          </a:r>
          <a:endParaRPr lang="en-US" sz="1800" kern="1200" dirty="0">
            <a:latin typeface="Century" panose="02040604050505020304" pitchFamily="18" charset="0"/>
          </a:endParaRPr>
        </a:p>
      </dsp:txBody>
      <dsp:txXfrm>
        <a:off x="34726" y="91346"/>
        <a:ext cx="5133912" cy="641908"/>
      </dsp:txXfrm>
    </dsp:sp>
    <dsp:sp modelId="{9B748ECA-7118-4692-A82A-D92E5D6A8BEE}">
      <dsp:nvSpPr>
        <dsp:cNvPr id="0" name=""/>
        <dsp:cNvSpPr/>
      </dsp:nvSpPr>
      <dsp:spPr>
        <a:xfrm>
          <a:off x="0" y="767980"/>
          <a:ext cx="5203364"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207"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latin typeface="Century" panose="02040604050505020304" pitchFamily="18" charset="0"/>
            </a:rPr>
            <a:t>A list of Employee name and employee code</a:t>
          </a:r>
          <a:endParaRPr lang="en-US" sz="1600" kern="1200" dirty="0">
            <a:latin typeface="Century" panose="02040604050505020304" pitchFamily="18" charset="0"/>
          </a:endParaRPr>
        </a:p>
      </dsp:txBody>
      <dsp:txXfrm>
        <a:off x="0" y="767980"/>
        <a:ext cx="5203364" cy="629280"/>
      </dsp:txXfrm>
    </dsp:sp>
    <dsp:sp modelId="{180BFF97-0D1B-4E96-8E8F-1DB77D23CBDE}">
      <dsp:nvSpPr>
        <dsp:cNvPr id="0" name=""/>
        <dsp:cNvSpPr/>
      </dsp:nvSpPr>
      <dsp:spPr>
        <a:xfrm>
          <a:off x="0" y="1397260"/>
          <a:ext cx="5203364" cy="71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Century" panose="02040604050505020304" pitchFamily="18" charset="0"/>
            </a:rPr>
            <a:t>Modify URLs in a text file</a:t>
          </a:r>
          <a:endParaRPr lang="en-US" sz="1800" kern="1200" dirty="0">
            <a:latin typeface="Century" panose="02040604050505020304" pitchFamily="18" charset="0"/>
          </a:endParaRPr>
        </a:p>
      </dsp:txBody>
      <dsp:txXfrm>
        <a:off x="34726" y="1431986"/>
        <a:ext cx="5133912" cy="641908"/>
      </dsp:txXfrm>
    </dsp:sp>
    <dsp:sp modelId="{C2845626-54E3-4075-9C92-A5AE7448F36A}">
      <dsp:nvSpPr>
        <dsp:cNvPr id="0" name=""/>
        <dsp:cNvSpPr/>
      </dsp:nvSpPr>
      <dsp:spPr>
        <a:xfrm>
          <a:off x="0" y="2108620"/>
          <a:ext cx="5203364"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207"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latin typeface="Century" panose="02040604050505020304" pitchFamily="18" charset="0"/>
            </a:rPr>
            <a:t>Fetching the domain name for the URL</a:t>
          </a:r>
          <a:endParaRPr lang="en-US" sz="1600" kern="1200" dirty="0">
            <a:latin typeface="Century" panose="02040604050505020304" pitchFamily="18" charset="0"/>
          </a:endParaRPr>
        </a:p>
      </dsp:txBody>
      <dsp:txXfrm>
        <a:off x="0" y="2108620"/>
        <a:ext cx="5203364" cy="629280"/>
      </dsp:txXfrm>
    </dsp:sp>
    <dsp:sp modelId="{08D799BC-E089-40DC-AB2B-BCC212A105C6}">
      <dsp:nvSpPr>
        <dsp:cNvPr id="0" name=""/>
        <dsp:cNvSpPr/>
      </dsp:nvSpPr>
      <dsp:spPr>
        <a:xfrm>
          <a:off x="0" y="2737901"/>
          <a:ext cx="5203364" cy="71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Century" panose="02040604050505020304" pitchFamily="18" charset="0"/>
            </a:rPr>
            <a:t>Turn every word into uppercase</a:t>
          </a:r>
          <a:endParaRPr lang="en-US" sz="1800" kern="1200" dirty="0">
            <a:latin typeface="Century" panose="02040604050505020304" pitchFamily="18" charset="0"/>
          </a:endParaRPr>
        </a:p>
      </dsp:txBody>
      <dsp:txXfrm>
        <a:off x="34726" y="2772627"/>
        <a:ext cx="5133912" cy="641908"/>
      </dsp:txXfrm>
    </dsp:sp>
    <dsp:sp modelId="{F62B9ADA-B35F-446D-80D2-124556CE3717}">
      <dsp:nvSpPr>
        <dsp:cNvPr id="0" name=""/>
        <dsp:cNvSpPr/>
      </dsp:nvSpPr>
      <dsp:spPr>
        <a:xfrm>
          <a:off x="0" y="3449261"/>
          <a:ext cx="5203364"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207"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latin typeface="Century" panose="02040604050505020304" pitchFamily="18" charset="0"/>
            </a:rPr>
            <a:t>Updating the text to uppercase</a:t>
          </a:r>
          <a:endParaRPr lang="en-US" sz="1600" kern="1200" dirty="0">
            <a:latin typeface="Century" panose="02040604050505020304" pitchFamily="18" charset="0"/>
          </a:endParaRPr>
        </a:p>
      </dsp:txBody>
      <dsp:txXfrm>
        <a:off x="0" y="3449261"/>
        <a:ext cx="5203364" cy="629280"/>
      </dsp:txXfrm>
    </dsp:sp>
    <dsp:sp modelId="{345B9FD4-8D0A-4A82-90B9-32329F1209AE}">
      <dsp:nvSpPr>
        <dsp:cNvPr id="0" name=""/>
        <dsp:cNvSpPr/>
      </dsp:nvSpPr>
      <dsp:spPr>
        <a:xfrm>
          <a:off x="0" y="4078541"/>
          <a:ext cx="5203364" cy="71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Century" panose="02040604050505020304" pitchFamily="18" charset="0"/>
            </a:rPr>
            <a:t>Swap Code, First name and Last name</a:t>
          </a:r>
          <a:endParaRPr lang="en-US" sz="1800" kern="1200" dirty="0">
            <a:latin typeface="Century" panose="02040604050505020304" pitchFamily="18" charset="0"/>
          </a:endParaRPr>
        </a:p>
      </dsp:txBody>
      <dsp:txXfrm>
        <a:off x="34726" y="4113267"/>
        <a:ext cx="5133912" cy="641908"/>
      </dsp:txXfrm>
    </dsp:sp>
    <dsp:sp modelId="{496A4B1E-93EA-4841-AA31-610045579B69}">
      <dsp:nvSpPr>
        <dsp:cNvPr id="0" name=""/>
        <dsp:cNvSpPr/>
      </dsp:nvSpPr>
      <dsp:spPr>
        <a:xfrm>
          <a:off x="0" y="4789901"/>
          <a:ext cx="5203364"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207"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latin typeface="Century" panose="02040604050505020304" pitchFamily="18" charset="0"/>
            </a:rPr>
            <a:t>Re-arranging the employee details</a:t>
          </a:r>
          <a:endParaRPr lang="en-US" sz="1600" kern="1200" dirty="0">
            <a:latin typeface="Century" panose="02040604050505020304" pitchFamily="18" charset="0"/>
          </a:endParaRPr>
        </a:p>
      </dsp:txBody>
      <dsp:txXfrm>
        <a:off x="0" y="4789901"/>
        <a:ext cx="5203364" cy="62928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A6BF54-D719-47E2-A9E2-0B363D46EBB0}" type="datetimeFigureOut">
              <a:rPr lang="en-US" smtClean="0"/>
              <a:t>8/2/2018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82617-EC9D-4C6F-975F-CBAFF44FEB91}" type="slidenum">
              <a:rPr lang="en-US" smtClean="0"/>
              <a:t>‹#›</a:t>
            </a:fld>
            <a:endParaRPr lang="en-US"/>
          </a:p>
        </p:txBody>
      </p:sp>
    </p:spTree>
    <p:extLst>
      <p:ext uri="{BB962C8B-B14F-4D97-AF65-F5344CB8AC3E}">
        <p14:creationId xmlns:p14="http://schemas.microsoft.com/office/powerpoint/2010/main" val="3938282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B4107B6-AAF7-4C82-98DA-1036919245EC}" type="slidenum">
              <a:rPr lang="en-US" smtClean="0"/>
              <a:pPr>
                <a:defRPr/>
              </a:pPr>
              <a:t>1</a:t>
            </a:fld>
            <a:endParaRPr lang="en-US"/>
          </a:p>
        </p:txBody>
      </p:sp>
    </p:spTree>
    <p:extLst>
      <p:ext uri="{BB962C8B-B14F-4D97-AF65-F5344CB8AC3E}">
        <p14:creationId xmlns:p14="http://schemas.microsoft.com/office/powerpoint/2010/main" val="3992963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a:defRPr/>
            </a:pPr>
            <a:fld id="{FB4107B6-AAF7-4C82-98DA-1036919245EC}" type="slidenum">
              <a:rPr lang="en-US" smtClean="0"/>
              <a:pPr>
                <a:defRPr/>
              </a:pPr>
              <a:t>13</a:t>
            </a:fld>
            <a:endParaRPr lang="en-US"/>
          </a:p>
        </p:txBody>
      </p:sp>
    </p:spTree>
    <p:extLst>
      <p:ext uri="{BB962C8B-B14F-4D97-AF65-F5344CB8AC3E}">
        <p14:creationId xmlns:p14="http://schemas.microsoft.com/office/powerpoint/2010/main" val="3732932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a:defRPr/>
            </a:pPr>
            <a:fld id="{FB4107B6-AAF7-4C82-98DA-1036919245EC}" type="slidenum">
              <a:rPr lang="en-US" smtClean="0"/>
              <a:pPr>
                <a:defRPr/>
              </a:pPr>
              <a:t>14</a:t>
            </a:fld>
            <a:endParaRPr lang="en-US"/>
          </a:p>
        </p:txBody>
      </p:sp>
    </p:spTree>
    <p:extLst>
      <p:ext uri="{BB962C8B-B14F-4D97-AF65-F5344CB8AC3E}">
        <p14:creationId xmlns:p14="http://schemas.microsoft.com/office/powerpoint/2010/main" val="865012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a:defRPr/>
            </a:pPr>
            <a:fld id="{FB4107B6-AAF7-4C82-98DA-1036919245EC}" type="slidenum">
              <a:rPr lang="en-US" smtClean="0"/>
              <a:pPr>
                <a:defRPr/>
              </a:pPr>
              <a:t>15</a:t>
            </a:fld>
            <a:endParaRPr lang="en-US"/>
          </a:p>
        </p:txBody>
      </p:sp>
    </p:spTree>
    <p:extLst>
      <p:ext uri="{BB962C8B-B14F-4D97-AF65-F5344CB8AC3E}">
        <p14:creationId xmlns:p14="http://schemas.microsoft.com/office/powerpoint/2010/main" val="1729278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a:defRPr/>
            </a:pPr>
            <a:fld id="{FB4107B6-AAF7-4C82-98DA-1036919245EC}" type="slidenum">
              <a:rPr lang="en-US" smtClean="0"/>
              <a:pPr>
                <a:defRPr/>
              </a:pPr>
              <a:t>16</a:t>
            </a:fld>
            <a:endParaRPr lang="en-US"/>
          </a:p>
        </p:txBody>
      </p:sp>
    </p:spTree>
    <p:extLst>
      <p:ext uri="{BB962C8B-B14F-4D97-AF65-F5344CB8AC3E}">
        <p14:creationId xmlns:p14="http://schemas.microsoft.com/office/powerpoint/2010/main" val="2782537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Implemented new improvement mechanism in which CSI database has been created for all type of old CSI tickets handled by team,</a:t>
            </a:r>
          </a:p>
          <a:p>
            <a:r>
              <a:rPr lang="en-US" b="0" dirty="0"/>
              <a:t>Which leads to reduce turn around time for not fixed tickets and find quick solution for complex issues which are handled in recent pasts.</a:t>
            </a:r>
          </a:p>
          <a:p>
            <a:r>
              <a:rPr lang="en-US" b="0" dirty="0"/>
              <a:t>Apart from this we invested on various technical and platform trainings during 2016 down time and same is reflecting in 2017 statistics.</a:t>
            </a:r>
          </a:p>
          <a:p>
            <a:r>
              <a:rPr lang="en-US" b="0" dirty="0"/>
              <a:t>Scrum workflow also helped to make the process quick.</a:t>
            </a:r>
          </a:p>
        </p:txBody>
      </p:sp>
      <p:sp>
        <p:nvSpPr>
          <p:cNvPr id="4" name="Slide Number Placeholder 3"/>
          <p:cNvSpPr>
            <a:spLocks noGrp="1"/>
          </p:cNvSpPr>
          <p:nvPr>
            <p:ph type="sldNum" sz="quarter" idx="10"/>
          </p:nvPr>
        </p:nvSpPr>
        <p:spPr/>
        <p:txBody>
          <a:bodyPr/>
          <a:lstStyle/>
          <a:p>
            <a:pPr>
              <a:defRPr/>
            </a:pPr>
            <a:fld id="{FB4107B6-AAF7-4C82-98DA-1036919245EC}" type="slidenum">
              <a:rPr lang="en-US" smtClean="0"/>
              <a:pPr>
                <a:defRPr/>
              </a:pPr>
              <a:t>17</a:t>
            </a:fld>
            <a:endParaRPr lang="en-US"/>
          </a:p>
        </p:txBody>
      </p:sp>
    </p:spTree>
    <p:extLst>
      <p:ext uri="{BB962C8B-B14F-4D97-AF65-F5344CB8AC3E}">
        <p14:creationId xmlns:p14="http://schemas.microsoft.com/office/powerpoint/2010/main" val="2537241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a:defRPr/>
            </a:pPr>
            <a:fld id="{FB4107B6-AAF7-4C82-98DA-1036919245EC}" type="slidenum">
              <a:rPr lang="en-US" smtClean="0"/>
              <a:pPr>
                <a:defRPr/>
              </a:pPr>
              <a:t>18</a:t>
            </a:fld>
            <a:endParaRPr lang="en-US"/>
          </a:p>
        </p:txBody>
      </p:sp>
    </p:spTree>
    <p:extLst>
      <p:ext uri="{BB962C8B-B14F-4D97-AF65-F5344CB8AC3E}">
        <p14:creationId xmlns:p14="http://schemas.microsoft.com/office/powerpoint/2010/main" val="4071803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a:defRPr/>
            </a:pPr>
            <a:fld id="{FB4107B6-AAF7-4C82-98DA-1036919245EC}" type="slidenum">
              <a:rPr lang="en-US" smtClean="0"/>
              <a:pPr>
                <a:defRPr/>
              </a:pPr>
              <a:t>19</a:t>
            </a:fld>
            <a:endParaRPr lang="en-US"/>
          </a:p>
        </p:txBody>
      </p:sp>
    </p:spTree>
    <p:extLst>
      <p:ext uri="{BB962C8B-B14F-4D97-AF65-F5344CB8AC3E}">
        <p14:creationId xmlns:p14="http://schemas.microsoft.com/office/powerpoint/2010/main" val="1964548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a:defRPr/>
            </a:pPr>
            <a:fld id="{FB4107B6-AAF7-4C82-98DA-1036919245EC}" type="slidenum">
              <a:rPr lang="en-US" smtClean="0"/>
              <a:pPr>
                <a:defRPr/>
              </a:pPr>
              <a:t>20</a:t>
            </a:fld>
            <a:endParaRPr lang="en-US"/>
          </a:p>
        </p:txBody>
      </p:sp>
    </p:spTree>
    <p:extLst>
      <p:ext uri="{BB962C8B-B14F-4D97-AF65-F5344CB8AC3E}">
        <p14:creationId xmlns:p14="http://schemas.microsoft.com/office/powerpoint/2010/main" val="29102168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a:defRPr/>
            </a:pPr>
            <a:fld id="{FB4107B6-AAF7-4C82-98DA-1036919245EC}" type="slidenum">
              <a:rPr lang="en-US" smtClean="0"/>
              <a:pPr>
                <a:defRPr/>
              </a:pPr>
              <a:t>21</a:t>
            </a:fld>
            <a:endParaRPr lang="en-US"/>
          </a:p>
        </p:txBody>
      </p:sp>
    </p:spTree>
    <p:extLst>
      <p:ext uri="{BB962C8B-B14F-4D97-AF65-F5344CB8AC3E}">
        <p14:creationId xmlns:p14="http://schemas.microsoft.com/office/powerpoint/2010/main" val="2440629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first capturing group is all option. It allows the URL to begin with "http://", "https://", or neither of them. I have a question mark after the s to allow URL's that have http or https. In order to make this entire group optional, I just added a question mark to the end of it.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Next is the domain name: one or more numbers, letters, dots, or </a:t>
            </a:r>
            <a:r>
              <a:rPr lang="en-US" sz="1200" b="0" i="0" kern="1200" dirty="0" err="1" smtClean="0">
                <a:solidFill>
                  <a:schemeClr val="tx1"/>
                </a:solidFill>
                <a:effectLst/>
                <a:latin typeface="+mn-lt"/>
                <a:ea typeface="+mn-ea"/>
                <a:cs typeface="+mn-cs"/>
              </a:rPr>
              <a:t>hypens</a:t>
            </a:r>
            <a:r>
              <a:rPr lang="en-US" sz="1200" b="0" i="0" kern="1200" dirty="0" smtClean="0">
                <a:solidFill>
                  <a:schemeClr val="tx1"/>
                </a:solidFill>
                <a:effectLst/>
                <a:latin typeface="+mn-lt"/>
                <a:ea typeface="+mn-ea"/>
                <a:cs typeface="+mn-cs"/>
              </a:rPr>
              <a:t> followed by another dot then two to six letters or dots. The following section is the optional files and directories. Inside the group, we want to match any number of forward slashes, letters, numbers, underscores, spaces, dots, or hyphens. Then we say that this group can be matched as many times as we want. Pretty much this allows multiple directories to be matched along with a file at the end. I have used the star instead of the question mark because the star says zero </a:t>
            </a:r>
            <a:r>
              <a:rPr lang="en-US" sz="1200" b="1" i="0" kern="1200" dirty="0" smtClean="0">
                <a:solidFill>
                  <a:schemeClr val="tx1"/>
                </a:solidFill>
                <a:effectLst/>
                <a:latin typeface="+mn-lt"/>
                <a:ea typeface="+mn-ea"/>
                <a:cs typeface="+mn-cs"/>
              </a:rPr>
              <a:t>or more</a:t>
            </a:r>
            <a:r>
              <a:rPr lang="en-US" sz="1200" b="0" i="0" kern="1200" dirty="0" smtClean="0">
                <a:solidFill>
                  <a:schemeClr val="tx1"/>
                </a:solidFill>
                <a:effectLst/>
                <a:latin typeface="+mn-lt"/>
                <a:ea typeface="+mn-ea"/>
                <a:cs typeface="+mn-cs"/>
              </a:rPr>
              <a:t>, not zero </a:t>
            </a:r>
            <a:r>
              <a:rPr lang="en-US" sz="1200" b="1" i="0" kern="1200" dirty="0" smtClean="0">
                <a:solidFill>
                  <a:schemeClr val="tx1"/>
                </a:solidFill>
                <a:effectLst/>
                <a:latin typeface="+mn-lt"/>
                <a:ea typeface="+mn-ea"/>
                <a:cs typeface="+mn-cs"/>
              </a:rPr>
              <a:t>or one</a:t>
            </a:r>
            <a:r>
              <a:rPr lang="en-US" sz="1200" b="0" i="0" kern="1200" dirty="0" smtClean="0">
                <a:solidFill>
                  <a:schemeClr val="tx1"/>
                </a:solidFill>
                <a:effectLst/>
                <a:latin typeface="+mn-lt"/>
                <a:ea typeface="+mn-ea"/>
                <a:cs typeface="+mn-cs"/>
              </a:rPr>
              <a:t>. If a question mark was to be used there, only one file/directory would be able to be matched.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Then a trailing slash is matched, but it can be optional.</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FB4107B6-AAF7-4C82-98DA-1036919245EC}" type="slidenum">
              <a:rPr lang="en-US" smtClean="0"/>
              <a:pPr>
                <a:defRPr/>
              </a:pPr>
              <a:t>22</a:t>
            </a:fld>
            <a:endParaRPr lang="en-US"/>
          </a:p>
        </p:txBody>
      </p:sp>
    </p:spTree>
    <p:extLst>
      <p:ext uri="{BB962C8B-B14F-4D97-AF65-F5344CB8AC3E}">
        <p14:creationId xmlns:p14="http://schemas.microsoft.com/office/powerpoint/2010/main" val="144164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a:defRPr/>
            </a:pPr>
            <a:fld id="{FB4107B6-AAF7-4C82-98DA-1036919245EC}" type="slidenum">
              <a:rPr lang="en-US" smtClean="0"/>
              <a:pPr>
                <a:defRPr/>
              </a:pPr>
              <a:t>3</a:t>
            </a:fld>
            <a:endParaRPr lang="en-US"/>
          </a:p>
        </p:txBody>
      </p:sp>
    </p:spTree>
    <p:extLst>
      <p:ext uri="{BB962C8B-B14F-4D97-AF65-F5344CB8AC3E}">
        <p14:creationId xmlns:p14="http://schemas.microsoft.com/office/powerpoint/2010/main" val="1815593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first capturing group is all option. It allows the URL to begin with "http://", "https://", or neither of them. I have a question mark after the s to allow URL's that have http or https. In order to make this entire group optional, I just added a question mark to the end of it.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Next is the domain name: one or more numbers, letters, dots, or </a:t>
            </a:r>
            <a:r>
              <a:rPr lang="en-US" sz="1200" b="0" i="0" kern="1200" dirty="0" err="1" smtClean="0">
                <a:solidFill>
                  <a:schemeClr val="tx1"/>
                </a:solidFill>
                <a:effectLst/>
                <a:latin typeface="+mn-lt"/>
                <a:ea typeface="+mn-ea"/>
                <a:cs typeface="+mn-cs"/>
              </a:rPr>
              <a:t>hypens</a:t>
            </a:r>
            <a:r>
              <a:rPr lang="en-US" sz="1200" b="0" i="0" kern="1200" dirty="0" smtClean="0">
                <a:solidFill>
                  <a:schemeClr val="tx1"/>
                </a:solidFill>
                <a:effectLst/>
                <a:latin typeface="+mn-lt"/>
                <a:ea typeface="+mn-ea"/>
                <a:cs typeface="+mn-cs"/>
              </a:rPr>
              <a:t> followed by another dot then two to six letters or dots. The following section is the optional files and directories. Inside the group, we want to match any number of forward slashes, letters, numbers, underscores, spaces, dots, or hyphens. Then we say that this group can be matched as many times as we want. Pretty much this allows multiple directories to be matched along with a file at the end. I have used the star instead of the question mark because the star says zero </a:t>
            </a:r>
            <a:r>
              <a:rPr lang="en-US" sz="1200" b="1" i="0" kern="1200" dirty="0" smtClean="0">
                <a:solidFill>
                  <a:schemeClr val="tx1"/>
                </a:solidFill>
                <a:effectLst/>
                <a:latin typeface="+mn-lt"/>
                <a:ea typeface="+mn-ea"/>
                <a:cs typeface="+mn-cs"/>
              </a:rPr>
              <a:t>or more</a:t>
            </a:r>
            <a:r>
              <a:rPr lang="en-US" sz="1200" b="0" i="0" kern="1200" dirty="0" smtClean="0">
                <a:solidFill>
                  <a:schemeClr val="tx1"/>
                </a:solidFill>
                <a:effectLst/>
                <a:latin typeface="+mn-lt"/>
                <a:ea typeface="+mn-ea"/>
                <a:cs typeface="+mn-cs"/>
              </a:rPr>
              <a:t>, not zero </a:t>
            </a:r>
            <a:r>
              <a:rPr lang="en-US" sz="1200" b="1" i="0" kern="1200" dirty="0" smtClean="0">
                <a:solidFill>
                  <a:schemeClr val="tx1"/>
                </a:solidFill>
                <a:effectLst/>
                <a:latin typeface="+mn-lt"/>
                <a:ea typeface="+mn-ea"/>
                <a:cs typeface="+mn-cs"/>
              </a:rPr>
              <a:t>or one</a:t>
            </a:r>
            <a:r>
              <a:rPr lang="en-US" sz="1200" b="0" i="0" kern="1200" dirty="0" smtClean="0">
                <a:solidFill>
                  <a:schemeClr val="tx1"/>
                </a:solidFill>
                <a:effectLst/>
                <a:latin typeface="+mn-lt"/>
                <a:ea typeface="+mn-ea"/>
                <a:cs typeface="+mn-cs"/>
              </a:rPr>
              <a:t>. If a question mark was to be used there, only one file/directory would be able to be matched.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Then a trailing slash is matched, but it can be optional.</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FB4107B6-AAF7-4C82-98DA-1036919245EC}" type="slidenum">
              <a:rPr lang="en-US" smtClean="0"/>
              <a:pPr>
                <a:defRPr/>
              </a:pPr>
              <a:t>23</a:t>
            </a:fld>
            <a:endParaRPr lang="en-US"/>
          </a:p>
        </p:txBody>
      </p:sp>
    </p:spTree>
    <p:extLst>
      <p:ext uri="{BB962C8B-B14F-4D97-AF65-F5344CB8AC3E}">
        <p14:creationId xmlns:p14="http://schemas.microsoft.com/office/powerpoint/2010/main" val="1461224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first capturing group is all option. It allows the URL to begin with "http://", "https://", or neither of them. I have a question mark after the s to allow URL's that have http or https. In order to make this entire group optional, I just added a question mark to the end of it.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Next is the domain name: one or more numbers, letters, dots, or </a:t>
            </a:r>
            <a:r>
              <a:rPr lang="en-US" sz="1200" b="0" i="0" kern="1200" dirty="0" err="1" smtClean="0">
                <a:solidFill>
                  <a:schemeClr val="tx1"/>
                </a:solidFill>
                <a:effectLst/>
                <a:latin typeface="+mn-lt"/>
                <a:ea typeface="+mn-ea"/>
                <a:cs typeface="+mn-cs"/>
              </a:rPr>
              <a:t>hypens</a:t>
            </a:r>
            <a:r>
              <a:rPr lang="en-US" sz="1200" b="0" i="0" kern="1200" dirty="0" smtClean="0">
                <a:solidFill>
                  <a:schemeClr val="tx1"/>
                </a:solidFill>
                <a:effectLst/>
                <a:latin typeface="+mn-lt"/>
                <a:ea typeface="+mn-ea"/>
                <a:cs typeface="+mn-cs"/>
              </a:rPr>
              <a:t> followed by another dot then two to six letters or dots. The following section is the optional files and directories. Inside the group, we want to match any number of forward slashes, letters, numbers, underscores, spaces, dots, or hyphens. Then we say that this group can be matched as many times as we want. Pretty much this allows multiple directories to be matched along with a file at the end. I have used the star instead of the question mark because the star says zero </a:t>
            </a:r>
            <a:r>
              <a:rPr lang="en-US" sz="1200" b="1" i="0" kern="1200" dirty="0" smtClean="0">
                <a:solidFill>
                  <a:schemeClr val="tx1"/>
                </a:solidFill>
                <a:effectLst/>
                <a:latin typeface="+mn-lt"/>
                <a:ea typeface="+mn-ea"/>
                <a:cs typeface="+mn-cs"/>
              </a:rPr>
              <a:t>or more</a:t>
            </a:r>
            <a:r>
              <a:rPr lang="en-US" sz="1200" b="0" i="0" kern="1200" dirty="0" smtClean="0">
                <a:solidFill>
                  <a:schemeClr val="tx1"/>
                </a:solidFill>
                <a:effectLst/>
                <a:latin typeface="+mn-lt"/>
                <a:ea typeface="+mn-ea"/>
                <a:cs typeface="+mn-cs"/>
              </a:rPr>
              <a:t>, not zero </a:t>
            </a:r>
            <a:r>
              <a:rPr lang="en-US" sz="1200" b="1" i="0" kern="1200" dirty="0" smtClean="0">
                <a:solidFill>
                  <a:schemeClr val="tx1"/>
                </a:solidFill>
                <a:effectLst/>
                <a:latin typeface="+mn-lt"/>
                <a:ea typeface="+mn-ea"/>
                <a:cs typeface="+mn-cs"/>
              </a:rPr>
              <a:t>or one</a:t>
            </a:r>
            <a:r>
              <a:rPr lang="en-US" sz="1200" b="0" i="0" kern="1200" dirty="0" smtClean="0">
                <a:solidFill>
                  <a:schemeClr val="tx1"/>
                </a:solidFill>
                <a:effectLst/>
                <a:latin typeface="+mn-lt"/>
                <a:ea typeface="+mn-ea"/>
                <a:cs typeface="+mn-cs"/>
              </a:rPr>
              <a:t>. If a question mark was to be used there, only one file/directory would be able to be matched.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Then a trailing slash is matched, but it can be optional.</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FB4107B6-AAF7-4C82-98DA-1036919245EC}" type="slidenum">
              <a:rPr lang="en-US" smtClean="0"/>
              <a:pPr>
                <a:defRPr/>
              </a:pPr>
              <a:t>25</a:t>
            </a:fld>
            <a:endParaRPr lang="en-US"/>
          </a:p>
        </p:txBody>
      </p:sp>
    </p:spTree>
    <p:extLst>
      <p:ext uri="{BB962C8B-B14F-4D97-AF65-F5344CB8AC3E}">
        <p14:creationId xmlns:p14="http://schemas.microsoft.com/office/powerpoint/2010/main" val="3634233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first capturing group is all option. It allows the URL to begin with "http://", "https://", or neither of them. I have a question mark after the s to allow URL's that have http or https. In order to make this entire group optional, I just added a question mark to the end of it.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Next is the domain name: one or more numbers, letters, dots, or </a:t>
            </a:r>
            <a:r>
              <a:rPr lang="en-US" sz="1200" b="0" i="0" kern="1200" dirty="0" err="1" smtClean="0">
                <a:solidFill>
                  <a:schemeClr val="tx1"/>
                </a:solidFill>
                <a:effectLst/>
                <a:latin typeface="+mn-lt"/>
                <a:ea typeface="+mn-ea"/>
                <a:cs typeface="+mn-cs"/>
              </a:rPr>
              <a:t>hypens</a:t>
            </a:r>
            <a:r>
              <a:rPr lang="en-US" sz="1200" b="0" i="0" kern="1200" dirty="0" smtClean="0">
                <a:solidFill>
                  <a:schemeClr val="tx1"/>
                </a:solidFill>
                <a:effectLst/>
                <a:latin typeface="+mn-lt"/>
                <a:ea typeface="+mn-ea"/>
                <a:cs typeface="+mn-cs"/>
              </a:rPr>
              <a:t> followed by another dot then two to six letters or dots. The following section is the optional files and directories. Inside the group, we want to match any number of forward slashes, letters, numbers, underscores, spaces, dots, or hyphens. Then we say that this group can be matched as many times as we want. Pretty much this allows multiple directories to be matched along with a file at the end. I have used the star instead of the question mark because the star says zero </a:t>
            </a:r>
            <a:r>
              <a:rPr lang="en-US" sz="1200" b="1" i="0" kern="1200" dirty="0" smtClean="0">
                <a:solidFill>
                  <a:schemeClr val="tx1"/>
                </a:solidFill>
                <a:effectLst/>
                <a:latin typeface="+mn-lt"/>
                <a:ea typeface="+mn-ea"/>
                <a:cs typeface="+mn-cs"/>
              </a:rPr>
              <a:t>or more</a:t>
            </a:r>
            <a:r>
              <a:rPr lang="en-US" sz="1200" b="0" i="0" kern="1200" dirty="0" smtClean="0">
                <a:solidFill>
                  <a:schemeClr val="tx1"/>
                </a:solidFill>
                <a:effectLst/>
                <a:latin typeface="+mn-lt"/>
                <a:ea typeface="+mn-ea"/>
                <a:cs typeface="+mn-cs"/>
              </a:rPr>
              <a:t>, not zero </a:t>
            </a:r>
            <a:r>
              <a:rPr lang="en-US" sz="1200" b="1" i="0" kern="1200" dirty="0" smtClean="0">
                <a:solidFill>
                  <a:schemeClr val="tx1"/>
                </a:solidFill>
                <a:effectLst/>
                <a:latin typeface="+mn-lt"/>
                <a:ea typeface="+mn-ea"/>
                <a:cs typeface="+mn-cs"/>
              </a:rPr>
              <a:t>or one</a:t>
            </a:r>
            <a:r>
              <a:rPr lang="en-US" sz="1200" b="0" i="0" kern="1200" dirty="0" smtClean="0">
                <a:solidFill>
                  <a:schemeClr val="tx1"/>
                </a:solidFill>
                <a:effectLst/>
                <a:latin typeface="+mn-lt"/>
                <a:ea typeface="+mn-ea"/>
                <a:cs typeface="+mn-cs"/>
              </a:rPr>
              <a:t>. If a question mark was to be used there, only one file/directory would be able to be matched.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Then a trailing slash is matched, but it can be optional.</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FB4107B6-AAF7-4C82-98DA-1036919245EC}" type="slidenum">
              <a:rPr lang="en-US" smtClean="0"/>
              <a:pPr>
                <a:defRPr/>
              </a:pPr>
              <a:t>26</a:t>
            </a:fld>
            <a:endParaRPr lang="en-US"/>
          </a:p>
        </p:txBody>
      </p:sp>
    </p:spTree>
    <p:extLst>
      <p:ext uri="{BB962C8B-B14F-4D97-AF65-F5344CB8AC3E}">
        <p14:creationId xmlns:p14="http://schemas.microsoft.com/office/powerpoint/2010/main" val="12635332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Implemented new improvement mechanism in which CSI database has been created for all type of old CSI tickets handled by team,</a:t>
            </a:r>
          </a:p>
          <a:p>
            <a:r>
              <a:rPr lang="en-US" b="0" dirty="0"/>
              <a:t>Which leads to reduce turn around time for not fixed tickets and find quick solution for complex issues which are handled in recent pasts.</a:t>
            </a:r>
          </a:p>
          <a:p>
            <a:r>
              <a:rPr lang="en-US" b="0" dirty="0"/>
              <a:t>Apart from this we invested on various technical and platform trainings during 2016 down time and same is reflecting in 2017 statistics.</a:t>
            </a:r>
          </a:p>
          <a:p>
            <a:r>
              <a:rPr lang="en-US" b="0" dirty="0"/>
              <a:t>Scrum workflow also helped to make the process quick.</a:t>
            </a:r>
          </a:p>
        </p:txBody>
      </p:sp>
      <p:sp>
        <p:nvSpPr>
          <p:cNvPr id="4" name="Slide Number Placeholder 3"/>
          <p:cNvSpPr>
            <a:spLocks noGrp="1"/>
          </p:cNvSpPr>
          <p:nvPr>
            <p:ph type="sldNum" sz="quarter" idx="10"/>
          </p:nvPr>
        </p:nvSpPr>
        <p:spPr/>
        <p:txBody>
          <a:bodyPr/>
          <a:lstStyle/>
          <a:p>
            <a:pPr>
              <a:defRPr/>
            </a:pPr>
            <a:fld id="{FB4107B6-AAF7-4C82-98DA-1036919245EC}" type="slidenum">
              <a:rPr lang="en-US" smtClean="0"/>
              <a:pPr>
                <a:defRPr/>
              </a:pPr>
              <a:t>28</a:t>
            </a:fld>
            <a:endParaRPr lang="en-US"/>
          </a:p>
        </p:txBody>
      </p:sp>
    </p:spTree>
    <p:extLst>
      <p:ext uri="{BB962C8B-B14F-4D97-AF65-F5344CB8AC3E}">
        <p14:creationId xmlns:p14="http://schemas.microsoft.com/office/powerpoint/2010/main" val="1839382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CA21B7-8AB0-4E13-8E10-A785FBED8B0D}" type="slidenum">
              <a:rPr lang="en-US" smtClean="0"/>
              <a:t>29</a:t>
            </a:fld>
            <a:endParaRPr lang="en-US"/>
          </a:p>
        </p:txBody>
      </p:sp>
    </p:spTree>
    <p:extLst>
      <p:ext uri="{BB962C8B-B14F-4D97-AF65-F5344CB8AC3E}">
        <p14:creationId xmlns:p14="http://schemas.microsoft.com/office/powerpoint/2010/main" val="3817506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a:defRPr/>
            </a:pPr>
            <a:fld id="{FB4107B6-AAF7-4C82-98DA-1036919245EC}" type="slidenum">
              <a:rPr lang="en-US" smtClean="0"/>
              <a:pPr>
                <a:defRPr/>
              </a:pPr>
              <a:t>5</a:t>
            </a:fld>
            <a:endParaRPr lang="en-US"/>
          </a:p>
        </p:txBody>
      </p:sp>
    </p:spTree>
    <p:extLst>
      <p:ext uri="{BB962C8B-B14F-4D97-AF65-F5344CB8AC3E}">
        <p14:creationId xmlns:p14="http://schemas.microsoft.com/office/powerpoint/2010/main" val="649710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a:defRPr/>
            </a:pPr>
            <a:fld id="{FB4107B6-AAF7-4C82-98DA-1036919245EC}" type="slidenum">
              <a:rPr lang="en-US" smtClean="0"/>
              <a:pPr>
                <a:defRPr/>
              </a:pPr>
              <a:t>6</a:t>
            </a:fld>
            <a:endParaRPr lang="en-US"/>
          </a:p>
        </p:txBody>
      </p:sp>
    </p:spTree>
    <p:extLst>
      <p:ext uri="{BB962C8B-B14F-4D97-AF65-F5344CB8AC3E}">
        <p14:creationId xmlns:p14="http://schemas.microsoft.com/office/powerpoint/2010/main" val="1272778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a:defRPr/>
            </a:pPr>
            <a:fld id="{FB4107B6-AAF7-4C82-98DA-1036919245EC}" type="slidenum">
              <a:rPr lang="en-US" smtClean="0"/>
              <a:pPr>
                <a:defRPr/>
              </a:pPr>
              <a:t>7</a:t>
            </a:fld>
            <a:endParaRPr lang="en-US"/>
          </a:p>
        </p:txBody>
      </p:sp>
    </p:spTree>
    <p:extLst>
      <p:ext uri="{BB962C8B-B14F-4D97-AF65-F5344CB8AC3E}">
        <p14:creationId xmlns:p14="http://schemas.microsoft.com/office/powerpoint/2010/main" val="2962121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a:defRPr/>
            </a:pPr>
            <a:fld id="{FB4107B6-AAF7-4C82-98DA-1036919245EC}" type="slidenum">
              <a:rPr lang="en-US" smtClean="0"/>
              <a:pPr>
                <a:defRPr/>
              </a:pPr>
              <a:t>8</a:t>
            </a:fld>
            <a:endParaRPr lang="en-US"/>
          </a:p>
        </p:txBody>
      </p:sp>
    </p:spTree>
    <p:extLst>
      <p:ext uri="{BB962C8B-B14F-4D97-AF65-F5344CB8AC3E}">
        <p14:creationId xmlns:p14="http://schemas.microsoft.com/office/powerpoint/2010/main" val="3619163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a:defRPr/>
            </a:pPr>
            <a:fld id="{FB4107B6-AAF7-4C82-98DA-1036919245EC}" type="slidenum">
              <a:rPr lang="en-US" smtClean="0"/>
              <a:pPr>
                <a:defRPr/>
              </a:pPr>
              <a:t>9</a:t>
            </a:fld>
            <a:endParaRPr lang="en-US"/>
          </a:p>
        </p:txBody>
      </p:sp>
    </p:spTree>
    <p:extLst>
      <p:ext uri="{BB962C8B-B14F-4D97-AF65-F5344CB8AC3E}">
        <p14:creationId xmlns:p14="http://schemas.microsoft.com/office/powerpoint/2010/main" val="37197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a:defRPr/>
            </a:pPr>
            <a:fld id="{FB4107B6-AAF7-4C82-98DA-1036919245EC}" type="slidenum">
              <a:rPr lang="en-US" smtClean="0"/>
              <a:pPr>
                <a:defRPr/>
              </a:pPr>
              <a:t>10</a:t>
            </a:fld>
            <a:endParaRPr lang="en-US"/>
          </a:p>
        </p:txBody>
      </p:sp>
    </p:spTree>
    <p:extLst>
      <p:ext uri="{BB962C8B-B14F-4D97-AF65-F5344CB8AC3E}">
        <p14:creationId xmlns:p14="http://schemas.microsoft.com/office/powerpoint/2010/main" val="2082036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a:defRPr/>
            </a:pPr>
            <a:fld id="{FB4107B6-AAF7-4C82-98DA-1036919245EC}" type="slidenum">
              <a:rPr lang="en-US" smtClean="0"/>
              <a:pPr>
                <a:defRPr/>
              </a:pPr>
              <a:t>12</a:t>
            </a:fld>
            <a:endParaRPr lang="en-US"/>
          </a:p>
        </p:txBody>
      </p:sp>
    </p:spTree>
    <p:extLst>
      <p:ext uri="{BB962C8B-B14F-4D97-AF65-F5344CB8AC3E}">
        <p14:creationId xmlns:p14="http://schemas.microsoft.com/office/powerpoint/2010/main" val="1892239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B19E31-6681-414A-BC11-E3103C23B60F}"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39009-733A-4DE3-8069-14F929112D53}" type="slidenum">
              <a:rPr lang="en-US" smtClean="0"/>
              <a:t>‹#›</a:t>
            </a:fld>
            <a:endParaRPr lang="en-US"/>
          </a:p>
        </p:txBody>
      </p:sp>
    </p:spTree>
    <p:extLst>
      <p:ext uri="{BB962C8B-B14F-4D97-AF65-F5344CB8AC3E}">
        <p14:creationId xmlns:p14="http://schemas.microsoft.com/office/powerpoint/2010/main" val="408048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B19E31-6681-414A-BC11-E3103C23B60F}"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39009-733A-4DE3-8069-14F929112D53}" type="slidenum">
              <a:rPr lang="en-US" smtClean="0"/>
              <a:t>‹#›</a:t>
            </a:fld>
            <a:endParaRPr lang="en-US"/>
          </a:p>
        </p:txBody>
      </p:sp>
    </p:spTree>
    <p:extLst>
      <p:ext uri="{BB962C8B-B14F-4D97-AF65-F5344CB8AC3E}">
        <p14:creationId xmlns:p14="http://schemas.microsoft.com/office/powerpoint/2010/main" val="204767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B19E31-6681-414A-BC11-E3103C23B60F}"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39009-733A-4DE3-8069-14F929112D53}" type="slidenum">
              <a:rPr lang="en-US" smtClean="0"/>
              <a:t>‹#›</a:t>
            </a:fld>
            <a:endParaRPr lang="en-US"/>
          </a:p>
        </p:txBody>
      </p:sp>
    </p:spTree>
    <p:extLst>
      <p:ext uri="{BB962C8B-B14F-4D97-AF65-F5344CB8AC3E}">
        <p14:creationId xmlns:p14="http://schemas.microsoft.com/office/powerpoint/2010/main" val="3536544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B19E31-6681-414A-BC11-E3103C23B60F}"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39009-733A-4DE3-8069-14F929112D53}" type="slidenum">
              <a:rPr lang="en-US" smtClean="0"/>
              <a:t>‹#›</a:t>
            </a:fld>
            <a:endParaRPr lang="en-US"/>
          </a:p>
        </p:txBody>
      </p:sp>
    </p:spTree>
    <p:extLst>
      <p:ext uri="{BB962C8B-B14F-4D97-AF65-F5344CB8AC3E}">
        <p14:creationId xmlns:p14="http://schemas.microsoft.com/office/powerpoint/2010/main" val="3654307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B19E31-6681-414A-BC11-E3103C23B60F}"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39009-733A-4DE3-8069-14F929112D53}" type="slidenum">
              <a:rPr lang="en-US" smtClean="0"/>
              <a:t>‹#›</a:t>
            </a:fld>
            <a:endParaRPr lang="en-US"/>
          </a:p>
        </p:txBody>
      </p:sp>
    </p:spTree>
    <p:extLst>
      <p:ext uri="{BB962C8B-B14F-4D97-AF65-F5344CB8AC3E}">
        <p14:creationId xmlns:p14="http://schemas.microsoft.com/office/powerpoint/2010/main" val="119249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B19E31-6681-414A-BC11-E3103C23B60F}" type="datetimeFigureOut">
              <a:rPr lang="en-US" smtClean="0"/>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439009-733A-4DE3-8069-14F929112D53}" type="slidenum">
              <a:rPr lang="en-US" smtClean="0"/>
              <a:t>‹#›</a:t>
            </a:fld>
            <a:endParaRPr lang="en-US"/>
          </a:p>
        </p:txBody>
      </p:sp>
    </p:spTree>
    <p:extLst>
      <p:ext uri="{BB962C8B-B14F-4D97-AF65-F5344CB8AC3E}">
        <p14:creationId xmlns:p14="http://schemas.microsoft.com/office/powerpoint/2010/main" val="3360185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B19E31-6681-414A-BC11-E3103C23B60F}" type="datetimeFigureOut">
              <a:rPr lang="en-US" smtClean="0"/>
              <a:t>8/2/2018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9009-733A-4DE3-8069-14F929112D53}" type="slidenum">
              <a:rPr lang="en-US" smtClean="0"/>
              <a:t>‹#›</a:t>
            </a:fld>
            <a:endParaRPr lang="en-US"/>
          </a:p>
        </p:txBody>
      </p:sp>
    </p:spTree>
    <p:extLst>
      <p:ext uri="{BB962C8B-B14F-4D97-AF65-F5344CB8AC3E}">
        <p14:creationId xmlns:p14="http://schemas.microsoft.com/office/powerpoint/2010/main" val="905406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B19E31-6681-414A-BC11-E3103C23B60F}" type="datetimeFigureOut">
              <a:rPr lang="en-US" smtClean="0"/>
              <a:t>8/2/2018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439009-733A-4DE3-8069-14F929112D53}" type="slidenum">
              <a:rPr lang="en-US" smtClean="0"/>
              <a:t>‹#›</a:t>
            </a:fld>
            <a:endParaRPr lang="en-US"/>
          </a:p>
        </p:txBody>
      </p:sp>
    </p:spTree>
    <p:extLst>
      <p:ext uri="{BB962C8B-B14F-4D97-AF65-F5344CB8AC3E}">
        <p14:creationId xmlns:p14="http://schemas.microsoft.com/office/powerpoint/2010/main" val="1636691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B19E31-6681-414A-BC11-E3103C23B60F}" type="datetimeFigureOut">
              <a:rPr lang="en-US" smtClean="0"/>
              <a:t>8/2/2018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439009-733A-4DE3-8069-14F929112D53}" type="slidenum">
              <a:rPr lang="en-US" smtClean="0"/>
              <a:t>‹#›</a:t>
            </a:fld>
            <a:endParaRPr lang="en-US"/>
          </a:p>
        </p:txBody>
      </p:sp>
    </p:spTree>
    <p:extLst>
      <p:ext uri="{BB962C8B-B14F-4D97-AF65-F5344CB8AC3E}">
        <p14:creationId xmlns:p14="http://schemas.microsoft.com/office/powerpoint/2010/main" val="128644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B19E31-6681-414A-BC11-E3103C23B60F}" type="datetimeFigureOut">
              <a:rPr lang="en-US" smtClean="0"/>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439009-733A-4DE3-8069-14F929112D53}" type="slidenum">
              <a:rPr lang="en-US" smtClean="0"/>
              <a:t>‹#›</a:t>
            </a:fld>
            <a:endParaRPr lang="en-US"/>
          </a:p>
        </p:txBody>
      </p:sp>
    </p:spTree>
    <p:extLst>
      <p:ext uri="{BB962C8B-B14F-4D97-AF65-F5344CB8AC3E}">
        <p14:creationId xmlns:p14="http://schemas.microsoft.com/office/powerpoint/2010/main" val="255807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B19E31-6681-414A-BC11-E3103C23B60F}" type="datetimeFigureOut">
              <a:rPr lang="en-US" smtClean="0"/>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439009-733A-4DE3-8069-14F929112D53}" type="slidenum">
              <a:rPr lang="en-US" smtClean="0"/>
              <a:t>‹#›</a:t>
            </a:fld>
            <a:endParaRPr lang="en-US"/>
          </a:p>
        </p:txBody>
      </p:sp>
    </p:spTree>
    <p:extLst>
      <p:ext uri="{BB962C8B-B14F-4D97-AF65-F5344CB8AC3E}">
        <p14:creationId xmlns:p14="http://schemas.microsoft.com/office/powerpoint/2010/main" val="1960720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19E31-6681-414A-BC11-E3103C23B60F}" type="datetimeFigureOut">
              <a:rPr lang="en-US" smtClean="0"/>
              <a:t>8/2/2018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439009-733A-4DE3-8069-14F929112D53}" type="slidenum">
              <a:rPr lang="en-US" smtClean="0"/>
              <a:t>‹#›</a:t>
            </a:fld>
            <a:endParaRPr lang="en-US"/>
          </a:p>
        </p:txBody>
      </p:sp>
    </p:spTree>
    <p:extLst>
      <p:ext uri="{BB962C8B-B14F-4D97-AF65-F5344CB8AC3E}">
        <p14:creationId xmlns:p14="http://schemas.microsoft.com/office/powerpoint/2010/main" val="3287467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microsoft.com/office/2007/relationships/diagramDrawing" Target="../diagrams/drawing7.xml"/><Relationship Id="rId13" Type="http://schemas.microsoft.com/office/2007/relationships/diagramDrawing" Target="../diagrams/drawing8.xml"/><Relationship Id="rId3" Type="http://schemas.openxmlformats.org/officeDocument/2006/relationships/image" Target="../media/image2.png"/><Relationship Id="rId7" Type="http://schemas.openxmlformats.org/officeDocument/2006/relationships/diagramColors" Target="../diagrams/colors7.xml"/><Relationship Id="rId12" Type="http://schemas.openxmlformats.org/officeDocument/2006/relationships/diagramColors" Target="../diagrams/colors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7.xml"/><Relationship Id="rId11" Type="http://schemas.openxmlformats.org/officeDocument/2006/relationships/diagramQuickStyle" Target="../diagrams/quickStyle8.xml"/><Relationship Id="rId5" Type="http://schemas.openxmlformats.org/officeDocument/2006/relationships/diagramLayout" Target="../diagrams/layout7.xml"/><Relationship Id="rId10" Type="http://schemas.openxmlformats.org/officeDocument/2006/relationships/diagramLayout" Target="../diagrams/layout8.xml"/><Relationship Id="rId4" Type="http://schemas.openxmlformats.org/officeDocument/2006/relationships/diagramData" Target="../diagrams/data7.xml"/><Relationship Id="rId9" Type="http://schemas.openxmlformats.org/officeDocument/2006/relationships/diagramData" Target="../diagrams/data8.xml"/></Relationships>
</file>

<file path=ppt/slides/_rels/slide13.xml.rels><?xml version="1.0" encoding="UTF-8" standalone="yes"?>
<Relationships xmlns="http://schemas.openxmlformats.org/package/2006/relationships"><Relationship Id="rId8" Type="http://schemas.microsoft.com/office/2007/relationships/diagramDrawing" Target="../diagrams/drawing9.xml"/><Relationship Id="rId13" Type="http://schemas.microsoft.com/office/2007/relationships/diagramDrawing" Target="../diagrams/drawing10.xml"/><Relationship Id="rId3" Type="http://schemas.openxmlformats.org/officeDocument/2006/relationships/image" Target="../media/image2.png"/><Relationship Id="rId7" Type="http://schemas.openxmlformats.org/officeDocument/2006/relationships/diagramColors" Target="../diagrams/colors9.xml"/><Relationship Id="rId12" Type="http://schemas.openxmlformats.org/officeDocument/2006/relationships/diagramColors" Target="../diagrams/colors10.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9.xml"/><Relationship Id="rId11" Type="http://schemas.openxmlformats.org/officeDocument/2006/relationships/diagramQuickStyle" Target="../diagrams/quickStyle10.xml"/><Relationship Id="rId5" Type="http://schemas.openxmlformats.org/officeDocument/2006/relationships/diagramLayout" Target="../diagrams/layout9.xml"/><Relationship Id="rId10" Type="http://schemas.openxmlformats.org/officeDocument/2006/relationships/diagramLayout" Target="../diagrams/layout10.xml"/><Relationship Id="rId4" Type="http://schemas.openxmlformats.org/officeDocument/2006/relationships/diagramData" Target="../diagrams/data9.xml"/><Relationship Id="rId9" Type="http://schemas.openxmlformats.org/officeDocument/2006/relationships/diagramData" Target="../diagrams/data10.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12" Type="http://schemas.openxmlformats.org/officeDocument/2006/relationships/image" Target="../media/image1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10" Type="http://schemas.openxmlformats.org/officeDocument/2006/relationships/image" Target="../media/image11.sv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sv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6BE54F-D174-4CA7-B758-5AF1B2925F30}"/>
              </a:ext>
            </a:extLst>
          </p:cNvPr>
          <p:cNvSpPr/>
          <p:nvPr/>
        </p:nvSpPr>
        <p:spPr>
          <a:xfrm>
            <a:off x="0" y="587829"/>
            <a:ext cx="12192000" cy="627017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ounded Rectangle 4">
            <a:extLst>
              <a:ext uri="{FF2B5EF4-FFF2-40B4-BE49-F238E27FC236}">
                <a16:creationId xmlns:a16="http://schemas.microsoft.com/office/drawing/2014/main" id="{58A1BEFD-C339-42F9-A25A-44212D211D6C}"/>
              </a:ext>
            </a:extLst>
          </p:cNvPr>
          <p:cNvSpPr/>
          <p:nvPr/>
        </p:nvSpPr>
        <p:spPr>
          <a:xfrm>
            <a:off x="982914" y="775153"/>
            <a:ext cx="10226171" cy="1634490"/>
          </a:xfrm>
          <a:prstGeom prst="roundRect">
            <a:avLst/>
          </a:prstGeom>
          <a:noFill/>
        </p:spPr>
        <p:txBody>
          <a:bodyPr wrap="square">
            <a:spAutoFit/>
          </a:bodyPr>
          <a:lstStyle/>
          <a:p>
            <a:pPr algn="ctr">
              <a:defRPr/>
            </a:pPr>
            <a:r>
              <a:rPr lang="en-US" sz="4500" dirty="0">
                <a:solidFill>
                  <a:schemeClr val="bg1">
                    <a:lumMod val="95000"/>
                  </a:schemeClr>
                </a:solidFill>
                <a:latin typeface="Century" panose="02040604050505020304" pitchFamily="18" charset="0"/>
              </a:rPr>
              <a:t>Regular </a:t>
            </a:r>
            <a:r>
              <a:rPr lang="en-US" sz="4500" dirty="0" smtClean="0">
                <a:solidFill>
                  <a:schemeClr val="bg1">
                    <a:lumMod val="95000"/>
                  </a:schemeClr>
                </a:solidFill>
                <a:latin typeface="Century" panose="02040604050505020304" pitchFamily="18" charset="0"/>
              </a:rPr>
              <a:t>Expression Training</a:t>
            </a:r>
          </a:p>
          <a:p>
            <a:pPr algn="ctr">
              <a:defRPr/>
            </a:pPr>
            <a:r>
              <a:rPr lang="en-US" sz="4500" dirty="0" smtClean="0">
                <a:solidFill>
                  <a:srgbClr val="FFC000"/>
                </a:solidFill>
                <a:latin typeface="Century" panose="02040604050505020304" pitchFamily="18" charset="0"/>
              </a:rPr>
              <a:t>July’18</a:t>
            </a:r>
            <a:endParaRPr lang="en-US" sz="4500" dirty="0">
              <a:solidFill>
                <a:srgbClr val="FFC000"/>
              </a:solidFill>
              <a:latin typeface="Century" panose="020406040505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570" y="2705371"/>
            <a:ext cx="6000858" cy="3375482"/>
          </a:xfrm>
          <a:prstGeom prst="rect">
            <a:avLst/>
          </a:prstGeom>
        </p:spPr>
      </p:pic>
      <p:pic>
        <p:nvPicPr>
          <p:cNvPr id="7" name="Picture 2" descr="Image result for niit logo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8675" y="47625"/>
            <a:ext cx="1182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F6D21ADA-4E3E-440B-94F8-85B2F02E121F}"/>
              </a:ext>
            </a:extLst>
          </p:cNvPr>
          <p:cNvCxnSpPr/>
          <p:nvPr/>
        </p:nvCxnSpPr>
        <p:spPr>
          <a:xfrm>
            <a:off x="290513" y="292100"/>
            <a:ext cx="104505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EA48ED5C-CB94-427A-B306-17D9BF40BEBD}"/>
              </a:ext>
            </a:extLst>
          </p:cNvPr>
          <p:cNvSpPr/>
          <p:nvPr/>
        </p:nvSpPr>
        <p:spPr>
          <a:xfrm>
            <a:off x="63500" y="153988"/>
            <a:ext cx="276225" cy="276225"/>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Tree>
    <p:extLst>
      <p:ext uri="{BB962C8B-B14F-4D97-AF65-F5344CB8AC3E}">
        <p14:creationId xmlns:p14="http://schemas.microsoft.com/office/powerpoint/2010/main" val="19663928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F6D21ADA-4E3E-440B-94F8-85B2F02E121F}"/>
              </a:ext>
            </a:extLst>
          </p:cNvPr>
          <p:cNvCxnSpPr/>
          <p:nvPr/>
        </p:nvCxnSpPr>
        <p:spPr>
          <a:xfrm>
            <a:off x="290513" y="292100"/>
            <a:ext cx="104505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099" name="Picture 2" descr="Image result for niit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8675" y="47625"/>
            <a:ext cx="1182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29">
            <a:extLst>
              <a:ext uri="{FF2B5EF4-FFF2-40B4-BE49-F238E27FC236}">
                <a16:creationId xmlns:a16="http://schemas.microsoft.com/office/drawing/2014/main" id="{EA48ED5C-CB94-427A-B306-17D9BF40BEBD}"/>
              </a:ext>
            </a:extLst>
          </p:cNvPr>
          <p:cNvSpPr/>
          <p:nvPr/>
        </p:nvSpPr>
        <p:spPr>
          <a:xfrm>
            <a:off x="63500" y="153988"/>
            <a:ext cx="276225" cy="276225"/>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31" name="TextBox 30">
            <a:extLst>
              <a:ext uri="{FF2B5EF4-FFF2-40B4-BE49-F238E27FC236}">
                <a16:creationId xmlns:a16="http://schemas.microsoft.com/office/drawing/2014/main" id="{BACAE408-10E3-4145-891E-9C577A786D23}"/>
              </a:ext>
            </a:extLst>
          </p:cNvPr>
          <p:cNvSpPr txBox="1"/>
          <p:nvPr/>
        </p:nvSpPr>
        <p:spPr>
          <a:xfrm>
            <a:off x="449261" y="44629"/>
            <a:ext cx="5638030" cy="553998"/>
          </a:xfrm>
          <a:prstGeom prst="rect">
            <a:avLst/>
          </a:prstGeom>
          <a:solidFill>
            <a:schemeClr val="bg1"/>
          </a:solidFill>
        </p:spPr>
        <p:txBody>
          <a:bodyPr wrap="square">
            <a:spAutoFit/>
          </a:bodyPr>
          <a:lstStyle/>
          <a:p>
            <a:pPr>
              <a:defRPr/>
            </a:pPr>
            <a:r>
              <a:rPr lang="en-US" sz="3000" dirty="0">
                <a:solidFill>
                  <a:schemeClr val="accent1">
                    <a:lumMod val="75000"/>
                  </a:schemeClr>
                </a:solidFill>
                <a:latin typeface="Century" panose="02040604050505020304" pitchFamily="18" charset="0"/>
              </a:rPr>
              <a:t>Regex symbol </a:t>
            </a:r>
            <a:r>
              <a:rPr lang="en-US" sz="3000" dirty="0" smtClean="0">
                <a:solidFill>
                  <a:schemeClr val="accent1">
                    <a:lumMod val="75000"/>
                  </a:schemeClr>
                </a:solidFill>
                <a:latin typeface="Century" panose="02040604050505020304" pitchFamily="18" charset="0"/>
              </a:rPr>
              <a:t>list continue…</a:t>
            </a:r>
            <a:endParaRPr lang="en-US" sz="3000" dirty="0">
              <a:solidFill>
                <a:schemeClr val="accent1">
                  <a:lumMod val="75000"/>
                </a:schemeClr>
              </a:solidFill>
              <a:latin typeface="Century" panose="02040604050505020304" pitchFamily="18" charset="0"/>
            </a:endParaRPr>
          </a:p>
        </p:txBody>
      </p:sp>
      <p:grpSp>
        <p:nvGrpSpPr>
          <p:cNvPr id="5" name="Group 4">
            <a:extLst>
              <a:ext uri="{FF2B5EF4-FFF2-40B4-BE49-F238E27FC236}">
                <a16:creationId xmlns:a16="http://schemas.microsoft.com/office/drawing/2014/main" id="{F2103C45-7F07-4B23-A949-F24F480CAC5C}"/>
              </a:ext>
            </a:extLst>
          </p:cNvPr>
          <p:cNvGrpSpPr/>
          <p:nvPr/>
        </p:nvGrpSpPr>
        <p:grpSpPr>
          <a:xfrm>
            <a:off x="7757904" y="850903"/>
            <a:ext cx="3896970" cy="2324441"/>
            <a:chOff x="7757904" y="850903"/>
            <a:chExt cx="3896970" cy="2324441"/>
          </a:xfrm>
        </p:grpSpPr>
        <p:sp>
          <p:nvSpPr>
            <p:cNvPr id="3" name="Rectangle 2">
              <a:extLst>
                <a:ext uri="{FF2B5EF4-FFF2-40B4-BE49-F238E27FC236}">
                  <a16:creationId xmlns:a16="http://schemas.microsoft.com/office/drawing/2014/main" id="{B1779D32-7522-400C-9ABF-44FE272615B5}"/>
                </a:ext>
              </a:extLst>
            </p:cNvPr>
            <p:cNvSpPr/>
            <p:nvPr/>
          </p:nvSpPr>
          <p:spPr>
            <a:xfrm>
              <a:off x="7757904" y="897773"/>
              <a:ext cx="1298990" cy="22775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panose="02040604050505020304" pitchFamily="18" charset="0"/>
              </a:endParaRPr>
            </a:p>
          </p:txBody>
        </p:sp>
        <p:sp>
          <p:nvSpPr>
            <p:cNvPr id="34" name="Rectangle 33">
              <a:extLst>
                <a:ext uri="{FF2B5EF4-FFF2-40B4-BE49-F238E27FC236}">
                  <a16:creationId xmlns:a16="http://schemas.microsoft.com/office/drawing/2014/main" id="{40EBAABD-69C6-4603-A8E6-3FAAB6F9B761}"/>
                </a:ext>
              </a:extLst>
            </p:cNvPr>
            <p:cNvSpPr/>
            <p:nvPr/>
          </p:nvSpPr>
          <p:spPr>
            <a:xfrm>
              <a:off x="10355884" y="850903"/>
              <a:ext cx="1298990" cy="22775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panose="02040604050505020304" pitchFamily="18" charset="0"/>
              </a:endParaRPr>
            </a:p>
          </p:txBody>
        </p:sp>
      </p:grpSp>
      <p:grpSp>
        <p:nvGrpSpPr>
          <p:cNvPr id="29" name="Group 28"/>
          <p:cNvGrpSpPr/>
          <p:nvPr/>
        </p:nvGrpSpPr>
        <p:grpSpPr>
          <a:xfrm>
            <a:off x="640080" y="719666"/>
            <a:ext cx="11221362" cy="5903203"/>
            <a:chOff x="640080" y="719666"/>
            <a:chExt cx="11221362" cy="5903203"/>
          </a:xfrm>
        </p:grpSpPr>
        <p:graphicFrame>
          <p:nvGraphicFramePr>
            <p:cNvPr id="35" name="Diagram 34"/>
            <p:cNvGraphicFramePr/>
            <p:nvPr>
              <p:extLst>
                <p:ext uri="{D42A27DB-BD31-4B8C-83A1-F6EECF244321}">
                  <p14:modId xmlns:p14="http://schemas.microsoft.com/office/powerpoint/2010/main" val="696091303"/>
                </p:ext>
              </p:extLst>
            </p:nvPr>
          </p:nvGraphicFramePr>
          <p:xfrm>
            <a:off x="640080" y="719666"/>
            <a:ext cx="11221362" cy="5903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8" name="TextBox 27"/>
            <p:cNvSpPr txBox="1"/>
            <p:nvPr/>
          </p:nvSpPr>
          <p:spPr>
            <a:xfrm>
              <a:off x="640080" y="1459063"/>
              <a:ext cx="1319349" cy="369332"/>
            </a:xfrm>
            <a:prstGeom prst="rect">
              <a:avLst/>
            </a:prstGeom>
            <a:noFill/>
          </p:spPr>
          <p:txBody>
            <a:bodyPr wrap="square" rtlCol="0">
              <a:spAutoFit/>
            </a:bodyPr>
            <a:lstStyle/>
            <a:p>
              <a:pPr algn="ctr"/>
              <a:r>
                <a:rPr lang="en-US" b="1" dirty="0" smtClean="0">
                  <a:solidFill>
                    <a:schemeClr val="accent2"/>
                  </a:solidFill>
                  <a:latin typeface="Century" panose="02040604050505020304" pitchFamily="18" charset="0"/>
                </a:rPr>
                <a:t>[:alpha:]</a:t>
              </a:r>
              <a:endParaRPr lang="en-US" dirty="0">
                <a:solidFill>
                  <a:schemeClr val="accent2"/>
                </a:solidFill>
                <a:latin typeface="Century" panose="02040604050505020304" pitchFamily="18" charset="0"/>
              </a:endParaRPr>
            </a:p>
          </p:txBody>
        </p:sp>
      </p:grpSp>
      <p:sp>
        <p:nvSpPr>
          <p:cNvPr id="39" name="TextBox 38"/>
          <p:cNvSpPr txBox="1"/>
          <p:nvPr/>
        </p:nvSpPr>
        <p:spPr>
          <a:xfrm>
            <a:off x="1179536" y="2806012"/>
            <a:ext cx="1293222" cy="369332"/>
          </a:xfrm>
          <a:prstGeom prst="rect">
            <a:avLst/>
          </a:prstGeom>
          <a:noFill/>
        </p:spPr>
        <p:txBody>
          <a:bodyPr wrap="square" rtlCol="0">
            <a:spAutoFit/>
          </a:bodyPr>
          <a:lstStyle/>
          <a:p>
            <a:pPr algn="ctr"/>
            <a:r>
              <a:rPr lang="en-US" b="1" dirty="0" smtClean="0">
                <a:solidFill>
                  <a:schemeClr val="bg2">
                    <a:lumMod val="50000"/>
                  </a:schemeClr>
                </a:solidFill>
                <a:latin typeface="Century" panose="02040604050505020304" pitchFamily="18" charset="0"/>
              </a:rPr>
              <a:t>[:alnum:]</a:t>
            </a:r>
          </a:p>
        </p:txBody>
      </p:sp>
      <p:sp>
        <p:nvSpPr>
          <p:cNvPr id="40" name="TextBox 39"/>
          <p:cNvSpPr txBox="1"/>
          <p:nvPr/>
        </p:nvSpPr>
        <p:spPr>
          <a:xfrm>
            <a:off x="1179536" y="3933450"/>
            <a:ext cx="1293222" cy="923330"/>
          </a:xfrm>
          <a:prstGeom prst="rect">
            <a:avLst/>
          </a:prstGeom>
          <a:noFill/>
        </p:spPr>
        <p:txBody>
          <a:bodyPr wrap="square" rtlCol="0">
            <a:spAutoFit/>
          </a:bodyPr>
          <a:lstStyle/>
          <a:p>
            <a:pPr algn="ctr"/>
            <a:r>
              <a:rPr lang="en-US" b="1" dirty="0" smtClean="0">
                <a:solidFill>
                  <a:schemeClr val="accent4"/>
                </a:solidFill>
                <a:latin typeface="Century" panose="02040604050505020304" pitchFamily="18" charset="0"/>
              </a:rPr>
              <a:t>\w </a:t>
            </a:r>
          </a:p>
          <a:p>
            <a:pPr algn="ctr"/>
            <a:r>
              <a:rPr lang="en-US" b="1" dirty="0" smtClean="0">
                <a:solidFill>
                  <a:schemeClr val="accent4"/>
                </a:solidFill>
                <a:latin typeface="Century" panose="02040604050505020304" pitchFamily="18" charset="0"/>
              </a:rPr>
              <a:t>Backslash  w</a:t>
            </a:r>
          </a:p>
        </p:txBody>
      </p:sp>
      <p:sp>
        <p:nvSpPr>
          <p:cNvPr id="41" name="TextBox 40"/>
          <p:cNvSpPr txBox="1"/>
          <p:nvPr/>
        </p:nvSpPr>
        <p:spPr>
          <a:xfrm>
            <a:off x="640080" y="5299109"/>
            <a:ext cx="1306286" cy="923330"/>
          </a:xfrm>
          <a:prstGeom prst="rect">
            <a:avLst/>
          </a:prstGeom>
          <a:noFill/>
        </p:spPr>
        <p:txBody>
          <a:bodyPr wrap="square" rtlCol="0">
            <a:spAutoFit/>
          </a:bodyPr>
          <a:lstStyle/>
          <a:p>
            <a:pPr algn="ctr"/>
            <a:r>
              <a:rPr lang="en-US" b="1" dirty="0" smtClean="0">
                <a:solidFill>
                  <a:schemeClr val="accent5"/>
                </a:solidFill>
                <a:latin typeface="Century" panose="02040604050505020304" pitchFamily="18" charset="0"/>
              </a:rPr>
              <a:t>\W</a:t>
            </a:r>
          </a:p>
          <a:p>
            <a:pPr algn="ctr"/>
            <a:r>
              <a:rPr lang="en-US" b="1" dirty="0" smtClean="0">
                <a:solidFill>
                  <a:schemeClr val="accent5"/>
                </a:solidFill>
                <a:latin typeface="Century" panose="02040604050505020304" pitchFamily="18" charset="0"/>
              </a:rPr>
              <a:t>Backslash  t</a:t>
            </a:r>
          </a:p>
        </p:txBody>
      </p:sp>
    </p:spTree>
    <p:extLst>
      <p:ext uri="{BB962C8B-B14F-4D97-AF65-F5344CB8AC3E}">
        <p14:creationId xmlns:p14="http://schemas.microsoft.com/office/powerpoint/2010/main" val="917863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F191DC5-DBE1-4026-9C09-FBFA51F7EE2C}"/>
              </a:ext>
            </a:extLst>
          </p:cNvPr>
          <p:cNvSpPr/>
          <p:nvPr/>
        </p:nvSpPr>
        <p:spPr>
          <a:xfrm>
            <a:off x="2011680" y="3267441"/>
            <a:ext cx="8229600" cy="1965960"/>
          </a:xfrm>
          <a:prstGeom prst="rect">
            <a:avLst/>
          </a:prstGeom>
          <a:solidFill>
            <a:schemeClr val="tx1"/>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bg1"/>
                </a:solidFill>
                <a:latin typeface="Century" panose="02040604050505020304" pitchFamily="18" charset="0"/>
              </a:rPr>
              <a:t>Pattern Creation</a:t>
            </a:r>
            <a:endParaRPr lang="en-US" sz="4000" dirty="0">
              <a:solidFill>
                <a:schemeClr val="bg1"/>
              </a:solidFill>
              <a:latin typeface="Century Gothic" panose="020B0502020202020204" pitchFamily="34" charset="0"/>
              <a:ea typeface="Arial" charset="0"/>
              <a:cs typeface="Arial" charset="0"/>
            </a:endParaRPr>
          </a:p>
        </p:txBody>
      </p:sp>
      <p:sp>
        <p:nvSpPr>
          <p:cNvPr id="73" name="Rectangle 72">
            <a:extLst>
              <a:ext uri="{FF2B5EF4-FFF2-40B4-BE49-F238E27FC236}">
                <a16:creationId xmlns:a16="http://schemas.microsoft.com/office/drawing/2014/main" id="{34D497EF-099E-4CC1-A6F3-E9426288D067}"/>
              </a:ext>
            </a:extLst>
          </p:cNvPr>
          <p:cNvSpPr/>
          <p:nvPr/>
        </p:nvSpPr>
        <p:spPr>
          <a:xfrm>
            <a:off x="2011680" y="5263881"/>
            <a:ext cx="8229600" cy="91440"/>
          </a:xfrm>
          <a:prstGeom prst="rect">
            <a:avLst/>
          </a:prstGeom>
          <a:solidFill>
            <a:schemeClr val="accent1">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lumMod val="65000"/>
                  <a:lumOff val="35000"/>
                </a:schemeClr>
              </a:solidFill>
              <a:latin typeface="Arial" charset="0"/>
              <a:ea typeface="Arial" charset="0"/>
              <a:cs typeface="Arial" charset="0"/>
            </a:endParaRPr>
          </a:p>
        </p:txBody>
      </p:sp>
      <p:pic>
        <p:nvPicPr>
          <p:cNvPr id="7" name="Picture 2" descr="Image result for niit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8675" y="47625"/>
            <a:ext cx="1182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F6D21ADA-4E3E-440B-94F8-85B2F02E121F}"/>
              </a:ext>
            </a:extLst>
          </p:cNvPr>
          <p:cNvCxnSpPr/>
          <p:nvPr/>
        </p:nvCxnSpPr>
        <p:spPr>
          <a:xfrm>
            <a:off x="290513" y="292100"/>
            <a:ext cx="104505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EA48ED5C-CB94-427A-B306-17D9BF40BEBD}"/>
              </a:ext>
            </a:extLst>
          </p:cNvPr>
          <p:cNvSpPr/>
          <p:nvPr/>
        </p:nvSpPr>
        <p:spPr>
          <a:xfrm>
            <a:off x="63500" y="153988"/>
            <a:ext cx="276225" cy="276225"/>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pic>
        <p:nvPicPr>
          <p:cNvPr id="9" name="Graphic 7" descr="Head with Gears">
            <a:extLst>
              <a:ext uri="{FF2B5EF4-FFF2-40B4-BE49-F238E27FC236}">
                <a16:creationId xmlns:a16="http://schemas.microsoft.com/office/drawing/2014/main" id="{777DDB99-0D09-4CEE-91E5-CF171EF6E75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2011680" y="1758681"/>
            <a:ext cx="1508760" cy="1508760"/>
          </a:xfrm>
          <a:prstGeom prst="rect">
            <a:avLst/>
          </a:prstGeom>
        </p:spPr>
      </p:pic>
    </p:spTree>
    <p:extLst>
      <p:ext uri="{BB962C8B-B14F-4D97-AF65-F5344CB8AC3E}">
        <p14:creationId xmlns:p14="http://schemas.microsoft.com/office/powerpoint/2010/main" val="2586968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F6D21ADA-4E3E-440B-94F8-85B2F02E121F}"/>
              </a:ext>
            </a:extLst>
          </p:cNvPr>
          <p:cNvCxnSpPr/>
          <p:nvPr/>
        </p:nvCxnSpPr>
        <p:spPr>
          <a:xfrm>
            <a:off x="290513" y="292100"/>
            <a:ext cx="104505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099" name="Picture 2" descr="Image result for niit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8675" y="47625"/>
            <a:ext cx="1182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29">
            <a:extLst>
              <a:ext uri="{FF2B5EF4-FFF2-40B4-BE49-F238E27FC236}">
                <a16:creationId xmlns:a16="http://schemas.microsoft.com/office/drawing/2014/main" id="{EA48ED5C-CB94-427A-B306-17D9BF40BEBD}"/>
              </a:ext>
            </a:extLst>
          </p:cNvPr>
          <p:cNvSpPr/>
          <p:nvPr/>
        </p:nvSpPr>
        <p:spPr>
          <a:xfrm>
            <a:off x="63500" y="153988"/>
            <a:ext cx="276225" cy="276225"/>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31" name="TextBox 30">
            <a:extLst>
              <a:ext uri="{FF2B5EF4-FFF2-40B4-BE49-F238E27FC236}">
                <a16:creationId xmlns:a16="http://schemas.microsoft.com/office/drawing/2014/main" id="{BACAE408-10E3-4145-891E-9C577A786D23}"/>
              </a:ext>
            </a:extLst>
          </p:cNvPr>
          <p:cNvSpPr txBox="1"/>
          <p:nvPr/>
        </p:nvSpPr>
        <p:spPr>
          <a:xfrm>
            <a:off x="449261" y="18504"/>
            <a:ext cx="3705880" cy="553998"/>
          </a:xfrm>
          <a:prstGeom prst="rect">
            <a:avLst/>
          </a:prstGeom>
          <a:solidFill>
            <a:schemeClr val="bg1"/>
          </a:solidFill>
        </p:spPr>
        <p:txBody>
          <a:bodyPr wrap="square">
            <a:spAutoFit/>
          </a:bodyPr>
          <a:lstStyle/>
          <a:p>
            <a:pPr>
              <a:defRPr/>
            </a:pPr>
            <a:r>
              <a:rPr lang="en-US" sz="3000" dirty="0" smtClean="0">
                <a:solidFill>
                  <a:schemeClr val="accent1">
                    <a:lumMod val="75000"/>
                  </a:schemeClr>
                </a:solidFill>
                <a:latin typeface="Century" panose="02040604050505020304" pitchFamily="18" charset="0"/>
              </a:rPr>
              <a:t>Pattern Creation</a:t>
            </a:r>
            <a:endParaRPr lang="en-US" sz="3000" dirty="0">
              <a:solidFill>
                <a:schemeClr val="accent1">
                  <a:lumMod val="75000"/>
                </a:schemeClr>
              </a:solidFill>
              <a:latin typeface="Century" panose="02040604050505020304" pitchFamily="18" charset="0"/>
            </a:endParaRPr>
          </a:p>
        </p:txBody>
      </p:sp>
      <p:grpSp>
        <p:nvGrpSpPr>
          <p:cNvPr id="2" name="Group 1"/>
          <p:cNvGrpSpPr/>
          <p:nvPr/>
        </p:nvGrpSpPr>
        <p:grpSpPr>
          <a:xfrm>
            <a:off x="409718" y="598626"/>
            <a:ext cx="5345624" cy="5613915"/>
            <a:chOff x="409718" y="598626"/>
            <a:chExt cx="5345624" cy="5613915"/>
          </a:xfrm>
        </p:grpSpPr>
        <p:graphicFrame>
          <p:nvGraphicFramePr>
            <p:cNvPr id="4" name="Diagram 3"/>
            <p:cNvGraphicFramePr/>
            <p:nvPr>
              <p:extLst>
                <p:ext uri="{D42A27DB-BD31-4B8C-83A1-F6EECF244321}">
                  <p14:modId xmlns:p14="http://schemas.microsoft.com/office/powerpoint/2010/main" val="1403297012"/>
                </p:ext>
              </p:extLst>
            </p:nvPr>
          </p:nvGraphicFramePr>
          <p:xfrm>
            <a:off x="551978" y="736739"/>
            <a:ext cx="5203364" cy="54758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Oval 16">
              <a:extLst>
                <a:ext uri="{FF2B5EF4-FFF2-40B4-BE49-F238E27FC236}">
                  <a16:creationId xmlns:a16="http://schemas.microsoft.com/office/drawing/2014/main" id="{EA48ED5C-CB94-427A-B306-17D9BF40BEBD}"/>
                </a:ext>
              </a:extLst>
            </p:cNvPr>
            <p:cNvSpPr/>
            <p:nvPr/>
          </p:nvSpPr>
          <p:spPr>
            <a:xfrm>
              <a:off x="409718" y="598626"/>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18" name="Oval 17">
              <a:extLst>
                <a:ext uri="{FF2B5EF4-FFF2-40B4-BE49-F238E27FC236}">
                  <a16:creationId xmlns:a16="http://schemas.microsoft.com/office/drawing/2014/main" id="{EA48ED5C-CB94-427A-B306-17D9BF40BEBD}"/>
                </a:ext>
              </a:extLst>
            </p:cNvPr>
            <p:cNvSpPr/>
            <p:nvPr/>
          </p:nvSpPr>
          <p:spPr>
            <a:xfrm>
              <a:off x="409719" y="1651673"/>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19" name="Oval 18">
              <a:extLst>
                <a:ext uri="{FF2B5EF4-FFF2-40B4-BE49-F238E27FC236}">
                  <a16:creationId xmlns:a16="http://schemas.microsoft.com/office/drawing/2014/main" id="{EA48ED5C-CB94-427A-B306-17D9BF40BEBD}"/>
                </a:ext>
              </a:extLst>
            </p:cNvPr>
            <p:cNvSpPr/>
            <p:nvPr/>
          </p:nvSpPr>
          <p:spPr>
            <a:xfrm>
              <a:off x="409719" y="2753207"/>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20" name="Oval 19">
              <a:extLst>
                <a:ext uri="{FF2B5EF4-FFF2-40B4-BE49-F238E27FC236}">
                  <a16:creationId xmlns:a16="http://schemas.microsoft.com/office/drawing/2014/main" id="{EA48ED5C-CB94-427A-B306-17D9BF40BEBD}"/>
                </a:ext>
              </a:extLst>
            </p:cNvPr>
            <p:cNvSpPr/>
            <p:nvPr/>
          </p:nvSpPr>
          <p:spPr>
            <a:xfrm>
              <a:off x="409719" y="3831694"/>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21" name="Oval 20">
              <a:extLst>
                <a:ext uri="{FF2B5EF4-FFF2-40B4-BE49-F238E27FC236}">
                  <a16:creationId xmlns:a16="http://schemas.microsoft.com/office/drawing/2014/main" id="{EA48ED5C-CB94-427A-B306-17D9BF40BEBD}"/>
                </a:ext>
              </a:extLst>
            </p:cNvPr>
            <p:cNvSpPr/>
            <p:nvPr/>
          </p:nvSpPr>
          <p:spPr>
            <a:xfrm>
              <a:off x="409718" y="4919395"/>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grpSp>
      <p:grpSp>
        <p:nvGrpSpPr>
          <p:cNvPr id="22" name="Group 21"/>
          <p:cNvGrpSpPr/>
          <p:nvPr/>
        </p:nvGrpSpPr>
        <p:grpSpPr>
          <a:xfrm>
            <a:off x="6048517" y="598626"/>
            <a:ext cx="5345624" cy="5613915"/>
            <a:chOff x="409718" y="598626"/>
            <a:chExt cx="5345624" cy="5613915"/>
          </a:xfrm>
        </p:grpSpPr>
        <p:graphicFrame>
          <p:nvGraphicFramePr>
            <p:cNvPr id="23" name="Diagram 22"/>
            <p:cNvGraphicFramePr/>
            <p:nvPr>
              <p:extLst>
                <p:ext uri="{D42A27DB-BD31-4B8C-83A1-F6EECF244321}">
                  <p14:modId xmlns:p14="http://schemas.microsoft.com/office/powerpoint/2010/main" val="1786093907"/>
                </p:ext>
              </p:extLst>
            </p:nvPr>
          </p:nvGraphicFramePr>
          <p:xfrm>
            <a:off x="551978" y="736739"/>
            <a:ext cx="5203364" cy="547580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4" name="Oval 23">
              <a:extLst>
                <a:ext uri="{FF2B5EF4-FFF2-40B4-BE49-F238E27FC236}">
                  <a16:creationId xmlns:a16="http://schemas.microsoft.com/office/drawing/2014/main" id="{EA48ED5C-CB94-427A-B306-17D9BF40BEBD}"/>
                </a:ext>
              </a:extLst>
            </p:cNvPr>
            <p:cNvSpPr/>
            <p:nvPr/>
          </p:nvSpPr>
          <p:spPr>
            <a:xfrm>
              <a:off x="409718" y="598626"/>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25" name="Oval 24">
              <a:extLst>
                <a:ext uri="{FF2B5EF4-FFF2-40B4-BE49-F238E27FC236}">
                  <a16:creationId xmlns:a16="http://schemas.microsoft.com/office/drawing/2014/main" id="{EA48ED5C-CB94-427A-B306-17D9BF40BEBD}"/>
                </a:ext>
              </a:extLst>
            </p:cNvPr>
            <p:cNvSpPr/>
            <p:nvPr/>
          </p:nvSpPr>
          <p:spPr>
            <a:xfrm>
              <a:off x="409719" y="1651673"/>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26" name="Oval 25">
              <a:extLst>
                <a:ext uri="{FF2B5EF4-FFF2-40B4-BE49-F238E27FC236}">
                  <a16:creationId xmlns:a16="http://schemas.microsoft.com/office/drawing/2014/main" id="{EA48ED5C-CB94-427A-B306-17D9BF40BEBD}"/>
                </a:ext>
              </a:extLst>
            </p:cNvPr>
            <p:cNvSpPr/>
            <p:nvPr/>
          </p:nvSpPr>
          <p:spPr>
            <a:xfrm>
              <a:off x="409719" y="2753207"/>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34" name="Oval 33">
              <a:extLst>
                <a:ext uri="{FF2B5EF4-FFF2-40B4-BE49-F238E27FC236}">
                  <a16:creationId xmlns:a16="http://schemas.microsoft.com/office/drawing/2014/main" id="{EA48ED5C-CB94-427A-B306-17D9BF40BEBD}"/>
                </a:ext>
              </a:extLst>
            </p:cNvPr>
            <p:cNvSpPr/>
            <p:nvPr/>
          </p:nvSpPr>
          <p:spPr>
            <a:xfrm>
              <a:off x="409719" y="3831694"/>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36" name="Oval 35">
              <a:extLst>
                <a:ext uri="{FF2B5EF4-FFF2-40B4-BE49-F238E27FC236}">
                  <a16:creationId xmlns:a16="http://schemas.microsoft.com/office/drawing/2014/main" id="{EA48ED5C-CB94-427A-B306-17D9BF40BEBD}"/>
                </a:ext>
              </a:extLst>
            </p:cNvPr>
            <p:cNvSpPr/>
            <p:nvPr/>
          </p:nvSpPr>
          <p:spPr>
            <a:xfrm>
              <a:off x="409718" y="4919395"/>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grpSp>
    </p:spTree>
    <p:extLst>
      <p:ext uri="{BB962C8B-B14F-4D97-AF65-F5344CB8AC3E}">
        <p14:creationId xmlns:p14="http://schemas.microsoft.com/office/powerpoint/2010/main" val="2922486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F6D21ADA-4E3E-440B-94F8-85B2F02E121F}"/>
              </a:ext>
            </a:extLst>
          </p:cNvPr>
          <p:cNvCxnSpPr/>
          <p:nvPr/>
        </p:nvCxnSpPr>
        <p:spPr>
          <a:xfrm>
            <a:off x="290513" y="292100"/>
            <a:ext cx="104505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099" name="Picture 2" descr="Image result for niit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8675" y="47625"/>
            <a:ext cx="1182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29">
            <a:extLst>
              <a:ext uri="{FF2B5EF4-FFF2-40B4-BE49-F238E27FC236}">
                <a16:creationId xmlns:a16="http://schemas.microsoft.com/office/drawing/2014/main" id="{EA48ED5C-CB94-427A-B306-17D9BF40BEBD}"/>
              </a:ext>
            </a:extLst>
          </p:cNvPr>
          <p:cNvSpPr/>
          <p:nvPr/>
        </p:nvSpPr>
        <p:spPr>
          <a:xfrm>
            <a:off x="63500" y="153988"/>
            <a:ext cx="276225" cy="276225"/>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31" name="TextBox 30">
            <a:extLst>
              <a:ext uri="{FF2B5EF4-FFF2-40B4-BE49-F238E27FC236}">
                <a16:creationId xmlns:a16="http://schemas.microsoft.com/office/drawing/2014/main" id="{BACAE408-10E3-4145-891E-9C577A786D23}"/>
              </a:ext>
            </a:extLst>
          </p:cNvPr>
          <p:cNvSpPr txBox="1"/>
          <p:nvPr/>
        </p:nvSpPr>
        <p:spPr>
          <a:xfrm>
            <a:off x="449261" y="18504"/>
            <a:ext cx="3705880" cy="553998"/>
          </a:xfrm>
          <a:prstGeom prst="rect">
            <a:avLst/>
          </a:prstGeom>
          <a:solidFill>
            <a:schemeClr val="bg1"/>
          </a:solidFill>
        </p:spPr>
        <p:txBody>
          <a:bodyPr wrap="square">
            <a:spAutoFit/>
          </a:bodyPr>
          <a:lstStyle/>
          <a:p>
            <a:pPr>
              <a:defRPr/>
            </a:pPr>
            <a:r>
              <a:rPr lang="en-US" sz="3000" dirty="0" smtClean="0">
                <a:solidFill>
                  <a:schemeClr val="accent1">
                    <a:lumMod val="75000"/>
                  </a:schemeClr>
                </a:solidFill>
                <a:latin typeface="Century" panose="02040604050505020304" pitchFamily="18" charset="0"/>
              </a:rPr>
              <a:t>Pattern Creation</a:t>
            </a:r>
            <a:endParaRPr lang="en-US" sz="3000" dirty="0">
              <a:solidFill>
                <a:schemeClr val="accent1">
                  <a:lumMod val="75000"/>
                </a:schemeClr>
              </a:solidFill>
              <a:latin typeface="Century" panose="02040604050505020304" pitchFamily="18" charset="0"/>
            </a:endParaRPr>
          </a:p>
        </p:txBody>
      </p:sp>
      <p:grpSp>
        <p:nvGrpSpPr>
          <p:cNvPr id="2" name="Group 1"/>
          <p:cNvGrpSpPr/>
          <p:nvPr/>
        </p:nvGrpSpPr>
        <p:grpSpPr>
          <a:xfrm>
            <a:off x="409718" y="707985"/>
            <a:ext cx="5345624" cy="5504556"/>
            <a:chOff x="409718" y="707985"/>
            <a:chExt cx="5345624" cy="5504556"/>
          </a:xfrm>
        </p:grpSpPr>
        <p:graphicFrame>
          <p:nvGraphicFramePr>
            <p:cNvPr id="4" name="Diagram 3"/>
            <p:cNvGraphicFramePr/>
            <p:nvPr>
              <p:extLst>
                <p:ext uri="{D42A27DB-BD31-4B8C-83A1-F6EECF244321}">
                  <p14:modId xmlns:p14="http://schemas.microsoft.com/office/powerpoint/2010/main" val="3846357755"/>
                </p:ext>
              </p:extLst>
            </p:nvPr>
          </p:nvGraphicFramePr>
          <p:xfrm>
            <a:off x="551978" y="736739"/>
            <a:ext cx="5203364" cy="54758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Oval 16">
              <a:extLst>
                <a:ext uri="{FF2B5EF4-FFF2-40B4-BE49-F238E27FC236}">
                  <a16:creationId xmlns:a16="http://schemas.microsoft.com/office/drawing/2014/main" id="{EA48ED5C-CB94-427A-B306-17D9BF40BEBD}"/>
                </a:ext>
              </a:extLst>
            </p:cNvPr>
            <p:cNvSpPr/>
            <p:nvPr/>
          </p:nvSpPr>
          <p:spPr>
            <a:xfrm>
              <a:off x="422325" y="707985"/>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18" name="Oval 17">
              <a:extLst>
                <a:ext uri="{FF2B5EF4-FFF2-40B4-BE49-F238E27FC236}">
                  <a16:creationId xmlns:a16="http://schemas.microsoft.com/office/drawing/2014/main" id="{EA48ED5C-CB94-427A-B306-17D9BF40BEBD}"/>
                </a:ext>
              </a:extLst>
            </p:cNvPr>
            <p:cNvSpPr/>
            <p:nvPr/>
          </p:nvSpPr>
          <p:spPr>
            <a:xfrm>
              <a:off x="409718" y="2023583"/>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20" name="Oval 19">
              <a:extLst>
                <a:ext uri="{FF2B5EF4-FFF2-40B4-BE49-F238E27FC236}">
                  <a16:creationId xmlns:a16="http://schemas.microsoft.com/office/drawing/2014/main" id="{EA48ED5C-CB94-427A-B306-17D9BF40BEBD}"/>
                </a:ext>
              </a:extLst>
            </p:cNvPr>
            <p:cNvSpPr/>
            <p:nvPr/>
          </p:nvSpPr>
          <p:spPr>
            <a:xfrm>
              <a:off x="409718" y="3448541"/>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21" name="Oval 20">
              <a:extLst>
                <a:ext uri="{FF2B5EF4-FFF2-40B4-BE49-F238E27FC236}">
                  <a16:creationId xmlns:a16="http://schemas.microsoft.com/office/drawing/2014/main" id="{EA48ED5C-CB94-427A-B306-17D9BF40BEBD}"/>
                </a:ext>
              </a:extLst>
            </p:cNvPr>
            <p:cNvSpPr/>
            <p:nvPr/>
          </p:nvSpPr>
          <p:spPr>
            <a:xfrm>
              <a:off x="409718" y="4745892"/>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grpSp>
      <p:grpSp>
        <p:nvGrpSpPr>
          <p:cNvPr id="22" name="Group 21"/>
          <p:cNvGrpSpPr/>
          <p:nvPr/>
        </p:nvGrpSpPr>
        <p:grpSpPr>
          <a:xfrm>
            <a:off x="6046085" y="731490"/>
            <a:ext cx="5348056" cy="5481051"/>
            <a:chOff x="407286" y="731490"/>
            <a:chExt cx="5348056" cy="5481051"/>
          </a:xfrm>
        </p:grpSpPr>
        <p:graphicFrame>
          <p:nvGraphicFramePr>
            <p:cNvPr id="23" name="Diagram 22"/>
            <p:cNvGraphicFramePr/>
            <p:nvPr>
              <p:extLst>
                <p:ext uri="{D42A27DB-BD31-4B8C-83A1-F6EECF244321}">
                  <p14:modId xmlns:p14="http://schemas.microsoft.com/office/powerpoint/2010/main" val="981616376"/>
                </p:ext>
              </p:extLst>
            </p:nvPr>
          </p:nvGraphicFramePr>
          <p:xfrm>
            <a:off x="551978" y="736739"/>
            <a:ext cx="5203364" cy="547580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4" name="Oval 23">
              <a:extLst>
                <a:ext uri="{FF2B5EF4-FFF2-40B4-BE49-F238E27FC236}">
                  <a16:creationId xmlns:a16="http://schemas.microsoft.com/office/drawing/2014/main" id="{EA48ED5C-CB94-427A-B306-17D9BF40BEBD}"/>
                </a:ext>
              </a:extLst>
            </p:cNvPr>
            <p:cNvSpPr/>
            <p:nvPr/>
          </p:nvSpPr>
          <p:spPr>
            <a:xfrm>
              <a:off x="407286" y="731490"/>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25" name="Oval 24">
              <a:extLst>
                <a:ext uri="{FF2B5EF4-FFF2-40B4-BE49-F238E27FC236}">
                  <a16:creationId xmlns:a16="http://schemas.microsoft.com/office/drawing/2014/main" id="{EA48ED5C-CB94-427A-B306-17D9BF40BEBD}"/>
                </a:ext>
              </a:extLst>
            </p:cNvPr>
            <p:cNvSpPr/>
            <p:nvPr/>
          </p:nvSpPr>
          <p:spPr>
            <a:xfrm>
              <a:off x="413865" y="2023582"/>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26" name="Oval 25">
              <a:extLst>
                <a:ext uri="{FF2B5EF4-FFF2-40B4-BE49-F238E27FC236}">
                  <a16:creationId xmlns:a16="http://schemas.microsoft.com/office/drawing/2014/main" id="{EA48ED5C-CB94-427A-B306-17D9BF40BEBD}"/>
                </a:ext>
              </a:extLst>
            </p:cNvPr>
            <p:cNvSpPr/>
            <p:nvPr/>
          </p:nvSpPr>
          <p:spPr>
            <a:xfrm>
              <a:off x="409718" y="3422828"/>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34" name="Oval 33">
              <a:extLst>
                <a:ext uri="{FF2B5EF4-FFF2-40B4-BE49-F238E27FC236}">
                  <a16:creationId xmlns:a16="http://schemas.microsoft.com/office/drawing/2014/main" id="{EA48ED5C-CB94-427A-B306-17D9BF40BEBD}"/>
                </a:ext>
              </a:extLst>
            </p:cNvPr>
            <p:cNvSpPr/>
            <p:nvPr/>
          </p:nvSpPr>
          <p:spPr>
            <a:xfrm>
              <a:off x="409718" y="4781282"/>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grpSp>
    </p:spTree>
    <p:extLst>
      <p:ext uri="{BB962C8B-B14F-4D97-AF65-F5344CB8AC3E}">
        <p14:creationId xmlns:p14="http://schemas.microsoft.com/office/powerpoint/2010/main" val="3365630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643152" y="2827390"/>
            <a:ext cx="888275" cy="32004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F6D21ADA-4E3E-440B-94F8-85B2F02E121F}"/>
              </a:ext>
            </a:extLst>
          </p:cNvPr>
          <p:cNvCxnSpPr/>
          <p:nvPr/>
        </p:nvCxnSpPr>
        <p:spPr>
          <a:xfrm>
            <a:off x="290513" y="292100"/>
            <a:ext cx="104505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099" name="Picture 2" descr="Image result for niit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8675" y="47625"/>
            <a:ext cx="1182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29">
            <a:extLst>
              <a:ext uri="{FF2B5EF4-FFF2-40B4-BE49-F238E27FC236}">
                <a16:creationId xmlns:a16="http://schemas.microsoft.com/office/drawing/2014/main" id="{EA48ED5C-CB94-427A-B306-17D9BF40BEBD}"/>
              </a:ext>
            </a:extLst>
          </p:cNvPr>
          <p:cNvSpPr/>
          <p:nvPr/>
        </p:nvSpPr>
        <p:spPr>
          <a:xfrm>
            <a:off x="63500" y="153988"/>
            <a:ext cx="276225" cy="276225"/>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31" name="TextBox 30">
            <a:extLst>
              <a:ext uri="{FF2B5EF4-FFF2-40B4-BE49-F238E27FC236}">
                <a16:creationId xmlns:a16="http://schemas.microsoft.com/office/drawing/2014/main" id="{BACAE408-10E3-4145-891E-9C577A786D23}"/>
              </a:ext>
            </a:extLst>
          </p:cNvPr>
          <p:cNvSpPr txBox="1"/>
          <p:nvPr/>
        </p:nvSpPr>
        <p:spPr>
          <a:xfrm>
            <a:off x="449261" y="18504"/>
            <a:ext cx="5638030" cy="553998"/>
          </a:xfrm>
          <a:prstGeom prst="rect">
            <a:avLst/>
          </a:prstGeom>
          <a:solidFill>
            <a:schemeClr val="bg1"/>
          </a:solidFill>
        </p:spPr>
        <p:txBody>
          <a:bodyPr wrap="square">
            <a:spAutoFit/>
          </a:bodyPr>
          <a:lstStyle/>
          <a:p>
            <a:pPr>
              <a:defRPr/>
            </a:pPr>
            <a:r>
              <a:rPr lang="en-US" sz="3000" dirty="0">
                <a:solidFill>
                  <a:schemeClr val="accent1">
                    <a:lumMod val="75000"/>
                  </a:schemeClr>
                </a:solidFill>
                <a:latin typeface="Century" panose="02040604050505020304" pitchFamily="18" charset="0"/>
              </a:rPr>
              <a:t>Removing Numbers from a list</a:t>
            </a:r>
          </a:p>
        </p:txBody>
      </p:sp>
      <p:grpSp>
        <p:nvGrpSpPr>
          <p:cNvPr id="7" name="Group 6"/>
          <p:cNvGrpSpPr/>
          <p:nvPr/>
        </p:nvGrpSpPr>
        <p:grpSpPr>
          <a:xfrm>
            <a:off x="437370" y="1862312"/>
            <a:ext cx="2462837" cy="3918733"/>
            <a:chOff x="667346" y="1219700"/>
            <a:chExt cx="2462837" cy="3918733"/>
          </a:xfrm>
        </p:grpSpPr>
        <p:grpSp>
          <p:nvGrpSpPr>
            <p:cNvPr id="29" name="Group 28"/>
            <p:cNvGrpSpPr/>
            <p:nvPr/>
          </p:nvGrpSpPr>
          <p:grpSpPr>
            <a:xfrm>
              <a:off x="852060" y="1219700"/>
              <a:ext cx="2093411" cy="2093411"/>
              <a:chOff x="4544999" y="1126600"/>
              <a:chExt cx="2093411" cy="2093411"/>
            </a:xfrm>
          </p:grpSpPr>
          <p:sp>
            <p:nvSpPr>
              <p:cNvPr id="32" name="Oval 31"/>
              <p:cNvSpPr/>
              <p:nvPr/>
            </p:nvSpPr>
            <p:spPr>
              <a:xfrm>
                <a:off x="4544999" y="1126600"/>
                <a:ext cx="2093411" cy="209341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Oval 4"/>
              <p:cNvSpPr txBox="1"/>
              <p:nvPr/>
            </p:nvSpPr>
            <p:spPr>
              <a:xfrm>
                <a:off x="4851572" y="1433173"/>
                <a:ext cx="1480265" cy="1480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171450" lvl="0" indent="-171450" defTabSz="2266950">
                  <a:lnSpc>
                    <a:spcPct val="90000"/>
                  </a:lnSpc>
                  <a:spcBef>
                    <a:spcPct val="0"/>
                  </a:spcBef>
                  <a:spcAft>
                    <a:spcPct val="35000"/>
                  </a:spcAft>
                  <a:buFont typeface="Arial" panose="020B0604020202020204" pitchFamily="34" charset="0"/>
                  <a:buChar char="•"/>
                </a:pPr>
                <a:r>
                  <a:rPr lang="en-US" sz="1400" dirty="0" smtClean="0">
                    <a:solidFill>
                      <a:schemeClr val="bg1"/>
                    </a:solidFill>
                    <a:latin typeface="Century" panose="02040604050505020304" pitchFamily="18" charset="0"/>
                  </a:rPr>
                  <a:t>EmployeeA 101</a:t>
                </a: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solidFill>
                      <a:schemeClr val="bg1"/>
                    </a:solidFill>
                    <a:latin typeface="Century" panose="02040604050505020304" pitchFamily="18" charset="0"/>
                  </a:rPr>
                  <a:t>EmployeeB 102</a:t>
                </a: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solidFill>
                      <a:schemeClr val="bg1"/>
                    </a:solidFill>
                    <a:latin typeface="Century" panose="02040604050505020304" pitchFamily="18" charset="0"/>
                  </a:rPr>
                  <a:t>EmployeeC 103</a:t>
                </a: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solidFill>
                      <a:schemeClr val="bg1"/>
                    </a:solidFill>
                    <a:latin typeface="Century" panose="02040604050505020304" pitchFamily="18" charset="0"/>
                  </a:rPr>
                  <a:t>EmployeeD 104</a:t>
                </a:r>
                <a:endParaRPr lang="en-US" sz="1400" dirty="0">
                  <a:latin typeface="Century" panose="02040604050505020304" pitchFamily="18" charset="0"/>
                </a:endParaRPr>
              </a:p>
            </p:txBody>
          </p:sp>
        </p:grpSp>
        <p:grpSp>
          <p:nvGrpSpPr>
            <p:cNvPr id="35" name="Group 34"/>
            <p:cNvGrpSpPr/>
            <p:nvPr/>
          </p:nvGrpSpPr>
          <p:grpSpPr>
            <a:xfrm>
              <a:off x="667346" y="3619684"/>
              <a:ext cx="2462837" cy="1518749"/>
              <a:chOff x="4360286" y="3424427"/>
              <a:chExt cx="2462837" cy="1518749"/>
            </a:xfrm>
          </p:grpSpPr>
          <p:sp>
            <p:nvSpPr>
              <p:cNvPr id="37" name="Rectangle 36"/>
              <p:cNvSpPr/>
              <p:nvPr/>
            </p:nvSpPr>
            <p:spPr>
              <a:xfrm>
                <a:off x="4360286" y="3424427"/>
                <a:ext cx="2462837" cy="15187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8" name="TextBox 37"/>
              <p:cNvSpPr txBox="1"/>
              <p:nvPr/>
            </p:nvSpPr>
            <p:spPr>
              <a:xfrm>
                <a:off x="4360286" y="3424427"/>
                <a:ext cx="2462837"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1600" kern="1200" dirty="0" smtClean="0">
                    <a:solidFill>
                      <a:schemeClr val="accent1"/>
                    </a:solidFill>
                    <a:latin typeface="Century" panose="02040604050505020304" pitchFamily="18" charset="0"/>
                  </a:rPr>
                  <a:t>Input having list of employee names and theirs code</a:t>
                </a:r>
                <a:endParaRPr lang="en-US" sz="1600" kern="1200" dirty="0">
                  <a:solidFill>
                    <a:schemeClr val="accent1"/>
                  </a:solidFill>
                  <a:latin typeface="Century" panose="02040604050505020304" pitchFamily="18" charset="0"/>
                </a:endParaRPr>
              </a:p>
            </p:txBody>
          </p:sp>
        </p:grpSp>
      </p:grpSp>
      <p:grpSp>
        <p:nvGrpSpPr>
          <p:cNvPr id="46" name="Group 45"/>
          <p:cNvGrpSpPr/>
          <p:nvPr/>
        </p:nvGrpSpPr>
        <p:grpSpPr>
          <a:xfrm>
            <a:off x="9313883" y="1862312"/>
            <a:ext cx="2462837" cy="3918733"/>
            <a:chOff x="667346" y="1219700"/>
            <a:chExt cx="2462837" cy="3918733"/>
          </a:xfrm>
        </p:grpSpPr>
        <p:grpSp>
          <p:nvGrpSpPr>
            <p:cNvPr id="47" name="Group 46"/>
            <p:cNvGrpSpPr/>
            <p:nvPr/>
          </p:nvGrpSpPr>
          <p:grpSpPr>
            <a:xfrm>
              <a:off x="852060" y="1219700"/>
              <a:ext cx="2093411" cy="2093411"/>
              <a:chOff x="4544999" y="1126600"/>
              <a:chExt cx="2093411" cy="2093411"/>
            </a:xfrm>
          </p:grpSpPr>
          <p:sp>
            <p:nvSpPr>
              <p:cNvPr id="51" name="Oval 50"/>
              <p:cNvSpPr/>
              <p:nvPr/>
            </p:nvSpPr>
            <p:spPr>
              <a:xfrm>
                <a:off x="4544999" y="1126600"/>
                <a:ext cx="2093411" cy="2093411"/>
              </a:xfrm>
              <a:prstGeom prst="ellipse">
                <a:avLst/>
              </a:prstGeom>
            </p:spPr>
            <p:style>
              <a:lnRef idx="3">
                <a:schemeClr val="lt1"/>
              </a:lnRef>
              <a:fillRef idx="1">
                <a:schemeClr val="accent2"/>
              </a:fillRef>
              <a:effectRef idx="1">
                <a:schemeClr val="accent2"/>
              </a:effectRef>
              <a:fontRef idx="minor">
                <a:schemeClr val="lt1"/>
              </a:fontRef>
            </p:style>
          </p:sp>
          <p:sp>
            <p:nvSpPr>
              <p:cNvPr id="52" name="Oval 4"/>
              <p:cNvSpPr txBox="1"/>
              <p:nvPr/>
            </p:nvSpPr>
            <p:spPr>
              <a:xfrm>
                <a:off x="4851572" y="1433173"/>
                <a:ext cx="1480265" cy="1480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171450" lvl="0" indent="-171450" defTabSz="2266950">
                  <a:lnSpc>
                    <a:spcPct val="90000"/>
                  </a:lnSpc>
                  <a:spcBef>
                    <a:spcPct val="0"/>
                  </a:spcBef>
                  <a:spcAft>
                    <a:spcPct val="35000"/>
                  </a:spcAft>
                  <a:buFont typeface="Arial" panose="020B0604020202020204" pitchFamily="34" charset="0"/>
                  <a:buChar char="•"/>
                </a:pPr>
                <a:r>
                  <a:rPr lang="en-US" sz="1400" dirty="0" smtClean="0">
                    <a:solidFill>
                      <a:schemeClr val="bg1"/>
                    </a:solidFill>
                    <a:latin typeface="Century" panose="02040604050505020304" pitchFamily="18" charset="0"/>
                  </a:rPr>
                  <a:t>EmployeeA</a:t>
                </a: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solidFill>
                      <a:schemeClr val="bg1"/>
                    </a:solidFill>
                    <a:latin typeface="Century" panose="02040604050505020304" pitchFamily="18" charset="0"/>
                  </a:rPr>
                  <a:t>EmployeeB</a:t>
                </a: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solidFill>
                      <a:schemeClr val="bg1"/>
                    </a:solidFill>
                    <a:latin typeface="Century" panose="02040604050505020304" pitchFamily="18" charset="0"/>
                  </a:rPr>
                  <a:t>EmployeeC</a:t>
                </a: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solidFill>
                      <a:schemeClr val="bg1"/>
                    </a:solidFill>
                    <a:latin typeface="Century" panose="02040604050505020304" pitchFamily="18" charset="0"/>
                  </a:rPr>
                  <a:t>EmployeeD</a:t>
                </a:r>
                <a:r>
                  <a:rPr lang="en-US" sz="1400" dirty="0" smtClean="0">
                    <a:latin typeface="Century" panose="02040604050505020304" pitchFamily="18" charset="0"/>
                  </a:rPr>
                  <a:t> </a:t>
                </a:r>
                <a:endParaRPr lang="en-US" sz="1400" dirty="0">
                  <a:latin typeface="Century" panose="02040604050505020304" pitchFamily="18" charset="0"/>
                </a:endParaRPr>
              </a:p>
            </p:txBody>
          </p:sp>
        </p:grpSp>
        <p:grpSp>
          <p:nvGrpSpPr>
            <p:cNvPr id="48" name="Group 47"/>
            <p:cNvGrpSpPr/>
            <p:nvPr/>
          </p:nvGrpSpPr>
          <p:grpSpPr>
            <a:xfrm>
              <a:off x="667346" y="3619684"/>
              <a:ext cx="2462837" cy="1518749"/>
              <a:chOff x="4360286" y="3424427"/>
              <a:chExt cx="2462837" cy="1518749"/>
            </a:xfrm>
          </p:grpSpPr>
          <p:sp>
            <p:nvSpPr>
              <p:cNvPr id="49" name="Rectangle 48"/>
              <p:cNvSpPr/>
              <p:nvPr/>
            </p:nvSpPr>
            <p:spPr>
              <a:xfrm>
                <a:off x="4360286" y="3424427"/>
                <a:ext cx="2462837" cy="15187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0" name="TextBox 49"/>
              <p:cNvSpPr txBox="1"/>
              <p:nvPr/>
            </p:nvSpPr>
            <p:spPr>
              <a:xfrm>
                <a:off x="4360286" y="3424427"/>
                <a:ext cx="2462837"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1600" dirty="0" smtClean="0">
                    <a:solidFill>
                      <a:schemeClr val="accent2"/>
                    </a:solidFill>
                    <a:latin typeface="Century" panose="02040604050505020304" pitchFamily="18" charset="0"/>
                  </a:rPr>
                  <a:t>Output </a:t>
                </a:r>
                <a:r>
                  <a:rPr lang="en-US" sz="1600" dirty="0">
                    <a:solidFill>
                      <a:schemeClr val="accent2"/>
                    </a:solidFill>
                    <a:latin typeface="Century" panose="02040604050505020304" pitchFamily="18" charset="0"/>
                  </a:rPr>
                  <a:t>having </a:t>
                </a:r>
                <a:r>
                  <a:rPr lang="en-US" sz="1600" dirty="0" smtClean="0">
                    <a:solidFill>
                      <a:schemeClr val="accent2"/>
                    </a:solidFill>
                    <a:latin typeface="Century" panose="02040604050505020304" pitchFamily="18" charset="0"/>
                  </a:rPr>
                  <a:t>only list </a:t>
                </a:r>
                <a:r>
                  <a:rPr lang="en-US" sz="1600" dirty="0">
                    <a:solidFill>
                      <a:schemeClr val="accent2"/>
                    </a:solidFill>
                    <a:latin typeface="Century" panose="02040604050505020304" pitchFamily="18" charset="0"/>
                  </a:rPr>
                  <a:t>of employee </a:t>
                </a:r>
                <a:r>
                  <a:rPr lang="en-US" sz="1600" dirty="0" smtClean="0">
                    <a:solidFill>
                      <a:schemeClr val="accent2"/>
                    </a:solidFill>
                    <a:latin typeface="Century" panose="02040604050505020304" pitchFamily="18" charset="0"/>
                  </a:rPr>
                  <a:t>names</a:t>
                </a:r>
              </a:p>
              <a:p>
                <a:pPr lvl="0" algn="ctr" defTabSz="2889250">
                  <a:lnSpc>
                    <a:spcPct val="90000"/>
                  </a:lnSpc>
                  <a:spcBef>
                    <a:spcPct val="0"/>
                  </a:spcBef>
                  <a:spcAft>
                    <a:spcPct val="35000"/>
                  </a:spcAft>
                </a:pPr>
                <a:endParaRPr lang="en-US" sz="1600" dirty="0">
                  <a:solidFill>
                    <a:schemeClr val="accent2"/>
                  </a:solidFill>
                  <a:latin typeface="Century" panose="02040604050505020304" pitchFamily="18" charset="0"/>
                </a:endParaRPr>
              </a:p>
            </p:txBody>
          </p:sp>
        </p:grpSp>
      </p:grpSp>
      <p:sp>
        <p:nvSpPr>
          <p:cNvPr id="53" name="TextBox 52"/>
          <p:cNvSpPr txBox="1"/>
          <p:nvPr/>
        </p:nvSpPr>
        <p:spPr>
          <a:xfrm>
            <a:off x="4875627" y="2254224"/>
            <a:ext cx="2462837"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2400" kern="1200" dirty="0" smtClean="0">
                <a:latin typeface="Century" panose="02040604050505020304" pitchFamily="18" charset="0"/>
              </a:rPr>
              <a:t>[0-9]+</a:t>
            </a:r>
            <a:endParaRPr lang="en-US" sz="2400" kern="1200" dirty="0">
              <a:latin typeface="Century" panose="02040604050505020304" pitchFamily="18" charset="0"/>
            </a:endParaRPr>
          </a:p>
        </p:txBody>
      </p:sp>
      <p:sp>
        <p:nvSpPr>
          <p:cNvPr id="8" name="Rectangle 7"/>
          <p:cNvSpPr/>
          <p:nvPr/>
        </p:nvSpPr>
        <p:spPr>
          <a:xfrm>
            <a:off x="622084" y="685431"/>
            <a:ext cx="10969924" cy="827169"/>
          </a:xfrm>
          <a:prstGeom prst="rect">
            <a:avLst/>
          </a:prstGeom>
          <a:solidFill>
            <a:schemeClr val="bg2">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r>
              <a:rPr lang="en-US" b="1" dirty="0" smtClean="0">
                <a:solidFill>
                  <a:schemeClr val="tx1"/>
                </a:solidFill>
                <a:latin typeface="Century" panose="02040604050505020304" pitchFamily="18" charset="0"/>
              </a:rPr>
              <a:t>Problem Statement</a:t>
            </a:r>
            <a:r>
              <a:rPr lang="en-US" b="1" dirty="0" smtClean="0">
                <a:ln w="0"/>
                <a:solidFill>
                  <a:schemeClr val="tx1"/>
                </a:solidFill>
                <a:effectLst>
                  <a:outerShdw blurRad="38100" dist="19050" dir="2700000" algn="tl" rotWithShape="0">
                    <a:schemeClr val="dk1">
                      <a:alpha val="40000"/>
                    </a:schemeClr>
                  </a:outerShdw>
                </a:effectLst>
                <a:latin typeface="Century" panose="02040604050505020304" pitchFamily="18" charset="0"/>
              </a:rPr>
              <a:t>:</a:t>
            </a:r>
            <a:r>
              <a:rPr lang="en-US" b="1" dirty="0" smtClean="0">
                <a:latin typeface="Century" panose="02040604050505020304" pitchFamily="18" charset="0"/>
              </a:rPr>
              <a:t> </a:t>
            </a:r>
            <a:r>
              <a:rPr lang="en-US" dirty="0" smtClean="0">
                <a:latin typeface="Century" panose="02040604050505020304" pitchFamily="18" charset="0"/>
              </a:rPr>
              <a:t>Write a Regex to remove the employee code from the list containing the employee name and employee code.</a:t>
            </a:r>
            <a:endParaRPr lang="en-US" dirty="0">
              <a:latin typeface="Century" panose="02040604050505020304" pitchFamily="18" charset="0"/>
            </a:endParaRPr>
          </a:p>
        </p:txBody>
      </p:sp>
      <p:sp>
        <p:nvSpPr>
          <p:cNvPr id="9" name="Up Arrow Callout 8"/>
          <p:cNvSpPr/>
          <p:nvPr/>
        </p:nvSpPr>
        <p:spPr>
          <a:xfrm>
            <a:off x="5178730" y="3474724"/>
            <a:ext cx="1836023" cy="1763486"/>
          </a:xfrm>
          <a:prstGeom prst="upArrow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Regex to select digit from 0 to 9 having length 0 or more</a:t>
            </a:r>
            <a:endParaRPr lang="en-US" dirty="0"/>
          </a:p>
        </p:txBody>
      </p:sp>
      <p:sp>
        <p:nvSpPr>
          <p:cNvPr id="54" name="Rectangle 53"/>
          <p:cNvSpPr/>
          <p:nvPr/>
        </p:nvSpPr>
        <p:spPr>
          <a:xfrm>
            <a:off x="627923" y="5564023"/>
            <a:ext cx="10969924" cy="1141396"/>
          </a:xfrm>
          <a:prstGeom prst="rect">
            <a:avLst/>
          </a:prstGeom>
          <a:solidFill>
            <a:schemeClr val="bg2">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smtClean="0">
                <a:solidFill>
                  <a:schemeClr val="tx1"/>
                </a:solidFill>
                <a:latin typeface="Century" panose="02040604050505020304" pitchFamily="18" charset="0"/>
              </a:rPr>
              <a:t>More Regex</a:t>
            </a:r>
            <a:r>
              <a:rPr lang="en-US" b="1" dirty="0" smtClean="0">
                <a:ln w="0"/>
                <a:solidFill>
                  <a:schemeClr val="tx1"/>
                </a:solidFill>
                <a:effectLst>
                  <a:outerShdw blurRad="38100" dist="19050" dir="2700000" algn="tl" rotWithShape="0">
                    <a:schemeClr val="dk1">
                      <a:alpha val="40000"/>
                    </a:schemeClr>
                  </a:outerShdw>
                </a:effectLst>
                <a:latin typeface="Century" panose="02040604050505020304" pitchFamily="18" charset="0"/>
              </a:rPr>
              <a:t>:</a:t>
            </a:r>
            <a:r>
              <a:rPr lang="en-US" b="1" dirty="0" smtClean="0">
                <a:latin typeface="Century" panose="02040604050505020304" pitchFamily="18" charset="0"/>
              </a:rPr>
              <a:t> </a:t>
            </a:r>
            <a:r>
              <a:rPr lang="en-US" dirty="0" smtClean="0">
                <a:latin typeface="Century" panose="02040604050505020304" pitchFamily="18" charset="0"/>
              </a:rPr>
              <a:t>Other possible ReGex are </a:t>
            </a:r>
            <a:r>
              <a:rPr lang="en-US" dirty="0" smtClean="0">
                <a:solidFill>
                  <a:schemeClr val="accent4"/>
                </a:solidFill>
                <a:latin typeface="Century" panose="02040604050505020304" pitchFamily="18" charset="0"/>
              </a:rPr>
              <a:t>\d+</a:t>
            </a:r>
            <a:r>
              <a:rPr lang="en-US" dirty="0" smtClean="0">
                <a:latin typeface="Century" panose="02040604050505020304" pitchFamily="18" charset="0"/>
              </a:rPr>
              <a:t> or </a:t>
            </a:r>
            <a:r>
              <a:rPr lang="en-US" dirty="0" smtClean="0">
                <a:solidFill>
                  <a:schemeClr val="accent4"/>
                </a:solidFill>
                <a:latin typeface="Century" panose="02040604050505020304" pitchFamily="18" charset="0"/>
              </a:rPr>
              <a:t>\d{1,}</a:t>
            </a:r>
            <a:endParaRPr lang="en-US" dirty="0">
              <a:solidFill>
                <a:schemeClr val="accent4"/>
              </a:solidFill>
              <a:latin typeface="Century" panose="02040604050505020304" pitchFamily="18" charset="0"/>
            </a:endParaRPr>
          </a:p>
        </p:txBody>
      </p:sp>
      <p:sp>
        <p:nvSpPr>
          <p:cNvPr id="56" name="Oval 55">
            <a:extLst>
              <a:ext uri="{FF2B5EF4-FFF2-40B4-BE49-F238E27FC236}">
                <a16:creationId xmlns:a16="http://schemas.microsoft.com/office/drawing/2014/main" id="{EA48ED5C-CB94-427A-B306-17D9BF40BEBD}"/>
              </a:ext>
            </a:extLst>
          </p:cNvPr>
          <p:cNvSpPr/>
          <p:nvPr/>
        </p:nvSpPr>
        <p:spPr>
          <a:xfrm>
            <a:off x="5968933" y="2456875"/>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latin typeface="Century" panose="02040604050505020304" pitchFamily="18" charset="0"/>
              </a:rPr>
              <a:t>1</a:t>
            </a:r>
            <a:endParaRPr lang="en-US" dirty="0">
              <a:latin typeface="Century" panose="02040604050505020304" pitchFamily="18" charset="0"/>
            </a:endParaRPr>
          </a:p>
        </p:txBody>
      </p:sp>
      <p:sp>
        <p:nvSpPr>
          <p:cNvPr id="57" name="Oval 56">
            <a:extLst>
              <a:ext uri="{FF2B5EF4-FFF2-40B4-BE49-F238E27FC236}">
                <a16:creationId xmlns:a16="http://schemas.microsoft.com/office/drawing/2014/main" id="{EA48ED5C-CB94-427A-B306-17D9BF40BEBD}"/>
              </a:ext>
            </a:extLst>
          </p:cNvPr>
          <p:cNvSpPr/>
          <p:nvPr/>
        </p:nvSpPr>
        <p:spPr>
          <a:xfrm>
            <a:off x="5958628" y="3601898"/>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latin typeface="Century" panose="02040604050505020304" pitchFamily="18" charset="0"/>
              </a:rPr>
              <a:t>1</a:t>
            </a:r>
            <a:endParaRPr lang="en-US" dirty="0">
              <a:latin typeface="Century" panose="02040604050505020304" pitchFamily="18" charset="0"/>
            </a:endParaRPr>
          </a:p>
        </p:txBody>
      </p:sp>
      <p:sp>
        <p:nvSpPr>
          <p:cNvPr id="58" name="Chevron 57"/>
          <p:cNvSpPr/>
          <p:nvPr/>
        </p:nvSpPr>
        <p:spPr>
          <a:xfrm>
            <a:off x="2905635" y="2513285"/>
            <a:ext cx="613387" cy="922250"/>
          </a:xfrm>
          <a:prstGeom prst="chevron">
            <a:avLst>
              <a:gd name="adj" fmla="val 62310"/>
            </a:avLst>
          </a:prstGeom>
        </p:spPr>
        <p:style>
          <a:lnRef idx="3">
            <a:schemeClr val="lt1"/>
          </a:lnRef>
          <a:fillRef idx="1">
            <a:schemeClr val="accent1"/>
          </a:fillRef>
          <a:effectRef idx="1">
            <a:schemeClr val="accent1"/>
          </a:effectRef>
          <a:fontRef idx="minor">
            <a:schemeClr val="lt1"/>
          </a:fontRef>
        </p:style>
      </p:sp>
      <p:sp>
        <p:nvSpPr>
          <p:cNvPr id="59" name="Chevron 58"/>
          <p:cNvSpPr/>
          <p:nvPr/>
        </p:nvSpPr>
        <p:spPr>
          <a:xfrm>
            <a:off x="8782929" y="2513286"/>
            <a:ext cx="651025" cy="922249"/>
          </a:xfrm>
          <a:prstGeom prst="chevron">
            <a:avLst>
              <a:gd name="adj" fmla="val 62310"/>
            </a:avLst>
          </a:prstGeom>
        </p:spPr>
        <p:style>
          <a:lnRef idx="3">
            <a:schemeClr val="lt1"/>
          </a:lnRef>
          <a:fillRef idx="1">
            <a:schemeClr val="accent2"/>
          </a:fillRef>
          <a:effectRef idx="1">
            <a:schemeClr val="accent2"/>
          </a:effectRef>
          <a:fontRef idx="minor">
            <a:schemeClr val="lt1"/>
          </a:fontRef>
        </p:style>
      </p:sp>
    </p:spTree>
    <p:extLst>
      <p:ext uri="{BB962C8B-B14F-4D97-AF65-F5344CB8AC3E}">
        <p14:creationId xmlns:p14="http://schemas.microsoft.com/office/powerpoint/2010/main" val="3960211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F6D21ADA-4E3E-440B-94F8-85B2F02E121F}"/>
              </a:ext>
            </a:extLst>
          </p:cNvPr>
          <p:cNvCxnSpPr/>
          <p:nvPr/>
        </p:nvCxnSpPr>
        <p:spPr>
          <a:xfrm>
            <a:off x="290513" y="292100"/>
            <a:ext cx="104505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099" name="Picture 2" descr="Image result for niit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8675" y="47625"/>
            <a:ext cx="1182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29">
            <a:extLst>
              <a:ext uri="{FF2B5EF4-FFF2-40B4-BE49-F238E27FC236}">
                <a16:creationId xmlns:a16="http://schemas.microsoft.com/office/drawing/2014/main" id="{EA48ED5C-CB94-427A-B306-17D9BF40BEBD}"/>
              </a:ext>
            </a:extLst>
          </p:cNvPr>
          <p:cNvSpPr/>
          <p:nvPr/>
        </p:nvSpPr>
        <p:spPr>
          <a:xfrm>
            <a:off x="63500" y="153988"/>
            <a:ext cx="276225" cy="276225"/>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31" name="TextBox 30">
            <a:extLst>
              <a:ext uri="{FF2B5EF4-FFF2-40B4-BE49-F238E27FC236}">
                <a16:creationId xmlns:a16="http://schemas.microsoft.com/office/drawing/2014/main" id="{BACAE408-10E3-4145-891E-9C577A786D23}"/>
              </a:ext>
            </a:extLst>
          </p:cNvPr>
          <p:cNvSpPr txBox="1"/>
          <p:nvPr/>
        </p:nvSpPr>
        <p:spPr>
          <a:xfrm>
            <a:off x="449261" y="18504"/>
            <a:ext cx="4990860" cy="553998"/>
          </a:xfrm>
          <a:prstGeom prst="rect">
            <a:avLst/>
          </a:prstGeom>
          <a:solidFill>
            <a:schemeClr val="bg1"/>
          </a:solidFill>
        </p:spPr>
        <p:txBody>
          <a:bodyPr wrap="square">
            <a:spAutoFit/>
          </a:bodyPr>
          <a:lstStyle/>
          <a:p>
            <a:pPr>
              <a:defRPr/>
            </a:pPr>
            <a:r>
              <a:rPr lang="en-US" sz="3000" dirty="0">
                <a:solidFill>
                  <a:schemeClr val="accent1">
                    <a:lumMod val="75000"/>
                  </a:schemeClr>
                </a:solidFill>
                <a:latin typeface="Century" panose="02040604050505020304" pitchFamily="18" charset="0"/>
              </a:rPr>
              <a:t>Modify URLs in a text </a:t>
            </a:r>
            <a:r>
              <a:rPr lang="en-US" sz="3000" dirty="0" smtClean="0">
                <a:solidFill>
                  <a:schemeClr val="accent1">
                    <a:lumMod val="75000"/>
                  </a:schemeClr>
                </a:solidFill>
                <a:latin typeface="Century" panose="02040604050505020304" pitchFamily="18" charset="0"/>
              </a:rPr>
              <a:t>file</a:t>
            </a:r>
            <a:endParaRPr lang="en-US" sz="3000" dirty="0">
              <a:solidFill>
                <a:schemeClr val="accent1">
                  <a:lumMod val="75000"/>
                </a:schemeClr>
              </a:solidFill>
              <a:latin typeface="Century" panose="02040604050505020304" pitchFamily="18" charset="0"/>
            </a:endParaRPr>
          </a:p>
        </p:txBody>
      </p:sp>
      <p:grpSp>
        <p:nvGrpSpPr>
          <p:cNvPr id="7" name="Group 6"/>
          <p:cNvGrpSpPr/>
          <p:nvPr/>
        </p:nvGrpSpPr>
        <p:grpSpPr>
          <a:xfrm>
            <a:off x="437370" y="1862312"/>
            <a:ext cx="2462837" cy="3918733"/>
            <a:chOff x="667346" y="1219700"/>
            <a:chExt cx="2462837" cy="3918733"/>
          </a:xfrm>
        </p:grpSpPr>
        <p:grpSp>
          <p:nvGrpSpPr>
            <p:cNvPr id="29" name="Group 28"/>
            <p:cNvGrpSpPr/>
            <p:nvPr/>
          </p:nvGrpSpPr>
          <p:grpSpPr>
            <a:xfrm>
              <a:off x="852060" y="1219700"/>
              <a:ext cx="2093411" cy="2093411"/>
              <a:chOff x="4544999" y="1126600"/>
              <a:chExt cx="2093411" cy="2093411"/>
            </a:xfrm>
          </p:grpSpPr>
          <p:sp>
            <p:nvSpPr>
              <p:cNvPr id="32" name="Oval 31"/>
              <p:cNvSpPr/>
              <p:nvPr/>
            </p:nvSpPr>
            <p:spPr>
              <a:xfrm>
                <a:off x="4544999" y="1126600"/>
                <a:ext cx="2093411" cy="209341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Oval 4"/>
              <p:cNvSpPr txBox="1"/>
              <p:nvPr/>
            </p:nvSpPr>
            <p:spPr>
              <a:xfrm>
                <a:off x="4720942" y="1485425"/>
                <a:ext cx="1839328" cy="1480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171450" lvl="0" indent="-171450" defTabSz="2266950">
                  <a:lnSpc>
                    <a:spcPct val="90000"/>
                  </a:lnSpc>
                  <a:spcBef>
                    <a:spcPct val="0"/>
                  </a:spcBef>
                  <a:spcAft>
                    <a:spcPct val="35000"/>
                  </a:spcAft>
                  <a:buFont typeface="Arial" panose="020B0604020202020204" pitchFamily="34" charset="0"/>
                  <a:buChar char="•"/>
                </a:pPr>
                <a:r>
                  <a:rPr lang="en-US" sz="1400" dirty="0">
                    <a:solidFill>
                      <a:schemeClr val="bg1"/>
                    </a:solidFill>
                    <a:latin typeface="Century" panose="02040604050505020304" pitchFamily="18" charset="0"/>
                  </a:rPr>
                  <a:t>https://pd2.iniitian.com/Welcome.aspx</a:t>
                </a:r>
              </a:p>
              <a:p>
                <a:pPr marL="171450" lvl="0" indent="-171450" defTabSz="2266950">
                  <a:lnSpc>
                    <a:spcPct val="90000"/>
                  </a:lnSpc>
                  <a:spcBef>
                    <a:spcPct val="0"/>
                  </a:spcBef>
                  <a:spcAft>
                    <a:spcPct val="35000"/>
                  </a:spcAft>
                  <a:buFont typeface="Arial" panose="020B0604020202020204" pitchFamily="34" charset="0"/>
                  <a:buChar char="•"/>
                </a:pPr>
                <a:r>
                  <a:rPr lang="en-US" sz="1400" dirty="0">
                    <a:solidFill>
                      <a:schemeClr val="bg1"/>
                    </a:solidFill>
                    <a:latin typeface="Century" panose="02040604050505020304" pitchFamily="18" charset="0"/>
                  </a:rPr>
                  <a:t>https://niit.sharepoint.com/MyTSSummary.aspx</a:t>
                </a:r>
                <a:endParaRPr lang="en-US" sz="1400" dirty="0" smtClean="0">
                  <a:solidFill>
                    <a:schemeClr val="bg1"/>
                  </a:solidFill>
                  <a:latin typeface="Century" panose="02040604050505020304" pitchFamily="18" charset="0"/>
                </a:endParaRPr>
              </a:p>
            </p:txBody>
          </p:sp>
        </p:grpSp>
        <p:grpSp>
          <p:nvGrpSpPr>
            <p:cNvPr id="35" name="Group 34"/>
            <p:cNvGrpSpPr/>
            <p:nvPr/>
          </p:nvGrpSpPr>
          <p:grpSpPr>
            <a:xfrm>
              <a:off x="667346" y="3619684"/>
              <a:ext cx="2462837" cy="1518749"/>
              <a:chOff x="4360286" y="3424427"/>
              <a:chExt cx="2462837" cy="1518749"/>
            </a:xfrm>
          </p:grpSpPr>
          <p:sp>
            <p:nvSpPr>
              <p:cNvPr id="37" name="Rectangle 36"/>
              <p:cNvSpPr/>
              <p:nvPr/>
            </p:nvSpPr>
            <p:spPr>
              <a:xfrm>
                <a:off x="4360286" y="3424427"/>
                <a:ext cx="2462837" cy="15187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8" name="TextBox 37"/>
              <p:cNvSpPr txBox="1"/>
              <p:nvPr/>
            </p:nvSpPr>
            <p:spPr>
              <a:xfrm>
                <a:off x="4360286" y="3424427"/>
                <a:ext cx="2462837"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1600" kern="1200" dirty="0" smtClean="0">
                    <a:solidFill>
                      <a:schemeClr val="accent1"/>
                    </a:solidFill>
                    <a:latin typeface="Century" panose="02040604050505020304" pitchFamily="18" charset="0"/>
                  </a:rPr>
                  <a:t>Input having list of complete web URL</a:t>
                </a:r>
              </a:p>
              <a:p>
                <a:pPr lvl="0" algn="ctr" defTabSz="2889250">
                  <a:lnSpc>
                    <a:spcPct val="90000"/>
                  </a:lnSpc>
                  <a:spcBef>
                    <a:spcPct val="0"/>
                  </a:spcBef>
                  <a:spcAft>
                    <a:spcPct val="35000"/>
                  </a:spcAft>
                </a:pPr>
                <a:endParaRPr lang="en-US" sz="1600" kern="1200" dirty="0">
                  <a:solidFill>
                    <a:schemeClr val="accent1"/>
                  </a:solidFill>
                  <a:latin typeface="Century" panose="02040604050505020304" pitchFamily="18" charset="0"/>
                </a:endParaRPr>
              </a:p>
            </p:txBody>
          </p:sp>
        </p:grpSp>
      </p:grpSp>
      <p:grpSp>
        <p:nvGrpSpPr>
          <p:cNvPr id="46" name="Group 45"/>
          <p:cNvGrpSpPr/>
          <p:nvPr/>
        </p:nvGrpSpPr>
        <p:grpSpPr>
          <a:xfrm>
            <a:off x="9313883" y="1862312"/>
            <a:ext cx="2462837" cy="3918733"/>
            <a:chOff x="667346" y="1219700"/>
            <a:chExt cx="2462837" cy="3918733"/>
          </a:xfrm>
        </p:grpSpPr>
        <p:grpSp>
          <p:nvGrpSpPr>
            <p:cNvPr id="47" name="Group 46"/>
            <p:cNvGrpSpPr/>
            <p:nvPr/>
          </p:nvGrpSpPr>
          <p:grpSpPr>
            <a:xfrm>
              <a:off x="852060" y="1219700"/>
              <a:ext cx="2093411" cy="2093411"/>
              <a:chOff x="4544999" y="1126600"/>
              <a:chExt cx="2093411" cy="2093411"/>
            </a:xfrm>
          </p:grpSpPr>
          <p:sp>
            <p:nvSpPr>
              <p:cNvPr id="51" name="Oval 50"/>
              <p:cNvSpPr/>
              <p:nvPr/>
            </p:nvSpPr>
            <p:spPr>
              <a:xfrm>
                <a:off x="4544999" y="1126600"/>
                <a:ext cx="2093411" cy="2093411"/>
              </a:xfrm>
              <a:prstGeom prst="ellipse">
                <a:avLst/>
              </a:prstGeom>
            </p:spPr>
            <p:style>
              <a:lnRef idx="3">
                <a:schemeClr val="lt1"/>
              </a:lnRef>
              <a:fillRef idx="1">
                <a:schemeClr val="accent2"/>
              </a:fillRef>
              <a:effectRef idx="1">
                <a:schemeClr val="accent2"/>
              </a:effectRef>
              <a:fontRef idx="minor">
                <a:schemeClr val="lt1"/>
              </a:fontRef>
            </p:style>
          </p:sp>
          <p:sp>
            <p:nvSpPr>
              <p:cNvPr id="52" name="Oval 4"/>
              <p:cNvSpPr txBox="1"/>
              <p:nvPr/>
            </p:nvSpPr>
            <p:spPr>
              <a:xfrm>
                <a:off x="4698284" y="1477369"/>
                <a:ext cx="1786838" cy="1480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171450" lvl="0" indent="-171450" defTabSz="2266950">
                  <a:lnSpc>
                    <a:spcPct val="90000"/>
                  </a:lnSpc>
                  <a:spcBef>
                    <a:spcPct val="0"/>
                  </a:spcBef>
                  <a:spcAft>
                    <a:spcPct val="35000"/>
                  </a:spcAft>
                  <a:buFont typeface="Arial" panose="020B0604020202020204" pitchFamily="34" charset="0"/>
                  <a:buChar char="•"/>
                </a:pPr>
                <a:r>
                  <a:rPr lang="en-US" sz="1400" dirty="0" smtClean="0">
                    <a:latin typeface="Century" panose="02040604050505020304" pitchFamily="18" charset="0"/>
                  </a:rPr>
                  <a:t>pd2.iniitian.com</a:t>
                </a: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latin typeface="Century" panose="02040604050505020304" pitchFamily="18" charset="0"/>
                  </a:rPr>
                  <a:t>niit.sharepoint.com</a:t>
                </a:r>
                <a:endParaRPr lang="en-US" sz="1400" dirty="0">
                  <a:latin typeface="Century" panose="02040604050505020304" pitchFamily="18" charset="0"/>
                </a:endParaRPr>
              </a:p>
            </p:txBody>
          </p:sp>
        </p:grpSp>
        <p:grpSp>
          <p:nvGrpSpPr>
            <p:cNvPr id="48" name="Group 47"/>
            <p:cNvGrpSpPr/>
            <p:nvPr/>
          </p:nvGrpSpPr>
          <p:grpSpPr>
            <a:xfrm>
              <a:off x="667346" y="3619684"/>
              <a:ext cx="2462837" cy="1518749"/>
              <a:chOff x="4360286" y="3424427"/>
              <a:chExt cx="2462837" cy="1518749"/>
            </a:xfrm>
          </p:grpSpPr>
          <p:sp>
            <p:nvSpPr>
              <p:cNvPr id="49" name="Rectangle 48"/>
              <p:cNvSpPr/>
              <p:nvPr/>
            </p:nvSpPr>
            <p:spPr>
              <a:xfrm>
                <a:off x="4360286" y="3424427"/>
                <a:ext cx="2462837" cy="15187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0" name="TextBox 49"/>
              <p:cNvSpPr txBox="1"/>
              <p:nvPr/>
            </p:nvSpPr>
            <p:spPr>
              <a:xfrm>
                <a:off x="4360286" y="3424427"/>
                <a:ext cx="2462837"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1600" dirty="0" smtClean="0">
                    <a:solidFill>
                      <a:schemeClr val="accent2"/>
                    </a:solidFill>
                    <a:latin typeface="Century" panose="02040604050505020304" pitchFamily="18" charset="0"/>
                  </a:rPr>
                  <a:t>Output </a:t>
                </a:r>
                <a:r>
                  <a:rPr lang="en-US" sz="1600" dirty="0">
                    <a:solidFill>
                      <a:schemeClr val="accent2"/>
                    </a:solidFill>
                    <a:latin typeface="Century" panose="02040604050505020304" pitchFamily="18" charset="0"/>
                  </a:rPr>
                  <a:t>having </a:t>
                </a:r>
                <a:r>
                  <a:rPr lang="en-US" sz="1600" dirty="0" smtClean="0">
                    <a:solidFill>
                      <a:schemeClr val="accent2"/>
                    </a:solidFill>
                    <a:latin typeface="Century" panose="02040604050505020304" pitchFamily="18" charset="0"/>
                  </a:rPr>
                  <a:t>only list </a:t>
                </a:r>
                <a:r>
                  <a:rPr lang="en-US" sz="1600" dirty="0">
                    <a:solidFill>
                      <a:schemeClr val="accent2"/>
                    </a:solidFill>
                    <a:latin typeface="Century" panose="02040604050505020304" pitchFamily="18" charset="0"/>
                  </a:rPr>
                  <a:t>of </a:t>
                </a:r>
                <a:r>
                  <a:rPr lang="en-US" sz="1600" dirty="0" smtClean="0">
                    <a:solidFill>
                      <a:schemeClr val="accent2"/>
                    </a:solidFill>
                    <a:latin typeface="Century" panose="02040604050505020304" pitchFamily="18" charset="0"/>
                  </a:rPr>
                  <a:t>domain name</a:t>
                </a:r>
              </a:p>
              <a:p>
                <a:pPr lvl="0" algn="ctr" defTabSz="2889250">
                  <a:lnSpc>
                    <a:spcPct val="90000"/>
                  </a:lnSpc>
                  <a:spcBef>
                    <a:spcPct val="0"/>
                  </a:spcBef>
                  <a:spcAft>
                    <a:spcPct val="35000"/>
                  </a:spcAft>
                </a:pPr>
                <a:endParaRPr lang="en-US" sz="1600" dirty="0">
                  <a:solidFill>
                    <a:schemeClr val="accent2"/>
                  </a:solidFill>
                  <a:latin typeface="Century" panose="02040604050505020304" pitchFamily="18" charset="0"/>
                </a:endParaRPr>
              </a:p>
            </p:txBody>
          </p:sp>
        </p:grpSp>
      </p:grpSp>
      <p:sp>
        <p:nvSpPr>
          <p:cNvPr id="8" name="Rectangle 7"/>
          <p:cNvSpPr/>
          <p:nvPr/>
        </p:nvSpPr>
        <p:spPr>
          <a:xfrm>
            <a:off x="622084" y="685431"/>
            <a:ext cx="10969924" cy="827169"/>
          </a:xfrm>
          <a:prstGeom prst="rect">
            <a:avLst/>
          </a:prstGeom>
          <a:solidFill>
            <a:schemeClr val="bg2">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r>
              <a:rPr lang="en-US" b="1" dirty="0" smtClean="0">
                <a:solidFill>
                  <a:schemeClr val="tx1"/>
                </a:solidFill>
                <a:latin typeface="Century" panose="02040604050505020304" pitchFamily="18" charset="0"/>
              </a:rPr>
              <a:t>Problem Statement</a:t>
            </a:r>
            <a:r>
              <a:rPr lang="en-US" b="1" dirty="0" smtClean="0">
                <a:ln w="0"/>
                <a:solidFill>
                  <a:schemeClr val="tx1"/>
                </a:solidFill>
                <a:effectLst>
                  <a:outerShdw blurRad="38100" dist="19050" dir="2700000" algn="tl" rotWithShape="0">
                    <a:schemeClr val="dk1">
                      <a:alpha val="40000"/>
                    </a:schemeClr>
                  </a:outerShdw>
                </a:effectLst>
                <a:latin typeface="Century" panose="02040604050505020304" pitchFamily="18" charset="0"/>
              </a:rPr>
              <a:t>:</a:t>
            </a:r>
            <a:r>
              <a:rPr lang="en-US" b="1" dirty="0" smtClean="0">
                <a:latin typeface="Century" panose="02040604050505020304" pitchFamily="18" charset="0"/>
              </a:rPr>
              <a:t> </a:t>
            </a:r>
            <a:r>
              <a:rPr lang="en-US" dirty="0" smtClean="0">
                <a:latin typeface="Century" panose="02040604050505020304" pitchFamily="18" charset="0"/>
              </a:rPr>
              <a:t>Write a Regex to extract the Domain name from the list of web links.</a:t>
            </a:r>
            <a:endParaRPr lang="en-US" dirty="0">
              <a:latin typeface="Century" panose="02040604050505020304" pitchFamily="18" charset="0"/>
            </a:endParaRPr>
          </a:p>
        </p:txBody>
      </p:sp>
      <p:sp>
        <p:nvSpPr>
          <p:cNvPr id="9" name="Up Arrow Callout 8"/>
          <p:cNvSpPr/>
          <p:nvPr/>
        </p:nvSpPr>
        <p:spPr>
          <a:xfrm>
            <a:off x="4381295" y="3474728"/>
            <a:ext cx="1836023" cy="1763486"/>
          </a:xfrm>
          <a:prstGeom prst="upArrow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Regex to select string having length 0 or more</a:t>
            </a:r>
            <a:endParaRPr lang="en-US" dirty="0"/>
          </a:p>
        </p:txBody>
      </p:sp>
      <p:sp>
        <p:nvSpPr>
          <p:cNvPr id="54" name="Rectangle 53"/>
          <p:cNvSpPr/>
          <p:nvPr/>
        </p:nvSpPr>
        <p:spPr>
          <a:xfrm>
            <a:off x="627923" y="5564023"/>
            <a:ext cx="10969924" cy="1141396"/>
          </a:xfrm>
          <a:prstGeom prst="rect">
            <a:avLst/>
          </a:prstGeom>
          <a:solidFill>
            <a:schemeClr val="bg2">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smtClean="0">
                <a:solidFill>
                  <a:schemeClr val="tx1"/>
                </a:solidFill>
                <a:latin typeface="Century" panose="02040604050505020304" pitchFamily="18" charset="0"/>
              </a:rPr>
              <a:t>More Regex</a:t>
            </a:r>
            <a:r>
              <a:rPr lang="en-US" b="1" dirty="0" smtClean="0">
                <a:ln w="0"/>
                <a:solidFill>
                  <a:schemeClr val="tx1"/>
                </a:solidFill>
                <a:effectLst>
                  <a:outerShdw blurRad="38100" dist="19050" dir="2700000" algn="tl" rotWithShape="0">
                    <a:schemeClr val="dk1">
                      <a:alpha val="40000"/>
                    </a:schemeClr>
                  </a:outerShdw>
                </a:effectLst>
                <a:latin typeface="Century" panose="02040604050505020304" pitchFamily="18" charset="0"/>
              </a:rPr>
              <a:t>:</a:t>
            </a:r>
            <a:r>
              <a:rPr lang="en-US" b="1" dirty="0" smtClean="0">
                <a:latin typeface="Century" panose="02040604050505020304" pitchFamily="18" charset="0"/>
              </a:rPr>
              <a:t> </a:t>
            </a:r>
            <a:r>
              <a:rPr lang="en-US" dirty="0" smtClean="0">
                <a:latin typeface="Century" panose="02040604050505020304" pitchFamily="18" charset="0"/>
              </a:rPr>
              <a:t>Other possible ReGex </a:t>
            </a:r>
            <a:r>
              <a:rPr lang="en-US" dirty="0" smtClean="0">
                <a:latin typeface="Century" panose="02040604050505020304" pitchFamily="18" charset="0"/>
                <a:sym typeface="Wingdings" panose="05000000000000000000" pitchFamily="2" charset="2"/>
              </a:rPr>
              <a:t></a:t>
            </a:r>
            <a:r>
              <a:rPr lang="en-US" dirty="0" smtClean="0">
                <a:latin typeface="Century" panose="02040604050505020304" pitchFamily="18" charset="0"/>
              </a:rPr>
              <a:t> Find </a:t>
            </a:r>
            <a:r>
              <a:rPr lang="en-US" b="1" u="sng" dirty="0" smtClean="0">
                <a:solidFill>
                  <a:schemeClr val="accent4"/>
                </a:solidFill>
                <a:latin typeface="Century" panose="02040604050505020304" pitchFamily="18" charset="0"/>
              </a:rPr>
              <a:t>(.*?//)(.*?)(/.*)</a:t>
            </a:r>
            <a:r>
              <a:rPr lang="en-US" dirty="0" smtClean="0">
                <a:solidFill>
                  <a:schemeClr val="bg1"/>
                </a:solidFill>
                <a:latin typeface="Century" panose="02040604050505020304" pitchFamily="18" charset="0"/>
              </a:rPr>
              <a:t> and Replace with </a:t>
            </a:r>
            <a:r>
              <a:rPr lang="en-US" b="1" u="sng" dirty="0" smtClean="0">
                <a:solidFill>
                  <a:schemeClr val="accent4"/>
                </a:solidFill>
                <a:latin typeface="Century" panose="02040604050505020304" pitchFamily="18" charset="0"/>
              </a:rPr>
              <a:t>\2</a:t>
            </a:r>
            <a:endParaRPr lang="en-US" b="1" u="sng" dirty="0">
              <a:solidFill>
                <a:schemeClr val="accent4"/>
              </a:solidFill>
              <a:latin typeface="Century" panose="02040604050505020304" pitchFamily="18" charset="0"/>
            </a:endParaRPr>
          </a:p>
        </p:txBody>
      </p:sp>
      <p:sp>
        <p:nvSpPr>
          <p:cNvPr id="26" name="Up Arrow Callout 25"/>
          <p:cNvSpPr/>
          <p:nvPr/>
        </p:nvSpPr>
        <p:spPr>
          <a:xfrm>
            <a:off x="6305410" y="3474724"/>
            <a:ext cx="1836023" cy="1763486"/>
          </a:xfrm>
          <a:prstGeom prst="upArrow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Regex to select string having length 0 or more</a:t>
            </a:r>
            <a:endParaRPr lang="en-US" dirty="0"/>
          </a:p>
        </p:txBody>
      </p:sp>
      <p:sp>
        <p:nvSpPr>
          <p:cNvPr id="34" name="Oval 33">
            <a:extLst>
              <a:ext uri="{FF2B5EF4-FFF2-40B4-BE49-F238E27FC236}">
                <a16:creationId xmlns:a16="http://schemas.microsoft.com/office/drawing/2014/main" id="{EA48ED5C-CB94-427A-B306-17D9BF40BEBD}"/>
              </a:ext>
            </a:extLst>
          </p:cNvPr>
          <p:cNvSpPr/>
          <p:nvPr/>
        </p:nvSpPr>
        <p:spPr>
          <a:xfrm>
            <a:off x="5606392" y="2473110"/>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latin typeface="Century" panose="02040604050505020304" pitchFamily="18" charset="0"/>
              </a:rPr>
              <a:t>1</a:t>
            </a:r>
            <a:endParaRPr lang="en-US" dirty="0">
              <a:latin typeface="Century" panose="02040604050505020304" pitchFamily="18" charset="0"/>
            </a:endParaRPr>
          </a:p>
        </p:txBody>
      </p:sp>
      <p:sp>
        <p:nvSpPr>
          <p:cNvPr id="36" name="Oval 35">
            <a:extLst>
              <a:ext uri="{FF2B5EF4-FFF2-40B4-BE49-F238E27FC236}">
                <a16:creationId xmlns:a16="http://schemas.microsoft.com/office/drawing/2014/main" id="{EA48ED5C-CB94-427A-B306-17D9BF40BEBD}"/>
              </a:ext>
            </a:extLst>
          </p:cNvPr>
          <p:cNvSpPr/>
          <p:nvPr/>
        </p:nvSpPr>
        <p:spPr>
          <a:xfrm>
            <a:off x="6701290" y="2463010"/>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latin typeface="Century" panose="02040604050505020304" pitchFamily="18" charset="0"/>
              </a:rPr>
              <a:t>2</a:t>
            </a:r>
            <a:endParaRPr lang="en-US" dirty="0">
              <a:latin typeface="Century" panose="02040604050505020304" pitchFamily="18" charset="0"/>
            </a:endParaRPr>
          </a:p>
        </p:txBody>
      </p:sp>
      <p:sp>
        <p:nvSpPr>
          <p:cNvPr id="40" name="Oval 39">
            <a:extLst>
              <a:ext uri="{FF2B5EF4-FFF2-40B4-BE49-F238E27FC236}">
                <a16:creationId xmlns:a16="http://schemas.microsoft.com/office/drawing/2014/main" id="{EA48ED5C-CB94-427A-B306-17D9BF40BEBD}"/>
              </a:ext>
            </a:extLst>
          </p:cNvPr>
          <p:cNvSpPr/>
          <p:nvPr/>
        </p:nvSpPr>
        <p:spPr>
          <a:xfrm>
            <a:off x="5163896" y="3601898"/>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latin typeface="Century" panose="02040604050505020304" pitchFamily="18" charset="0"/>
              </a:rPr>
              <a:t>1</a:t>
            </a:r>
            <a:endParaRPr lang="en-US" dirty="0">
              <a:latin typeface="Century" panose="02040604050505020304" pitchFamily="18" charset="0"/>
            </a:endParaRPr>
          </a:p>
        </p:txBody>
      </p:sp>
      <p:sp>
        <p:nvSpPr>
          <p:cNvPr id="42" name="Oval 41">
            <a:extLst>
              <a:ext uri="{FF2B5EF4-FFF2-40B4-BE49-F238E27FC236}">
                <a16:creationId xmlns:a16="http://schemas.microsoft.com/office/drawing/2014/main" id="{EA48ED5C-CB94-427A-B306-17D9BF40BEBD}"/>
              </a:ext>
            </a:extLst>
          </p:cNvPr>
          <p:cNvSpPr/>
          <p:nvPr/>
        </p:nvSpPr>
        <p:spPr>
          <a:xfrm>
            <a:off x="7082607" y="3649150"/>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latin typeface="Century" panose="02040604050505020304" pitchFamily="18" charset="0"/>
              </a:rPr>
              <a:t>2</a:t>
            </a:r>
            <a:endParaRPr lang="en-US" dirty="0">
              <a:latin typeface="Century" panose="02040604050505020304" pitchFamily="18" charset="0"/>
            </a:endParaRPr>
          </a:p>
        </p:txBody>
      </p:sp>
      <p:sp>
        <p:nvSpPr>
          <p:cNvPr id="43" name="Chevron 42"/>
          <p:cNvSpPr/>
          <p:nvPr/>
        </p:nvSpPr>
        <p:spPr>
          <a:xfrm>
            <a:off x="2905635" y="2513285"/>
            <a:ext cx="613387" cy="922250"/>
          </a:xfrm>
          <a:prstGeom prst="chevron">
            <a:avLst>
              <a:gd name="adj" fmla="val 62310"/>
            </a:avLst>
          </a:prstGeom>
        </p:spPr>
        <p:style>
          <a:lnRef idx="3">
            <a:schemeClr val="lt1"/>
          </a:lnRef>
          <a:fillRef idx="1">
            <a:schemeClr val="accent1"/>
          </a:fillRef>
          <a:effectRef idx="1">
            <a:schemeClr val="accent1"/>
          </a:effectRef>
          <a:fontRef idx="minor">
            <a:schemeClr val="lt1"/>
          </a:fontRef>
        </p:style>
      </p:sp>
      <p:sp>
        <p:nvSpPr>
          <p:cNvPr id="44" name="Chevron 43"/>
          <p:cNvSpPr/>
          <p:nvPr/>
        </p:nvSpPr>
        <p:spPr>
          <a:xfrm>
            <a:off x="8782929" y="2513286"/>
            <a:ext cx="651025" cy="922249"/>
          </a:xfrm>
          <a:prstGeom prst="chevron">
            <a:avLst>
              <a:gd name="adj" fmla="val 62310"/>
            </a:avLst>
          </a:prstGeom>
        </p:spPr>
        <p:style>
          <a:lnRef idx="3">
            <a:schemeClr val="lt1"/>
          </a:lnRef>
          <a:fillRef idx="1">
            <a:schemeClr val="accent2"/>
          </a:fillRef>
          <a:effectRef idx="1">
            <a:schemeClr val="accent2"/>
          </a:effectRef>
          <a:fontRef idx="minor">
            <a:schemeClr val="lt1"/>
          </a:fontRef>
        </p:style>
      </p:sp>
      <p:sp>
        <p:nvSpPr>
          <p:cNvPr id="45" name="Rectangle 44"/>
          <p:cNvSpPr/>
          <p:nvPr/>
        </p:nvSpPr>
        <p:spPr>
          <a:xfrm>
            <a:off x="5492372" y="2836775"/>
            <a:ext cx="777197" cy="32004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252571" y="2835708"/>
            <a:ext cx="137160" cy="3200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367915" y="2835708"/>
            <a:ext cx="745128" cy="32004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888690" y="2254224"/>
            <a:ext cx="2737867"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2400" dirty="0">
                <a:latin typeface="Century" panose="02040604050505020304" pitchFamily="18" charset="0"/>
              </a:rPr>
              <a:t>(^.*//|/.*$)</a:t>
            </a:r>
            <a:endParaRPr lang="en-US" sz="2400" kern="1200" dirty="0">
              <a:latin typeface="Century" panose="02040604050505020304" pitchFamily="18" charset="0"/>
            </a:endParaRPr>
          </a:p>
        </p:txBody>
      </p:sp>
    </p:spTree>
    <p:extLst>
      <p:ext uri="{BB962C8B-B14F-4D97-AF65-F5344CB8AC3E}">
        <p14:creationId xmlns:p14="http://schemas.microsoft.com/office/powerpoint/2010/main" val="4232711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F6D21ADA-4E3E-440B-94F8-85B2F02E121F}"/>
              </a:ext>
            </a:extLst>
          </p:cNvPr>
          <p:cNvCxnSpPr/>
          <p:nvPr/>
        </p:nvCxnSpPr>
        <p:spPr>
          <a:xfrm>
            <a:off x="290513" y="292100"/>
            <a:ext cx="104505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099" name="Picture 2" descr="Image result for niit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8675" y="47625"/>
            <a:ext cx="1182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29">
            <a:extLst>
              <a:ext uri="{FF2B5EF4-FFF2-40B4-BE49-F238E27FC236}">
                <a16:creationId xmlns:a16="http://schemas.microsoft.com/office/drawing/2014/main" id="{EA48ED5C-CB94-427A-B306-17D9BF40BEBD}"/>
              </a:ext>
            </a:extLst>
          </p:cNvPr>
          <p:cNvSpPr/>
          <p:nvPr/>
        </p:nvSpPr>
        <p:spPr>
          <a:xfrm>
            <a:off x="63500" y="153988"/>
            <a:ext cx="276225" cy="276225"/>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grpSp>
        <p:nvGrpSpPr>
          <p:cNvPr id="7" name="Group 6"/>
          <p:cNvGrpSpPr/>
          <p:nvPr/>
        </p:nvGrpSpPr>
        <p:grpSpPr>
          <a:xfrm>
            <a:off x="437370" y="1862312"/>
            <a:ext cx="2462837" cy="3918733"/>
            <a:chOff x="667346" y="1219700"/>
            <a:chExt cx="2462837" cy="3918733"/>
          </a:xfrm>
        </p:grpSpPr>
        <p:grpSp>
          <p:nvGrpSpPr>
            <p:cNvPr id="29" name="Group 28"/>
            <p:cNvGrpSpPr/>
            <p:nvPr/>
          </p:nvGrpSpPr>
          <p:grpSpPr>
            <a:xfrm>
              <a:off x="852060" y="1219700"/>
              <a:ext cx="2093411" cy="2093411"/>
              <a:chOff x="4544999" y="1126600"/>
              <a:chExt cx="2093411" cy="2093411"/>
            </a:xfrm>
          </p:grpSpPr>
          <p:sp>
            <p:nvSpPr>
              <p:cNvPr id="32" name="Oval 31"/>
              <p:cNvSpPr/>
              <p:nvPr/>
            </p:nvSpPr>
            <p:spPr>
              <a:xfrm>
                <a:off x="4544999" y="1126600"/>
                <a:ext cx="2093411" cy="209341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Oval 4"/>
              <p:cNvSpPr txBox="1"/>
              <p:nvPr/>
            </p:nvSpPr>
            <p:spPr>
              <a:xfrm>
                <a:off x="4851572" y="1433173"/>
                <a:ext cx="1480265" cy="1480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171450" lvl="0" indent="-171450" defTabSz="2266950">
                  <a:lnSpc>
                    <a:spcPct val="90000"/>
                  </a:lnSpc>
                  <a:spcBef>
                    <a:spcPct val="0"/>
                  </a:spcBef>
                  <a:spcAft>
                    <a:spcPct val="35000"/>
                  </a:spcAft>
                  <a:buFont typeface="Arial" panose="020B0604020202020204" pitchFamily="34" charset="0"/>
                  <a:buChar char="•"/>
                </a:pPr>
                <a:r>
                  <a:rPr lang="en-US" sz="1400" dirty="0" smtClean="0">
                    <a:solidFill>
                      <a:schemeClr val="bg1"/>
                    </a:solidFill>
                    <a:latin typeface="Century" panose="02040604050505020304" pitchFamily="18" charset="0"/>
                  </a:rPr>
                  <a:t>EmployeeA 101</a:t>
                </a: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solidFill>
                      <a:schemeClr val="bg1"/>
                    </a:solidFill>
                    <a:latin typeface="Century" panose="02040604050505020304" pitchFamily="18" charset="0"/>
                  </a:rPr>
                  <a:t>EmployeeB 102</a:t>
                </a: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solidFill>
                      <a:schemeClr val="bg1"/>
                    </a:solidFill>
                    <a:latin typeface="Century" panose="02040604050505020304" pitchFamily="18" charset="0"/>
                  </a:rPr>
                  <a:t>EmployeeC 103</a:t>
                </a: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solidFill>
                      <a:schemeClr val="bg1"/>
                    </a:solidFill>
                    <a:latin typeface="Century" panose="02040604050505020304" pitchFamily="18" charset="0"/>
                  </a:rPr>
                  <a:t>EmployeeD 104</a:t>
                </a:r>
                <a:endParaRPr lang="en-US" sz="1400" dirty="0">
                  <a:latin typeface="Century" panose="02040604050505020304" pitchFamily="18" charset="0"/>
                </a:endParaRPr>
              </a:p>
            </p:txBody>
          </p:sp>
        </p:grpSp>
        <p:grpSp>
          <p:nvGrpSpPr>
            <p:cNvPr id="35" name="Group 34"/>
            <p:cNvGrpSpPr/>
            <p:nvPr/>
          </p:nvGrpSpPr>
          <p:grpSpPr>
            <a:xfrm>
              <a:off x="667346" y="3619684"/>
              <a:ext cx="2462837" cy="1518749"/>
              <a:chOff x="4360286" y="3424427"/>
              <a:chExt cx="2462837" cy="1518749"/>
            </a:xfrm>
          </p:grpSpPr>
          <p:sp>
            <p:nvSpPr>
              <p:cNvPr id="37" name="Rectangle 36"/>
              <p:cNvSpPr/>
              <p:nvPr/>
            </p:nvSpPr>
            <p:spPr>
              <a:xfrm>
                <a:off x="4360286" y="3424427"/>
                <a:ext cx="2462837" cy="15187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8" name="TextBox 37"/>
              <p:cNvSpPr txBox="1"/>
              <p:nvPr/>
            </p:nvSpPr>
            <p:spPr>
              <a:xfrm>
                <a:off x="4360286" y="3424427"/>
                <a:ext cx="2462837"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1600" kern="1200" dirty="0" smtClean="0">
                    <a:solidFill>
                      <a:schemeClr val="accent1"/>
                    </a:solidFill>
                    <a:latin typeface="Century" panose="02040604050505020304" pitchFamily="18" charset="0"/>
                  </a:rPr>
                  <a:t>Input having list of employee names</a:t>
                </a:r>
                <a:endParaRPr lang="en-US" sz="1600" kern="1200" dirty="0">
                  <a:solidFill>
                    <a:schemeClr val="accent1"/>
                  </a:solidFill>
                  <a:latin typeface="Century" panose="02040604050505020304" pitchFamily="18" charset="0"/>
                </a:endParaRPr>
              </a:p>
            </p:txBody>
          </p:sp>
        </p:grpSp>
      </p:grpSp>
      <p:grpSp>
        <p:nvGrpSpPr>
          <p:cNvPr id="46" name="Group 45"/>
          <p:cNvGrpSpPr/>
          <p:nvPr/>
        </p:nvGrpSpPr>
        <p:grpSpPr>
          <a:xfrm>
            <a:off x="9313883" y="1862312"/>
            <a:ext cx="2462837" cy="3918733"/>
            <a:chOff x="667346" y="1219700"/>
            <a:chExt cx="2462837" cy="3918733"/>
          </a:xfrm>
        </p:grpSpPr>
        <p:grpSp>
          <p:nvGrpSpPr>
            <p:cNvPr id="47" name="Group 46"/>
            <p:cNvGrpSpPr/>
            <p:nvPr/>
          </p:nvGrpSpPr>
          <p:grpSpPr>
            <a:xfrm>
              <a:off x="852060" y="1219700"/>
              <a:ext cx="2093411" cy="2093411"/>
              <a:chOff x="4544999" y="1126600"/>
              <a:chExt cx="2093411" cy="2093411"/>
            </a:xfrm>
          </p:grpSpPr>
          <p:sp>
            <p:nvSpPr>
              <p:cNvPr id="51" name="Oval 50"/>
              <p:cNvSpPr/>
              <p:nvPr/>
            </p:nvSpPr>
            <p:spPr>
              <a:xfrm>
                <a:off x="4544999" y="1126600"/>
                <a:ext cx="2093411" cy="2093411"/>
              </a:xfrm>
              <a:prstGeom prst="ellipse">
                <a:avLst/>
              </a:prstGeom>
            </p:spPr>
            <p:style>
              <a:lnRef idx="3">
                <a:schemeClr val="lt1"/>
              </a:lnRef>
              <a:fillRef idx="1">
                <a:schemeClr val="accent2"/>
              </a:fillRef>
              <a:effectRef idx="1">
                <a:schemeClr val="accent2"/>
              </a:effectRef>
              <a:fontRef idx="minor">
                <a:schemeClr val="lt1"/>
              </a:fontRef>
            </p:style>
          </p:sp>
          <p:sp>
            <p:nvSpPr>
              <p:cNvPr id="52" name="Oval 4"/>
              <p:cNvSpPr txBox="1"/>
              <p:nvPr/>
            </p:nvSpPr>
            <p:spPr>
              <a:xfrm>
                <a:off x="4760131" y="1433173"/>
                <a:ext cx="1786838" cy="1480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171450" lvl="0" indent="-171450" defTabSz="2266950">
                  <a:lnSpc>
                    <a:spcPct val="90000"/>
                  </a:lnSpc>
                  <a:spcBef>
                    <a:spcPct val="0"/>
                  </a:spcBef>
                  <a:spcAft>
                    <a:spcPct val="35000"/>
                  </a:spcAft>
                  <a:buFont typeface="Arial" panose="020B0604020202020204" pitchFamily="34" charset="0"/>
                  <a:buChar char="•"/>
                </a:pPr>
                <a:r>
                  <a:rPr lang="en-US" sz="1400" dirty="0" smtClean="0">
                    <a:latin typeface="Century" panose="02040604050505020304" pitchFamily="18" charset="0"/>
                  </a:rPr>
                  <a:t>EMPLOYEEA 101</a:t>
                </a: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latin typeface="Century" panose="02040604050505020304" pitchFamily="18" charset="0"/>
                  </a:rPr>
                  <a:t>EMPLOYEEB 102</a:t>
                </a: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latin typeface="Century" panose="02040604050505020304" pitchFamily="18" charset="0"/>
                  </a:rPr>
                  <a:t>EMPLOYEEC 103</a:t>
                </a: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latin typeface="Century" panose="02040604050505020304" pitchFamily="18" charset="0"/>
                  </a:rPr>
                  <a:t>EMPLOYEED 104</a:t>
                </a:r>
                <a:endParaRPr lang="en-US" sz="1400" dirty="0">
                  <a:latin typeface="Century" panose="02040604050505020304" pitchFamily="18" charset="0"/>
                </a:endParaRPr>
              </a:p>
            </p:txBody>
          </p:sp>
        </p:grpSp>
        <p:grpSp>
          <p:nvGrpSpPr>
            <p:cNvPr id="48" name="Group 47"/>
            <p:cNvGrpSpPr/>
            <p:nvPr/>
          </p:nvGrpSpPr>
          <p:grpSpPr>
            <a:xfrm>
              <a:off x="667346" y="3619684"/>
              <a:ext cx="2462837" cy="1518749"/>
              <a:chOff x="4360286" y="3424427"/>
              <a:chExt cx="2462837" cy="1518749"/>
            </a:xfrm>
          </p:grpSpPr>
          <p:sp>
            <p:nvSpPr>
              <p:cNvPr id="49" name="Rectangle 48"/>
              <p:cNvSpPr/>
              <p:nvPr/>
            </p:nvSpPr>
            <p:spPr>
              <a:xfrm>
                <a:off x="4360286" y="3424427"/>
                <a:ext cx="2462837" cy="15187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0" name="TextBox 49"/>
              <p:cNvSpPr txBox="1"/>
              <p:nvPr/>
            </p:nvSpPr>
            <p:spPr>
              <a:xfrm>
                <a:off x="4360286" y="3424427"/>
                <a:ext cx="2462837"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1600" dirty="0" smtClean="0">
                    <a:solidFill>
                      <a:schemeClr val="accent2"/>
                    </a:solidFill>
                    <a:latin typeface="Century" panose="02040604050505020304" pitchFamily="18" charset="0"/>
                  </a:rPr>
                  <a:t>Output </a:t>
                </a:r>
                <a:r>
                  <a:rPr lang="en-US" sz="1600" dirty="0">
                    <a:solidFill>
                      <a:schemeClr val="accent2"/>
                    </a:solidFill>
                    <a:latin typeface="Century" panose="02040604050505020304" pitchFamily="18" charset="0"/>
                  </a:rPr>
                  <a:t>having </a:t>
                </a:r>
                <a:r>
                  <a:rPr lang="en-US" sz="1600" dirty="0" smtClean="0">
                    <a:solidFill>
                      <a:schemeClr val="accent2"/>
                    </a:solidFill>
                    <a:latin typeface="Century" panose="02040604050505020304" pitchFamily="18" charset="0"/>
                  </a:rPr>
                  <a:t>only list </a:t>
                </a:r>
                <a:r>
                  <a:rPr lang="en-US" sz="1600" dirty="0">
                    <a:solidFill>
                      <a:schemeClr val="accent2"/>
                    </a:solidFill>
                    <a:latin typeface="Century" panose="02040604050505020304" pitchFamily="18" charset="0"/>
                  </a:rPr>
                  <a:t>of employee </a:t>
                </a:r>
                <a:r>
                  <a:rPr lang="en-US" sz="1600" dirty="0" smtClean="0">
                    <a:solidFill>
                      <a:schemeClr val="accent2"/>
                    </a:solidFill>
                    <a:latin typeface="Century" panose="02040604050505020304" pitchFamily="18" charset="0"/>
                  </a:rPr>
                  <a:t>names in uppercase</a:t>
                </a:r>
              </a:p>
              <a:p>
                <a:pPr lvl="0" algn="ctr" defTabSz="2889250">
                  <a:lnSpc>
                    <a:spcPct val="90000"/>
                  </a:lnSpc>
                  <a:spcBef>
                    <a:spcPct val="0"/>
                  </a:spcBef>
                  <a:spcAft>
                    <a:spcPct val="35000"/>
                  </a:spcAft>
                </a:pPr>
                <a:endParaRPr lang="en-US" sz="1600" dirty="0">
                  <a:solidFill>
                    <a:schemeClr val="accent2"/>
                  </a:solidFill>
                  <a:latin typeface="Century" panose="02040604050505020304" pitchFamily="18" charset="0"/>
                </a:endParaRPr>
              </a:p>
            </p:txBody>
          </p:sp>
        </p:grpSp>
      </p:grpSp>
      <p:sp>
        <p:nvSpPr>
          <p:cNvPr id="9" name="Up Arrow Callout 8"/>
          <p:cNvSpPr/>
          <p:nvPr/>
        </p:nvSpPr>
        <p:spPr>
          <a:xfrm>
            <a:off x="5178730" y="3474724"/>
            <a:ext cx="1836023" cy="1763486"/>
          </a:xfrm>
          <a:prstGeom prst="upArrow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Regex to select lowercase character from a to z</a:t>
            </a:r>
            <a:endParaRPr lang="en-US" dirty="0"/>
          </a:p>
        </p:txBody>
      </p:sp>
      <p:sp>
        <p:nvSpPr>
          <p:cNvPr id="56" name="Oval 55">
            <a:extLst>
              <a:ext uri="{FF2B5EF4-FFF2-40B4-BE49-F238E27FC236}">
                <a16:creationId xmlns:a16="http://schemas.microsoft.com/office/drawing/2014/main" id="{EA48ED5C-CB94-427A-B306-17D9BF40BEBD}"/>
              </a:ext>
            </a:extLst>
          </p:cNvPr>
          <p:cNvSpPr/>
          <p:nvPr/>
        </p:nvSpPr>
        <p:spPr>
          <a:xfrm>
            <a:off x="5968933" y="2456875"/>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latin typeface="Century" panose="02040604050505020304" pitchFamily="18" charset="0"/>
              </a:rPr>
              <a:t>1</a:t>
            </a:r>
            <a:endParaRPr lang="en-US" dirty="0">
              <a:latin typeface="Century" panose="02040604050505020304" pitchFamily="18" charset="0"/>
            </a:endParaRPr>
          </a:p>
        </p:txBody>
      </p:sp>
      <p:sp>
        <p:nvSpPr>
          <p:cNvPr id="57" name="Oval 56">
            <a:extLst>
              <a:ext uri="{FF2B5EF4-FFF2-40B4-BE49-F238E27FC236}">
                <a16:creationId xmlns:a16="http://schemas.microsoft.com/office/drawing/2014/main" id="{EA48ED5C-CB94-427A-B306-17D9BF40BEBD}"/>
              </a:ext>
            </a:extLst>
          </p:cNvPr>
          <p:cNvSpPr/>
          <p:nvPr/>
        </p:nvSpPr>
        <p:spPr>
          <a:xfrm>
            <a:off x="5958628" y="3601898"/>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latin typeface="Century" panose="02040604050505020304" pitchFamily="18" charset="0"/>
              </a:rPr>
              <a:t>1</a:t>
            </a:r>
            <a:endParaRPr lang="en-US" dirty="0">
              <a:latin typeface="Century" panose="02040604050505020304" pitchFamily="18" charset="0"/>
            </a:endParaRPr>
          </a:p>
        </p:txBody>
      </p:sp>
      <p:sp>
        <p:nvSpPr>
          <p:cNvPr id="36" name="Rectangle 35"/>
          <p:cNvSpPr/>
          <p:nvPr/>
        </p:nvSpPr>
        <p:spPr>
          <a:xfrm>
            <a:off x="622084" y="685431"/>
            <a:ext cx="10969924" cy="827169"/>
          </a:xfrm>
          <a:prstGeom prst="rect">
            <a:avLst/>
          </a:prstGeom>
          <a:solidFill>
            <a:schemeClr val="bg2">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r>
              <a:rPr lang="en-US" b="1" dirty="0" smtClean="0">
                <a:solidFill>
                  <a:schemeClr val="tx1"/>
                </a:solidFill>
                <a:latin typeface="Century" panose="02040604050505020304" pitchFamily="18" charset="0"/>
              </a:rPr>
              <a:t>Problem Statement</a:t>
            </a:r>
            <a:r>
              <a:rPr lang="en-US" b="1" dirty="0" smtClean="0">
                <a:ln w="0"/>
                <a:solidFill>
                  <a:schemeClr val="tx1"/>
                </a:solidFill>
                <a:effectLst>
                  <a:outerShdw blurRad="38100" dist="19050" dir="2700000" algn="tl" rotWithShape="0">
                    <a:schemeClr val="dk1">
                      <a:alpha val="40000"/>
                    </a:schemeClr>
                  </a:outerShdw>
                </a:effectLst>
                <a:latin typeface="Century" panose="02040604050505020304" pitchFamily="18" charset="0"/>
              </a:rPr>
              <a:t>:</a:t>
            </a:r>
            <a:r>
              <a:rPr lang="en-US" b="1" dirty="0" smtClean="0">
                <a:latin typeface="Century" panose="02040604050505020304" pitchFamily="18" charset="0"/>
              </a:rPr>
              <a:t> </a:t>
            </a:r>
            <a:r>
              <a:rPr lang="en-US" dirty="0" smtClean="0">
                <a:latin typeface="Century" panose="02040604050505020304" pitchFamily="18" charset="0"/>
              </a:rPr>
              <a:t>Write a Regex to convert every word into uppercase from the list of employee details.</a:t>
            </a:r>
            <a:endParaRPr lang="en-US" dirty="0">
              <a:latin typeface="Century" panose="02040604050505020304" pitchFamily="18" charset="0"/>
            </a:endParaRPr>
          </a:p>
        </p:txBody>
      </p:sp>
      <p:sp>
        <p:nvSpPr>
          <p:cNvPr id="40" name="Oval Callout 39"/>
          <p:cNvSpPr/>
          <p:nvPr/>
        </p:nvSpPr>
        <p:spPr>
          <a:xfrm>
            <a:off x="6776919" y="1187315"/>
            <a:ext cx="3028251" cy="1227048"/>
          </a:xfrm>
          <a:prstGeom prst="wedgeEllipseCallout">
            <a:avLst>
              <a:gd name="adj1" fmla="val -57068"/>
              <a:gd name="adj2" fmla="val 78470"/>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dirty="0" smtClean="0"/>
              <a:t>Replacement String:</a:t>
            </a:r>
          </a:p>
          <a:p>
            <a:pPr algn="ctr"/>
            <a:r>
              <a:rPr lang="en-US" dirty="0" smtClean="0"/>
              <a:t>\u\1 </a:t>
            </a:r>
          </a:p>
        </p:txBody>
      </p:sp>
      <p:sp>
        <p:nvSpPr>
          <p:cNvPr id="41" name="Rectangle 40"/>
          <p:cNvSpPr/>
          <p:nvPr/>
        </p:nvSpPr>
        <p:spPr>
          <a:xfrm>
            <a:off x="627923" y="5564023"/>
            <a:ext cx="10969924" cy="1141396"/>
          </a:xfrm>
          <a:prstGeom prst="rect">
            <a:avLst/>
          </a:prstGeom>
          <a:solidFill>
            <a:schemeClr val="bg2">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r>
              <a:rPr lang="en-US" b="1" dirty="0" smtClean="0">
                <a:solidFill>
                  <a:schemeClr val="tx1"/>
                </a:solidFill>
                <a:latin typeface="Century" panose="02040604050505020304" pitchFamily="18" charset="0"/>
              </a:rPr>
              <a:t>Explanation: </a:t>
            </a:r>
            <a:r>
              <a:rPr lang="en-US" dirty="0" smtClean="0">
                <a:solidFill>
                  <a:schemeClr val="accent4"/>
                </a:solidFill>
                <a:latin typeface="Century" panose="02040604050505020304" pitchFamily="18" charset="0"/>
              </a:rPr>
              <a:t>1</a:t>
            </a:r>
            <a:r>
              <a:rPr lang="en-US" baseline="30000" dirty="0" smtClean="0">
                <a:solidFill>
                  <a:schemeClr val="accent4"/>
                </a:solidFill>
                <a:latin typeface="Century" panose="02040604050505020304" pitchFamily="18" charset="0"/>
              </a:rPr>
              <a:t>st</a:t>
            </a:r>
            <a:r>
              <a:rPr lang="en-US" dirty="0" smtClean="0">
                <a:solidFill>
                  <a:schemeClr val="bg1"/>
                </a:solidFill>
                <a:latin typeface="Century" panose="02040604050505020304" pitchFamily="18" charset="0"/>
              </a:rPr>
              <a:t> circle bracket is to capture every lowercase character </a:t>
            </a:r>
            <a:r>
              <a:rPr lang="en-US" dirty="0" smtClean="0">
                <a:solidFill>
                  <a:schemeClr val="accent4"/>
                </a:solidFill>
                <a:latin typeface="Century" panose="02040604050505020304" pitchFamily="18" charset="0"/>
              </a:rPr>
              <a:t>(alphabets from a to z)</a:t>
            </a:r>
            <a:r>
              <a:rPr lang="en-US" dirty="0" smtClean="0">
                <a:solidFill>
                  <a:schemeClr val="bg1"/>
                </a:solidFill>
                <a:latin typeface="Century" panose="02040604050505020304" pitchFamily="18" charset="0"/>
              </a:rPr>
              <a:t>, and then replace them by uppercase character using </a:t>
            </a:r>
            <a:r>
              <a:rPr lang="en-US" dirty="0" smtClean="0">
                <a:solidFill>
                  <a:schemeClr val="accent4"/>
                </a:solidFill>
                <a:latin typeface="Century" panose="02040604050505020304" pitchFamily="18" charset="0"/>
              </a:rPr>
              <a:t>\u\1 </a:t>
            </a:r>
            <a:r>
              <a:rPr lang="en-US" dirty="0" smtClean="0">
                <a:solidFill>
                  <a:schemeClr val="bg1"/>
                </a:solidFill>
                <a:latin typeface="Century" panose="02040604050505020304" pitchFamily="18" charset="0"/>
              </a:rPr>
              <a:t>where </a:t>
            </a:r>
            <a:r>
              <a:rPr lang="en-US" dirty="0" smtClean="0">
                <a:solidFill>
                  <a:schemeClr val="accent4"/>
                </a:solidFill>
                <a:latin typeface="Century" panose="02040604050505020304" pitchFamily="18" charset="0"/>
              </a:rPr>
              <a:t>\u represents uppercase character and \1 represent 1</a:t>
            </a:r>
            <a:r>
              <a:rPr lang="en-US" baseline="30000" dirty="0" smtClean="0">
                <a:solidFill>
                  <a:schemeClr val="accent4"/>
                </a:solidFill>
                <a:latin typeface="Century" panose="02040604050505020304" pitchFamily="18" charset="0"/>
              </a:rPr>
              <a:t>st</a:t>
            </a:r>
            <a:r>
              <a:rPr lang="en-US" dirty="0" smtClean="0">
                <a:solidFill>
                  <a:schemeClr val="accent4"/>
                </a:solidFill>
                <a:latin typeface="Century" panose="02040604050505020304" pitchFamily="18" charset="0"/>
              </a:rPr>
              <a:t> captured group.</a:t>
            </a:r>
          </a:p>
        </p:txBody>
      </p:sp>
      <p:sp>
        <p:nvSpPr>
          <p:cNvPr id="42" name="Chevron 41"/>
          <p:cNvSpPr/>
          <p:nvPr/>
        </p:nvSpPr>
        <p:spPr>
          <a:xfrm>
            <a:off x="2905635" y="2513285"/>
            <a:ext cx="613387" cy="922250"/>
          </a:xfrm>
          <a:prstGeom prst="chevron">
            <a:avLst>
              <a:gd name="adj" fmla="val 62310"/>
            </a:avLst>
          </a:prstGeom>
        </p:spPr>
        <p:style>
          <a:lnRef idx="3">
            <a:schemeClr val="lt1"/>
          </a:lnRef>
          <a:fillRef idx="1">
            <a:schemeClr val="accent1"/>
          </a:fillRef>
          <a:effectRef idx="1">
            <a:schemeClr val="accent1"/>
          </a:effectRef>
          <a:fontRef idx="minor">
            <a:schemeClr val="lt1"/>
          </a:fontRef>
        </p:style>
      </p:sp>
      <p:sp>
        <p:nvSpPr>
          <p:cNvPr id="43" name="Chevron 42"/>
          <p:cNvSpPr/>
          <p:nvPr/>
        </p:nvSpPr>
        <p:spPr>
          <a:xfrm>
            <a:off x="8782929" y="2513286"/>
            <a:ext cx="651025" cy="922249"/>
          </a:xfrm>
          <a:prstGeom prst="chevron">
            <a:avLst>
              <a:gd name="adj" fmla="val 62310"/>
            </a:avLst>
          </a:prstGeom>
        </p:spPr>
        <p:style>
          <a:lnRef idx="3">
            <a:schemeClr val="lt1"/>
          </a:lnRef>
          <a:fillRef idx="1">
            <a:schemeClr val="accent2"/>
          </a:fillRef>
          <a:effectRef idx="1">
            <a:schemeClr val="accent2"/>
          </a:effectRef>
          <a:fontRef idx="minor">
            <a:schemeClr val="lt1"/>
          </a:fontRef>
        </p:style>
      </p:sp>
      <p:sp>
        <p:nvSpPr>
          <p:cNvPr id="44" name="Rectangle 43"/>
          <p:cNvSpPr/>
          <p:nvPr/>
        </p:nvSpPr>
        <p:spPr>
          <a:xfrm>
            <a:off x="5679155" y="2836775"/>
            <a:ext cx="826148" cy="32004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875627" y="2254224"/>
            <a:ext cx="2462837"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2400" kern="1200" dirty="0" smtClean="0">
                <a:latin typeface="Century" panose="02040604050505020304" pitchFamily="18" charset="0"/>
              </a:rPr>
              <a:t>([a-z])</a:t>
            </a:r>
            <a:endParaRPr lang="en-US" sz="2400" kern="1200" dirty="0">
              <a:latin typeface="Century" panose="02040604050505020304" pitchFamily="18" charset="0"/>
            </a:endParaRPr>
          </a:p>
        </p:txBody>
      </p:sp>
      <p:sp>
        <p:nvSpPr>
          <p:cNvPr id="34" name="TextBox 33">
            <a:extLst>
              <a:ext uri="{FF2B5EF4-FFF2-40B4-BE49-F238E27FC236}">
                <a16:creationId xmlns:a16="http://schemas.microsoft.com/office/drawing/2014/main" id="{BACAE408-10E3-4145-891E-9C577A786D23}"/>
              </a:ext>
            </a:extLst>
          </p:cNvPr>
          <p:cNvSpPr txBox="1"/>
          <p:nvPr/>
        </p:nvSpPr>
        <p:spPr>
          <a:xfrm>
            <a:off x="449261" y="18504"/>
            <a:ext cx="5795897" cy="553998"/>
          </a:xfrm>
          <a:prstGeom prst="rect">
            <a:avLst/>
          </a:prstGeom>
          <a:solidFill>
            <a:schemeClr val="bg1"/>
          </a:solidFill>
        </p:spPr>
        <p:txBody>
          <a:bodyPr wrap="square">
            <a:spAutoFit/>
          </a:bodyPr>
          <a:lstStyle/>
          <a:p>
            <a:pPr>
              <a:defRPr/>
            </a:pPr>
            <a:r>
              <a:rPr lang="en-US" sz="3000" dirty="0">
                <a:solidFill>
                  <a:schemeClr val="accent1">
                    <a:lumMod val="75000"/>
                  </a:schemeClr>
                </a:solidFill>
                <a:latin typeface="Century" panose="02040604050505020304" pitchFamily="18" charset="0"/>
              </a:rPr>
              <a:t>Turn every word into </a:t>
            </a:r>
            <a:r>
              <a:rPr lang="en-US" sz="3000" dirty="0" smtClean="0">
                <a:solidFill>
                  <a:schemeClr val="accent1">
                    <a:lumMod val="75000"/>
                  </a:schemeClr>
                </a:solidFill>
                <a:latin typeface="Century" panose="02040604050505020304" pitchFamily="18" charset="0"/>
              </a:rPr>
              <a:t>uppercase</a:t>
            </a:r>
          </a:p>
        </p:txBody>
      </p:sp>
    </p:spTree>
    <p:extLst>
      <p:ext uri="{BB962C8B-B14F-4D97-AF65-F5344CB8AC3E}">
        <p14:creationId xmlns:p14="http://schemas.microsoft.com/office/powerpoint/2010/main" val="3332907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45874" y="2814327"/>
            <a:ext cx="1698686" cy="32004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F6D21ADA-4E3E-440B-94F8-85B2F02E121F}"/>
              </a:ext>
            </a:extLst>
          </p:cNvPr>
          <p:cNvCxnSpPr/>
          <p:nvPr/>
        </p:nvCxnSpPr>
        <p:spPr>
          <a:xfrm>
            <a:off x="290513" y="292100"/>
            <a:ext cx="104505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099" name="Picture 2" descr="Image result for niit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8675" y="47625"/>
            <a:ext cx="1182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29">
            <a:extLst>
              <a:ext uri="{FF2B5EF4-FFF2-40B4-BE49-F238E27FC236}">
                <a16:creationId xmlns:a16="http://schemas.microsoft.com/office/drawing/2014/main" id="{EA48ED5C-CB94-427A-B306-17D9BF40BEBD}"/>
              </a:ext>
            </a:extLst>
          </p:cNvPr>
          <p:cNvSpPr/>
          <p:nvPr/>
        </p:nvSpPr>
        <p:spPr>
          <a:xfrm>
            <a:off x="63500" y="153988"/>
            <a:ext cx="276225" cy="276225"/>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31" name="TextBox 30">
            <a:extLst>
              <a:ext uri="{FF2B5EF4-FFF2-40B4-BE49-F238E27FC236}">
                <a16:creationId xmlns:a16="http://schemas.microsoft.com/office/drawing/2014/main" id="{BACAE408-10E3-4145-891E-9C577A786D23}"/>
              </a:ext>
            </a:extLst>
          </p:cNvPr>
          <p:cNvSpPr txBox="1"/>
          <p:nvPr/>
        </p:nvSpPr>
        <p:spPr>
          <a:xfrm>
            <a:off x="449261" y="18504"/>
            <a:ext cx="5990728" cy="1015663"/>
          </a:xfrm>
          <a:prstGeom prst="rect">
            <a:avLst/>
          </a:prstGeom>
          <a:solidFill>
            <a:schemeClr val="bg1"/>
          </a:solidFill>
        </p:spPr>
        <p:txBody>
          <a:bodyPr wrap="square">
            <a:spAutoFit/>
          </a:bodyPr>
          <a:lstStyle/>
          <a:p>
            <a:pPr>
              <a:defRPr/>
            </a:pPr>
            <a:r>
              <a:rPr lang="en-US" sz="3000" dirty="0">
                <a:solidFill>
                  <a:schemeClr val="accent1">
                    <a:lumMod val="75000"/>
                  </a:schemeClr>
                </a:solidFill>
                <a:latin typeface="Century" panose="02040604050505020304" pitchFamily="18" charset="0"/>
              </a:rPr>
              <a:t>Swap </a:t>
            </a:r>
            <a:r>
              <a:rPr lang="en-US" sz="3000" dirty="0" smtClean="0">
                <a:solidFill>
                  <a:schemeClr val="accent1">
                    <a:lumMod val="75000"/>
                  </a:schemeClr>
                </a:solidFill>
                <a:latin typeface="Century" panose="02040604050505020304" pitchFamily="18" charset="0"/>
              </a:rPr>
              <a:t>Employee Code and Name</a:t>
            </a:r>
            <a:endParaRPr lang="en-US" sz="3000" dirty="0">
              <a:solidFill>
                <a:schemeClr val="accent1">
                  <a:lumMod val="75000"/>
                </a:schemeClr>
              </a:solidFill>
              <a:latin typeface="Century" panose="02040604050505020304" pitchFamily="18" charset="0"/>
            </a:endParaRPr>
          </a:p>
          <a:p>
            <a:pPr>
              <a:defRPr/>
            </a:pPr>
            <a:endParaRPr lang="en-US" sz="3000" dirty="0">
              <a:solidFill>
                <a:schemeClr val="accent1">
                  <a:lumMod val="75000"/>
                </a:schemeClr>
              </a:solidFill>
              <a:latin typeface="Century" panose="02040604050505020304" pitchFamily="18" charset="0"/>
            </a:endParaRPr>
          </a:p>
        </p:txBody>
      </p:sp>
      <p:grpSp>
        <p:nvGrpSpPr>
          <p:cNvPr id="7" name="Group 6"/>
          <p:cNvGrpSpPr/>
          <p:nvPr/>
        </p:nvGrpSpPr>
        <p:grpSpPr>
          <a:xfrm>
            <a:off x="437370" y="1862312"/>
            <a:ext cx="2462837" cy="3918733"/>
            <a:chOff x="667346" y="1219700"/>
            <a:chExt cx="2462837" cy="3918733"/>
          </a:xfrm>
        </p:grpSpPr>
        <p:grpSp>
          <p:nvGrpSpPr>
            <p:cNvPr id="29" name="Group 28"/>
            <p:cNvGrpSpPr/>
            <p:nvPr/>
          </p:nvGrpSpPr>
          <p:grpSpPr>
            <a:xfrm>
              <a:off x="852060" y="1219700"/>
              <a:ext cx="2093411" cy="2093411"/>
              <a:chOff x="4544999" y="1126600"/>
              <a:chExt cx="2093411" cy="2093411"/>
            </a:xfrm>
          </p:grpSpPr>
          <p:sp>
            <p:nvSpPr>
              <p:cNvPr id="32" name="Oval 31"/>
              <p:cNvSpPr/>
              <p:nvPr/>
            </p:nvSpPr>
            <p:spPr>
              <a:xfrm>
                <a:off x="4544999" y="1126600"/>
                <a:ext cx="2093411" cy="209341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Oval 4"/>
              <p:cNvSpPr txBox="1"/>
              <p:nvPr/>
            </p:nvSpPr>
            <p:spPr>
              <a:xfrm>
                <a:off x="4851572" y="1433173"/>
                <a:ext cx="1480265" cy="1480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171450" lvl="0" indent="-171450" defTabSz="2266950">
                  <a:lnSpc>
                    <a:spcPct val="90000"/>
                  </a:lnSpc>
                  <a:spcBef>
                    <a:spcPct val="0"/>
                  </a:spcBef>
                  <a:spcAft>
                    <a:spcPct val="35000"/>
                  </a:spcAft>
                  <a:buFont typeface="Arial" panose="020B0604020202020204" pitchFamily="34" charset="0"/>
                  <a:buChar char="•"/>
                </a:pPr>
                <a:r>
                  <a:rPr lang="en-US" sz="1400" dirty="0" smtClean="0">
                    <a:solidFill>
                      <a:schemeClr val="bg1"/>
                    </a:solidFill>
                    <a:latin typeface="Century" panose="02040604050505020304" pitchFamily="18" charset="0"/>
                  </a:rPr>
                  <a:t>EmployeeA 101</a:t>
                </a: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solidFill>
                      <a:schemeClr val="bg1"/>
                    </a:solidFill>
                    <a:latin typeface="Century" panose="02040604050505020304" pitchFamily="18" charset="0"/>
                  </a:rPr>
                  <a:t>EmployeeB 102</a:t>
                </a: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solidFill>
                      <a:schemeClr val="bg1"/>
                    </a:solidFill>
                    <a:latin typeface="Century" panose="02040604050505020304" pitchFamily="18" charset="0"/>
                  </a:rPr>
                  <a:t>EmployeeC 103</a:t>
                </a: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solidFill>
                      <a:schemeClr val="bg1"/>
                    </a:solidFill>
                    <a:latin typeface="Century" panose="02040604050505020304" pitchFamily="18" charset="0"/>
                  </a:rPr>
                  <a:t>EmployeeD 104 </a:t>
                </a:r>
              </a:p>
            </p:txBody>
          </p:sp>
        </p:grpSp>
        <p:grpSp>
          <p:nvGrpSpPr>
            <p:cNvPr id="35" name="Group 34"/>
            <p:cNvGrpSpPr/>
            <p:nvPr/>
          </p:nvGrpSpPr>
          <p:grpSpPr>
            <a:xfrm>
              <a:off x="667346" y="3619684"/>
              <a:ext cx="2462837" cy="1518749"/>
              <a:chOff x="4360286" y="3424427"/>
              <a:chExt cx="2462837" cy="1518749"/>
            </a:xfrm>
          </p:grpSpPr>
          <p:sp>
            <p:nvSpPr>
              <p:cNvPr id="37" name="Rectangle 36"/>
              <p:cNvSpPr/>
              <p:nvPr/>
            </p:nvSpPr>
            <p:spPr>
              <a:xfrm>
                <a:off x="4360286" y="3424427"/>
                <a:ext cx="2462837" cy="15187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8" name="TextBox 37"/>
              <p:cNvSpPr txBox="1"/>
              <p:nvPr/>
            </p:nvSpPr>
            <p:spPr>
              <a:xfrm>
                <a:off x="4360286" y="3424427"/>
                <a:ext cx="2462837"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1600" kern="1200" dirty="0" smtClean="0">
                    <a:solidFill>
                      <a:schemeClr val="accent1"/>
                    </a:solidFill>
                    <a:latin typeface="Century" panose="02040604050505020304" pitchFamily="18" charset="0"/>
                  </a:rPr>
                  <a:t>Input having list of employee name followed  by employee code</a:t>
                </a:r>
              </a:p>
              <a:p>
                <a:pPr lvl="0" algn="ctr" defTabSz="2889250">
                  <a:lnSpc>
                    <a:spcPct val="90000"/>
                  </a:lnSpc>
                  <a:spcBef>
                    <a:spcPct val="0"/>
                  </a:spcBef>
                  <a:spcAft>
                    <a:spcPct val="35000"/>
                  </a:spcAft>
                </a:pPr>
                <a:endParaRPr lang="en-US" sz="1600" kern="1200" dirty="0">
                  <a:solidFill>
                    <a:schemeClr val="accent1"/>
                  </a:solidFill>
                  <a:latin typeface="Century" panose="02040604050505020304" pitchFamily="18" charset="0"/>
                </a:endParaRPr>
              </a:p>
            </p:txBody>
          </p:sp>
        </p:grpSp>
      </p:grpSp>
      <p:grpSp>
        <p:nvGrpSpPr>
          <p:cNvPr id="46" name="Group 45"/>
          <p:cNvGrpSpPr/>
          <p:nvPr/>
        </p:nvGrpSpPr>
        <p:grpSpPr>
          <a:xfrm>
            <a:off x="9313883" y="1862312"/>
            <a:ext cx="2462837" cy="3918733"/>
            <a:chOff x="667346" y="1219700"/>
            <a:chExt cx="2462837" cy="3918733"/>
          </a:xfrm>
        </p:grpSpPr>
        <p:grpSp>
          <p:nvGrpSpPr>
            <p:cNvPr id="47" name="Group 46"/>
            <p:cNvGrpSpPr/>
            <p:nvPr/>
          </p:nvGrpSpPr>
          <p:grpSpPr>
            <a:xfrm>
              <a:off x="852060" y="1219700"/>
              <a:ext cx="2093411" cy="2093411"/>
              <a:chOff x="4544999" y="1126600"/>
              <a:chExt cx="2093411" cy="2093411"/>
            </a:xfrm>
          </p:grpSpPr>
          <p:sp>
            <p:nvSpPr>
              <p:cNvPr id="51" name="Oval 50"/>
              <p:cNvSpPr/>
              <p:nvPr/>
            </p:nvSpPr>
            <p:spPr>
              <a:xfrm>
                <a:off x="4544999" y="1126600"/>
                <a:ext cx="2093411" cy="2093411"/>
              </a:xfrm>
              <a:prstGeom prst="ellipse">
                <a:avLst/>
              </a:prstGeom>
            </p:spPr>
            <p:style>
              <a:lnRef idx="3">
                <a:schemeClr val="lt1"/>
              </a:lnRef>
              <a:fillRef idx="1">
                <a:schemeClr val="accent2"/>
              </a:fillRef>
              <a:effectRef idx="1">
                <a:schemeClr val="accent2"/>
              </a:effectRef>
              <a:fontRef idx="minor">
                <a:schemeClr val="lt1"/>
              </a:fontRef>
            </p:style>
          </p:sp>
          <p:sp>
            <p:nvSpPr>
              <p:cNvPr id="52" name="Oval 4"/>
              <p:cNvSpPr txBox="1"/>
              <p:nvPr/>
            </p:nvSpPr>
            <p:spPr>
              <a:xfrm>
                <a:off x="4851572" y="1433173"/>
                <a:ext cx="1480265" cy="1480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171450" lvl="0" indent="-171450" defTabSz="2266950">
                  <a:lnSpc>
                    <a:spcPct val="90000"/>
                  </a:lnSpc>
                  <a:spcBef>
                    <a:spcPct val="0"/>
                  </a:spcBef>
                  <a:spcAft>
                    <a:spcPct val="35000"/>
                  </a:spcAft>
                  <a:buFont typeface="Arial" panose="020B0604020202020204" pitchFamily="34" charset="0"/>
                  <a:buChar char="•"/>
                </a:pPr>
                <a:r>
                  <a:rPr lang="en-US" sz="1400" dirty="0" smtClean="0">
                    <a:solidFill>
                      <a:schemeClr val="bg1"/>
                    </a:solidFill>
                    <a:latin typeface="Century" panose="02040604050505020304" pitchFamily="18" charset="0"/>
                  </a:rPr>
                  <a:t>101 EmployeeA</a:t>
                </a: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solidFill>
                      <a:schemeClr val="bg1"/>
                    </a:solidFill>
                    <a:latin typeface="Century" panose="02040604050505020304" pitchFamily="18" charset="0"/>
                  </a:rPr>
                  <a:t>102 EmployeeB</a:t>
                </a: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solidFill>
                      <a:schemeClr val="bg1"/>
                    </a:solidFill>
                    <a:latin typeface="Century" panose="02040604050505020304" pitchFamily="18" charset="0"/>
                  </a:rPr>
                  <a:t>103 EmployeeC</a:t>
                </a: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solidFill>
                      <a:schemeClr val="bg1"/>
                    </a:solidFill>
                    <a:latin typeface="Century" panose="02040604050505020304" pitchFamily="18" charset="0"/>
                  </a:rPr>
                  <a:t>104 EmployeeD </a:t>
                </a:r>
              </a:p>
            </p:txBody>
          </p:sp>
        </p:grpSp>
        <p:grpSp>
          <p:nvGrpSpPr>
            <p:cNvPr id="48" name="Group 47"/>
            <p:cNvGrpSpPr/>
            <p:nvPr/>
          </p:nvGrpSpPr>
          <p:grpSpPr>
            <a:xfrm>
              <a:off x="667346" y="3619684"/>
              <a:ext cx="2462837" cy="1518749"/>
              <a:chOff x="4360286" y="3424427"/>
              <a:chExt cx="2462837" cy="1518749"/>
            </a:xfrm>
          </p:grpSpPr>
          <p:sp>
            <p:nvSpPr>
              <p:cNvPr id="49" name="Rectangle 48"/>
              <p:cNvSpPr/>
              <p:nvPr/>
            </p:nvSpPr>
            <p:spPr>
              <a:xfrm>
                <a:off x="4360286" y="3424427"/>
                <a:ext cx="2462837" cy="15187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0" name="TextBox 49"/>
              <p:cNvSpPr txBox="1"/>
              <p:nvPr/>
            </p:nvSpPr>
            <p:spPr>
              <a:xfrm>
                <a:off x="4360286" y="3424427"/>
                <a:ext cx="2462837"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1600" dirty="0" smtClean="0">
                    <a:solidFill>
                      <a:schemeClr val="accent2"/>
                    </a:solidFill>
                    <a:latin typeface="Century" panose="02040604050505020304" pitchFamily="18" charset="0"/>
                  </a:rPr>
                  <a:t>Output </a:t>
                </a:r>
                <a:r>
                  <a:rPr lang="en-US" sz="1600" dirty="0">
                    <a:solidFill>
                      <a:schemeClr val="accent2"/>
                    </a:solidFill>
                    <a:latin typeface="Century" panose="02040604050505020304" pitchFamily="18" charset="0"/>
                  </a:rPr>
                  <a:t>having </a:t>
                </a:r>
                <a:r>
                  <a:rPr lang="en-US" sz="1600" dirty="0" smtClean="0">
                    <a:solidFill>
                      <a:schemeClr val="accent2"/>
                    </a:solidFill>
                    <a:latin typeface="Century" panose="02040604050505020304" pitchFamily="18" charset="0"/>
                  </a:rPr>
                  <a:t>list </a:t>
                </a:r>
                <a:r>
                  <a:rPr lang="en-US" sz="1600" dirty="0">
                    <a:solidFill>
                      <a:schemeClr val="accent2"/>
                    </a:solidFill>
                    <a:latin typeface="Century" panose="02040604050505020304" pitchFamily="18" charset="0"/>
                  </a:rPr>
                  <a:t>of </a:t>
                </a:r>
                <a:r>
                  <a:rPr lang="en-US" sz="1600" dirty="0" smtClean="0">
                    <a:solidFill>
                      <a:schemeClr val="accent2"/>
                    </a:solidFill>
                    <a:latin typeface="Century" panose="02040604050505020304" pitchFamily="18" charset="0"/>
                  </a:rPr>
                  <a:t>employee code followed by employee name</a:t>
                </a:r>
              </a:p>
              <a:p>
                <a:pPr lvl="0" algn="ctr" defTabSz="2889250">
                  <a:lnSpc>
                    <a:spcPct val="90000"/>
                  </a:lnSpc>
                  <a:spcBef>
                    <a:spcPct val="0"/>
                  </a:spcBef>
                  <a:spcAft>
                    <a:spcPct val="35000"/>
                  </a:spcAft>
                </a:pPr>
                <a:endParaRPr lang="en-US" sz="1600" dirty="0">
                  <a:solidFill>
                    <a:schemeClr val="accent2"/>
                  </a:solidFill>
                  <a:latin typeface="Century" panose="02040604050505020304" pitchFamily="18" charset="0"/>
                </a:endParaRPr>
              </a:p>
            </p:txBody>
          </p:sp>
        </p:grpSp>
      </p:grpSp>
      <p:sp>
        <p:nvSpPr>
          <p:cNvPr id="8" name="Rectangle 7"/>
          <p:cNvSpPr/>
          <p:nvPr/>
        </p:nvSpPr>
        <p:spPr>
          <a:xfrm>
            <a:off x="622084" y="685431"/>
            <a:ext cx="10969924" cy="827169"/>
          </a:xfrm>
          <a:prstGeom prst="rect">
            <a:avLst/>
          </a:prstGeom>
          <a:solidFill>
            <a:schemeClr val="bg2">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r>
              <a:rPr lang="en-US" b="1" dirty="0" smtClean="0">
                <a:solidFill>
                  <a:schemeClr val="tx1"/>
                </a:solidFill>
                <a:latin typeface="Century" panose="02040604050505020304" pitchFamily="18" charset="0"/>
              </a:rPr>
              <a:t>Problem Statement</a:t>
            </a:r>
            <a:r>
              <a:rPr lang="en-US" b="1" dirty="0" smtClean="0">
                <a:ln w="0"/>
                <a:solidFill>
                  <a:schemeClr val="tx1"/>
                </a:solidFill>
                <a:effectLst>
                  <a:outerShdw blurRad="38100" dist="19050" dir="2700000" algn="tl" rotWithShape="0">
                    <a:schemeClr val="dk1">
                      <a:alpha val="40000"/>
                    </a:schemeClr>
                  </a:outerShdw>
                </a:effectLst>
                <a:latin typeface="Century" panose="02040604050505020304" pitchFamily="18" charset="0"/>
              </a:rPr>
              <a:t>:</a:t>
            </a:r>
            <a:r>
              <a:rPr lang="en-US" b="1" dirty="0" smtClean="0">
                <a:latin typeface="Century" panose="02040604050505020304" pitchFamily="18" charset="0"/>
              </a:rPr>
              <a:t> </a:t>
            </a:r>
            <a:r>
              <a:rPr lang="en-US" dirty="0" smtClean="0">
                <a:latin typeface="Century" panose="02040604050505020304" pitchFamily="18" charset="0"/>
              </a:rPr>
              <a:t>Write a Regex to swap the employee code and employee name from the list of employee details.</a:t>
            </a:r>
            <a:endParaRPr lang="en-US" dirty="0">
              <a:latin typeface="Century" panose="02040604050505020304" pitchFamily="18" charset="0"/>
            </a:endParaRPr>
          </a:p>
        </p:txBody>
      </p:sp>
      <p:sp>
        <p:nvSpPr>
          <p:cNvPr id="9" name="Up Arrow Callout 8"/>
          <p:cNvSpPr/>
          <p:nvPr/>
        </p:nvSpPr>
        <p:spPr>
          <a:xfrm>
            <a:off x="4199529" y="3474725"/>
            <a:ext cx="1836023" cy="1763486"/>
          </a:xfrm>
          <a:prstGeom prst="upArrow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Regex to select digit from 0 to 9 having length 0 or more</a:t>
            </a:r>
            <a:endParaRPr lang="en-US" dirty="0"/>
          </a:p>
        </p:txBody>
      </p:sp>
      <p:sp>
        <p:nvSpPr>
          <p:cNvPr id="54" name="Rectangle 53"/>
          <p:cNvSpPr/>
          <p:nvPr/>
        </p:nvSpPr>
        <p:spPr>
          <a:xfrm>
            <a:off x="627923" y="5564023"/>
            <a:ext cx="10969924" cy="1141396"/>
          </a:xfrm>
          <a:prstGeom prst="rect">
            <a:avLst/>
          </a:prstGeom>
          <a:solidFill>
            <a:schemeClr val="bg2">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r>
              <a:rPr lang="en-US" b="1" dirty="0" smtClean="0">
                <a:solidFill>
                  <a:schemeClr val="tx1"/>
                </a:solidFill>
                <a:latin typeface="Century" panose="02040604050505020304" pitchFamily="18" charset="0"/>
              </a:rPr>
              <a:t>Explanation: </a:t>
            </a:r>
            <a:r>
              <a:rPr lang="en-US" dirty="0" smtClean="0">
                <a:solidFill>
                  <a:schemeClr val="accent4"/>
                </a:solidFill>
                <a:latin typeface="Century" panose="02040604050505020304" pitchFamily="18" charset="0"/>
              </a:rPr>
              <a:t>1</a:t>
            </a:r>
            <a:r>
              <a:rPr lang="en-US" baseline="30000" dirty="0" smtClean="0">
                <a:solidFill>
                  <a:schemeClr val="accent4"/>
                </a:solidFill>
                <a:latin typeface="Century" panose="02040604050505020304" pitchFamily="18" charset="0"/>
              </a:rPr>
              <a:t>st</a:t>
            </a:r>
            <a:r>
              <a:rPr lang="en-US" dirty="0" smtClean="0">
                <a:solidFill>
                  <a:schemeClr val="bg1"/>
                </a:solidFill>
                <a:latin typeface="Century" panose="02040604050505020304" pitchFamily="18" charset="0"/>
              </a:rPr>
              <a:t> circle bracket is to capture employee name </a:t>
            </a:r>
            <a:r>
              <a:rPr lang="en-US" dirty="0" smtClean="0">
                <a:solidFill>
                  <a:schemeClr val="accent4"/>
                </a:solidFill>
                <a:latin typeface="Century" panose="02040604050505020304" pitchFamily="18" charset="0"/>
              </a:rPr>
              <a:t>(alphabets length 1 or more)</a:t>
            </a:r>
            <a:r>
              <a:rPr lang="en-US" dirty="0" smtClean="0">
                <a:solidFill>
                  <a:schemeClr val="bg1"/>
                </a:solidFill>
                <a:latin typeface="Century" panose="02040604050505020304" pitchFamily="18" charset="0"/>
              </a:rPr>
              <a:t>, followed by space </a:t>
            </a:r>
            <a:r>
              <a:rPr lang="en-US" dirty="0" smtClean="0">
                <a:solidFill>
                  <a:schemeClr val="accent4"/>
                </a:solidFill>
                <a:latin typeface="Century" panose="02040604050505020304" pitchFamily="18" charset="0"/>
              </a:rPr>
              <a:t>(\s represents space)</a:t>
            </a:r>
            <a:r>
              <a:rPr lang="en-US" dirty="0" smtClean="0">
                <a:solidFill>
                  <a:schemeClr val="bg1"/>
                </a:solidFill>
                <a:latin typeface="Century" panose="02040604050505020304" pitchFamily="18" charset="0"/>
              </a:rPr>
              <a:t> and then </a:t>
            </a:r>
            <a:r>
              <a:rPr lang="en-US" dirty="0" smtClean="0">
                <a:solidFill>
                  <a:schemeClr val="accent4"/>
                </a:solidFill>
                <a:latin typeface="Century" panose="02040604050505020304" pitchFamily="18" charset="0"/>
              </a:rPr>
              <a:t>2</a:t>
            </a:r>
            <a:r>
              <a:rPr lang="en-US" baseline="30000" dirty="0" smtClean="0">
                <a:solidFill>
                  <a:schemeClr val="accent4"/>
                </a:solidFill>
                <a:latin typeface="Century" panose="02040604050505020304" pitchFamily="18" charset="0"/>
              </a:rPr>
              <a:t>nd</a:t>
            </a:r>
            <a:r>
              <a:rPr lang="en-US" dirty="0" smtClean="0">
                <a:solidFill>
                  <a:schemeClr val="bg1"/>
                </a:solidFill>
                <a:latin typeface="Century" panose="02040604050505020304" pitchFamily="18" charset="0"/>
              </a:rPr>
              <a:t> circle bracket is to capture the employee code</a:t>
            </a:r>
            <a:r>
              <a:rPr lang="en-US" dirty="0">
                <a:solidFill>
                  <a:schemeClr val="tx1"/>
                </a:solidFill>
                <a:latin typeface="Century" panose="02040604050505020304" pitchFamily="18" charset="0"/>
              </a:rPr>
              <a:t> </a:t>
            </a:r>
            <a:r>
              <a:rPr lang="en-US" dirty="0" smtClean="0">
                <a:solidFill>
                  <a:schemeClr val="accent4"/>
                </a:solidFill>
                <a:latin typeface="Century" panose="02040604050505020304" pitchFamily="18" charset="0"/>
              </a:rPr>
              <a:t>(digits of length 1 or more)</a:t>
            </a:r>
          </a:p>
        </p:txBody>
      </p:sp>
      <p:sp>
        <p:nvSpPr>
          <p:cNvPr id="26" name="Up Arrow Callout 25"/>
          <p:cNvSpPr/>
          <p:nvPr/>
        </p:nvSpPr>
        <p:spPr>
          <a:xfrm>
            <a:off x="6305635" y="3474725"/>
            <a:ext cx="1836023" cy="1763486"/>
          </a:xfrm>
          <a:prstGeom prst="upArrow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Regex to select digit from 0 to 9 having length 0 or more</a:t>
            </a:r>
            <a:endParaRPr lang="en-US" dirty="0"/>
          </a:p>
        </p:txBody>
      </p:sp>
      <p:sp>
        <p:nvSpPr>
          <p:cNvPr id="34" name="Oval 33">
            <a:extLst>
              <a:ext uri="{FF2B5EF4-FFF2-40B4-BE49-F238E27FC236}">
                <a16:creationId xmlns:a16="http://schemas.microsoft.com/office/drawing/2014/main" id="{EA48ED5C-CB94-427A-B306-17D9BF40BEBD}"/>
              </a:ext>
            </a:extLst>
          </p:cNvPr>
          <p:cNvSpPr/>
          <p:nvPr/>
        </p:nvSpPr>
        <p:spPr>
          <a:xfrm>
            <a:off x="5377027" y="2485417"/>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latin typeface="Century" panose="02040604050505020304" pitchFamily="18" charset="0"/>
              </a:rPr>
              <a:t>1</a:t>
            </a:r>
            <a:endParaRPr lang="en-US" dirty="0">
              <a:latin typeface="Century" panose="02040604050505020304" pitchFamily="18" charset="0"/>
            </a:endParaRPr>
          </a:p>
        </p:txBody>
      </p:sp>
      <p:sp>
        <p:nvSpPr>
          <p:cNvPr id="36" name="Oval 35">
            <a:extLst>
              <a:ext uri="{FF2B5EF4-FFF2-40B4-BE49-F238E27FC236}">
                <a16:creationId xmlns:a16="http://schemas.microsoft.com/office/drawing/2014/main" id="{EA48ED5C-CB94-427A-B306-17D9BF40BEBD}"/>
              </a:ext>
            </a:extLst>
          </p:cNvPr>
          <p:cNvSpPr/>
          <p:nvPr/>
        </p:nvSpPr>
        <p:spPr>
          <a:xfrm>
            <a:off x="6776919" y="2489648"/>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latin typeface="Century" panose="02040604050505020304" pitchFamily="18" charset="0"/>
              </a:rPr>
              <a:t>2</a:t>
            </a:r>
            <a:endParaRPr lang="en-US" dirty="0">
              <a:latin typeface="Century" panose="02040604050505020304" pitchFamily="18" charset="0"/>
            </a:endParaRPr>
          </a:p>
        </p:txBody>
      </p:sp>
      <p:sp>
        <p:nvSpPr>
          <p:cNvPr id="40" name="Oval 39">
            <a:extLst>
              <a:ext uri="{FF2B5EF4-FFF2-40B4-BE49-F238E27FC236}">
                <a16:creationId xmlns:a16="http://schemas.microsoft.com/office/drawing/2014/main" id="{EA48ED5C-CB94-427A-B306-17D9BF40BEBD}"/>
              </a:ext>
            </a:extLst>
          </p:cNvPr>
          <p:cNvSpPr/>
          <p:nvPr/>
        </p:nvSpPr>
        <p:spPr>
          <a:xfrm>
            <a:off x="4979428" y="3634860"/>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latin typeface="Century" panose="02040604050505020304" pitchFamily="18" charset="0"/>
              </a:rPr>
              <a:t>1</a:t>
            </a:r>
            <a:endParaRPr lang="en-US" dirty="0">
              <a:latin typeface="Century" panose="02040604050505020304" pitchFamily="18" charset="0"/>
            </a:endParaRPr>
          </a:p>
        </p:txBody>
      </p:sp>
      <p:sp>
        <p:nvSpPr>
          <p:cNvPr id="42" name="Oval 41">
            <a:extLst>
              <a:ext uri="{FF2B5EF4-FFF2-40B4-BE49-F238E27FC236}">
                <a16:creationId xmlns:a16="http://schemas.microsoft.com/office/drawing/2014/main" id="{EA48ED5C-CB94-427A-B306-17D9BF40BEBD}"/>
              </a:ext>
            </a:extLst>
          </p:cNvPr>
          <p:cNvSpPr/>
          <p:nvPr/>
        </p:nvSpPr>
        <p:spPr>
          <a:xfrm>
            <a:off x="7085533" y="3659653"/>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latin typeface="Century" panose="02040604050505020304" pitchFamily="18" charset="0"/>
              </a:rPr>
              <a:t>2</a:t>
            </a:r>
            <a:endParaRPr lang="en-US" dirty="0">
              <a:latin typeface="Century" panose="02040604050505020304" pitchFamily="18" charset="0"/>
            </a:endParaRPr>
          </a:p>
        </p:txBody>
      </p:sp>
      <p:sp>
        <p:nvSpPr>
          <p:cNvPr id="41" name="Chevron 40"/>
          <p:cNvSpPr/>
          <p:nvPr/>
        </p:nvSpPr>
        <p:spPr>
          <a:xfrm>
            <a:off x="2905635" y="2513285"/>
            <a:ext cx="613387" cy="922250"/>
          </a:xfrm>
          <a:prstGeom prst="chevron">
            <a:avLst>
              <a:gd name="adj" fmla="val 62310"/>
            </a:avLst>
          </a:prstGeom>
        </p:spPr>
        <p:style>
          <a:lnRef idx="3">
            <a:schemeClr val="lt1"/>
          </a:lnRef>
          <a:fillRef idx="1">
            <a:schemeClr val="accent1"/>
          </a:fillRef>
          <a:effectRef idx="1">
            <a:schemeClr val="accent1"/>
          </a:effectRef>
          <a:fontRef idx="minor">
            <a:schemeClr val="lt1"/>
          </a:fontRef>
        </p:style>
      </p:sp>
      <p:sp>
        <p:nvSpPr>
          <p:cNvPr id="43" name="Chevron 42"/>
          <p:cNvSpPr/>
          <p:nvPr/>
        </p:nvSpPr>
        <p:spPr>
          <a:xfrm>
            <a:off x="8782929" y="2513286"/>
            <a:ext cx="651025" cy="922249"/>
          </a:xfrm>
          <a:prstGeom prst="chevron">
            <a:avLst>
              <a:gd name="adj" fmla="val 62310"/>
            </a:avLst>
          </a:prstGeom>
        </p:spPr>
        <p:style>
          <a:lnRef idx="3">
            <a:schemeClr val="lt1"/>
          </a:lnRef>
          <a:fillRef idx="1">
            <a:schemeClr val="accent2"/>
          </a:fillRef>
          <a:effectRef idx="1">
            <a:schemeClr val="accent2"/>
          </a:effectRef>
          <a:fontRef idx="minor">
            <a:schemeClr val="lt1"/>
          </a:fontRef>
        </p:style>
      </p:sp>
      <p:sp>
        <p:nvSpPr>
          <p:cNvPr id="44" name="Rectangle 43"/>
          <p:cNvSpPr/>
          <p:nvPr/>
        </p:nvSpPr>
        <p:spPr>
          <a:xfrm>
            <a:off x="6570162" y="2810673"/>
            <a:ext cx="998430" cy="32004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6227636" y="2815971"/>
            <a:ext cx="347472" cy="32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Callout 2"/>
          <p:cNvSpPr/>
          <p:nvPr/>
        </p:nvSpPr>
        <p:spPr>
          <a:xfrm>
            <a:off x="6776919" y="1187315"/>
            <a:ext cx="3028251" cy="1227048"/>
          </a:xfrm>
          <a:prstGeom prst="wedgeEllipseCallout">
            <a:avLst>
              <a:gd name="adj1" fmla="val -28166"/>
              <a:gd name="adj2" fmla="val 78469"/>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dirty="0" smtClean="0"/>
              <a:t>Replacement String:</a:t>
            </a:r>
          </a:p>
          <a:p>
            <a:pPr algn="ctr"/>
            <a:r>
              <a:rPr lang="en-US" dirty="0" smtClean="0"/>
              <a:t>\2 \1 </a:t>
            </a:r>
          </a:p>
        </p:txBody>
      </p:sp>
      <p:sp>
        <p:nvSpPr>
          <p:cNvPr id="53" name="TextBox 52"/>
          <p:cNvSpPr txBox="1"/>
          <p:nvPr/>
        </p:nvSpPr>
        <p:spPr>
          <a:xfrm>
            <a:off x="4039527" y="2246256"/>
            <a:ext cx="3989070"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2400" dirty="0" smtClean="0">
                <a:latin typeface="Century" panose="02040604050505020304" pitchFamily="18" charset="0"/>
              </a:rPr>
              <a:t>(^[</a:t>
            </a:r>
            <a:r>
              <a:rPr lang="en-US" sz="2400" dirty="0" smtClean="0">
                <a:latin typeface="Century" panose="02040604050505020304" pitchFamily="18" charset="0"/>
              </a:rPr>
              <a:t>a-</a:t>
            </a:r>
            <a:r>
              <a:rPr lang="en-US" sz="2400" dirty="0" err="1" smtClean="0">
                <a:latin typeface="Century" panose="02040604050505020304" pitchFamily="18" charset="0"/>
              </a:rPr>
              <a:t>zA</a:t>
            </a:r>
            <a:r>
              <a:rPr lang="en-US" sz="2400" dirty="0" smtClean="0">
                <a:latin typeface="Century" panose="02040604050505020304" pitchFamily="18" charset="0"/>
              </a:rPr>
              <a:t>-Z]+)\</a:t>
            </a:r>
            <a:r>
              <a:rPr lang="en-US" sz="2400" dirty="0" smtClean="0">
                <a:latin typeface="Century" panose="02040604050505020304" pitchFamily="18" charset="0"/>
              </a:rPr>
              <a:t>s(\d+)$</a:t>
            </a:r>
            <a:endParaRPr lang="en-US" sz="2400" kern="1200" dirty="0">
              <a:latin typeface="Century" panose="02040604050505020304" pitchFamily="18" charset="0"/>
            </a:endParaRPr>
          </a:p>
        </p:txBody>
      </p:sp>
    </p:spTree>
    <p:extLst>
      <p:ext uri="{BB962C8B-B14F-4D97-AF65-F5344CB8AC3E}">
        <p14:creationId xmlns:p14="http://schemas.microsoft.com/office/powerpoint/2010/main" val="26365569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F6D21ADA-4E3E-440B-94F8-85B2F02E121F}"/>
              </a:ext>
            </a:extLst>
          </p:cNvPr>
          <p:cNvCxnSpPr/>
          <p:nvPr/>
        </p:nvCxnSpPr>
        <p:spPr>
          <a:xfrm>
            <a:off x="290513" y="292100"/>
            <a:ext cx="104505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099" name="Picture 2" descr="Image result for niit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8675" y="47625"/>
            <a:ext cx="1182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29">
            <a:extLst>
              <a:ext uri="{FF2B5EF4-FFF2-40B4-BE49-F238E27FC236}">
                <a16:creationId xmlns:a16="http://schemas.microsoft.com/office/drawing/2014/main" id="{EA48ED5C-CB94-427A-B306-17D9BF40BEBD}"/>
              </a:ext>
            </a:extLst>
          </p:cNvPr>
          <p:cNvSpPr/>
          <p:nvPr/>
        </p:nvSpPr>
        <p:spPr>
          <a:xfrm>
            <a:off x="63500" y="153988"/>
            <a:ext cx="276225" cy="276225"/>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grpSp>
        <p:nvGrpSpPr>
          <p:cNvPr id="7" name="Group 6"/>
          <p:cNvGrpSpPr/>
          <p:nvPr/>
        </p:nvGrpSpPr>
        <p:grpSpPr>
          <a:xfrm>
            <a:off x="437370" y="1862312"/>
            <a:ext cx="2462837" cy="3918733"/>
            <a:chOff x="667346" y="1219700"/>
            <a:chExt cx="2462837" cy="3918733"/>
          </a:xfrm>
        </p:grpSpPr>
        <p:grpSp>
          <p:nvGrpSpPr>
            <p:cNvPr id="29" name="Group 28"/>
            <p:cNvGrpSpPr/>
            <p:nvPr/>
          </p:nvGrpSpPr>
          <p:grpSpPr>
            <a:xfrm>
              <a:off x="852060" y="1219700"/>
              <a:ext cx="2093411" cy="2093411"/>
              <a:chOff x="4544999" y="1126600"/>
              <a:chExt cx="2093411" cy="2093411"/>
            </a:xfrm>
          </p:grpSpPr>
          <p:sp>
            <p:nvSpPr>
              <p:cNvPr id="32" name="Oval 31"/>
              <p:cNvSpPr/>
              <p:nvPr/>
            </p:nvSpPr>
            <p:spPr>
              <a:xfrm>
                <a:off x="4544999" y="1126600"/>
                <a:ext cx="2093411" cy="209341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Oval 4"/>
              <p:cNvSpPr txBox="1"/>
              <p:nvPr/>
            </p:nvSpPr>
            <p:spPr>
              <a:xfrm>
                <a:off x="4851572" y="1433173"/>
                <a:ext cx="1480657" cy="1480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171450" lvl="0" indent="-171450" defTabSz="2266950">
                  <a:lnSpc>
                    <a:spcPct val="90000"/>
                  </a:lnSpc>
                  <a:spcBef>
                    <a:spcPct val="0"/>
                  </a:spcBef>
                  <a:spcAft>
                    <a:spcPct val="35000"/>
                  </a:spcAft>
                  <a:buFont typeface="Arial" panose="020B0604020202020204" pitchFamily="34" charset="0"/>
                  <a:buChar char="•"/>
                </a:pPr>
                <a:endParaRPr lang="en-US" sz="1400" dirty="0" smtClean="0">
                  <a:latin typeface="Century" panose="02040604050505020304" pitchFamily="18" charset="0"/>
                </a:endParaRP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latin typeface="Century" panose="02040604050505020304" pitchFamily="18" charset="0"/>
                  </a:rPr>
                  <a:t>my-us3r_n4m3</a:t>
                </a: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latin typeface="Century" panose="02040604050505020304" pitchFamily="18" charset="0"/>
                  </a:rPr>
                  <a:t>th1s1s-wayt00_l0ngt0</a:t>
                </a:r>
              </a:p>
              <a:p>
                <a:pPr marL="171450" lvl="0" indent="-171450" defTabSz="2266950">
                  <a:lnSpc>
                    <a:spcPct val="90000"/>
                  </a:lnSpc>
                  <a:spcBef>
                    <a:spcPct val="0"/>
                  </a:spcBef>
                  <a:spcAft>
                    <a:spcPct val="35000"/>
                  </a:spcAft>
                  <a:buFont typeface="Arial" panose="020B0604020202020204" pitchFamily="34" charset="0"/>
                  <a:buChar char="•"/>
                </a:pPr>
                <a:endParaRPr lang="en-US" sz="1400" dirty="0">
                  <a:latin typeface="Century" panose="02040604050505020304" pitchFamily="18" charset="0"/>
                </a:endParaRPr>
              </a:p>
            </p:txBody>
          </p:sp>
        </p:grpSp>
        <p:grpSp>
          <p:nvGrpSpPr>
            <p:cNvPr id="35" name="Group 34"/>
            <p:cNvGrpSpPr/>
            <p:nvPr/>
          </p:nvGrpSpPr>
          <p:grpSpPr>
            <a:xfrm>
              <a:off x="667346" y="3619684"/>
              <a:ext cx="2462837" cy="1518749"/>
              <a:chOff x="4360286" y="3424427"/>
              <a:chExt cx="2462837" cy="1518749"/>
            </a:xfrm>
          </p:grpSpPr>
          <p:sp>
            <p:nvSpPr>
              <p:cNvPr id="37" name="Rectangle 36"/>
              <p:cNvSpPr/>
              <p:nvPr/>
            </p:nvSpPr>
            <p:spPr>
              <a:xfrm>
                <a:off x="4360286" y="3424427"/>
                <a:ext cx="2462837" cy="15187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8" name="TextBox 37"/>
              <p:cNvSpPr txBox="1"/>
              <p:nvPr/>
            </p:nvSpPr>
            <p:spPr>
              <a:xfrm>
                <a:off x="4360286" y="3424427"/>
                <a:ext cx="2462837"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1600" dirty="0">
                    <a:solidFill>
                      <a:schemeClr val="accent1"/>
                    </a:solidFill>
                    <a:latin typeface="Century" panose="02040604050505020304" pitchFamily="18" charset="0"/>
                  </a:rPr>
                  <a:t>Input having list of valid and invalid </a:t>
                </a:r>
                <a:r>
                  <a:rPr lang="en-US" sz="1600" dirty="0" smtClean="0">
                    <a:solidFill>
                      <a:schemeClr val="accent1"/>
                    </a:solidFill>
                    <a:latin typeface="Century" panose="02040604050505020304" pitchFamily="18" charset="0"/>
                  </a:rPr>
                  <a:t>username</a:t>
                </a:r>
                <a:endParaRPr lang="en-US" sz="1600" dirty="0">
                  <a:solidFill>
                    <a:schemeClr val="accent1"/>
                  </a:solidFill>
                  <a:latin typeface="Century" panose="02040604050505020304" pitchFamily="18" charset="0"/>
                </a:endParaRPr>
              </a:p>
            </p:txBody>
          </p:sp>
        </p:grpSp>
      </p:grpSp>
      <p:grpSp>
        <p:nvGrpSpPr>
          <p:cNvPr id="46" name="Group 45"/>
          <p:cNvGrpSpPr/>
          <p:nvPr/>
        </p:nvGrpSpPr>
        <p:grpSpPr>
          <a:xfrm>
            <a:off x="9313883" y="1862312"/>
            <a:ext cx="2462837" cy="3918733"/>
            <a:chOff x="667346" y="1219700"/>
            <a:chExt cx="2462837" cy="3918733"/>
          </a:xfrm>
        </p:grpSpPr>
        <p:grpSp>
          <p:nvGrpSpPr>
            <p:cNvPr id="47" name="Group 46"/>
            <p:cNvGrpSpPr/>
            <p:nvPr/>
          </p:nvGrpSpPr>
          <p:grpSpPr>
            <a:xfrm>
              <a:off x="852060" y="1219700"/>
              <a:ext cx="2093411" cy="2093411"/>
              <a:chOff x="4544999" y="1126600"/>
              <a:chExt cx="2093411" cy="2093411"/>
            </a:xfrm>
          </p:grpSpPr>
          <p:sp>
            <p:nvSpPr>
              <p:cNvPr id="51" name="Oval 50"/>
              <p:cNvSpPr/>
              <p:nvPr/>
            </p:nvSpPr>
            <p:spPr>
              <a:xfrm>
                <a:off x="4544999" y="1126600"/>
                <a:ext cx="2093411" cy="2093411"/>
              </a:xfrm>
              <a:prstGeom prst="ellipse">
                <a:avLst/>
              </a:prstGeom>
            </p:spPr>
            <p:style>
              <a:lnRef idx="3">
                <a:schemeClr val="lt1"/>
              </a:lnRef>
              <a:fillRef idx="1">
                <a:schemeClr val="accent2"/>
              </a:fillRef>
              <a:effectRef idx="1">
                <a:schemeClr val="accent2"/>
              </a:effectRef>
              <a:fontRef idx="minor">
                <a:schemeClr val="lt1"/>
              </a:fontRef>
            </p:style>
          </p:sp>
          <p:sp>
            <p:nvSpPr>
              <p:cNvPr id="52" name="Oval 4"/>
              <p:cNvSpPr txBox="1"/>
              <p:nvPr/>
            </p:nvSpPr>
            <p:spPr>
              <a:xfrm>
                <a:off x="4694817" y="1446236"/>
                <a:ext cx="1455012" cy="1480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171450" lvl="0" indent="-171450" defTabSz="2266950">
                  <a:lnSpc>
                    <a:spcPct val="90000"/>
                  </a:lnSpc>
                  <a:spcBef>
                    <a:spcPct val="0"/>
                  </a:spcBef>
                  <a:spcAft>
                    <a:spcPct val="35000"/>
                  </a:spcAft>
                  <a:buFont typeface="Arial" panose="020B0604020202020204" pitchFamily="34" charset="0"/>
                  <a:buChar char="•"/>
                </a:pPr>
                <a:endParaRPr lang="en-US" sz="1400" dirty="0" smtClean="0">
                  <a:latin typeface="Century" panose="02040604050505020304" pitchFamily="18" charset="0"/>
                </a:endParaRP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latin typeface="Century" panose="02040604050505020304" pitchFamily="18" charset="0"/>
                  </a:rPr>
                  <a:t>my-us3r_n4m3</a:t>
                </a: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latin typeface="Century" panose="02040604050505020304" pitchFamily="18" charset="0"/>
                  </a:rPr>
                  <a:t>th1s1s-wayt00_l0ngt0</a:t>
                </a:r>
              </a:p>
              <a:p>
                <a:pPr marL="171450" lvl="0" indent="-171450" defTabSz="2266950">
                  <a:lnSpc>
                    <a:spcPct val="90000"/>
                  </a:lnSpc>
                  <a:spcBef>
                    <a:spcPct val="0"/>
                  </a:spcBef>
                  <a:spcAft>
                    <a:spcPct val="35000"/>
                  </a:spcAft>
                  <a:buFont typeface="Arial" panose="020B0604020202020204" pitchFamily="34" charset="0"/>
                  <a:buChar char="•"/>
                </a:pPr>
                <a:endParaRPr lang="en-US" sz="1400" dirty="0">
                  <a:latin typeface="Century" panose="02040604050505020304" pitchFamily="18" charset="0"/>
                </a:endParaRPr>
              </a:p>
            </p:txBody>
          </p:sp>
        </p:grpSp>
        <p:grpSp>
          <p:nvGrpSpPr>
            <p:cNvPr id="48" name="Group 47"/>
            <p:cNvGrpSpPr/>
            <p:nvPr/>
          </p:nvGrpSpPr>
          <p:grpSpPr>
            <a:xfrm>
              <a:off x="667346" y="3619684"/>
              <a:ext cx="2462837" cy="1518749"/>
              <a:chOff x="4360286" y="3424427"/>
              <a:chExt cx="2462837" cy="1518749"/>
            </a:xfrm>
          </p:grpSpPr>
          <p:sp>
            <p:nvSpPr>
              <p:cNvPr id="49" name="Rectangle 48"/>
              <p:cNvSpPr/>
              <p:nvPr/>
            </p:nvSpPr>
            <p:spPr>
              <a:xfrm>
                <a:off x="4360286" y="3424427"/>
                <a:ext cx="2462837" cy="15187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0" name="TextBox 49"/>
              <p:cNvSpPr txBox="1"/>
              <p:nvPr/>
            </p:nvSpPr>
            <p:spPr>
              <a:xfrm>
                <a:off x="4360286" y="3424427"/>
                <a:ext cx="2462837"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1600" dirty="0" smtClean="0">
                    <a:solidFill>
                      <a:schemeClr val="accent2"/>
                    </a:solidFill>
                    <a:latin typeface="Century" panose="02040604050505020304" pitchFamily="18" charset="0"/>
                  </a:rPr>
                  <a:t>Output only matches the valid username</a:t>
                </a:r>
              </a:p>
              <a:p>
                <a:pPr lvl="0" algn="ctr" defTabSz="2889250">
                  <a:lnSpc>
                    <a:spcPct val="90000"/>
                  </a:lnSpc>
                  <a:spcBef>
                    <a:spcPct val="0"/>
                  </a:spcBef>
                  <a:spcAft>
                    <a:spcPct val="35000"/>
                  </a:spcAft>
                </a:pPr>
                <a:endParaRPr lang="en-US" sz="1600" dirty="0">
                  <a:solidFill>
                    <a:schemeClr val="accent2"/>
                  </a:solidFill>
                  <a:latin typeface="Century" panose="02040604050505020304" pitchFamily="18" charset="0"/>
                </a:endParaRPr>
              </a:p>
            </p:txBody>
          </p:sp>
        </p:grpSp>
      </p:grpSp>
      <p:sp>
        <p:nvSpPr>
          <p:cNvPr id="9" name="Up Arrow Callout 8"/>
          <p:cNvSpPr/>
          <p:nvPr/>
        </p:nvSpPr>
        <p:spPr>
          <a:xfrm>
            <a:off x="5178730" y="3474724"/>
            <a:ext cx="1836023" cy="1763486"/>
          </a:xfrm>
          <a:prstGeom prst="upArrow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Regex to select </a:t>
            </a:r>
            <a:r>
              <a:rPr lang="en-US" dirty="0">
                <a:latin typeface="Century" panose="02040604050505020304" pitchFamily="18" charset="0"/>
              </a:rPr>
              <a:t>[a-z0-9_-]</a:t>
            </a:r>
            <a:r>
              <a:rPr lang="en-US" dirty="0" smtClean="0"/>
              <a:t> having length 3 to 16</a:t>
            </a:r>
            <a:endParaRPr lang="en-US" dirty="0"/>
          </a:p>
        </p:txBody>
      </p:sp>
      <p:sp>
        <p:nvSpPr>
          <p:cNvPr id="56" name="Oval 55">
            <a:extLst>
              <a:ext uri="{FF2B5EF4-FFF2-40B4-BE49-F238E27FC236}">
                <a16:creationId xmlns:a16="http://schemas.microsoft.com/office/drawing/2014/main" id="{EA48ED5C-CB94-427A-B306-17D9BF40BEBD}"/>
              </a:ext>
            </a:extLst>
          </p:cNvPr>
          <p:cNvSpPr/>
          <p:nvPr/>
        </p:nvSpPr>
        <p:spPr>
          <a:xfrm>
            <a:off x="5968933" y="2456875"/>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latin typeface="Century" panose="02040604050505020304" pitchFamily="18" charset="0"/>
              </a:rPr>
              <a:t>1</a:t>
            </a:r>
            <a:endParaRPr lang="en-US" dirty="0">
              <a:latin typeface="Century" panose="02040604050505020304" pitchFamily="18" charset="0"/>
            </a:endParaRPr>
          </a:p>
        </p:txBody>
      </p:sp>
      <p:sp>
        <p:nvSpPr>
          <p:cNvPr id="57" name="Oval 56">
            <a:extLst>
              <a:ext uri="{FF2B5EF4-FFF2-40B4-BE49-F238E27FC236}">
                <a16:creationId xmlns:a16="http://schemas.microsoft.com/office/drawing/2014/main" id="{EA48ED5C-CB94-427A-B306-17D9BF40BEBD}"/>
              </a:ext>
            </a:extLst>
          </p:cNvPr>
          <p:cNvSpPr/>
          <p:nvPr/>
        </p:nvSpPr>
        <p:spPr>
          <a:xfrm>
            <a:off x="5958628" y="3601898"/>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latin typeface="Century" panose="02040604050505020304" pitchFamily="18" charset="0"/>
              </a:rPr>
              <a:t>1</a:t>
            </a:r>
            <a:endParaRPr lang="en-US" dirty="0">
              <a:latin typeface="Century" panose="02040604050505020304" pitchFamily="18" charset="0"/>
            </a:endParaRPr>
          </a:p>
        </p:txBody>
      </p:sp>
      <p:sp>
        <p:nvSpPr>
          <p:cNvPr id="58" name="Chevron 57"/>
          <p:cNvSpPr/>
          <p:nvPr/>
        </p:nvSpPr>
        <p:spPr>
          <a:xfrm>
            <a:off x="2905635" y="2513285"/>
            <a:ext cx="613387" cy="922250"/>
          </a:xfrm>
          <a:prstGeom prst="chevron">
            <a:avLst>
              <a:gd name="adj" fmla="val 62310"/>
            </a:avLst>
          </a:prstGeom>
        </p:spPr>
        <p:style>
          <a:lnRef idx="3">
            <a:schemeClr val="lt1"/>
          </a:lnRef>
          <a:fillRef idx="1">
            <a:schemeClr val="accent1"/>
          </a:fillRef>
          <a:effectRef idx="1">
            <a:schemeClr val="accent1"/>
          </a:effectRef>
          <a:fontRef idx="minor">
            <a:schemeClr val="lt1"/>
          </a:fontRef>
        </p:style>
      </p:sp>
      <p:sp>
        <p:nvSpPr>
          <p:cNvPr id="59" name="Chevron 58"/>
          <p:cNvSpPr/>
          <p:nvPr/>
        </p:nvSpPr>
        <p:spPr>
          <a:xfrm>
            <a:off x="8782929" y="2513286"/>
            <a:ext cx="651025" cy="922249"/>
          </a:xfrm>
          <a:prstGeom prst="chevron">
            <a:avLst>
              <a:gd name="adj" fmla="val 62310"/>
            </a:avLst>
          </a:prstGeom>
        </p:spPr>
        <p:style>
          <a:lnRef idx="3">
            <a:schemeClr val="lt1"/>
          </a:lnRef>
          <a:fillRef idx="1">
            <a:schemeClr val="accent2"/>
          </a:fillRef>
          <a:effectRef idx="1">
            <a:schemeClr val="accent2"/>
          </a:effectRef>
          <a:fontRef idx="minor">
            <a:schemeClr val="lt1"/>
          </a:fontRef>
        </p:style>
      </p:sp>
      <p:sp>
        <p:nvSpPr>
          <p:cNvPr id="28" name="Left Arrow 27"/>
          <p:cNvSpPr/>
          <p:nvPr/>
        </p:nvSpPr>
        <p:spPr>
          <a:xfrm rot="17999552">
            <a:off x="10821517" y="1862638"/>
            <a:ext cx="1151070" cy="493776"/>
          </a:xfrm>
          <a:prstGeom prst="lef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Century" panose="02040604050505020304" pitchFamily="18" charset="0"/>
              </a:rPr>
              <a:t>MATCHES</a:t>
            </a:r>
            <a:endParaRPr lang="en-US" sz="1200" dirty="0">
              <a:solidFill>
                <a:schemeClr val="bg1"/>
              </a:solidFill>
              <a:latin typeface="Century" panose="02040604050505020304" pitchFamily="18" charset="0"/>
            </a:endParaRPr>
          </a:p>
        </p:txBody>
      </p:sp>
      <p:sp>
        <p:nvSpPr>
          <p:cNvPr id="34" name="Left Arrow 33"/>
          <p:cNvSpPr/>
          <p:nvPr/>
        </p:nvSpPr>
        <p:spPr>
          <a:xfrm rot="2757087">
            <a:off x="10861079" y="3507442"/>
            <a:ext cx="1393635" cy="489057"/>
          </a:xfrm>
          <a:prstGeom prst="lef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Century" panose="02040604050505020304" pitchFamily="18" charset="0"/>
              </a:rPr>
              <a:t>NOT MATCH</a:t>
            </a:r>
            <a:endParaRPr lang="en-US" sz="1200" dirty="0">
              <a:solidFill>
                <a:schemeClr val="bg1"/>
              </a:solidFill>
              <a:latin typeface="Century" panose="02040604050505020304" pitchFamily="18" charset="0"/>
            </a:endParaRPr>
          </a:p>
        </p:txBody>
      </p:sp>
      <p:sp>
        <p:nvSpPr>
          <p:cNvPr id="36" name="Rectangle 35"/>
          <p:cNvSpPr/>
          <p:nvPr/>
        </p:nvSpPr>
        <p:spPr>
          <a:xfrm>
            <a:off x="622084" y="685431"/>
            <a:ext cx="10969924" cy="827169"/>
          </a:xfrm>
          <a:prstGeom prst="rect">
            <a:avLst/>
          </a:prstGeom>
          <a:solidFill>
            <a:schemeClr val="bg2">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r>
              <a:rPr lang="en-US" b="1" dirty="0" smtClean="0">
                <a:solidFill>
                  <a:schemeClr val="tx1"/>
                </a:solidFill>
                <a:latin typeface="Century" panose="02040604050505020304" pitchFamily="18" charset="0"/>
              </a:rPr>
              <a:t>Problem Statement</a:t>
            </a:r>
            <a:r>
              <a:rPr lang="en-US" b="1" dirty="0" smtClean="0">
                <a:ln w="0"/>
                <a:solidFill>
                  <a:schemeClr val="tx1"/>
                </a:solidFill>
                <a:effectLst>
                  <a:outerShdw blurRad="38100" dist="19050" dir="2700000" algn="tl" rotWithShape="0">
                    <a:schemeClr val="dk1">
                      <a:alpha val="40000"/>
                    </a:schemeClr>
                  </a:outerShdw>
                </a:effectLst>
                <a:latin typeface="Century" panose="02040604050505020304" pitchFamily="18" charset="0"/>
              </a:rPr>
              <a:t>:</a:t>
            </a:r>
            <a:r>
              <a:rPr lang="en-US" b="1" dirty="0" smtClean="0">
                <a:latin typeface="Century" panose="02040604050505020304" pitchFamily="18" charset="0"/>
              </a:rPr>
              <a:t> </a:t>
            </a:r>
            <a:r>
              <a:rPr lang="en-US" dirty="0" smtClean="0">
                <a:latin typeface="Century" panose="02040604050505020304" pitchFamily="18" charset="0"/>
              </a:rPr>
              <a:t>Write a Regex that matches username with a </a:t>
            </a:r>
            <a:r>
              <a:rPr lang="en-US" dirty="0">
                <a:latin typeface="Century" panose="02040604050505020304" pitchFamily="18" charset="0"/>
              </a:rPr>
              <a:t>specific </a:t>
            </a:r>
            <a:r>
              <a:rPr lang="en-US" dirty="0" smtClean="0">
                <a:latin typeface="Century" panose="02040604050505020304" pitchFamily="18" charset="0"/>
              </a:rPr>
              <a:t>criteria i.e., contains lowercase letter (a-z), number (0-9), an underscore, or a hyphen and makes sure that there are at least 3 of those characters, but no more than 16</a:t>
            </a:r>
            <a:endParaRPr lang="en-US" dirty="0" smtClean="0"/>
          </a:p>
        </p:txBody>
      </p:sp>
      <p:sp>
        <p:nvSpPr>
          <p:cNvPr id="39" name="TextBox 38">
            <a:extLst>
              <a:ext uri="{FF2B5EF4-FFF2-40B4-BE49-F238E27FC236}">
                <a16:creationId xmlns:a16="http://schemas.microsoft.com/office/drawing/2014/main" id="{BACAE408-10E3-4145-891E-9C577A786D23}"/>
              </a:ext>
            </a:extLst>
          </p:cNvPr>
          <p:cNvSpPr txBox="1"/>
          <p:nvPr/>
        </p:nvSpPr>
        <p:spPr>
          <a:xfrm>
            <a:off x="449261" y="18504"/>
            <a:ext cx="3939859" cy="553998"/>
          </a:xfrm>
          <a:prstGeom prst="rect">
            <a:avLst/>
          </a:prstGeom>
          <a:solidFill>
            <a:schemeClr val="bg1"/>
          </a:solidFill>
        </p:spPr>
        <p:txBody>
          <a:bodyPr wrap="square">
            <a:spAutoFit/>
          </a:bodyPr>
          <a:lstStyle/>
          <a:p>
            <a:pPr>
              <a:defRPr/>
            </a:pPr>
            <a:r>
              <a:rPr lang="en-US" sz="3000" dirty="0">
                <a:solidFill>
                  <a:schemeClr val="accent1">
                    <a:lumMod val="75000"/>
                  </a:schemeClr>
                </a:solidFill>
                <a:latin typeface="Century" panose="02040604050505020304" pitchFamily="18" charset="0"/>
              </a:rPr>
              <a:t>Matches </a:t>
            </a:r>
            <a:r>
              <a:rPr lang="en-US" sz="3000" dirty="0" smtClean="0">
                <a:solidFill>
                  <a:schemeClr val="accent1">
                    <a:lumMod val="75000"/>
                  </a:schemeClr>
                </a:solidFill>
                <a:latin typeface="Century" panose="02040604050505020304" pitchFamily="18" charset="0"/>
              </a:rPr>
              <a:t>a Username</a:t>
            </a:r>
            <a:endParaRPr lang="en-US" sz="3000" dirty="0">
              <a:solidFill>
                <a:schemeClr val="accent1">
                  <a:lumMod val="75000"/>
                </a:schemeClr>
              </a:solidFill>
              <a:latin typeface="Century" panose="02040604050505020304" pitchFamily="18" charset="0"/>
            </a:endParaRPr>
          </a:p>
        </p:txBody>
      </p:sp>
      <p:sp>
        <p:nvSpPr>
          <p:cNvPr id="40" name="Rectangle 39"/>
          <p:cNvSpPr/>
          <p:nvPr/>
        </p:nvSpPr>
        <p:spPr>
          <a:xfrm>
            <a:off x="627923" y="5564023"/>
            <a:ext cx="10969924" cy="1141396"/>
          </a:xfrm>
          <a:prstGeom prst="rect">
            <a:avLst/>
          </a:prstGeom>
          <a:solidFill>
            <a:schemeClr val="bg2">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r>
              <a:rPr lang="en-US" b="1" dirty="0" smtClean="0">
                <a:solidFill>
                  <a:schemeClr val="tx1"/>
                </a:solidFill>
                <a:latin typeface="Century" panose="02040604050505020304" pitchFamily="18" charset="0"/>
              </a:rPr>
              <a:t>Explanation: </a:t>
            </a:r>
            <a:r>
              <a:rPr lang="en-US" dirty="0" smtClean="0">
                <a:solidFill>
                  <a:schemeClr val="bg1"/>
                </a:solidFill>
                <a:latin typeface="Century" panose="02040604050505020304" pitchFamily="18" charset="0"/>
              </a:rPr>
              <a:t>We begin by telling the parser to find the </a:t>
            </a:r>
            <a:r>
              <a:rPr lang="en-US" dirty="0" smtClean="0">
                <a:solidFill>
                  <a:schemeClr val="accent4"/>
                </a:solidFill>
                <a:latin typeface="Century" panose="02040604050505020304" pitchFamily="18" charset="0"/>
              </a:rPr>
              <a:t>lowercase letter (a-z), number (0-9), an underscore, or a hyphen of the string (^)</a:t>
            </a:r>
            <a:r>
              <a:rPr lang="en-US" dirty="0" smtClean="0">
                <a:solidFill>
                  <a:schemeClr val="bg1"/>
                </a:solidFill>
                <a:latin typeface="Century" panose="02040604050505020304" pitchFamily="18" charset="0"/>
              </a:rPr>
              <a:t>, followed by any. Next, </a:t>
            </a:r>
            <a:r>
              <a:rPr lang="en-US" dirty="0" smtClean="0">
                <a:solidFill>
                  <a:schemeClr val="accent4"/>
                </a:solidFill>
                <a:latin typeface="Century" panose="02040604050505020304" pitchFamily="18" charset="0"/>
              </a:rPr>
              <a:t>{3,16}</a:t>
            </a:r>
            <a:r>
              <a:rPr lang="en-US" dirty="0" smtClean="0">
                <a:solidFill>
                  <a:schemeClr val="bg1"/>
                </a:solidFill>
                <a:latin typeface="Century" panose="02040604050505020304" pitchFamily="18" charset="0"/>
              </a:rPr>
              <a:t> makes sure that are </a:t>
            </a:r>
            <a:r>
              <a:rPr lang="en-US" dirty="0" smtClean="0">
                <a:solidFill>
                  <a:schemeClr val="accent4"/>
                </a:solidFill>
                <a:latin typeface="Century" panose="02040604050505020304" pitchFamily="18" charset="0"/>
              </a:rPr>
              <a:t>at least 3 of those characters, but no more than 16</a:t>
            </a:r>
            <a:r>
              <a:rPr lang="en-US" dirty="0" smtClean="0">
                <a:solidFill>
                  <a:schemeClr val="bg1"/>
                </a:solidFill>
                <a:latin typeface="Century" panose="02040604050505020304" pitchFamily="18" charset="0"/>
              </a:rPr>
              <a:t>. Finally, we want the </a:t>
            </a:r>
            <a:r>
              <a:rPr lang="en-US" dirty="0" smtClean="0">
                <a:solidFill>
                  <a:schemeClr val="accent4"/>
                </a:solidFill>
                <a:latin typeface="Century" panose="02040604050505020304" pitchFamily="18" charset="0"/>
              </a:rPr>
              <a:t>end of the string ($)</a:t>
            </a:r>
            <a:r>
              <a:rPr lang="en-US" dirty="0" smtClean="0">
                <a:solidFill>
                  <a:schemeClr val="bg1"/>
                </a:solidFill>
                <a:latin typeface="Century" panose="02040604050505020304" pitchFamily="18" charset="0"/>
              </a:rPr>
              <a:t>.</a:t>
            </a:r>
            <a:r>
              <a:rPr lang="en-US" dirty="0" smtClean="0">
                <a:solidFill>
                  <a:schemeClr val="tx1"/>
                </a:solidFill>
                <a:latin typeface="Century" panose="02040604050505020304" pitchFamily="18" charset="0"/>
              </a:rPr>
              <a:t> </a:t>
            </a:r>
            <a:endParaRPr lang="en-US" dirty="0" smtClean="0">
              <a:solidFill>
                <a:schemeClr val="accent4"/>
              </a:solidFill>
              <a:latin typeface="Century" panose="02040604050505020304" pitchFamily="18" charset="0"/>
            </a:endParaRPr>
          </a:p>
        </p:txBody>
      </p:sp>
      <p:sp>
        <p:nvSpPr>
          <p:cNvPr id="41" name="Rectangle 40"/>
          <p:cNvSpPr/>
          <p:nvPr/>
        </p:nvSpPr>
        <p:spPr>
          <a:xfrm>
            <a:off x="4822432" y="2836775"/>
            <a:ext cx="2605630" cy="32004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708444" y="2259246"/>
            <a:ext cx="2797202"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2400" dirty="0">
                <a:latin typeface="Century" panose="02040604050505020304" pitchFamily="18" charset="0"/>
              </a:rPr>
              <a:t>^[a-z0-9_-]{3,16}$</a:t>
            </a:r>
            <a:endParaRPr lang="en-US" sz="2400" kern="1200" dirty="0">
              <a:latin typeface="Century" panose="02040604050505020304" pitchFamily="18" charset="0"/>
            </a:endParaRPr>
          </a:p>
        </p:txBody>
      </p:sp>
    </p:spTree>
    <p:extLst>
      <p:ext uri="{BB962C8B-B14F-4D97-AF65-F5344CB8AC3E}">
        <p14:creationId xmlns:p14="http://schemas.microsoft.com/office/powerpoint/2010/main" val="3135463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F6D21ADA-4E3E-440B-94F8-85B2F02E121F}"/>
              </a:ext>
            </a:extLst>
          </p:cNvPr>
          <p:cNvCxnSpPr/>
          <p:nvPr/>
        </p:nvCxnSpPr>
        <p:spPr>
          <a:xfrm>
            <a:off x="290513" y="292100"/>
            <a:ext cx="104505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099" name="Picture 2" descr="Image result for niit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8675" y="47625"/>
            <a:ext cx="1182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29">
            <a:extLst>
              <a:ext uri="{FF2B5EF4-FFF2-40B4-BE49-F238E27FC236}">
                <a16:creationId xmlns:a16="http://schemas.microsoft.com/office/drawing/2014/main" id="{EA48ED5C-CB94-427A-B306-17D9BF40BEBD}"/>
              </a:ext>
            </a:extLst>
          </p:cNvPr>
          <p:cNvSpPr/>
          <p:nvPr/>
        </p:nvSpPr>
        <p:spPr>
          <a:xfrm>
            <a:off x="63500" y="153988"/>
            <a:ext cx="276225" cy="276225"/>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grpSp>
        <p:nvGrpSpPr>
          <p:cNvPr id="7" name="Group 6"/>
          <p:cNvGrpSpPr/>
          <p:nvPr/>
        </p:nvGrpSpPr>
        <p:grpSpPr>
          <a:xfrm>
            <a:off x="437370" y="1862312"/>
            <a:ext cx="2462837" cy="3918733"/>
            <a:chOff x="667346" y="1219700"/>
            <a:chExt cx="2462837" cy="3918733"/>
          </a:xfrm>
        </p:grpSpPr>
        <p:grpSp>
          <p:nvGrpSpPr>
            <p:cNvPr id="29" name="Group 28"/>
            <p:cNvGrpSpPr/>
            <p:nvPr/>
          </p:nvGrpSpPr>
          <p:grpSpPr>
            <a:xfrm>
              <a:off x="852060" y="1219700"/>
              <a:ext cx="2093411" cy="2093411"/>
              <a:chOff x="4544999" y="1126600"/>
              <a:chExt cx="2093411" cy="2093411"/>
            </a:xfrm>
          </p:grpSpPr>
          <p:sp>
            <p:nvSpPr>
              <p:cNvPr id="32" name="Oval 31"/>
              <p:cNvSpPr/>
              <p:nvPr/>
            </p:nvSpPr>
            <p:spPr>
              <a:xfrm>
                <a:off x="4544999" y="1126600"/>
                <a:ext cx="2093411" cy="209341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Oval 4"/>
              <p:cNvSpPr txBox="1"/>
              <p:nvPr/>
            </p:nvSpPr>
            <p:spPr>
              <a:xfrm>
                <a:off x="4851572" y="1433173"/>
                <a:ext cx="1480657" cy="1480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171450" lvl="0" indent="-171450" defTabSz="2266950">
                  <a:lnSpc>
                    <a:spcPct val="90000"/>
                  </a:lnSpc>
                  <a:spcBef>
                    <a:spcPct val="0"/>
                  </a:spcBef>
                  <a:spcAft>
                    <a:spcPct val="35000"/>
                  </a:spcAft>
                  <a:buFont typeface="Arial" panose="020B0604020202020204" pitchFamily="34" charset="0"/>
                  <a:buChar char="•"/>
                </a:pPr>
                <a:endParaRPr lang="en-US" sz="1400" dirty="0" smtClean="0">
                  <a:latin typeface="Century" panose="02040604050505020304" pitchFamily="18" charset="0"/>
                </a:endParaRP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latin typeface="Century" panose="02040604050505020304" pitchFamily="18" charset="0"/>
                  </a:rPr>
                  <a:t>myp4ssw0rd</a:t>
                </a: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latin typeface="Century" panose="02040604050505020304" pitchFamily="18" charset="0"/>
                  </a:rPr>
                  <a:t>mypa$$w0rd</a:t>
                </a:r>
              </a:p>
              <a:p>
                <a:pPr marL="171450" lvl="0" indent="-171450" defTabSz="2266950">
                  <a:lnSpc>
                    <a:spcPct val="90000"/>
                  </a:lnSpc>
                  <a:spcBef>
                    <a:spcPct val="0"/>
                  </a:spcBef>
                  <a:spcAft>
                    <a:spcPct val="35000"/>
                  </a:spcAft>
                  <a:buFont typeface="Arial" panose="020B0604020202020204" pitchFamily="34" charset="0"/>
                  <a:buChar char="•"/>
                </a:pPr>
                <a:endParaRPr lang="en-US" sz="1400" dirty="0">
                  <a:latin typeface="Century" panose="02040604050505020304" pitchFamily="18" charset="0"/>
                </a:endParaRPr>
              </a:p>
            </p:txBody>
          </p:sp>
        </p:grpSp>
        <p:grpSp>
          <p:nvGrpSpPr>
            <p:cNvPr id="35" name="Group 34"/>
            <p:cNvGrpSpPr/>
            <p:nvPr/>
          </p:nvGrpSpPr>
          <p:grpSpPr>
            <a:xfrm>
              <a:off x="667346" y="3619684"/>
              <a:ext cx="2462837" cy="1518749"/>
              <a:chOff x="4360286" y="3424427"/>
              <a:chExt cx="2462837" cy="1518749"/>
            </a:xfrm>
          </p:grpSpPr>
          <p:sp>
            <p:nvSpPr>
              <p:cNvPr id="37" name="Rectangle 36"/>
              <p:cNvSpPr/>
              <p:nvPr/>
            </p:nvSpPr>
            <p:spPr>
              <a:xfrm>
                <a:off x="4360286" y="3424427"/>
                <a:ext cx="2462837" cy="15187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8" name="TextBox 37"/>
              <p:cNvSpPr txBox="1"/>
              <p:nvPr/>
            </p:nvSpPr>
            <p:spPr>
              <a:xfrm>
                <a:off x="4360286" y="3424427"/>
                <a:ext cx="2462837"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1600" dirty="0">
                    <a:solidFill>
                      <a:schemeClr val="accent1"/>
                    </a:solidFill>
                    <a:latin typeface="Century" panose="02040604050505020304" pitchFamily="18" charset="0"/>
                  </a:rPr>
                  <a:t>Input having list of valid and invalid </a:t>
                </a:r>
                <a:r>
                  <a:rPr lang="en-US" sz="1600" dirty="0" smtClean="0">
                    <a:solidFill>
                      <a:schemeClr val="accent1"/>
                    </a:solidFill>
                    <a:latin typeface="Century" panose="02040604050505020304" pitchFamily="18" charset="0"/>
                  </a:rPr>
                  <a:t>password</a:t>
                </a:r>
                <a:endParaRPr lang="en-US" sz="1600" dirty="0">
                  <a:solidFill>
                    <a:schemeClr val="accent1"/>
                  </a:solidFill>
                  <a:latin typeface="Century" panose="02040604050505020304" pitchFamily="18" charset="0"/>
                </a:endParaRPr>
              </a:p>
            </p:txBody>
          </p:sp>
        </p:grpSp>
      </p:grpSp>
      <p:grpSp>
        <p:nvGrpSpPr>
          <p:cNvPr id="46" name="Group 45"/>
          <p:cNvGrpSpPr/>
          <p:nvPr/>
        </p:nvGrpSpPr>
        <p:grpSpPr>
          <a:xfrm>
            <a:off x="9313883" y="1862312"/>
            <a:ext cx="2462837" cy="3918733"/>
            <a:chOff x="667346" y="1219700"/>
            <a:chExt cx="2462837" cy="3918733"/>
          </a:xfrm>
        </p:grpSpPr>
        <p:grpSp>
          <p:nvGrpSpPr>
            <p:cNvPr id="47" name="Group 46"/>
            <p:cNvGrpSpPr/>
            <p:nvPr/>
          </p:nvGrpSpPr>
          <p:grpSpPr>
            <a:xfrm>
              <a:off x="852060" y="1219700"/>
              <a:ext cx="2093411" cy="2093411"/>
              <a:chOff x="4544999" y="1126600"/>
              <a:chExt cx="2093411" cy="2093411"/>
            </a:xfrm>
          </p:grpSpPr>
          <p:sp>
            <p:nvSpPr>
              <p:cNvPr id="51" name="Oval 50"/>
              <p:cNvSpPr/>
              <p:nvPr/>
            </p:nvSpPr>
            <p:spPr>
              <a:xfrm>
                <a:off x="4544999" y="1126600"/>
                <a:ext cx="2093411" cy="2093411"/>
              </a:xfrm>
              <a:prstGeom prst="ellipse">
                <a:avLst/>
              </a:prstGeom>
            </p:spPr>
            <p:style>
              <a:lnRef idx="3">
                <a:schemeClr val="lt1"/>
              </a:lnRef>
              <a:fillRef idx="1">
                <a:schemeClr val="accent2"/>
              </a:fillRef>
              <a:effectRef idx="1">
                <a:schemeClr val="accent2"/>
              </a:effectRef>
              <a:fontRef idx="minor">
                <a:schemeClr val="lt1"/>
              </a:fontRef>
            </p:style>
          </p:sp>
          <p:sp>
            <p:nvSpPr>
              <p:cNvPr id="52" name="Oval 4"/>
              <p:cNvSpPr txBox="1"/>
              <p:nvPr/>
            </p:nvSpPr>
            <p:spPr>
              <a:xfrm>
                <a:off x="4864636" y="1433173"/>
                <a:ext cx="1455012" cy="1480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171450" lvl="0" indent="-171450" defTabSz="2266950">
                  <a:lnSpc>
                    <a:spcPct val="90000"/>
                  </a:lnSpc>
                  <a:spcBef>
                    <a:spcPct val="0"/>
                  </a:spcBef>
                  <a:spcAft>
                    <a:spcPct val="35000"/>
                  </a:spcAft>
                  <a:buFont typeface="Arial" panose="020B0604020202020204" pitchFamily="34" charset="0"/>
                  <a:buChar char="•"/>
                </a:pPr>
                <a:endParaRPr lang="en-US" sz="1400" dirty="0" smtClean="0">
                  <a:latin typeface="Century" panose="02040604050505020304" pitchFamily="18" charset="0"/>
                </a:endParaRP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latin typeface="Century" panose="02040604050505020304" pitchFamily="18" charset="0"/>
                  </a:rPr>
                  <a:t>myp4ssw0rd</a:t>
                </a: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latin typeface="Century" panose="02040604050505020304" pitchFamily="18" charset="0"/>
                  </a:rPr>
                  <a:t>mypa$$w0rd</a:t>
                </a:r>
              </a:p>
              <a:p>
                <a:pPr marL="171450" lvl="0" indent="-171450" defTabSz="2266950">
                  <a:lnSpc>
                    <a:spcPct val="90000"/>
                  </a:lnSpc>
                  <a:spcBef>
                    <a:spcPct val="0"/>
                  </a:spcBef>
                  <a:spcAft>
                    <a:spcPct val="35000"/>
                  </a:spcAft>
                  <a:buFont typeface="Arial" panose="020B0604020202020204" pitchFamily="34" charset="0"/>
                  <a:buChar char="•"/>
                </a:pPr>
                <a:endParaRPr lang="en-US" sz="1400" dirty="0" smtClean="0">
                  <a:latin typeface="Century" panose="02040604050505020304" pitchFamily="18" charset="0"/>
                </a:endParaRPr>
              </a:p>
            </p:txBody>
          </p:sp>
        </p:grpSp>
        <p:grpSp>
          <p:nvGrpSpPr>
            <p:cNvPr id="48" name="Group 47"/>
            <p:cNvGrpSpPr/>
            <p:nvPr/>
          </p:nvGrpSpPr>
          <p:grpSpPr>
            <a:xfrm>
              <a:off x="667346" y="3619684"/>
              <a:ext cx="2462837" cy="1518749"/>
              <a:chOff x="4360286" y="3424427"/>
              <a:chExt cx="2462837" cy="1518749"/>
            </a:xfrm>
          </p:grpSpPr>
          <p:sp>
            <p:nvSpPr>
              <p:cNvPr id="49" name="Rectangle 48"/>
              <p:cNvSpPr/>
              <p:nvPr/>
            </p:nvSpPr>
            <p:spPr>
              <a:xfrm>
                <a:off x="4360286" y="3424427"/>
                <a:ext cx="2462837" cy="15187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0" name="TextBox 49"/>
              <p:cNvSpPr txBox="1"/>
              <p:nvPr/>
            </p:nvSpPr>
            <p:spPr>
              <a:xfrm>
                <a:off x="4360286" y="3424427"/>
                <a:ext cx="2462837"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1600" dirty="0" smtClean="0">
                    <a:solidFill>
                      <a:schemeClr val="accent2"/>
                    </a:solidFill>
                    <a:latin typeface="Century" panose="02040604050505020304" pitchFamily="18" charset="0"/>
                  </a:rPr>
                  <a:t>Output only matches the valid password</a:t>
                </a:r>
              </a:p>
              <a:p>
                <a:pPr lvl="0" algn="ctr" defTabSz="2889250">
                  <a:lnSpc>
                    <a:spcPct val="90000"/>
                  </a:lnSpc>
                  <a:spcBef>
                    <a:spcPct val="0"/>
                  </a:spcBef>
                  <a:spcAft>
                    <a:spcPct val="35000"/>
                  </a:spcAft>
                </a:pPr>
                <a:endParaRPr lang="en-US" sz="1600" dirty="0">
                  <a:solidFill>
                    <a:schemeClr val="accent2"/>
                  </a:solidFill>
                  <a:latin typeface="Century" panose="02040604050505020304" pitchFamily="18" charset="0"/>
                </a:endParaRPr>
              </a:p>
            </p:txBody>
          </p:sp>
        </p:grpSp>
      </p:grpSp>
      <p:sp>
        <p:nvSpPr>
          <p:cNvPr id="9" name="Up Arrow Callout 8"/>
          <p:cNvSpPr/>
          <p:nvPr/>
        </p:nvSpPr>
        <p:spPr>
          <a:xfrm>
            <a:off x="5178730" y="3474724"/>
            <a:ext cx="1836023" cy="1763486"/>
          </a:xfrm>
          <a:prstGeom prst="upArrow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Regex to select </a:t>
            </a:r>
            <a:r>
              <a:rPr lang="en-US" dirty="0">
                <a:latin typeface="Century" panose="02040604050505020304" pitchFamily="18" charset="0"/>
              </a:rPr>
              <a:t>[a-z0-9_-]</a:t>
            </a:r>
            <a:r>
              <a:rPr lang="en-US" dirty="0" smtClean="0"/>
              <a:t> having length 3 to 16</a:t>
            </a:r>
            <a:endParaRPr lang="en-US" dirty="0"/>
          </a:p>
        </p:txBody>
      </p:sp>
      <p:sp>
        <p:nvSpPr>
          <p:cNvPr id="56" name="Oval 55">
            <a:extLst>
              <a:ext uri="{FF2B5EF4-FFF2-40B4-BE49-F238E27FC236}">
                <a16:creationId xmlns:a16="http://schemas.microsoft.com/office/drawing/2014/main" id="{EA48ED5C-CB94-427A-B306-17D9BF40BEBD}"/>
              </a:ext>
            </a:extLst>
          </p:cNvPr>
          <p:cNvSpPr/>
          <p:nvPr/>
        </p:nvSpPr>
        <p:spPr>
          <a:xfrm>
            <a:off x="5968933" y="2456875"/>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latin typeface="Century" panose="02040604050505020304" pitchFamily="18" charset="0"/>
              </a:rPr>
              <a:t>1</a:t>
            </a:r>
            <a:endParaRPr lang="en-US" dirty="0">
              <a:latin typeface="Century" panose="02040604050505020304" pitchFamily="18" charset="0"/>
            </a:endParaRPr>
          </a:p>
        </p:txBody>
      </p:sp>
      <p:sp>
        <p:nvSpPr>
          <p:cNvPr id="57" name="Oval 56">
            <a:extLst>
              <a:ext uri="{FF2B5EF4-FFF2-40B4-BE49-F238E27FC236}">
                <a16:creationId xmlns:a16="http://schemas.microsoft.com/office/drawing/2014/main" id="{EA48ED5C-CB94-427A-B306-17D9BF40BEBD}"/>
              </a:ext>
            </a:extLst>
          </p:cNvPr>
          <p:cNvSpPr/>
          <p:nvPr/>
        </p:nvSpPr>
        <p:spPr>
          <a:xfrm>
            <a:off x="5958628" y="3601898"/>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latin typeface="Century" panose="02040604050505020304" pitchFamily="18" charset="0"/>
              </a:rPr>
              <a:t>1</a:t>
            </a:r>
            <a:endParaRPr lang="en-US" dirty="0">
              <a:latin typeface="Century" panose="02040604050505020304" pitchFamily="18" charset="0"/>
            </a:endParaRPr>
          </a:p>
        </p:txBody>
      </p:sp>
      <p:sp>
        <p:nvSpPr>
          <p:cNvPr id="58" name="Chevron 57"/>
          <p:cNvSpPr/>
          <p:nvPr/>
        </p:nvSpPr>
        <p:spPr>
          <a:xfrm>
            <a:off x="2905635" y="2513285"/>
            <a:ext cx="613387" cy="922250"/>
          </a:xfrm>
          <a:prstGeom prst="chevron">
            <a:avLst>
              <a:gd name="adj" fmla="val 62310"/>
            </a:avLst>
          </a:prstGeom>
        </p:spPr>
        <p:style>
          <a:lnRef idx="3">
            <a:schemeClr val="lt1"/>
          </a:lnRef>
          <a:fillRef idx="1">
            <a:schemeClr val="accent1"/>
          </a:fillRef>
          <a:effectRef idx="1">
            <a:schemeClr val="accent1"/>
          </a:effectRef>
          <a:fontRef idx="minor">
            <a:schemeClr val="lt1"/>
          </a:fontRef>
        </p:style>
      </p:sp>
      <p:sp>
        <p:nvSpPr>
          <p:cNvPr id="59" name="Chevron 58"/>
          <p:cNvSpPr/>
          <p:nvPr/>
        </p:nvSpPr>
        <p:spPr>
          <a:xfrm>
            <a:off x="8782929" y="2513286"/>
            <a:ext cx="651025" cy="922249"/>
          </a:xfrm>
          <a:prstGeom prst="chevron">
            <a:avLst>
              <a:gd name="adj" fmla="val 62310"/>
            </a:avLst>
          </a:prstGeom>
        </p:spPr>
        <p:style>
          <a:lnRef idx="3">
            <a:schemeClr val="lt1"/>
          </a:lnRef>
          <a:fillRef idx="1">
            <a:schemeClr val="accent2"/>
          </a:fillRef>
          <a:effectRef idx="1">
            <a:schemeClr val="accent2"/>
          </a:effectRef>
          <a:fontRef idx="minor">
            <a:schemeClr val="lt1"/>
          </a:fontRef>
        </p:style>
      </p:sp>
      <p:sp>
        <p:nvSpPr>
          <p:cNvPr id="36" name="Rectangle 35"/>
          <p:cNvSpPr/>
          <p:nvPr/>
        </p:nvSpPr>
        <p:spPr>
          <a:xfrm>
            <a:off x="622084" y="685431"/>
            <a:ext cx="10969924" cy="827169"/>
          </a:xfrm>
          <a:prstGeom prst="rect">
            <a:avLst/>
          </a:prstGeom>
          <a:solidFill>
            <a:schemeClr val="bg2">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r>
              <a:rPr lang="en-US" b="1" dirty="0" smtClean="0">
                <a:solidFill>
                  <a:schemeClr val="tx1"/>
                </a:solidFill>
                <a:latin typeface="Century" panose="02040604050505020304" pitchFamily="18" charset="0"/>
              </a:rPr>
              <a:t>Problem Statement</a:t>
            </a:r>
            <a:r>
              <a:rPr lang="en-US" b="1" dirty="0" smtClean="0">
                <a:ln w="0"/>
                <a:solidFill>
                  <a:schemeClr val="tx1"/>
                </a:solidFill>
                <a:effectLst>
                  <a:outerShdw blurRad="38100" dist="19050" dir="2700000" algn="tl" rotWithShape="0">
                    <a:schemeClr val="dk1">
                      <a:alpha val="40000"/>
                    </a:schemeClr>
                  </a:outerShdw>
                </a:effectLst>
                <a:latin typeface="Century" panose="02040604050505020304" pitchFamily="18" charset="0"/>
              </a:rPr>
              <a:t>:</a:t>
            </a:r>
            <a:r>
              <a:rPr lang="en-US" b="1" dirty="0" smtClean="0">
                <a:latin typeface="Century" panose="02040604050505020304" pitchFamily="18" charset="0"/>
              </a:rPr>
              <a:t> </a:t>
            </a:r>
            <a:r>
              <a:rPr lang="en-US" dirty="0" smtClean="0">
                <a:latin typeface="Century" panose="02040604050505020304" pitchFamily="18" charset="0"/>
              </a:rPr>
              <a:t>Write a Regex that matches password with a </a:t>
            </a:r>
            <a:r>
              <a:rPr lang="en-US" dirty="0">
                <a:latin typeface="Century" panose="02040604050505020304" pitchFamily="18" charset="0"/>
              </a:rPr>
              <a:t>specific </a:t>
            </a:r>
            <a:r>
              <a:rPr lang="en-US" dirty="0" smtClean="0">
                <a:latin typeface="Century" panose="02040604050505020304" pitchFamily="18" charset="0"/>
              </a:rPr>
              <a:t>criteria i.e., contains lowercase letter (a-z), number (0-9), an underscore, or a hyphen and makes sure that there are at least 6 of those characters, but no more than 18</a:t>
            </a:r>
            <a:endParaRPr lang="en-US" dirty="0" smtClean="0"/>
          </a:p>
        </p:txBody>
      </p:sp>
      <p:sp>
        <p:nvSpPr>
          <p:cNvPr id="39" name="TextBox 38">
            <a:extLst>
              <a:ext uri="{FF2B5EF4-FFF2-40B4-BE49-F238E27FC236}">
                <a16:creationId xmlns:a16="http://schemas.microsoft.com/office/drawing/2014/main" id="{BACAE408-10E3-4145-891E-9C577A786D23}"/>
              </a:ext>
            </a:extLst>
          </p:cNvPr>
          <p:cNvSpPr txBox="1"/>
          <p:nvPr/>
        </p:nvSpPr>
        <p:spPr>
          <a:xfrm>
            <a:off x="449261" y="18504"/>
            <a:ext cx="3848419" cy="553998"/>
          </a:xfrm>
          <a:prstGeom prst="rect">
            <a:avLst/>
          </a:prstGeom>
          <a:solidFill>
            <a:schemeClr val="bg1"/>
          </a:solidFill>
        </p:spPr>
        <p:txBody>
          <a:bodyPr wrap="square">
            <a:spAutoFit/>
          </a:bodyPr>
          <a:lstStyle/>
          <a:p>
            <a:pPr>
              <a:defRPr/>
            </a:pPr>
            <a:r>
              <a:rPr lang="en-US" sz="3000" dirty="0">
                <a:solidFill>
                  <a:schemeClr val="accent1">
                    <a:lumMod val="75000"/>
                  </a:schemeClr>
                </a:solidFill>
                <a:latin typeface="Century" panose="02040604050505020304" pitchFamily="18" charset="0"/>
              </a:rPr>
              <a:t>Matches </a:t>
            </a:r>
            <a:r>
              <a:rPr lang="en-US" sz="3000" dirty="0" smtClean="0">
                <a:solidFill>
                  <a:schemeClr val="accent1">
                    <a:lumMod val="75000"/>
                  </a:schemeClr>
                </a:solidFill>
                <a:latin typeface="Century" panose="02040604050505020304" pitchFamily="18" charset="0"/>
              </a:rPr>
              <a:t>a Password</a:t>
            </a:r>
            <a:endParaRPr lang="en-US" sz="3000" dirty="0">
              <a:solidFill>
                <a:schemeClr val="accent1">
                  <a:lumMod val="75000"/>
                </a:schemeClr>
              </a:solidFill>
              <a:latin typeface="Century" panose="02040604050505020304" pitchFamily="18" charset="0"/>
            </a:endParaRPr>
          </a:p>
        </p:txBody>
      </p:sp>
      <p:sp>
        <p:nvSpPr>
          <p:cNvPr id="40" name="Rectangle 39"/>
          <p:cNvSpPr/>
          <p:nvPr/>
        </p:nvSpPr>
        <p:spPr>
          <a:xfrm>
            <a:off x="627923" y="5564023"/>
            <a:ext cx="10969924" cy="1141396"/>
          </a:xfrm>
          <a:prstGeom prst="rect">
            <a:avLst/>
          </a:prstGeom>
          <a:solidFill>
            <a:schemeClr val="bg2">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r>
              <a:rPr lang="en-US" b="1" dirty="0" smtClean="0">
                <a:solidFill>
                  <a:schemeClr val="tx1"/>
                </a:solidFill>
                <a:latin typeface="Century" panose="02040604050505020304" pitchFamily="18" charset="0"/>
              </a:rPr>
              <a:t>Explanation: </a:t>
            </a:r>
            <a:r>
              <a:rPr lang="en-US" dirty="0" smtClean="0">
                <a:solidFill>
                  <a:schemeClr val="bg1"/>
                </a:solidFill>
                <a:latin typeface="Century" panose="02040604050505020304" pitchFamily="18" charset="0"/>
              </a:rPr>
              <a:t>Matching a password is very similar to matching a username. The only difference is that instead of 3 to 16 </a:t>
            </a:r>
            <a:r>
              <a:rPr lang="en-US" dirty="0" smtClean="0">
                <a:solidFill>
                  <a:schemeClr val="accent4"/>
                </a:solidFill>
                <a:latin typeface="Century" panose="02040604050505020304" pitchFamily="18" charset="0"/>
              </a:rPr>
              <a:t>letters, numbers, underscores, or hyphens</a:t>
            </a:r>
            <a:r>
              <a:rPr lang="en-US" dirty="0" smtClean="0">
                <a:solidFill>
                  <a:schemeClr val="bg1"/>
                </a:solidFill>
                <a:latin typeface="Century" panose="02040604050505020304" pitchFamily="18" charset="0"/>
              </a:rPr>
              <a:t>, we want 6 to 18 of them </a:t>
            </a:r>
            <a:r>
              <a:rPr lang="en-US" dirty="0" smtClean="0">
                <a:solidFill>
                  <a:schemeClr val="accent4"/>
                </a:solidFill>
                <a:latin typeface="Century" panose="02040604050505020304" pitchFamily="18" charset="0"/>
              </a:rPr>
              <a:t>({6,18}). </a:t>
            </a:r>
          </a:p>
        </p:txBody>
      </p:sp>
      <p:sp>
        <p:nvSpPr>
          <p:cNvPr id="31" name="Left Arrow 30"/>
          <p:cNvSpPr/>
          <p:nvPr/>
        </p:nvSpPr>
        <p:spPr>
          <a:xfrm rot="17999552">
            <a:off x="10821517" y="1862638"/>
            <a:ext cx="1151070" cy="493776"/>
          </a:xfrm>
          <a:prstGeom prst="lef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Century" panose="02040604050505020304" pitchFamily="18" charset="0"/>
              </a:rPr>
              <a:t>MATCHES</a:t>
            </a:r>
            <a:endParaRPr lang="en-US" sz="1200" dirty="0">
              <a:solidFill>
                <a:schemeClr val="bg1"/>
              </a:solidFill>
              <a:latin typeface="Century" panose="02040604050505020304" pitchFamily="18" charset="0"/>
            </a:endParaRPr>
          </a:p>
        </p:txBody>
      </p:sp>
      <p:sp>
        <p:nvSpPr>
          <p:cNvPr id="41" name="Left Arrow 40"/>
          <p:cNvSpPr/>
          <p:nvPr/>
        </p:nvSpPr>
        <p:spPr>
          <a:xfrm rot="2757087">
            <a:off x="10861079" y="3507442"/>
            <a:ext cx="1393635" cy="489057"/>
          </a:xfrm>
          <a:prstGeom prst="lef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Century" panose="02040604050505020304" pitchFamily="18" charset="0"/>
              </a:rPr>
              <a:t>NOT MATCH</a:t>
            </a:r>
            <a:endParaRPr lang="en-US" sz="1200" dirty="0">
              <a:solidFill>
                <a:schemeClr val="bg1"/>
              </a:solidFill>
              <a:latin typeface="Century" panose="02040604050505020304" pitchFamily="18" charset="0"/>
            </a:endParaRPr>
          </a:p>
        </p:txBody>
      </p:sp>
      <p:sp>
        <p:nvSpPr>
          <p:cNvPr id="42" name="Rectangle 41"/>
          <p:cNvSpPr/>
          <p:nvPr/>
        </p:nvSpPr>
        <p:spPr>
          <a:xfrm>
            <a:off x="4893158" y="2836775"/>
            <a:ext cx="2508777" cy="32004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708444" y="2259246"/>
            <a:ext cx="2797202"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2400" dirty="0" smtClean="0">
                <a:latin typeface="Century" panose="02040604050505020304" pitchFamily="18" charset="0"/>
              </a:rPr>
              <a:t>^[a-z0-9_-]{6,18}$</a:t>
            </a:r>
            <a:endParaRPr lang="en-US" sz="2400" kern="1200" dirty="0">
              <a:latin typeface="Century" panose="02040604050505020304" pitchFamily="18" charset="0"/>
            </a:endParaRPr>
          </a:p>
        </p:txBody>
      </p:sp>
    </p:spTree>
    <p:extLst>
      <p:ext uri="{BB962C8B-B14F-4D97-AF65-F5344CB8AC3E}">
        <p14:creationId xmlns:p14="http://schemas.microsoft.com/office/powerpoint/2010/main" val="3829719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F191DC5-DBE1-4026-9C09-FBFA51F7EE2C}"/>
              </a:ext>
            </a:extLst>
          </p:cNvPr>
          <p:cNvSpPr/>
          <p:nvPr/>
        </p:nvSpPr>
        <p:spPr>
          <a:xfrm>
            <a:off x="2011680" y="3267441"/>
            <a:ext cx="8229600" cy="1965960"/>
          </a:xfrm>
          <a:prstGeom prst="rect">
            <a:avLst/>
          </a:prstGeom>
          <a:solidFill>
            <a:schemeClr val="tx1"/>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Century" panose="02040604050505020304" pitchFamily="18" charset="0"/>
              </a:rPr>
              <a:t>Introduction to Regular Expressions</a:t>
            </a:r>
            <a:endParaRPr lang="en-US" sz="4000" dirty="0">
              <a:solidFill>
                <a:schemeClr val="bg1"/>
              </a:solidFill>
              <a:latin typeface="Century Gothic" panose="020B0502020202020204" pitchFamily="34" charset="0"/>
              <a:ea typeface="Arial" charset="0"/>
              <a:cs typeface="Arial" charset="0"/>
            </a:endParaRPr>
          </a:p>
        </p:txBody>
      </p:sp>
      <p:sp>
        <p:nvSpPr>
          <p:cNvPr id="73" name="Rectangle 72">
            <a:extLst>
              <a:ext uri="{FF2B5EF4-FFF2-40B4-BE49-F238E27FC236}">
                <a16:creationId xmlns:a16="http://schemas.microsoft.com/office/drawing/2014/main" id="{34D497EF-099E-4CC1-A6F3-E9426288D067}"/>
              </a:ext>
            </a:extLst>
          </p:cNvPr>
          <p:cNvSpPr/>
          <p:nvPr/>
        </p:nvSpPr>
        <p:spPr>
          <a:xfrm>
            <a:off x="2011680" y="5263881"/>
            <a:ext cx="8229600" cy="91440"/>
          </a:xfrm>
          <a:prstGeom prst="rect">
            <a:avLst/>
          </a:prstGeom>
          <a:solidFill>
            <a:schemeClr val="accent1">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lumMod val="65000"/>
                  <a:lumOff val="35000"/>
                </a:schemeClr>
              </a:solidFill>
              <a:latin typeface="Arial" charset="0"/>
              <a:ea typeface="Arial" charset="0"/>
              <a:cs typeface="Arial" charset="0"/>
            </a:endParaRPr>
          </a:p>
        </p:txBody>
      </p:sp>
      <p:pic>
        <p:nvPicPr>
          <p:cNvPr id="7" name="Picture 2" descr="Image result for niit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8675" y="47625"/>
            <a:ext cx="1182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F6D21ADA-4E3E-440B-94F8-85B2F02E121F}"/>
              </a:ext>
            </a:extLst>
          </p:cNvPr>
          <p:cNvCxnSpPr/>
          <p:nvPr/>
        </p:nvCxnSpPr>
        <p:spPr>
          <a:xfrm>
            <a:off x="290513" y="292100"/>
            <a:ext cx="104505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EA48ED5C-CB94-427A-B306-17D9BF40BEBD}"/>
              </a:ext>
            </a:extLst>
          </p:cNvPr>
          <p:cNvSpPr/>
          <p:nvPr/>
        </p:nvSpPr>
        <p:spPr>
          <a:xfrm>
            <a:off x="63500" y="153988"/>
            <a:ext cx="276225" cy="276225"/>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pic>
        <p:nvPicPr>
          <p:cNvPr id="10" name="Graphic 3" descr="Lecturer">
            <a:extLst>
              <a:ext uri="{FF2B5EF4-FFF2-40B4-BE49-F238E27FC236}">
                <a16:creationId xmlns:a16="http://schemas.microsoft.com/office/drawing/2014/main" id="{4ADA4BAC-71D0-41A1-B12F-A121D586400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037806" y="1753195"/>
            <a:ext cx="1508760" cy="1508760"/>
          </a:xfrm>
          <a:prstGeom prst="rect">
            <a:avLst/>
          </a:prstGeom>
        </p:spPr>
      </p:pic>
    </p:spTree>
    <p:extLst>
      <p:ext uri="{BB962C8B-B14F-4D97-AF65-F5344CB8AC3E}">
        <p14:creationId xmlns:p14="http://schemas.microsoft.com/office/powerpoint/2010/main" val="26582347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F6D21ADA-4E3E-440B-94F8-85B2F02E121F}"/>
              </a:ext>
            </a:extLst>
          </p:cNvPr>
          <p:cNvCxnSpPr/>
          <p:nvPr/>
        </p:nvCxnSpPr>
        <p:spPr>
          <a:xfrm>
            <a:off x="290513" y="292100"/>
            <a:ext cx="104505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099" name="Picture 2" descr="Image result for niit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8675" y="47625"/>
            <a:ext cx="1182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29">
            <a:extLst>
              <a:ext uri="{FF2B5EF4-FFF2-40B4-BE49-F238E27FC236}">
                <a16:creationId xmlns:a16="http://schemas.microsoft.com/office/drawing/2014/main" id="{EA48ED5C-CB94-427A-B306-17D9BF40BEBD}"/>
              </a:ext>
            </a:extLst>
          </p:cNvPr>
          <p:cNvSpPr/>
          <p:nvPr/>
        </p:nvSpPr>
        <p:spPr>
          <a:xfrm>
            <a:off x="63500" y="153988"/>
            <a:ext cx="276225" cy="276225"/>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31" name="TextBox 30">
            <a:extLst>
              <a:ext uri="{FF2B5EF4-FFF2-40B4-BE49-F238E27FC236}">
                <a16:creationId xmlns:a16="http://schemas.microsoft.com/office/drawing/2014/main" id="{BACAE408-10E3-4145-891E-9C577A786D23}"/>
              </a:ext>
            </a:extLst>
          </p:cNvPr>
          <p:cNvSpPr txBox="1"/>
          <p:nvPr/>
        </p:nvSpPr>
        <p:spPr>
          <a:xfrm>
            <a:off x="449261" y="18504"/>
            <a:ext cx="5442087" cy="553998"/>
          </a:xfrm>
          <a:prstGeom prst="rect">
            <a:avLst/>
          </a:prstGeom>
          <a:solidFill>
            <a:schemeClr val="bg1"/>
          </a:solidFill>
        </p:spPr>
        <p:txBody>
          <a:bodyPr wrap="square">
            <a:spAutoFit/>
          </a:bodyPr>
          <a:lstStyle/>
          <a:p>
            <a:pPr>
              <a:defRPr/>
            </a:pPr>
            <a:r>
              <a:rPr lang="en-US" sz="3000" dirty="0">
                <a:solidFill>
                  <a:schemeClr val="accent1">
                    <a:lumMod val="75000"/>
                  </a:schemeClr>
                </a:solidFill>
                <a:latin typeface="Century" panose="02040604050505020304" pitchFamily="18" charset="0"/>
              </a:rPr>
              <a:t>Matches an Email addresses</a:t>
            </a:r>
          </a:p>
        </p:txBody>
      </p:sp>
      <p:sp>
        <p:nvSpPr>
          <p:cNvPr id="28" name="Chevron 27"/>
          <p:cNvSpPr/>
          <p:nvPr/>
        </p:nvSpPr>
        <p:spPr>
          <a:xfrm>
            <a:off x="2840320" y="2513285"/>
            <a:ext cx="613387" cy="922250"/>
          </a:xfrm>
          <a:prstGeom prst="chevron">
            <a:avLst>
              <a:gd name="adj" fmla="val 62310"/>
            </a:avLst>
          </a:prstGeom>
        </p:spPr>
        <p:style>
          <a:lnRef idx="3">
            <a:schemeClr val="lt1"/>
          </a:lnRef>
          <a:fillRef idx="1">
            <a:schemeClr val="accent1"/>
          </a:fillRef>
          <a:effectRef idx="1">
            <a:schemeClr val="accent1"/>
          </a:effectRef>
          <a:fontRef idx="minor">
            <a:schemeClr val="lt1"/>
          </a:fontRef>
        </p:style>
      </p:sp>
      <p:grpSp>
        <p:nvGrpSpPr>
          <p:cNvPr id="7" name="Group 6"/>
          <p:cNvGrpSpPr/>
          <p:nvPr/>
        </p:nvGrpSpPr>
        <p:grpSpPr>
          <a:xfrm>
            <a:off x="437370" y="1862312"/>
            <a:ext cx="2462837" cy="3918733"/>
            <a:chOff x="667346" y="1219700"/>
            <a:chExt cx="2462837" cy="3918733"/>
          </a:xfrm>
        </p:grpSpPr>
        <p:grpSp>
          <p:nvGrpSpPr>
            <p:cNvPr id="29" name="Group 28"/>
            <p:cNvGrpSpPr/>
            <p:nvPr/>
          </p:nvGrpSpPr>
          <p:grpSpPr>
            <a:xfrm>
              <a:off x="852060" y="1219700"/>
              <a:ext cx="2093411" cy="2093411"/>
              <a:chOff x="4544999" y="1126600"/>
              <a:chExt cx="2093411" cy="2093411"/>
            </a:xfrm>
          </p:grpSpPr>
          <p:sp>
            <p:nvSpPr>
              <p:cNvPr id="32" name="Oval 31"/>
              <p:cNvSpPr/>
              <p:nvPr/>
            </p:nvSpPr>
            <p:spPr>
              <a:xfrm>
                <a:off x="4544999" y="1126600"/>
                <a:ext cx="2093411" cy="209341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Oval 4"/>
              <p:cNvSpPr txBox="1"/>
              <p:nvPr/>
            </p:nvSpPr>
            <p:spPr>
              <a:xfrm>
                <a:off x="4656871" y="1475718"/>
                <a:ext cx="1944418" cy="1480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171450" lvl="0" indent="-171450" defTabSz="2266950">
                  <a:lnSpc>
                    <a:spcPct val="90000"/>
                  </a:lnSpc>
                  <a:spcBef>
                    <a:spcPct val="0"/>
                  </a:spcBef>
                  <a:spcAft>
                    <a:spcPct val="35000"/>
                  </a:spcAft>
                  <a:buFont typeface="Arial" panose="020B0604020202020204" pitchFamily="34" charset="0"/>
                  <a:buChar char="•"/>
                </a:pPr>
                <a:r>
                  <a:rPr lang="en-US" sz="1400" dirty="0" smtClean="0">
                    <a:solidFill>
                      <a:schemeClr val="bg1"/>
                    </a:solidFill>
                    <a:latin typeface="Century" panose="02040604050505020304" pitchFamily="18" charset="0"/>
                  </a:rPr>
                  <a:t>john@doe.com</a:t>
                </a: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latin typeface="Century" panose="02040604050505020304" pitchFamily="18" charset="0"/>
                  </a:rPr>
                  <a:t>john@doe.something</a:t>
                </a:r>
                <a:endParaRPr lang="en-US" sz="1400" dirty="0" smtClean="0">
                  <a:solidFill>
                    <a:schemeClr val="bg1"/>
                  </a:solidFill>
                  <a:latin typeface="Century" panose="02040604050505020304" pitchFamily="18" charset="0"/>
                </a:endParaRPr>
              </a:p>
            </p:txBody>
          </p:sp>
        </p:grpSp>
        <p:grpSp>
          <p:nvGrpSpPr>
            <p:cNvPr id="35" name="Group 34"/>
            <p:cNvGrpSpPr/>
            <p:nvPr/>
          </p:nvGrpSpPr>
          <p:grpSpPr>
            <a:xfrm>
              <a:off x="667346" y="3619684"/>
              <a:ext cx="2462837" cy="1518749"/>
              <a:chOff x="4360286" y="3424427"/>
              <a:chExt cx="2462837" cy="1518749"/>
            </a:xfrm>
          </p:grpSpPr>
          <p:sp>
            <p:nvSpPr>
              <p:cNvPr id="37" name="Rectangle 36"/>
              <p:cNvSpPr/>
              <p:nvPr/>
            </p:nvSpPr>
            <p:spPr>
              <a:xfrm>
                <a:off x="4360286" y="3424427"/>
                <a:ext cx="2462837" cy="15187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8" name="TextBox 37"/>
              <p:cNvSpPr txBox="1"/>
              <p:nvPr/>
            </p:nvSpPr>
            <p:spPr>
              <a:xfrm>
                <a:off x="4360286" y="3424427"/>
                <a:ext cx="2462837"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1600" kern="1200" dirty="0" smtClean="0">
                    <a:solidFill>
                      <a:schemeClr val="accent1"/>
                    </a:solidFill>
                    <a:latin typeface="Century" panose="02040604050505020304" pitchFamily="18" charset="0"/>
                  </a:rPr>
                  <a:t>Input having list of valid and invalid email addresses</a:t>
                </a:r>
              </a:p>
              <a:p>
                <a:pPr lvl="0" algn="ctr" defTabSz="2889250">
                  <a:lnSpc>
                    <a:spcPct val="90000"/>
                  </a:lnSpc>
                  <a:spcBef>
                    <a:spcPct val="0"/>
                  </a:spcBef>
                  <a:spcAft>
                    <a:spcPct val="35000"/>
                  </a:spcAft>
                </a:pPr>
                <a:endParaRPr lang="en-US" sz="1600" kern="1200" dirty="0">
                  <a:solidFill>
                    <a:schemeClr val="accent1"/>
                  </a:solidFill>
                  <a:latin typeface="Century" panose="02040604050505020304" pitchFamily="18" charset="0"/>
                </a:endParaRPr>
              </a:p>
            </p:txBody>
          </p:sp>
        </p:grpSp>
      </p:grpSp>
      <p:sp>
        <p:nvSpPr>
          <p:cNvPr id="39" name="Chevron 38"/>
          <p:cNvSpPr/>
          <p:nvPr/>
        </p:nvSpPr>
        <p:spPr>
          <a:xfrm>
            <a:off x="8809055" y="2513286"/>
            <a:ext cx="651025" cy="922249"/>
          </a:xfrm>
          <a:prstGeom prst="chevron">
            <a:avLst>
              <a:gd name="adj" fmla="val 62310"/>
            </a:avLst>
          </a:prstGeom>
        </p:spPr>
        <p:style>
          <a:lnRef idx="3">
            <a:schemeClr val="lt1"/>
          </a:lnRef>
          <a:fillRef idx="1">
            <a:schemeClr val="accent2"/>
          </a:fillRef>
          <a:effectRef idx="1">
            <a:schemeClr val="accent2"/>
          </a:effectRef>
          <a:fontRef idx="minor">
            <a:schemeClr val="lt1"/>
          </a:fontRef>
        </p:style>
      </p:sp>
      <p:grpSp>
        <p:nvGrpSpPr>
          <p:cNvPr id="46" name="Group 45"/>
          <p:cNvGrpSpPr/>
          <p:nvPr/>
        </p:nvGrpSpPr>
        <p:grpSpPr>
          <a:xfrm>
            <a:off x="9313883" y="1862312"/>
            <a:ext cx="2462837" cy="3918733"/>
            <a:chOff x="667346" y="1219700"/>
            <a:chExt cx="2462837" cy="3918733"/>
          </a:xfrm>
        </p:grpSpPr>
        <p:grpSp>
          <p:nvGrpSpPr>
            <p:cNvPr id="47" name="Group 46"/>
            <p:cNvGrpSpPr/>
            <p:nvPr/>
          </p:nvGrpSpPr>
          <p:grpSpPr>
            <a:xfrm>
              <a:off x="852060" y="1219700"/>
              <a:ext cx="2093411" cy="2093411"/>
              <a:chOff x="4544999" y="1126600"/>
              <a:chExt cx="2093411" cy="2093411"/>
            </a:xfrm>
          </p:grpSpPr>
          <p:sp>
            <p:nvSpPr>
              <p:cNvPr id="51" name="Oval 50"/>
              <p:cNvSpPr/>
              <p:nvPr/>
            </p:nvSpPr>
            <p:spPr>
              <a:xfrm>
                <a:off x="4544999" y="1126600"/>
                <a:ext cx="2093411" cy="2093411"/>
              </a:xfrm>
              <a:prstGeom prst="ellipse">
                <a:avLst/>
              </a:prstGeom>
            </p:spPr>
            <p:style>
              <a:lnRef idx="3">
                <a:schemeClr val="lt1"/>
              </a:lnRef>
              <a:fillRef idx="1">
                <a:schemeClr val="accent2"/>
              </a:fillRef>
              <a:effectRef idx="1">
                <a:schemeClr val="accent2"/>
              </a:effectRef>
              <a:fontRef idx="minor">
                <a:schemeClr val="lt1"/>
              </a:fontRef>
            </p:style>
          </p:sp>
          <p:sp>
            <p:nvSpPr>
              <p:cNvPr id="52" name="Oval 4"/>
              <p:cNvSpPr txBox="1"/>
              <p:nvPr/>
            </p:nvSpPr>
            <p:spPr>
              <a:xfrm>
                <a:off x="4654492" y="1498565"/>
                <a:ext cx="1929359" cy="1480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171450" lvl="0" indent="-171450" defTabSz="2266950">
                  <a:lnSpc>
                    <a:spcPct val="90000"/>
                  </a:lnSpc>
                  <a:spcBef>
                    <a:spcPct val="0"/>
                  </a:spcBef>
                  <a:spcAft>
                    <a:spcPct val="35000"/>
                  </a:spcAft>
                  <a:buFont typeface="Arial" panose="020B0604020202020204" pitchFamily="34" charset="0"/>
                  <a:buChar char="•"/>
                </a:pPr>
                <a:r>
                  <a:rPr lang="en-US" sz="1400" dirty="0" smtClean="0">
                    <a:solidFill>
                      <a:schemeClr val="bg1"/>
                    </a:solidFill>
                    <a:latin typeface="Century" panose="02040604050505020304" pitchFamily="18" charset="0"/>
                  </a:rPr>
                  <a:t>john@doe.com </a:t>
                </a: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latin typeface="Century" panose="02040604050505020304" pitchFamily="18" charset="0"/>
                  </a:rPr>
                  <a:t>john@doe.something</a:t>
                </a:r>
                <a:endParaRPr lang="en-US" sz="1400" dirty="0" smtClean="0">
                  <a:solidFill>
                    <a:schemeClr val="bg1"/>
                  </a:solidFill>
                  <a:latin typeface="Century" panose="02040604050505020304" pitchFamily="18" charset="0"/>
                </a:endParaRPr>
              </a:p>
            </p:txBody>
          </p:sp>
        </p:grpSp>
        <p:grpSp>
          <p:nvGrpSpPr>
            <p:cNvPr id="48" name="Group 47"/>
            <p:cNvGrpSpPr/>
            <p:nvPr/>
          </p:nvGrpSpPr>
          <p:grpSpPr>
            <a:xfrm>
              <a:off x="667346" y="3619684"/>
              <a:ext cx="2462837" cy="1518749"/>
              <a:chOff x="4360286" y="3424427"/>
              <a:chExt cx="2462837" cy="1518749"/>
            </a:xfrm>
          </p:grpSpPr>
          <p:sp>
            <p:nvSpPr>
              <p:cNvPr id="49" name="Rectangle 48"/>
              <p:cNvSpPr/>
              <p:nvPr/>
            </p:nvSpPr>
            <p:spPr>
              <a:xfrm>
                <a:off x="4360286" y="3424427"/>
                <a:ext cx="2462837" cy="15187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0" name="TextBox 49"/>
              <p:cNvSpPr txBox="1"/>
              <p:nvPr/>
            </p:nvSpPr>
            <p:spPr>
              <a:xfrm>
                <a:off x="4360286" y="3424427"/>
                <a:ext cx="2462837"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1600" dirty="0" smtClean="0">
                    <a:solidFill>
                      <a:schemeClr val="accent2"/>
                    </a:solidFill>
                    <a:latin typeface="Century" panose="02040604050505020304" pitchFamily="18" charset="0"/>
                  </a:rPr>
                  <a:t>Output only matches the valid email address</a:t>
                </a:r>
              </a:p>
              <a:p>
                <a:pPr lvl="0" algn="ctr" defTabSz="2889250">
                  <a:lnSpc>
                    <a:spcPct val="90000"/>
                  </a:lnSpc>
                  <a:spcBef>
                    <a:spcPct val="0"/>
                  </a:spcBef>
                  <a:spcAft>
                    <a:spcPct val="35000"/>
                  </a:spcAft>
                </a:pPr>
                <a:r>
                  <a:rPr lang="en-US" sz="1600" dirty="0" smtClean="0">
                    <a:solidFill>
                      <a:schemeClr val="accent2"/>
                    </a:solidFill>
                    <a:latin typeface="Century" panose="02040604050505020304" pitchFamily="18" charset="0"/>
                  </a:rPr>
                  <a:t> </a:t>
                </a:r>
              </a:p>
              <a:p>
                <a:pPr lvl="0" algn="ctr" defTabSz="2889250">
                  <a:lnSpc>
                    <a:spcPct val="90000"/>
                  </a:lnSpc>
                  <a:spcBef>
                    <a:spcPct val="0"/>
                  </a:spcBef>
                  <a:spcAft>
                    <a:spcPct val="35000"/>
                  </a:spcAft>
                </a:pPr>
                <a:endParaRPr lang="en-US" sz="1600" dirty="0">
                  <a:solidFill>
                    <a:schemeClr val="accent2"/>
                  </a:solidFill>
                  <a:latin typeface="Century" panose="02040604050505020304" pitchFamily="18" charset="0"/>
                </a:endParaRPr>
              </a:p>
            </p:txBody>
          </p:sp>
        </p:grpSp>
      </p:grpSp>
      <p:sp>
        <p:nvSpPr>
          <p:cNvPr id="8" name="Rectangle 7"/>
          <p:cNvSpPr/>
          <p:nvPr/>
        </p:nvSpPr>
        <p:spPr>
          <a:xfrm>
            <a:off x="622084" y="685431"/>
            <a:ext cx="10969924" cy="827169"/>
          </a:xfrm>
          <a:prstGeom prst="rect">
            <a:avLst/>
          </a:prstGeom>
          <a:solidFill>
            <a:schemeClr val="bg2">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r>
              <a:rPr lang="en-US" b="1" dirty="0" smtClean="0">
                <a:solidFill>
                  <a:schemeClr val="tx1"/>
                </a:solidFill>
                <a:latin typeface="Century" panose="02040604050505020304" pitchFamily="18" charset="0"/>
              </a:rPr>
              <a:t>Problem Statement</a:t>
            </a:r>
            <a:r>
              <a:rPr lang="en-US" b="1" dirty="0" smtClean="0">
                <a:ln w="0"/>
                <a:solidFill>
                  <a:schemeClr val="tx1"/>
                </a:solidFill>
                <a:effectLst>
                  <a:outerShdw blurRad="38100" dist="19050" dir="2700000" algn="tl" rotWithShape="0">
                    <a:schemeClr val="dk1">
                      <a:alpha val="40000"/>
                    </a:schemeClr>
                  </a:outerShdw>
                </a:effectLst>
                <a:latin typeface="Century" panose="02040604050505020304" pitchFamily="18" charset="0"/>
              </a:rPr>
              <a:t>:</a:t>
            </a:r>
            <a:r>
              <a:rPr lang="en-US" b="1" dirty="0" smtClean="0">
                <a:latin typeface="Century" panose="02040604050505020304" pitchFamily="18" charset="0"/>
              </a:rPr>
              <a:t> </a:t>
            </a:r>
            <a:r>
              <a:rPr lang="en-US" dirty="0" smtClean="0">
                <a:latin typeface="Century" panose="02040604050505020304" pitchFamily="18" charset="0"/>
              </a:rPr>
              <a:t>Write a Regex that matches </a:t>
            </a:r>
            <a:r>
              <a:rPr lang="en-US" dirty="0">
                <a:latin typeface="Century" panose="02040604050505020304" pitchFamily="18" charset="0"/>
              </a:rPr>
              <a:t>email id </a:t>
            </a:r>
            <a:r>
              <a:rPr lang="en-US" dirty="0" smtClean="0">
                <a:latin typeface="Century" panose="02040604050505020304" pitchFamily="18" charset="0"/>
              </a:rPr>
              <a:t>with a </a:t>
            </a:r>
            <a:r>
              <a:rPr lang="en-US" dirty="0">
                <a:latin typeface="Century" panose="02040604050505020304" pitchFamily="18" charset="0"/>
              </a:rPr>
              <a:t>specific </a:t>
            </a:r>
            <a:r>
              <a:rPr lang="en-US" dirty="0" smtClean="0">
                <a:latin typeface="Century" panose="02040604050505020304" pitchFamily="18" charset="0"/>
              </a:rPr>
              <a:t>criteria i.e., contains lowercase letter, digits, underscore, dots, hyphens and 2 to 6 letters or dots for country specific TLD</a:t>
            </a:r>
            <a:endParaRPr lang="en-US" dirty="0" smtClean="0"/>
          </a:p>
        </p:txBody>
      </p:sp>
      <p:sp>
        <p:nvSpPr>
          <p:cNvPr id="54" name="Rectangle 53"/>
          <p:cNvSpPr/>
          <p:nvPr/>
        </p:nvSpPr>
        <p:spPr>
          <a:xfrm>
            <a:off x="627923" y="5564023"/>
            <a:ext cx="10969924" cy="1141396"/>
          </a:xfrm>
          <a:prstGeom prst="rect">
            <a:avLst/>
          </a:prstGeom>
          <a:solidFill>
            <a:schemeClr val="bg2">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r>
              <a:rPr lang="en-US" b="1" dirty="0" smtClean="0">
                <a:solidFill>
                  <a:schemeClr val="tx1"/>
                </a:solidFill>
                <a:latin typeface="Century" panose="02040604050505020304" pitchFamily="18" charset="0"/>
              </a:rPr>
              <a:t>Explanation: </a:t>
            </a:r>
            <a:r>
              <a:rPr lang="en-US" dirty="0" smtClean="0">
                <a:solidFill>
                  <a:schemeClr val="bg1"/>
                </a:solidFill>
                <a:latin typeface="Century" panose="02040604050505020304" pitchFamily="18" charset="0"/>
              </a:rPr>
              <a:t>Inside the </a:t>
            </a:r>
            <a:r>
              <a:rPr lang="en-US" dirty="0" smtClean="0">
                <a:solidFill>
                  <a:schemeClr val="accent4"/>
                </a:solidFill>
                <a:latin typeface="Century" panose="02040604050505020304" pitchFamily="18" charset="0"/>
              </a:rPr>
              <a:t>1</a:t>
            </a:r>
            <a:r>
              <a:rPr lang="en-US" baseline="30000" dirty="0" smtClean="0">
                <a:solidFill>
                  <a:schemeClr val="accent4"/>
                </a:solidFill>
                <a:latin typeface="Century" panose="02040604050505020304" pitchFamily="18" charset="0"/>
              </a:rPr>
              <a:t>st</a:t>
            </a:r>
            <a:r>
              <a:rPr lang="en-US" dirty="0" smtClean="0">
                <a:solidFill>
                  <a:schemeClr val="accent4"/>
                </a:solidFill>
                <a:latin typeface="Century" panose="02040604050505020304" pitchFamily="18" charset="0"/>
              </a:rPr>
              <a:t> group</a:t>
            </a:r>
            <a:r>
              <a:rPr lang="en-US" dirty="0" smtClean="0">
                <a:solidFill>
                  <a:schemeClr val="bg1"/>
                </a:solidFill>
                <a:latin typeface="Century" panose="02040604050505020304" pitchFamily="18" charset="0"/>
              </a:rPr>
              <a:t>, we match </a:t>
            </a:r>
            <a:r>
              <a:rPr lang="en-US" dirty="0" smtClean="0">
                <a:solidFill>
                  <a:schemeClr val="accent4"/>
                </a:solidFill>
                <a:latin typeface="Century" panose="02040604050505020304" pitchFamily="18" charset="0"/>
              </a:rPr>
              <a:t>one or more lowercase, digits, underscores, dots, or hyphens</a:t>
            </a:r>
            <a:r>
              <a:rPr lang="en-US" dirty="0" smtClean="0">
                <a:solidFill>
                  <a:schemeClr val="bg1"/>
                </a:solidFill>
                <a:latin typeface="Century" panose="02040604050505020304" pitchFamily="18" charset="0"/>
              </a:rPr>
              <a:t>. Followed by </a:t>
            </a:r>
            <a:r>
              <a:rPr lang="en-US" dirty="0" smtClean="0">
                <a:solidFill>
                  <a:schemeClr val="accent4"/>
                </a:solidFill>
                <a:latin typeface="Century" panose="02040604050505020304" pitchFamily="18" charset="0"/>
              </a:rPr>
              <a:t>at sign</a:t>
            </a:r>
            <a:r>
              <a:rPr lang="en-US" dirty="0" smtClean="0">
                <a:solidFill>
                  <a:schemeClr val="bg1"/>
                </a:solidFill>
                <a:latin typeface="Century" panose="02040604050505020304" pitchFamily="18" charset="0"/>
              </a:rPr>
              <a:t>. Next is the </a:t>
            </a:r>
            <a:r>
              <a:rPr lang="en-US" dirty="0" smtClean="0">
                <a:solidFill>
                  <a:schemeClr val="accent4"/>
                </a:solidFill>
                <a:latin typeface="Century" panose="02040604050505020304" pitchFamily="18" charset="0"/>
              </a:rPr>
              <a:t>domain name</a:t>
            </a:r>
            <a:r>
              <a:rPr lang="en-US" dirty="0" smtClean="0">
                <a:solidFill>
                  <a:schemeClr val="bg1"/>
                </a:solidFill>
                <a:latin typeface="Century" panose="02040604050505020304" pitchFamily="18" charset="0"/>
              </a:rPr>
              <a:t>: </a:t>
            </a:r>
            <a:r>
              <a:rPr lang="en-US" dirty="0" smtClean="0">
                <a:solidFill>
                  <a:schemeClr val="accent4"/>
                </a:solidFill>
                <a:latin typeface="Century" panose="02040604050505020304" pitchFamily="18" charset="0"/>
              </a:rPr>
              <a:t>one or more lowercase, digits, underscores, dots, or hyphens</a:t>
            </a:r>
            <a:r>
              <a:rPr lang="en-US" dirty="0" smtClean="0">
                <a:solidFill>
                  <a:schemeClr val="bg1"/>
                </a:solidFill>
                <a:latin typeface="Century" panose="02040604050505020304" pitchFamily="18" charset="0"/>
              </a:rPr>
              <a:t>. Then another </a:t>
            </a:r>
            <a:r>
              <a:rPr lang="en-US" dirty="0" smtClean="0">
                <a:solidFill>
                  <a:schemeClr val="accent4"/>
                </a:solidFill>
                <a:latin typeface="Century" panose="02040604050505020304" pitchFamily="18" charset="0"/>
              </a:rPr>
              <a:t>(escaped) dot</a:t>
            </a:r>
            <a:r>
              <a:rPr lang="en-US" dirty="0" smtClean="0">
                <a:solidFill>
                  <a:schemeClr val="bg1"/>
                </a:solidFill>
                <a:latin typeface="Century" panose="02040604050505020304" pitchFamily="18" charset="0"/>
              </a:rPr>
              <a:t>, with the extension being </a:t>
            </a:r>
            <a:r>
              <a:rPr lang="en-US" dirty="0" smtClean="0">
                <a:solidFill>
                  <a:schemeClr val="accent4"/>
                </a:solidFill>
                <a:latin typeface="Century" panose="02040604050505020304" pitchFamily="18" charset="0"/>
              </a:rPr>
              <a:t>two to six letters or dots</a:t>
            </a:r>
            <a:r>
              <a:rPr lang="en-US" dirty="0" smtClean="0">
                <a:solidFill>
                  <a:schemeClr val="bg1"/>
                </a:solidFill>
                <a:latin typeface="Century" panose="02040604050505020304" pitchFamily="18" charset="0"/>
              </a:rPr>
              <a:t> </a:t>
            </a:r>
            <a:r>
              <a:rPr lang="en-US" dirty="0" smtClean="0">
                <a:solidFill>
                  <a:schemeClr val="accent4"/>
                </a:solidFill>
                <a:latin typeface="Century" panose="02040604050505020304" pitchFamily="18" charset="0"/>
              </a:rPr>
              <a:t>(</a:t>
            </a:r>
            <a:r>
              <a:rPr lang="en-US" dirty="0" err="1" smtClean="0">
                <a:solidFill>
                  <a:schemeClr val="accent4"/>
                </a:solidFill>
                <a:latin typeface="Century" panose="02040604050505020304" pitchFamily="18" charset="0"/>
              </a:rPr>
              <a:t>eg</a:t>
            </a:r>
            <a:r>
              <a:rPr lang="en-US" dirty="0" smtClean="0">
                <a:solidFill>
                  <a:schemeClr val="accent4"/>
                </a:solidFill>
                <a:latin typeface="Century" panose="02040604050505020304" pitchFamily="18" charset="0"/>
              </a:rPr>
              <a:t>. .ny.us or .co.uk)</a:t>
            </a:r>
            <a:r>
              <a:rPr lang="en-US" dirty="0" smtClean="0">
                <a:solidFill>
                  <a:schemeClr val="bg1"/>
                </a:solidFill>
                <a:latin typeface="Century" panose="02040604050505020304" pitchFamily="18" charset="0"/>
              </a:rPr>
              <a:t>.</a:t>
            </a:r>
            <a:r>
              <a:rPr lang="en-US" dirty="0" smtClean="0">
                <a:solidFill>
                  <a:schemeClr val="tx1"/>
                </a:solidFill>
                <a:latin typeface="Century" panose="02040604050505020304" pitchFamily="18" charset="0"/>
              </a:rPr>
              <a:t> </a:t>
            </a:r>
            <a:endParaRPr lang="en-US" dirty="0" smtClean="0">
              <a:solidFill>
                <a:schemeClr val="accent4"/>
              </a:solidFill>
              <a:latin typeface="Century" panose="02040604050505020304" pitchFamily="18" charset="0"/>
            </a:endParaRPr>
          </a:p>
        </p:txBody>
      </p:sp>
      <p:sp>
        <p:nvSpPr>
          <p:cNvPr id="34" name="Oval 33">
            <a:extLst>
              <a:ext uri="{FF2B5EF4-FFF2-40B4-BE49-F238E27FC236}">
                <a16:creationId xmlns:a16="http://schemas.microsoft.com/office/drawing/2014/main" id="{EA48ED5C-CB94-427A-B306-17D9BF40BEBD}"/>
              </a:ext>
            </a:extLst>
          </p:cNvPr>
          <p:cNvSpPr/>
          <p:nvPr/>
        </p:nvSpPr>
        <p:spPr>
          <a:xfrm>
            <a:off x="4478123" y="2484290"/>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latin typeface="Century" panose="02040604050505020304" pitchFamily="18" charset="0"/>
              </a:rPr>
              <a:t>1</a:t>
            </a:r>
            <a:endParaRPr lang="en-US" dirty="0">
              <a:latin typeface="Century" panose="02040604050505020304" pitchFamily="18" charset="0"/>
            </a:endParaRPr>
          </a:p>
        </p:txBody>
      </p:sp>
      <p:sp>
        <p:nvSpPr>
          <p:cNvPr id="36" name="Oval 35">
            <a:extLst>
              <a:ext uri="{FF2B5EF4-FFF2-40B4-BE49-F238E27FC236}">
                <a16:creationId xmlns:a16="http://schemas.microsoft.com/office/drawing/2014/main" id="{EA48ED5C-CB94-427A-B306-17D9BF40BEBD}"/>
              </a:ext>
            </a:extLst>
          </p:cNvPr>
          <p:cNvSpPr/>
          <p:nvPr/>
        </p:nvSpPr>
        <p:spPr>
          <a:xfrm>
            <a:off x="6207908" y="2488520"/>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latin typeface="Century" panose="02040604050505020304" pitchFamily="18" charset="0"/>
              </a:rPr>
              <a:t>2</a:t>
            </a:r>
            <a:endParaRPr lang="en-US" dirty="0">
              <a:latin typeface="Century" panose="02040604050505020304" pitchFamily="18" charset="0"/>
            </a:endParaRPr>
          </a:p>
        </p:txBody>
      </p:sp>
      <p:sp>
        <p:nvSpPr>
          <p:cNvPr id="9" name="Up Arrow Callout 8"/>
          <p:cNvSpPr/>
          <p:nvPr/>
        </p:nvSpPr>
        <p:spPr>
          <a:xfrm>
            <a:off x="3694293" y="3434152"/>
            <a:ext cx="1499616" cy="1763486"/>
          </a:xfrm>
          <a:prstGeom prst="upArrow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Select </a:t>
            </a:r>
            <a:r>
              <a:rPr lang="en-US" dirty="0"/>
              <a:t>[a-z0-9_\.-]</a:t>
            </a:r>
            <a:r>
              <a:rPr lang="en-US" dirty="0" smtClean="0"/>
              <a:t> having length 0 or more</a:t>
            </a:r>
            <a:endParaRPr lang="en-US" dirty="0"/>
          </a:p>
        </p:txBody>
      </p:sp>
      <p:grpSp>
        <p:nvGrpSpPr>
          <p:cNvPr id="4" name="Group 3"/>
          <p:cNvGrpSpPr/>
          <p:nvPr/>
        </p:nvGrpSpPr>
        <p:grpSpPr>
          <a:xfrm>
            <a:off x="7517759" y="3448598"/>
            <a:ext cx="1499616" cy="1763486"/>
            <a:chOff x="6362406" y="3474725"/>
            <a:chExt cx="1499616" cy="1763486"/>
          </a:xfrm>
        </p:grpSpPr>
        <p:sp>
          <p:nvSpPr>
            <p:cNvPr id="26" name="Up Arrow Callout 25"/>
            <p:cNvSpPr/>
            <p:nvPr/>
          </p:nvSpPr>
          <p:spPr>
            <a:xfrm>
              <a:off x="6362406" y="3474725"/>
              <a:ext cx="1499616" cy="1763486"/>
            </a:xfrm>
            <a:prstGeom prst="upArrow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Select </a:t>
              </a:r>
              <a:r>
                <a:rPr lang="en-US" dirty="0"/>
                <a:t>[a-z</a:t>
              </a:r>
              <a:r>
                <a:rPr lang="en-US" dirty="0" smtClean="0"/>
                <a:t>\.] having length 2 to 6</a:t>
              </a:r>
              <a:endParaRPr lang="en-US" dirty="0"/>
            </a:p>
          </p:txBody>
        </p:sp>
        <p:sp>
          <p:nvSpPr>
            <p:cNvPr id="42" name="Oval 41">
              <a:extLst>
                <a:ext uri="{FF2B5EF4-FFF2-40B4-BE49-F238E27FC236}">
                  <a16:creationId xmlns:a16="http://schemas.microsoft.com/office/drawing/2014/main" id="{EA48ED5C-CB94-427A-B306-17D9BF40BEBD}"/>
                </a:ext>
              </a:extLst>
            </p:cNvPr>
            <p:cNvSpPr/>
            <p:nvPr/>
          </p:nvSpPr>
          <p:spPr>
            <a:xfrm>
              <a:off x="6985257" y="3675277"/>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latin typeface="Century" panose="02040604050505020304" pitchFamily="18" charset="0"/>
                </a:rPr>
                <a:t>3</a:t>
              </a:r>
              <a:endParaRPr lang="en-US" dirty="0">
                <a:latin typeface="Century" panose="02040604050505020304" pitchFamily="18" charset="0"/>
              </a:endParaRPr>
            </a:p>
          </p:txBody>
        </p:sp>
      </p:grpSp>
      <p:grpSp>
        <p:nvGrpSpPr>
          <p:cNvPr id="43" name="Group 42"/>
          <p:cNvGrpSpPr/>
          <p:nvPr/>
        </p:nvGrpSpPr>
        <p:grpSpPr>
          <a:xfrm>
            <a:off x="5653252" y="3434440"/>
            <a:ext cx="1466387" cy="1764581"/>
            <a:chOff x="6389779" y="3321230"/>
            <a:chExt cx="1606240" cy="1725266"/>
          </a:xfrm>
        </p:grpSpPr>
        <p:sp>
          <p:nvSpPr>
            <p:cNvPr id="44" name="Up Arrow Callout 43"/>
            <p:cNvSpPr/>
            <p:nvPr/>
          </p:nvSpPr>
          <p:spPr>
            <a:xfrm>
              <a:off x="6389779" y="3321230"/>
              <a:ext cx="1606240" cy="1725266"/>
            </a:xfrm>
            <a:prstGeom prst="upArrow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Select </a:t>
              </a:r>
              <a:r>
                <a:rPr lang="en-US" dirty="0"/>
                <a:t>[\da-z\.-]</a:t>
              </a:r>
              <a:r>
                <a:rPr lang="en-US" dirty="0" smtClean="0"/>
                <a:t> having length 0 or more</a:t>
              </a:r>
              <a:endParaRPr lang="en-US" dirty="0"/>
            </a:p>
          </p:txBody>
        </p:sp>
        <p:sp>
          <p:nvSpPr>
            <p:cNvPr id="45" name="Oval 44">
              <a:extLst>
                <a:ext uri="{FF2B5EF4-FFF2-40B4-BE49-F238E27FC236}">
                  <a16:creationId xmlns:a16="http://schemas.microsoft.com/office/drawing/2014/main" id="{EA48ED5C-CB94-427A-B306-17D9BF40BEBD}"/>
                </a:ext>
              </a:extLst>
            </p:cNvPr>
            <p:cNvSpPr/>
            <p:nvPr/>
          </p:nvSpPr>
          <p:spPr>
            <a:xfrm>
              <a:off x="7043925" y="3506276"/>
              <a:ext cx="293884" cy="268208"/>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latin typeface="Century" panose="02040604050505020304" pitchFamily="18" charset="0"/>
                </a:rPr>
                <a:t>2</a:t>
              </a:r>
            </a:p>
          </p:txBody>
        </p:sp>
      </p:grpSp>
      <p:sp>
        <p:nvSpPr>
          <p:cNvPr id="55" name="Oval 54">
            <a:extLst>
              <a:ext uri="{FF2B5EF4-FFF2-40B4-BE49-F238E27FC236}">
                <a16:creationId xmlns:a16="http://schemas.microsoft.com/office/drawing/2014/main" id="{EA48ED5C-CB94-427A-B306-17D9BF40BEBD}"/>
              </a:ext>
            </a:extLst>
          </p:cNvPr>
          <p:cNvSpPr/>
          <p:nvPr/>
        </p:nvSpPr>
        <p:spPr>
          <a:xfrm>
            <a:off x="4299635" y="3621598"/>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latin typeface="Century" panose="02040604050505020304" pitchFamily="18" charset="0"/>
              </a:rPr>
              <a:t>1</a:t>
            </a:r>
            <a:endParaRPr lang="en-US" dirty="0">
              <a:latin typeface="Century" panose="02040604050505020304" pitchFamily="18" charset="0"/>
            </a:endParaRPr>
          </a:p>
        </p:txBody>
      </p:sp>
      <p:sp>
        <p:nvSpPr>
          <p:cNvPr id="56" name="Oval 55">
            <a:extLst>
              <a:ext uri="{FF2B5EF4-FFF2-40B4-BE49-F238E27FC236}">
                <a16:creationId xmlns:a16="http://schemas.microsoft.com/office/drawing/2014/main" id="{EA48ED5C-CB94-427A-B306-17D9BF40BEBD}"/>
              </a:ext>
            </a:extLst>
          </p:cNvPr>
          <p:cNvSpPr/>
          <p:nvPr/>
        </p:nvSpPr>
        <p:spPr>
          <a:xfrm>
            <a:off x="7930783" y="2482648"/>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latin typeface="Century" panose="02040604050505020304" pitchFamily="18" charset="0"/>
              </a:rPr>
              <a:t>3</a:t>
            </a:r>
            <a:endParaRPr lang="en-US" dirty="0">
              <a:latin typeface="Century" panose="02040604050505020304" pitchFamily="18" charset="0"/>
            </a:endParaRPr>
          </a:p>
        </p:txBody>
      </p:sp>
      <p:sp>
        <p:nvSpPr>
          <p:cNvPr id="62" name="Left Arrow 61"/>
          <p:cNvSpPr/>
          <p:nvPr/>
        </p:nvSpPr>
        <p:spPr>
          <a:xfrm rot="17999552">
            <a:off x="10821517" y="1862638"/>
            <a:ext cx="1151070" cy="493776"/>
          </a:xfrm>
          <a:prstGeom prst="lef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Century" panose="02040604050505020304" pitchFamily="18" charset="0"/>
              </a:rPr>
              <a:t>MATCHES</a:t>
            </a:r>
            <a:endParaRPr lang="en-US" sz="1200" dirty="0">
              <a:solidFill>
                <a:schemeClr val="bg1"/>
              </a:solidFill>
              <a:latin typeface="Century" panose="02040604050505020304" pitchFamily="18" charset="0"/>
            </a:endParaRPr>
          </a:p>
        </p:txBody>
      </p:sp>
      <p:sp>
        <p:nvSpPr>
          <p:cNvPr id="63" name="Left Arrow 62"/>
          <p:cNvSpPr/>
          <p:nvPr/>
        </p:nvSpPr>
        <p:spPr>
          <a:xfrm rot="2757087">
            <a:off x="10861079" y="3507442"/>
            <a:ext cx="1393635" cy="489057"/>
          </a:xfrm>
          <a:prstGeom prst="lef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Century" panose="02040604050505020304" pitchFamily="18" charset="0"/>
              </a:rPr>
              <a:t>NOT MATCH</a:t>
            </a:r>
            <a:endParaRPr lang="en-US" sz="1200" dirty="0">
              <a:solidFill>
                <a:schemeClr val="bg1"/>
              </a:solidFill>
              <a:latin typeface="Century" panose="02040604050505020304" pitchFamily="18" charset="0"/>
            </a:endParaRPr>
          </a:p>
        </p:txBody>
      </p:sp>
      <p:sp>
        <p:nvSpPr>
          <p:cNvPr id="64" name="Rectangle 63"/>
          <p:cNvSpPr/>
          <p:nvPr/>
        </p:nvSpPr>
        <p:spPr>
          <a:xfrm>
            <a:off x="3523462" y="2884923"/>
            <a:ext cx="1856232" cy="32004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5376554" y="2884923"/>
            <a:ext cx="309713" cy="32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5676938" y="2887328"/>
            <a:ext cx="1442701" cy="32004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7116339" y="2884923"/>
            <a:ext cx="201168" cy="32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7317507" y="2873915"/>
            <a:ext cx="1663290" cy="32004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3361738" y="2267286"/>
            <a:ext cx="5765643"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2400" dirty="0"/>
              <a:t>^([a-z0-9_\.-]+)@([\da-z\.-]+)\.([a-z\.]{2,6})$</a:t>
            </a:r>
            <a:endParaRPr lang="en-US" sz="2400" kern="1200" dirty="0">
              <a:latin typeface="Century" panose="02040604050505020304" pitchFamily="18" charset="0"/>
            </a:endParaRPr>
          </a:p>
        </p:txBody>
      </p:sp>
    </p:spTree>
    <p:extLst>
      <p:ext uri="{BB962C8B-B14F-4D97-AF65-F5344CB8AC3E}">
        <p14:creationId xmlns:p14="http://schemas.microsoft.com/office/powerpoint/2010/main" val="4030477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F6D21ADA-4E3E-440B-94F8-85B2F02E121F}"/>
              </a:ext>
            </a:extLst>
          </p:cNvPr>
          <p:cNvCxnSpPr/>
          <p:nvPr/>
        </p:nvCxnSpPr>
        <p:spPr>
          <a:xfrm>
            <a:off x="290513" y="292100"/>
            <a:ext cx="104505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099" name="Picture 2" descr="Image result for niit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8675" y="47625"/>
            <a:ext cx="1182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29">
            <a:extLst>
              <a:ext uri="{FF2B5EF4-FFF2-40B4-BE49-F238E27FC236}">
                <a16:creationId xmlns:a16="http://schemas.microsoft.com/office/drawing/2014/main" id="{EA48ED5C-CB94-427A-B306-17D9BF40BEBD}"/>
              </a:ext>
            </a:extLst>
          </p:cNvPr>
          <p:cNvSpPr/>
          <p:nvPr/>
        </p:nvSpPr>
        <p:spPr>
          <a:xfrm>
            <a:off x="63500" y="153988"/>
            <a:ext cx="276225" cy="276225"/>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grpSp>
        <p:nvGrpSpPr>
          <p:cNvPr id="7" name="Group 6"/>
          <p:cNvGrpSpPr/>
          <p:nvPr/>
        </p:nvGrpSpPr>
        <p:grpSpPr>
          <a:xfrm>
            <a:off x="437370" y="1862312"/>
            <a:ext cx="2462837" cy="3918733"/>
            <a:chOff x="667346" y="1219700"/>
            <a:chExt cx="2462837" cy="3918733"/>
          </a:xfrm>
        </p:grpSpPr>
        <p:grpSp>
          <p:nvGrpSpPr>
            <p:cNvPr id="29" name="Group 28"/>
            <p:cNvGrpSpPr/>
            <p:nvPr/>
          </p:nvGrpSpPr>
          <p:grpSpPr>
            <a:xfrm>
              <a:off x="852060" y="1219700"/>
              <a:ext cx="2093411" cy="2093411"/>
              <a:chOff x="4544999" y="1126600"/>
              <a:chExt cx="2093411" cy="2093411"/>
            </a:xfrm>
          </p:grpSpPr>
          <p:sp>
            <p:nvSpPr>
              <p:cNvPr id="32" name="Oval 31"/>
              <p:cNvSpPr/>
              <p:nvPr/>
            </p:nvSpPr>
            <p:spPr>
              <a:xfrm>
                <a:off x="4544999" y="1126600"/>
                <a:ext cx="2093411" cy="209341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Oval 4"/>
              <p:cNvSpPr txBox="1"/>
              <p:nvPr/>
            </p:nvSpPr>
            <p:spPr>
              <a:xfrm>
                <a:off x="5133985" y="1511430"/>
                <a:ext cx="980111" cy="1480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171450" lvl="0" indent="-171450" defTabSz="2266950">
                  <a:lnSpc>
                    <a:spcPct val="90000"/>
                  </a:lnSpc>
                  <a:spcBef>
                    <a:spcPct val="0"/>
                  </a:spcBef>
                  <a:spcAft>
                    <a:spcPct val="35000"/>
                  </a:spcAft>
                  <a:buFont typeface="Arial" panose="020B0604020202020204" pitchFamily="34" charset="0"/>
                  <a:buChar char="•"/>
                </a:pPr>
                <a:endParaRPr lang="en-US" sz="1400" dirty="0" smtClean="0">
                  <a:latin typeface="Century" panose="02040604050505020304" pitchFamily="18" charset="0"/>
                </a:endParaRPr>
              </a:p>
              <a:p>
                <a:pPr marL="171450" lvl="0" indent="-171450" defTabSz="2266950">
                  <a:lnSpc>
                    <a:spcPct val="90000"/>
                  </a:lnSpc>
                  <a:spcBef>
                    <a:spcPct val="0"/>
                  </a:spcBef>
                  <a:spcAft>
                    <a:spcPct val="35000"/>
                  </a:spcAft>
                  <a:buFont typeface="Arial" panose="020B0604020202020204" pitchFamily="34" charset="0"/>
                  <a:buChar char="•"/>
                </a:pPr>
                <a:r>
                  <a:rPr lang="en-US" sz="1400" dirty="0">
                    <a:latin typeface="Century" panose="02040604050505020304" pitchFamily="18" charset="0"/>
                  </a:rPr>
                  <a:t>#</a:t>
                </a:r>
                <a:r>
                  <a:rPr lang="en-US" sz="1400" dirty="0" smtClean="0">
                    <a:latin typeface="Century" panose="02040604050505020304" pitchFamily="18" charset="0"/>
                  </a:rPr>
                  <a:t>a3c113</a:t>
                </a:r>
              </a:p>
              <a:p>
                <a:pPr marL="171450" lvl="0" indent="-171450" defTabSz="2266950">
                  <a:lnSpc>
                    <a:spcPct val="90000"/>
                  </a:lnSpc>
                  <a:spcBef>
                    <a:spcPct val="0"/>
                  </a:spcBef>
                  <a:spcAft>
                    <a:spcPct val="35000"/>
                  </a:spcAft>
                  <a:buFont typeface="Arial" panose="020B0604020202020204" pitchFamily="34" charset="0"/>
                  <a:buChar char="•"/>
                </a:pPr>
                <a:r>
                  <a:rPr lang="en-US" sz="1400" dirty="0">
                    <a:latin typeface="Century" panose="02040604050505020304" pitchFamily="18" charset="0"/>
                  </a:rPr>
                  <a:t>#4d82h4</a:t>
                </a:r>
                <a:endParaRPr lang="en-US" sz="1400" dirty="0" smtClean="0">
                  <a:latin typeface="Century" panose="02040604050505020304" pitchFamily="18" charset="0"/>
                </a:endParaRPr>
              </a:p>
              <a:p>
                <a:pPr marL="171450" lvl="0" indent="-171450" defTabSz="2266950">
                  <a:lnSpc>
                    <a:spcPct val="90000"/>
                  </a:lnSpc>
                  <a:spcBef>
                    <a:spcPct val="0"/>
                  </a:spcBef>
                  <a:spcAft>
                    <a:spcPct val="35000"/>
                  </a:spcAft>
                  <a:buFont typeface="Arial" panose="020B0604020202020204" pitchFamily="34" charset="0"/>
                  <a:buChar char="•"/>
                </a:pPr>
                <a:endParaRPr lang="en-US" sz="1400" dirty="0">
                  <a:latin typeface="Century" panose="02040604050505020304" pitchFamily="18" charset="0"/>
                </a:endParaRPr>
              </a:p>
            </p:txBody>
          </p:sp>
        </p:grpSp>
        <p:grpSp>
          <p:nvGrpSpPr>
            <p:cNvPr id="35" name="Group 34"/>
            <p:cNvGrpSpPr/>
            <p:nvPr/>
          </p:nvGrpSpPr>
          <p:grpSpPr>
            <a:xfrm>
              <a:off x="667346" y="3619684"/>
              <a:ext cx="2462837" cy="1518749"/>
              <a:chOff x="4360286" y="3424427"/>
              <a:chExt cx="2462837" cy="1518749"/>
            </a:xfrm>
          </p:grpSpPr>
          <p:sp>
            <p:nvSpPr>
              <p:cNvPr id="37" name="Rectangle 36"/>
              <p:cNvSpPr/>
              <p:nvPr/>
            </p:nvSpPr>
            <p:spPr>
              <a:xfrm>
                <a:off x="4360286" y="3424427"/>
                <a:ext cx="2462837" cy="15187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8" name="TextBox 37"/>
              <p:cNvSpPr txBox="1"/>
              <p:nvPr/>
            </p:nvSpPr>
            <p:spPr>
              <a:xfrm>
                <a:off x="4360286" y="3424427"/>
                <a:ext cx="2462837"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1600" dirty="0">
                    <a:solidFill>
                      <a:schemeClr val="accent1"/>
                    </a:solidFill>
                    <a:latin typeface="Century" panose="02040604050505020304" pitchFamily="18" charset="0"/>
                  </a:rPr>
                  <a:t>Input having list of valid and invalid </a:t>
                </a:r>
                <a:r>
                  <a:rPr lang="en-US" sz="1600" dirty="0" smtClean="0">
                    <a:solidFill>
                      <a:schemeClr val="accent1"/>
                    </a:solidFill>
                    <a:latin typeface="Century" panose="02040604050505020304" pitchFamily="18" charset="0"/>
                  </a:rPr>
                  <a:t>Hex Values</a:t>
                </a:r>
                <a:endParaRPr lang="en-US" sz="1600" dirty="0">
                  <a:solidFill>
                    <a:schemeClr val="accent1"/>
                  </a:solidFill>
                  <a:latin typeface="Century" panose="02040604050505020304" pitchFamily="18" charset="0"/>
                </a:endParaRPr>
              </a:p>
            </p:txBody>
          </p:sp>
        </p:grpSp>
      </p:grpSp>
      <p:grpSp>
        <p:nvGrpSpPr>
          <p:cNvPr id="46" name="Group 45"/>
          <p:cNvGrpSpPr/>
          <p:nvPr/>
        </p:nvGrpSpPr>
        <p:grpSpPr>
          <a:xfrm>
            <a:off x="9313883" y="1862312"/>
            <a:ext cx="2462837" cy="3918733"/>
            <a:chOff x="667346" y="1219700"/>
            <a:chExt cx="2462837" cy="3918733"/>
          </a:xfrm>
        </p:grpSpPr>
        <p:grpSp>
          <p:nvGrpSpPr>
            <p:cNvPr id="47" name="Group 46"/>
            <p:cNvGrpSpPr/>
            <p:nvPr/>
          </p:nvGrpSpPr>
          <p:grpSpPr>
            <a:xfrm>
              <a:off x="852060" y="1219700"/>
              <a:ext cx="2093411" cy="2093411"/>
              <a:chOff x="4544999" y="1126600"/>
              <a:chExt cx="2093411" cy="2093411"/>
            </a:xfrm>
          </p:grpSpPr>
          <p:sp>
            <p:nvSpPr>
              <p:cNvPr id="51" name="Oval 50"/>
              <p:cNvSpPr/>
              <p:nvPr/>
            </p:nvSpPr>
            <p:spPr>
              <a:xfrm>
                <a:off x="4544999" y="1126600"/>
                <a:ext cx="2093411" cy="2093411"/>
              </a:xfrm>
              <a:prstGeom prst="ellipse">
                <a:avLst/>
              </a:prstGeom>
            </p:spPr>
            <p:style>
              <a:lnRef idx="3">
                <a:schemeClr val="lt1"/>
              </a:lnRef>
              <a:fillRef idx="1">
                <a:schemeClr val="accent2"/>
              </a:fillRef>
              <a:effectRef idx="1">
                <a:schemeClr val="accent2"/>
              </a:effectRef>
              <a:fontRef idx="minor">
                <a:schemeClr val="lt1"/>
              </a:fontRef>
            </p:style>
          </p:sp>
          <p:sp>
            <p:nvSpPr>
              <p:cNvPr id="52" name="Oval 4"/>
              <p:cNvSpPr txBox="1"/>
              <p:nvPr/>
            </p:nvSpPr>
            <p:spPr>
              <a:xfrm>
                <a:off x="5013336" y="1432711"/>
                <a:ext cx="1012365" cy="1480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171450" lvl="0" indent="-171450" defTabSz="2266950">
                  <a:lnSpc>
                    <a:spcPct val="90000"/>
                  </a:lnSpc>
                  <a:spcBef>
                    <a:spcPct val="0"/>
                  </a:spcBef>
                  <a:spcAft>
                    <a:spcPct val="35000"/>
                  </a:spcAft>
                  <a:buFont typeface="Arial" panose="020B0604020202020204" pitchFamily="34" charset="0"/>
                  <a:buChar char="•"/>
                </a:pPr>
                <a:r>
                  <a:rPr lang="en-US" sz="1400" dirty="0" smtClean="0">
                    <a:latin typeface="Century" panose="02040604050505020304" pitchFamily="18" charset="0"/>
                  </a:rPr>
                  <a:t>#a3c113</a:t>
                </a: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latin typeface="Century" panose="02040604050505020304" pitchFamily="18" charset="0"/>
                  </a:rPr>
                  <a:t>#4d82h4</a:t>
                </a:r>
              </a:p>
            </p:txBody>
          </p:sp>
        </p:grpSp>
        <p:grpSp>
          <p:nvGrpSpPr>
            <p:cNvPr id="48" name="Group 47"/>
            <p:cNvGrpSpPr/>
            <p:nvPr/>
          </p:nvGrpSpPr>
          <p:grpSpPr>
            <a:xfrm>
              <a:off x="667346" y="3619684"/>
              <a:ext cx="2462837" cy="1518749"/>
              <a:chOff x="4360286" y="3424427"/>
              <a:chExt cx="2462837" cy="1518749"/>
            </a:xfrm>
          </p:grpSpPr>
          <p:sp>
            <p:nvSpPr>
              <p:cNvPr id="49" name="Rectangle 48"/>
              <p:cNvSpPr/>
              <p:nvPr/>
            </p:nvSpPr>
            <p:spPr>
              <a:xfrm>
                <a:off x="4360286" y="3424427"/>
                <a:ext cx="2462837" cy="15187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0" name="TextBox 49"/>
              <p:cNvSpPr txBox="1"/>
              <p:nvPr/>
            </p:nvSpPr>
            <p:spPr>
              <a:xfrm>
                <a:off x="4360286" y="3424427"/>
                <a:ext cx="2462837"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1600" dirty="0" smtClean="0">
                    <a:solidFill>
                      <a:schemeClr val="accent2"/>
                    </a:solidFill>
                    <a:latin typeface="Century" panose="02040604050505020304" pitchFamily="18" charset="0"/>
                  </a:rPr>
                  <a:t>Output only matches the valid Hex Values</a:t>
                </a:r>
              </a:p>
              <a:p>
                <a:pPr lvl="0" algn="ctr" defTabSz="2889250">
                  <a:lnSpc>
                    <a:spcPct val="90000"/>
                  </a:lnSpc>
                  <a:spcBef>
                    <a:spcPct val="0"/>
                  </a:spcBef>
                  <a:spcAft>
                    <a:spcPct val="35000"/>
                  </a:spcAft>
                </a:pPr>
                <a:endParaRPr lang="en-US" sz="1600" dirty="0">
                  <a:solidFill>
                    <a:schemeClr val="accent2"/>
                  </a:solidFill>
                  <a:latin typeface="Century" panose="02040604050505020304" pitchFamily="18" charset="0"/>
                </a:endParaRPr>
              </a:p>
            </p:txBody>
          </p:sp>
        </p:grpSp>
      </p:grpSp>
      <p:sp>
        <p:nvSpPr>
          <p:cNvPr id="56" name="Oval 55">
            <a:extLst>
              <a:ext uri="{FF2B5EF4-FFF2-40B4-BE49-F238E27FC236}">
                <a16:creationId xmlns:a16="http://schemas.microsoft.com/office/drawing/2014/main" id="{EA48ED5C-CB94-427A-B306-17D9BF40BEBD}"/>
              </a:ext>
            </a:extLst>
          </p:cNvPr>
          <p:cNvSpPr/>
          <p:nvPr/>
        </p:nvSpPr>
        <p:spPr>
          <a:xfrm>
            <a:off x="5107133" y="2446812"/>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latin typeface="Century" panose="02040604050505020304" pitchFamily="18" charset="0"/>
              </a:rPr>
              <a:t>1</a:t>
            </a:r>
            <a:endParaRPr lang="en-US" dirty="0">
              <a:latin typeface="Century" panose="02040604050505020304" pitchFamily="18" charset="0"/>
            </a:endParaRPr>
          </a:p>
        </p:txBody>
      </p:sp>
      <p:grpSp>
        <p:nvGrpSpPr>
          <p:cNvPr id="2" name="Group 1"/>
          <p:cNvGrpSpPr/>
          <p:nvPr/>
        </p:nvGrpSpPr>
        <p:grpSpPr>
          <a:xfrm>
            <a:off x="4329114" y="3501890"/>
            <a:ext cx="1836023" cy="1763486"/>
            <a:chOff x="5178730" y="3474724"/>
            <a:chExt cx="1836023" cy="1763486"/>
          </a:xfrm>
        </p:grpSpPr>
        <p:sp>
          <p:nvSpPr>
            <p:cNvPr id="9" name="Up Arrow Callout 8"/>
            <p:cNvSpPr/>
            <p:nvPr/>
          </p:nvSpPr>
          <p:spPr>
            <a:xfrm>
              <a:off x="5178730" y="3474724"/>
              <a:ext cx="1836023" cy="1763486"/>
            </a:xfrm>
            <a:prstGeom prst="upArrow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Regex to select </a:t>
              </a:r>
              <a:r>
                <a:rPr lang="en-US" dirty="0"/>
                <a:t>[a-f0-9</a:t>
              </a:r>
              <a:r>
                <a:rPr lang="en-US" dirty="0" smtClean="0"/>
                <a:t>] having length 6</a:t>
              </a:r>
              <a:endParaRPr lang="en-US" dirty="0"/>
            </a:p>
          </p:txBody>
        </p:sp>
        <p:sp>
          <p:nvSpPr>
            <p:cNvPr id="57" name="Oval 56">
              <a:extLst>
                <a:ext uri="{FF2B5EF4-FFF2-40B4-BE49-F238E27FC236}">
                  <a16:creationId xmlns:a16="http://schemas.microsoft.com/office/drawing/2014/main" id="{EA48ED5C-CB94-427A-B306-17D9BF40BEBD}"/>
                </a:ext>
              </a:extLst>
            </p:cNvPr>
            <p:cNvSpPr/>
            <p:nvPr/>
          </p:nvSpPr>
          <p:spPr>
            <a:xfrm>
              <a:off x="5958628" y="3601898"/>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latin typeface="Century" panose="02040604050505020304" pitchFamily="18" charset="0"/>
                </a:rPr>
                <a:t>1</a:t>
              </a:r>
              <a:endParaRPr lang="en-US" dirty="0">
                <a:latin typeface="Century" panose="02040604050505020304" pitchFamily="18" charset="0"/>
              </a:endParaRPr>
            </a:p>
          </p:txBody>
        </p:sp>
      </p:grpSp>
      <p:sp>
        <p:nvSpPr>
          <p:cNvPr id="58" name="Chevron 57"/>
          <p:cNvSpPr/>
          <p:nvPr/>
        </p:nvSpPr>
        <p:spPr>
          <a:xfrm>
            <a:off x="2905635" y="2513285"/>
            <a:ext cx="613387" cy="922250"/>
          </a:xfrm>
          <a:prstGeom prst="chevron">
            <a:avLst>
              <a:gd name="adj" fmla="val 62310"/>
            </a:avLst>
          </a:prstGeom>
        </p:spPr>
        <p:style>
          <a:lnRef idx="3">
            <a:schemeClr val="lt1"/>
          </a:lnRef>
          <a:fillRef idx="1">
            <a:schemeClr val="accent1"/>
          </a:fillRef>
          <a:effectRef idx="1">
            <a:schemeClr val="accent1"/>
          </a:effectRef>
          <a:fontRef idx="minor">
            <a:schemeClr val="lt1"/>
          </a:fontRef>
        </p:style>
      </p:sp>
      <p:sp>
        <p:nvSpPr>
          <p:cNvPr id="59" name="Chevron 58"/>
          <p:cNvSpPr/>
          <p:nvPr/>
        </p:nvSpPr>
        <p:spPr>
          <a:xfrm>
            <a:off x="8782929" y="2513286"/>
            <a:ext cx="651025" cy="922249"/>
          </a:xfrm>
          <a:prstGeom prst="chevron">
            <a:avLst>
              <a:gd name="adj" fmla="val 62310"/>
            </a:avLst>
          </a:prstGeom>
        </p:spPr>
        <p:style>
          <a:lnRef idx="3">
            <a:schemeClr val="lt1"/>
          </a:lnRef>
          <a:fillRef idx="1">
            <a:schemeClr val="accent2"/>
          </a:fillRef>
          <a:effectRef idx="1">
            <a:schemeClr val="accent2"/>
          </a:effectRef>
          <a:fontRef idx="minor">
            <a:schemeClr val="lt1"/>
          </a:fontRef>
        </p:style>
      </p:sp>
      <p:sp>
        <p:nvSpPr>
          <p:cNvPr id="36" name="Rectangle 35"/>
          <p:cNvSpPr/>
          <p:nvPr/>
        </p:nvSpPr>
        <p:spPr>
          <a:xfrm>
            <a:off x="622084" y="685431"/>
            <a:ext cx="10969924" cy="827169"/>
          </a:xfrm>
          <a:prstGeom prst="rect">
            <a:avLst/>
          </a:prstGeom>
          <a:solidFill>
            <a:schemeClr val="bg2">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r>
              <a:rPr lang="en-US" b="1" dirty="0" smtClean="0">
                <a:solidFill>
                  <a:schemeClr val="tx1"/>
                </a:solidFill>
                <a:latin typeface="Century" panose="02040604050505020304" pitchFamily="18" charset="0"/>
              </a:rPr>
              <a:t>Problem Statement</a:t>
            </a:r>
            <a:r>
              <a:rPr lang="en-US" b="1" dirty="0" smtClean="0">
                <a:ln w="0"/>
                <a:solidFill>
                  <a:schemeClr val="tx1"/>
                </a:solidFill>
                <a:effectLst>
                  <a:outerShdw blurRad="38100" dist="19050" dir="2700000" algn="tl" rotWithShape="0">
                    <a:schemeClr val="dk1">
                      <a:alpha val="40000"/>
                    </a:schemeClr>
                  </a:outerShdw>
                </a:effectLst>
                <a:latin typeface="Century" panose="02040604050505020304" pitchFamily="18" charset="0"/>
              </a:rPr>
              <a:t>:</a:t>
            </a:r>
            <a:r>
              <a:rPr lang="en-US" b="1" dirty="0" smtClean="0">
                <a:solidFill>
                  <a:schemeClr val="tx1"/>
                </a:solidFill>
                <a:latin typeface="Century" panose="02040604050505020304" pitchFamily="18" charset="0"/>
              </a:rPr>
              <a:t> </a:t>
            </a:r>
            <a:r>
              <a:rPr lang="en-US" dirty="0" smtClean="0">
                <a:latin typeface="Century" panose="02040604050505020304" pitchFamily="18" charset="0"/>
              </a:rPr>
              <a:t>Write a Regex that matches Hex value</a:t>
            </a:r>
            <a:endParaRPr lang="en-US" dirty="0" smtClean="0"/>
          </a:p>
        </p:txBody>
      </p:sp>
      <p:sp>
        <p:nvSpPr>
          <p:cNvPr id="39" name="TextBox 38">
            <a:extLst>
              <a:ext uri="{FF2B5EF4-FFF2-40B4-BE49-F238E27FC236}">
                <a16:creationId xmlns:a16="http://schemas.microsoft.com/office/drawing/2014/main" id="{BACAE408-10E3-4145-891E-9C577A786D23}"/>
              </a:ext>
            </a:extLst>
          </p:cNvPr>
          <p:cNvSpPr txBox="1"/>
          <p:nvPr/>
        </p:nvSpPr>
        <p:spPr>
          <a:xfrm>
            <a:off x="449261" y="18504"/>
            <a:ext cx="4063396" cy="553998"/>
          </a:xfrm>
          <a:prstGeom prst="rect">
            <a:avLst/>
          </a:prstGeom>
          <a:solidFill>
            <a:schemeClr val="bg1"/>
          </a:solidFill>
        </p:spPr>
        <p:txBody>
          <a:bodyPr wrap="square">
            <a:spAutoFit/>
          </a:bodyPr>
          <a:lstStyle/>
          <a:p>
            <a:pPr>
              <a:defRPr/>
            </a:pPr>
            <a:r>
              <a:rPr lang="en-US" sz="3000" dirty="0">
                <a:solidFill>
                  <a:schemeClr val="accent1">
                    <a:lumMod val="75000"/>
                  </a:schemeClr>
                </a:solidFill>
                <a:latin typeface="Century" panose="02040604050505020304" pitchFamily="18" charset="0"/>
              </a:rPr>
              <a:t>Matches </a:t>
            </a:r>
            <a:r>
              <a:rPr lang="en-US" sz="3000" dirty="0" smtClean="0">
                <a:solidFill>
                  <a:schemeClr val="accent1">
                    <a:lumMod val="75000"/>
                  </a:schemeClr>
                </a:solidFill>
                <a:latin typeface="Century" panose="02040604050505020304" pitchFamily="18" charset="0"/>
              </a:rPr>
              <a:t>a Hex Value</a:t>
            </a:r>
            <a:endParaRPr lang="en-US" sz="3000" dirty="0">
              <a:solidFill>
                <a:schemeClr val="accent1">
                  <a:lumMod val="75000"/>
                </a:schemeClr>
              </a:solidFill>
              <a:latin typeface="Century" panose="02040604050505020304" pitchFamily="18" charset="0"/>
            </a:endParaRPr>
          </a:p>
        </p:txBody>
      </p:sp>
      <p:sp>
        <p:nvSpPr>
          <p:cNvPr id="40" name="Rectangle 39"/>
          <p:cNvSpPr/>
          <p:nvPr/>
        </p:nvSpPr>
        <p:spPr>
          <a:xfrm>
            <a:off x="627923" y="5564023"/>
            <a:ext cx="10969924" cy="1141396"/>
          </a:xfrm>
          <a:prstGeom prst="rect">
            <a:avLst/>
          </a:prstGeom>
          <a:solidFill>
            <a:schemeClr val="bg2">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r>
              <a:rPr lang="en-US" b="1" dirty="0" smtClean="0">
                <a:solidFill>
                  <a:schemeClr val="tx1"/>
                </a:solidFill>
                <a:latin typeface="Century" panose="02040604050505020304" pitchFamily="18" charset="0"/>
              </a:rPr>
              <a:t>Explanation: </a:t>
            </a:r>
            <a:r>
              <a:rPr lang="en-US" dirty="0" smtClean="0">
                <a:solidFill>
                  <a:schemeClr val="bg1"/>
                </a:solidFill>
                <a:latin typeface="Century" panose="02040604050505020304" pitchFamily="18" charset="0"/>
              </a:rPr>
              <a:t>We can have two different situations for matching Hex values. The first is </a:t>
            </a:r>
            <a:r>
              <a:rPr lang="en-US" dirty="0" smtClean="0">
                <a:solidFill>
                  <a:schemeClr val="accent4"/>
                </a:solidFill>
                <a:latin typeface="Century" panose="02040604050505020304" pitchFamily="18" charset="0"/>
              </a:rPr>
              <a:t>any lowercase letter between a and f or a number six times</a:t>
            </a:r>
            <a:r>
              <a:rPr lang="en-US" dirty="0" smtClean="0">
                <a:solidFill>
                  <a:schemeClr val="bg1"/>
                </a:solidFill>
                <a:latin typeface="Century" panose="02040604050505020304" pitchFamily="18" charset="0"/>
              </a:rPr>
              <a:t>. The vertical bar tells us that we can also have </a:t>
            </a:r>
            <a:r>
              <a:rPr lang="en-US" dirty="0" smtClean="0">
                <a:solidFill>
                  <a:schemeClr val="accent4"/>
                </a:solidFill>
                <a:latin typeface="Century" panose="02040604050505020304" pitchFamily="18" charset="0"/>
              </a:rPr>
              <a:t>three lowercase letters between a and f or numbers</a:t>
            </a:r>
            <a:r>
              <a:rPr lang="en-US" dirty="0" smtClean="0">
                <a:solidFill>
                  <a:schemeClr val="bg1"/>
                </a:solidFill>
                <a:latin typeface="Century" panose="02040604050505020304" pitchFamily="18" charset="0"/>
              </a:rPr>
              <a:t> instead.</a:t>
            </a:r>
            <a:r>
              <a:rPr lang="en-US" dirty="0" smtClean="0">
                <a:solidFill>
                  <a:schemeClr val="accent4"/>
                </a:solidFill>
                <a:latin typeface="Century" panose="02040604050505020304" pitchFamily="18" charset="0"/>
              </a:rPr>
              <a:t> </a:t>
            </a:r>
          </a:p>
        </p:txBody>
      </p:sp>
      <p:sp>
        <p:nvSpPr>
          <p:cNvPr id="31" name="Left Arrow 30"/>
          <p:cNvSpPr/>
          <p:nvPr/>
        </p:nvSpPr>
        <p:spPr>
          <a:xfrm rot="17999552">
            <a:off x="10821517" y="1862638"/>
            <a:ext cx="1151070" cy="493776"/>
          </a:xfrm>
          <a:prstGeom prst="lef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Century" panose="02040604050505020304" pitchFamily="18" charset="0"/>
              </a:rPr>
              <a:t>MATCHES</a:t>
            </a:r>
            <a:endParaRPr lang="en-US" sz="1200" dirty="0">
              <a:solidFill>
                <a:schemeClr val="bg1"/>
              </a:solidFill>
              <a:latin typeface="Century" panose="02040604050505020304" pitchFamily="18" charset="0"/>
            </a:endParaRPr>
          </a:p>
        </p:txBody>
      </p:sp>
      <p:sp>
        <p:nvSpPr>
          <p:cNvPr id="41" name="Left Arrow 40"/>
          <p:cNvSpPr/>
          <p:nvPr/>
        </p:nvSpPr>
        <p:spPr>
          <a:xfrm rot="2757087">
            <a:off x="10861079" y="3507442"/>
            <a:ext cx="1393635" cy="489057"/>
          </a:xfrm>
          <a:prstGeom prst="lef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Century" panose="02040604050505020304" pitchFamily="18" charset="0"/>
              </a:rPr>
              <a:t>NOT MATCH</a:t>
            </a:r>
            <a:endParaRPr lang="en-US" sz="1200" dirty="0">
              <a:solidFill>
                <a:schemeClr val="bg1"/>
              </a:solidFill>
              <a:latin typeface="Century" panose="02040604050505020304" pitchFamily="18" charset="0"/>
            </a:endParaRPr>
          </a:p>
        </p:txBody>
      </p:sp>
      <p:grpSp>
        <p:nvGrpSpPr>
          <p:cNvPr id="34" name="Group 33"/>
          <p:cNvGrpSpPr/>
          <p:nvPr/>
        </p:nvGrpSpPr>
        <p:grpSpPr>
          <a:xfrm>
            <a:off x="6324337" y="3514953"/>
            <a:ext cx="1836023" cy="1763486"/>
            <a:chOff x="5178730" y="3474724"/>
            <a:chExt cx="1836023" cy="1763486"/>
          </a:xfrm>
        </p:grpSpPr>
        <p:sp>
          <p:nvSpPr>
            <p:cNvPr id="42" name="Up Arrow Callout 41"/>
            <p:cNvSpPr/>
            <p:nvPr/>
          </p:nvSpPr>
          <p:spPr>
            <a:xfrm>
              <a:off x="5178730" y="3474724"/>
              <a:ext cx="1836023" cy="1763486"/>
            </a:xfrm>
            <a:prstGeom prst="upArrow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Regex to select [a-f0-9] having length 3</a:t>
              </a:r>
            </a:p>
          </p:txBody>
        </p:sp>
        <p:sp>
          <p:nvSpPr>
            <p:cNvPr id="43" name="Oval 42">
              <a:extLst>
                <a:ext uri="{FF2B5EF4-FFF2-40B4-BE49-F238E27FC236}">
                  <a16:creationId xmlns:a16="http://schemas.microsoft.com/office/drawing/2014/main" id="{EA48ED5C-CB94-427A-B306-17D9BF40BEBD}"/>
                </a:ext>
              </a:extLst>
            </p:cNvPr>
            <p:cNvSpPr/>
            <p:nvPr/>
          </p:nvSpPr>
          <p:spPr>
            <a:xfrm>
              <a:off x="5958628" y="3601898"/>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latin typeface="Century" panose="02040604050505020304" pitchFamily="18" charset="0"/>
                </a:rPr>
                <a:t>2</a:t>
              </a:r>
            </a:p>
          </p:txBody>
        </p:sp>
      </p:grpSp>
      <p:sp>
        <p:nvSpPr>
          <p:cNvPr id="54" name="Oval 53">
            <a:extLst>
              <a:ext uri="{FF2B5EF4-FFF2-40B4-BE49-F238E27FC236}">
                <a16:creationId xmlns:a16="http://schemas.microsoft.com/office/drawing/2014/main" id="{EA48ED5C-CB94-427A-B306-17D9BF40BEBD}"/>
              </a:ext>
            </a:extLst>
          </p:cNvPr>
          <p:cNvSpPr/>
          <p:nvPr/>
        </p:nvSpPr>
        <p:spPr>
          <a:xfrm>
            <a:off x="7103971" y="2439771"/>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latin typeface="Century" panose="02040604050505020304" pitchFamily="18" charset="0"/>
              </a:rPr>
              <a:t>2</a:t>
            </a:r>
          </a:p>
        </p:txBody>
      </p:sp>
      <p:sp>
        <p:nvSpPr>
          <p:cNvPr id="55" name="Rectangle 54"/>
          <p:cNvSpPr/>
          <p:nvPr/>
        </p:nvSpPr>
        <p:spPr>
          <a:xfrm>
            <a:off x="4512657" y="2836775"/>
            <a:ext cx="1664208" cy="32004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184702" y="2836775"/>
            <a:ext cx="137160" cy="32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302271" y="2836775"/>
            <a:ext cx="1554480" cy="32004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082608" y="2247858"/>
            <a:ext cx="4163713"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2400" dirty="0" smtClean="0"/>
              <a:t>^#([</a:t>
            </a:r>
            <a:r>
              <a:rPr lang="en-US" sz="2400" dirty="0"/>
              <a:t>a-f0-9]{6}|[a-f0-9]{3})$</a:t>
            </a:r>
            <a:endParaRPr lang="en-US" sz="2400" kern="1200" dirty="0">
              <a:latin typeface="Century" panose="02040604050505020304" pitchFamily="18" charset="0"/>
            </a:endParaRPr>
          </a:p>
        </p:txBody>
      </p:sp>
    </p:spTree>
    <p:extLst>
      <p:ext uri="{BB962C8B-B14F-4D97-AF65-F5344CB8AC3E}">
        <p14:creationId xmlns:p14="http://schemas.microsoft.com/office/powerpoint/2010/main" val="2673070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F6D21ADA-4E3E-440B-94F8-85B2F02E121F}"/>
              </a:ext>
            </a:extLst>
          </p:cNvPr>
          <p:cNvCxnSpPr/>
          <p:nvPr/>
        </p:nvCxnSpPr>
        <p:spPr>
          <a:xfrm>
            <a:off x="290513" y="292100"/>
            <a:ext cx="104505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099" name="Picture 2" descr="Image result for niit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8675" y="47625"/>
            <a:ext cx="1182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29">
            <a:extLst>
              <a:ext uri="{FF2B5EF4-FFF2-40B4-BE49-F238E27FC236}">
                <a16:creationId xmlns:a16="http://schemas.microsoft.com/office/drawing/2014/main" id="{EA48ED5C-CB94-427A-B306-17D9BF40BEBD}"/>
              </a:ext>
            </a:extLst>
          </p:cNvPr>
          <p:cNvSpPr/>
          <p:nvPr/>
        </p:nvSpPr>
        <p:spPr>
          <a:xfrm>
            <a:off x="63500" y="153988"/>
            <a:ext cx="276225" cy="276225"/>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31" name="TextBox 30">
            <a:extLst>
              <a:ext uri="{FF2B5EF4-FFF2-40B4-BE49-F238E27FC236}">
                <a16:creationId xmlns:a16="http://schemas.microsoft.com/office/drawing/2014/main" id="{BACAE408-10E3-4145-891E-9C577A786D23}"/>
              </a:ext>
            </a:extLst>
          </p:cNvPr>
          <p:cNvSpPr txBox="1"/>
          <p:nvPr/>
        </p:nvSpPr>
        <p:spPr>
          <a:xfrm>
            <a:off x="449261" y="18504"/>
            <a:ext cx="3312842" cy="553998"/>
          </a:xfrm>
          <a:prstGeom prst="rect">
            <a:avLst/>
          </a:prstGeom>
          <a:solidFill>
            <a:schemeClr val="bg1"/>
          </a:solidFill>
        </p:spPr>
        <p:txBody>
          <a:bodyPr wrap="square">
            <a:spAutoFit/>
          </a:bodyPr>
          <a:lstStyle/>
          <a:p>
            <a:pPr>
              <a:defRPr/>
            </a:pPr>
            <a:r>
              <a:rPr lang="en-US" sz="3000" dirty="0">
                <a:solidFill>
                  <a:schemeClr val="accent1">
                    <a:lumMod val="75000"/>
                  </a:schemeClr>
                </a:solidFill>
                <a:latin typeface="Century" panose="02040604050505020304" pitchFamily="18" charset="0"/>
              </a:rPr>
              <a:t>Matches an </a:t>
            </a:r>
            <a:r>
              <a:rPr lang="en-US" sz="3000" dirty="0" smtClean="0">
                <a:solidFill>
                  <a:schemeClr val="accent1">
                    <a:lumMod val="75000"/>
                  </a:schemeClr>
                </a:solidFill>
                <a:latin typeface="Century" panose="02040604050505020304" pitchFamily="18" charset="0"/>
              </a:rPr>
              <a:t>URL</a:t>
            </a:r>
            <a:endParaRPr lang="en-US" sz="3000" dirty="0">
              <a:solidFill>
                <a:schemeClr val="accent1">
                  <a:lumMod val="75000"/>
                </a:schemeClr>
              </a:solidFill>
              <a:latin typeface="Century" panose="02040604050505020304" pitchFamily="18" charset="0"/>
            </a:endParaRPr>
          </a:p>
        </p:txBody>
      </p:sp>
      <p:grpSp>
        <p:nvGrpSpPr>
          <p:cNvPr id="7" name="Group 6"/>
          <p:cNvGrpSpPr/>
          <p:nvPr/>
        </p:nvGrpSpPr>
        <p:grpSpPr>
          <a:xfrm>
            <a:off x="437370" y="1862312"/>
            <a:ext cx="2462837" cy="3918733"/>
            <a:chOff x="667346" y="1219700"/>
            <a:chExt cx="2462837" cy="3918733"/>
          </a:xfrm>
        </p:grpSpPr>
        <p:grpSp>
          <p:nvGrpSpPr>
            <p:cNvPr id="29" name="Group 28"/>
            <p:cNvGrpSpPr/>
            <p:nvPr/>
          </p:nvGrpSpPr>
          <p:grpSpPr>
            <a:xfrm>
              <a:off x="852060" y="1219700"/>
              <a:ext cx="2093411" cy="2093411"/>
              <a:chOff x="4544999" y="1126600"/>
              <a:chExt cx="2093411" cy="2093411"/>
            </a:xfrm>
          </p:grpSpPr>
          <p:sp>
            <p:nvSpPr>
              <p:cNvPr id="32" name="Oval 31"/>
              <p:cNvSpPr/>
              <p:nvPr/>
            </p:nvSpPr>
            <p:spPr>
              <a:xfrm>
                <a:off x="4544999" y="1126600"/>
                <a:ext cx="2093411" cy="209341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Oval 4"/>
              <p:cNvSpPr txBox="1"/>
              <p:nvPr/>
            </p:nvSpPr>
            <p:spPr>
              <a:xfrm>
                <a:off x="4786257" y="1433173"/>
                <a:ext cx="1743805" cy="1480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171450" lvl="0" indent="-171450" defTabSz="2266950">
                  <a:lnSpc>
                    <a:spcPct val="90000"/>
                  </a:lnSpc>
                  <a:spcBef>
                    <a:spcPct val="0"/>
                  </a:spcBef>
                  <a:spcAft>
                    <a:spcPct val="35000"/>
                  </a:spcAft>
                  <a:buFont typeface="Arial" panose="020B0604020202020204" pitchFamily="34" charset="0"/>
                  <a:buChar char="•"/>
                </a:pPr>
                <a:r>
                  <a:rPr lang="en-US" sz="1400" dirty="0" smtClean="0">
                    <a:solidFill>
                      <a:schemeClr val="bg1"/>
                    </a:solidFill>
                    <a:latin typeface="Century" panose="02040604050505020304" pitchFamily="18" charset="0"/>
                  </a:rPr>
                  <a:t>http://www.google.com/about</a:t>
                </a: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latin typeface="Century" panose="02040604050505020304" pitchFamily="18" charset="0"/>
                  </a:rPr>
                  <a:t>http://google.com/some/file!.html </a:t>
                </a:r>
                <a:endParaRPr lang="en-US" sz="1400" dirty="0" smtClean="0">
                  <a:solidFill>
                    <a:schemeClr val="bg1"/>
                  </a:solidFill>
                  <a:latin typeface="Century" panose="02040604050505020304" pitchFamily="18" charset="0"/>
                </a:endParaRPr>
              </a:p>
            </p:txBody>
          </p:sp>
        </p:grpSp>
        <p:grpSp>
          <p:nvGrpSpPr>
            <p:cNvPr id="35" name="Group 34"/>
            <p:cNvGrpSpPr/>
            <p:nvPr/>
          </p:nvGrpSpPr>
          <p:grpSpPr>
            <a:xfrm>
              <a:off x="667346" y="3619684"/>
              <a:ext cx="2462837" cy="1518749"/>
              <a:chOff x="4360286" y="3424427"/>
              <a:chExt cx="2462837" cy="1518749"/>
            </a:xfrm>
          </p:grpSpPr>
          <p:sp>
            <p:nvSpPr>
              <p:cNvPr id="37" name="Rectangle 36"/>
              <p:cNvSpPr/>
              <p:nvPr/>
            </p:nvSpPr>
            <p:spPr>
              <a:xfrm>
                <a:off x="4360286" y="3424427"/>
                <a:ext cx="2462837" cy="15187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8" name="TextBox 37"/>
              <p:cNvSpPr txBox="1"/>
              <p:nvPr/>
            </p:nvSpPr>
            <p:spPr>
              <a:xfrm>
                <a:off x="4360286" y="3424427"/>
                <a:ext cx="2184819"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1600" kern="1200" dirty="0" smtClean="0">
                    <a:solidFill>
                      <a:schemeClr val="accent1"/>
                    </a:solidFill>
                    <a:latin typeface="Century" panose="02040604050505020304" pitchFamily="18" charset="0"/>
                  </a:rPr>
                  <a:t>Input having list of valid and invalid URL</a:t>
                </a:r>
              </a:p>
              <a:p>
                <a:pPr lvl="0" algn="ctr" defTabSz="2889250">
                  <a:lnSpc>
                    <a:spcPct val="90000"/>
                  </a:lnSpc>
                  <a:spcBef>
                    <a:spcPct val="0"/>
                  </a:spcBef>
                  <a:spcAft>
                    <a:spcPct val="35000"/>
                  </a:spcAft>
                </a:pPr>
                <a:endParaRPr lang="en-US" sz="1600" kern="1200" dirty="0">
                  <a:solidFill>
                    <a:schemeClr val="accent1"/>
                  </a:solidFill>
                  <a:latin typeface="Century" panose="02040604050505020304" pitchFamily="18" charset="0"/>
                </a:endParaRPr>
              </a:p>
            </p:txBody>
          </p:sp>
        </p:grpSp>
      </p:grpSp>
      <p:grpSp>
        <p:nvGrpSpPr>
          <p:cNvPr id="46" name="Group 45"/>
          <p:cNvGrpSpPr/>
          <p:nvPr/>
        </p:nvGrpSpPr>
        <p:grpSpPr>
          <a:xfrm>
            <a:off x="9313883" y="1862312"/>
            <a:ext cx="2462837" cy="3918733"/>
            <a:chOff x="667346" y="1219700"/>
            <a:chExt cx="2462837" cy="3918733"/>
          </a:xfrm>
        </p:grpSpPr>
        <p:grpSp>
          <p:nvGrpSpPr>
            <p:cNvPr id="47" name="Group 46"/>
            <p:cNvGrpSpPr/>
            <p:nvPr/>
          </p:nvGrpSpPr>
          <p:grpSpPr>
            <a:xfrm>
              <a:off x="852060" y="1219700"/>
              <a:ext cx="2093411" cy="2093411"/>
              <a:chOff x="4544999" y="1126600"/>
              <a:chExt cx="2093411" cy="2093411"/>
            </a:xfrm>
          </p:grpSpPr>
          <p:sp>
            <p:nvSpPr>
              <p:cNvPr id="51" name="Oval 50"/>
              <p:cNvSpPr/>
              <p:nvPr/>
            </p:nvSpPr>
            <p:spPr>
              <a:xfrm>
                <a:off x="4544999" y="1126600"/>
                <a:ext cx="2093411" cy="2093411"/>
              </a:xfrm>
              <a:prstGeom prst="ellipse">
                <a:avLst/>
              </a:prstGeom>
            </p:spPr>
            <p:style>
              <a:lnRef idx="3">
                <a:schemeClr val="lt1"/>
              </a:lnRef>
              <a:fillRef idx="1">
                <a:schemeClr val="accent2"/>
              </a:fillRef>
              <a:effectRef idx="1">
                <a:schemeClr val="accent2"/>
              </a:effectRef>
              <a:fontRef idx="minor">
                <a:schemeClr val="lt1"/>
              </a:fontRef>
            </p:style>
          </p:sp>
          <p:sp>
            <p:nvSpPr>
              <p:cNvPr id="52" name="Oval 4"/>
              <p:cNvSpPr txBox="1"/>
              <p:nvPr/>
            </p:nvSpPr>
            <p:spPr>
              <a:xfrm>
                <a:off x="4728325" y="1536444"/>
                <a:ext cx="1732280" cy="1480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171450" lvl="0" indent="-171450" defTabSz="2266950">
                  <a:lnSpc>
                    <a:spcPct val="90000"/>
                  </a:lnSpc>
                  <a:spcBef>
                    <a:spcPct val="0"/>
                  </a:spcBef>
                  <a:spcAft>
                    <a:spcPct val="35000"/>
                  </a:spcAft>
                  <a:buFont typeface="Arial" panose="020B0604020202020204" pitchFamily="34" charset="0"/>
                  <a:buChar char="•"/>
                </a:pPr>
                <a:r>
                  <a:rPr lang="en-US" sz="1400" dirty="0" smtClean="0">
                    <a:solidFill>
                      <a:schemeClr val="bg1"/>
                    </a:solidFill>
                    <a:latin typeface="Century" panose="02040604050505020304" pitchFamily="18" charset="0"/>
                  </a:rPr>
                  <a:t>http://www.google.com/about</a:t>
                </a: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latin typeface="Century" panose="02040604050505020304" pitchFamily="18" charset="0"/>
                  </a:rPr>
                  <a:t>http://google.com/some/file!.html </a:t>
                </a:r>
                <a:endParaRPr lang="en-US" sz="1400" dirty="0" smtClean="0">
                  <a:solidFill>
                    <a:schemeClr val="bg1"/>
                  </a:solidFill>
                  <a:latin typeface="Century" panose="02040604050505020304" pitchFamily="18" charset="0"/>
                </a:endParaRPr>
              </a:p>
            </p:txBody>
          </p:sp>
        </p:grpSp>
        <p:grpSp>
          <p:nvGrpSpPr>
            <p:cNvPr id="48" name="Group 47"/>
            <p:cNvGrpSpPr/>
            <p:nvPr/>
          </p:nvGrpSpPr>
          <p:grpSpPr>
            <a:xfrm>
              <a:off x="667346" y="3619684"/>
              <a:ext cx="2462837" cy="1518749"/>
              <a:chOff x="4360286" y="3424427"/>
              <a:chExt cx="2462837" cy="1518749"/>
            </a:xfrm>
          </p:grpSpPr>
          <p:sp>
            <p:nvSpPr>
              <p:cNvPr id="49" name="Rectangle 48"/>
              <p:cNvSpPr/>
              <p:nvPr/>
            </p:nvSpPr>
            <p:spPr>
              <a:xfrm>
                <a:off x="4360286" y="3424427"/>
                <a:ext cx="2462837" cy="15187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0" name="TextBox 49"/>
              <p:cNvSpPr txBox="1"/>
              <p:nvPr/>
            </p:nvSpPr>
            <p:spPr>
              <a:xfrm>
                <a:off x="4360286" y="3424427"/>
                <a:ext cx="2462837"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1600" dirty="0" smtClean="0">
                    <a:solidFill>
                      <a:schemeClr val="accent2"/>
                    </a:solidFill>
                    <a:latin typeface="Century" panose="02040604050505020304" pitchFamily="18" charset="0"/>
                  </a:rPr>
                  <a:t>Output only matches the valid URL</a:t>
                </a:r>
              </a:p>
              <a:p>
                <a:pPr lvl="0" algn="ctr" defTabSz="2889250">
                  <a:lnSpc>
                    <a:spcPct val="90000"/>
                  </a:lnSpc>
                  <a:spcBef>
                    <a:spcPct val="0"/>
                  </a:spcBef>
                  <a:spcAft>
                    <a:spcPct val="35000"/>
                  </a:spcAft>
                </a:pPr>
                <a:r>
                  <a:rPr lang="en-US" sz="1600" dirty="0" smtClean="0">
                    <a:solidFill>
                      <a:schemeClr val="accent2"/>
                    </a:solidFill>
                    <a:latin typeface="Century" panose="02040604050505020304" pitchFamily="18" charset="0"/>
                  </a:rPr>
                  <a:t> </a:t>
                </a:r>
              </a:p>
              <a:p>
                <a:pPr lvl="0" algn="ctr" defTabSz="2889250">
                  <a:lnSpc>
                    <a:spcPct val="90000"/>
                  </a:lnSpc>
                  <a:spcBef>
                    <a:spcPct val="0"/>
                  </a:spcBef>
                  <a:spcAft>
                    <a:spcPct val="35000"/>
                  </a:spcAft>
                </a:pPr>
                <a:endParaRPr lang="en-US" sz="1600" dirty="0">
                  <a:solidFill>
                    <a:schemeClr val="accent2"/>
                  </a:solidFill>
                  <a:latin typeface="Century" panose="02040604050505020304" pitchFamily="18" charset="0"/>
                </a:endParaRPr>
              </a:p>
            </p:txBody>
          </p:sp>
        </p:grpSp>
      </p:grpSp>
      <p:sp>
        <p:nvSpPr>
          <p:cNvPr id="8" name="Rectangle 7"/>
          <p:cNvSpPr/>
          <p:nvPr/>
        </p:nvSpPr>
        <p:spPr>
          <a:xfrm>
            <a:off x="622084" y="685431"/>
            <a:ext cx="10969924" cy="827169"/>
          </a:xfrm>
          <a:prstGeom prst="rect">
            <a:avLst/>
          </a:prstGeom>
          <a:solidFill>
            <a:schemeClr val="bg2">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r>
              <a:rPr lang="en-US" b="1" dirty="0" smtClean="0">
                <a:solidFill>
                  <a:schemeClr val="tx1"/>
                </a:solidFill>
                <a:latin typeface="Century" panose="02040604050505020304" pitchFamily="18" charset="0"/>
              </a:rPr>
              <a:t>Problem Statement</a:t>
            </a:r>
            <a:r>
              <a:rPr lang="en-US" b="1" dirty="0" smtClean="0">
                <a:ln w="0"/>
                <a:solidFill>
                  <a:schemeClr val="tx1"/>
                </a:solidFill>
                <a:effectLst>
                  <a:outerShdw blurRad="38100" dist="19050" dir="2700000" algn="tl" rotWithShape="0">
                    <a:schemeClr val="dk1">
                      <a:alpha val="40000"/>
                    </a:schemeClr>
                  </a:outerShdw>
                </a:effectLst>
                <a:latin typeface="Century" panose="02040604050505020304" pitchFamily="18" charset="0"/>
              </a:rPr>
              <a:t>:</a:t>
            </a:r>
            <a:r>
              <a:rPr lang="en-US" b="1" dirty="0" smtClean="0">
                <a:solidFill>
                  <a:schemeClr val="tx1"/>
                </a:solidFill>
                <a:latin typeface="Century" panose="02040604050505020304" pitchFamily="18" charset="0"/>
              </a:rPr>
              <a:t> </a:t>
            </a:r>
            <a:r>
              <a:rPr lang="en-US" dirty="0" smtClean="0">
                <a:latin typeface="Century" panose="02040604050505020304" pitchFamily="18" charset="0"/>
              </a:rPr>
              <a:t>Write a Regex that matches URL to begin with "http://", "https://", or neither of them and followed by valid domain name and having valid folder structure.</a:t>
            </a:r>
            <a:endParaRPr lang="en-US" dirty="0" smtClean="0"/>
          </a:p>
        </p:txBody>
      </p:sp>
      <p:sp>
        <p:nvSpPr>
          <p:cNvPr id="54" name="Rectangle 53"/>
          <p:cNvSpPr/>
          <p:nvPr/>
        </p:nvSpPr>
        <p:spPr>
          <a:xfrm>
            <a:off x="627923" y="5564023"/>
            <a:ext cx="10969924" cy="1141396"/>
          </a:xfrm>
          <a:prstGeom prst="rect">
            <a:avLst/>
          </a:prstGeom>
          <a:solidFill>
            <a:schemeClr val="bg2">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r>
              <a:rPr lang="en-US" b="1" dirty="0" smtClean="0">
                <a:solidFill>
                  <a:schemeClr val="tx1"/>
                </a:solidFill>
                <a:latin typeface="Century" panose="02040604050505020304" pitchFamily="18" charset="0"/>
              </a:rPr>
              <a:t>Explanation: </a:t>
            </a:r>
            <a:r>
              <a:rPr lang="en-US" dirty="0" smtClean="0">
                <a:solidFill>
                  <a:schemeClr val="bg1"/>
                </a:solidFill>
                <a:latin typeface="Century" panose="02040604050505020304" pitchFamily="18" charset="0"/>
              </a:rPr>
              <a:t>Inside the </a:t>
            </a:r>
            <a:r>
              <a:rPr lang="en-US" dirty="0" smtClean="0">
                <a:solidFill>
                  <a:schemeClr val="accent4"/>
                </a:solidFill>
                <a:latin typeface="Century" panose="02040604050505020304" pitchFamily="18" charset="0"/>
              </a:rPr>
              <a:t>1</a:t>
            </a:r>
            <a:r>
              <a:rPr lang="en-US" baseline="30000" dirty="0" smtClean="0">
                <a:solidFill>
                  <a:schemeClr val="accent4"/>
                </a:solidFill>
                <a:latin typeface="Century" panose="02040604050505020304" pitchFamily="18" charset="0"/>
              </a:rPr>
              <a:t>st</a:t>
            </a:r>
            <a:r>
              <a:rPr lang="en-US" dirty="0" smtClean="0">
                <a:solidFill>
                  <a:schemeClr val="accent4"/>
                </a:solidFill>
                <a:latin typeface="Century" panose="02040604050505020304" pitchFamily="18" charset="0"/>
              </a:rPr>
              <a:t> group</a:t>
            </a:r>
            <a:r>
              <a:rPr lang="en-US" dirty="0" smtClean="0">
                <a:solidFill>
                  <a:schemeClr val="bg1"/>
                </a:solidFill>
                <a:latin typeface="Century" panose="02040604050505020304" pitchFamily="18" charset="0"/>
              </a:rPr>
              <a:t>, we match </a:t>
            </a:r>
            <a:r>
              <a:rPr lang="en-US" dirty="0" smtClean="0">
                <a:solidFill>
                  <a:schemeClr val="accent4"/>
                </a:solidFill>
                <a:latin typeface="Century" panose="02040604050505020304" pitchFamily="18" charset="0"/>
              </a:rPr>
              <a:t>one or more lowercase, digits, underscores, dots, or hyphens</a:t>
            </a:r>
            <a:r>
              <a:rPr lang="en-US" dirty="0" smtClean="0">
                <a:solidFill>
                  <a:schemeClr val="bg1"/>
                </a:solidFill>
                <a:latin typeface="Century" panose="02040604050505020304" pitchFamily="18" charset="0"/>
              </a:rPr>
              <a:t>. Followed by </a:t>
            </a:r>
            <a:r>
              <a:rPr lang="en-US" dirty="0" smtClean="0">
                <a:solidFill>
                  <a:schemeClr val="accent4"/>
                </a:solidFill>
                <a:latin typeface="Century" panose="02040604050505020304" pitchFamily="18" charset="0"/>
              </a:rPr>
              <a:t>at sign</a:t>
            </a:r>
            <a:r>
              <a:rPr lang="en-US" dirty="0" smtClean="0">
                <a:solidFill>
                  <a:schemeClr val="bg1"/>
                </a:solidFill>
                <a:latin typeface="Century" panose="02040604050505020304" pitchFamily="18" charset="0"/>
              </a:rPr>
              <a:t>. Next is the </a:t>
            </a:r>
            <a:r>
              <a:rPr lang="en-US" dirty="0" smtClean="0">
                <a:solidFill>
                  <a:schemeClr val="accent4"/>
                </a:solidFill>
                <a:latin typeface="Century" panose="02040604050505020304" pitchFamily="18" charset="0"/>
              </a:rPr>
              <a:t>domain name</a:t>
            </a:r>
            <a:r>
              <a:rPr lang="en-US" dirty="0" smtClean="0">
                <a:solidFill>
                  <a:schemeClr val="bg1"/>
                </a:solidFill>
                <a:latin typeface="Century" panose="02040604050505020304" pitchFamily="18" charset="0"/>
              </a:rPr>
              <a:t>: </a:t>
            </a:r>
            <a:r>
              <a:rPr lang="en-US" dirty="0" smtClean="0">
                <a:solidFill>
                  <a:schemeClr val="accent4"/>
                </a:solidFill>
                <a:latin typeface="Century" panose="02040604050505020304" pitchFamily="18" charset="0"/>
              </a:rPr>
              <a:t>one or more lowercase, digits, underscores, dots, or hyphens</a:t>
            </a:r>
            <a:r>
              <a:rPr lang="en-US" dirty="0" smtClean="0">
                <a:solidFill>
                  <a:schemeClr val="bg1"/>
                </a:solidFill>
                <a:latin typeface="Century" panose="02040604050505020304" pitchFamily="18" charset="0"/>
              </a:rPr>
              <a:t>. Then another </a:t>
            </a:r>
            <a:r>
              <a:rPr lang="en-US" dirty="0" smtClean="0">
                <a:solidFill>
                  <a:schemeClr val="accent4"/>
                </a:solidFill>
                <a:latin typeface="Century" panose="02040604050505020304" pitchFamily="18" charset="0"/>
              </a:rPr>
              <a:t>(escaped) dot</a:t>
            </a:r>
            <a:r>
              <a:rPr lang="en-US" dirty="0" smtClean="0">
                <a:solidFill>
                  <a:schemeClr val="bg1"/>
                </a:solidFill>
                <a:latin typeface="Century" panose="02040604050505020304" pitchFamily="18" charset="0"/>
              </a:rPr>
              <a:t>, with the extension being </a:t>
            </a:r>
            <a:r>
              <a:rPr lang="en-US" dirty="0" smtClean="0">
                <a:solidFill>
                  <a:schemeClr val="accent4"/>
                </a:solidFill>
                <a:latin typeface="Century" panose="02040604050505020304" pitchFamily="18" charset="0"/>
              </a:rPr>
              <a:t>two to six letters or dots</a:t>
            </a:r>
            <a:r>
              <a:rPr lang="en-US" dirty="0" smtClean="0">
                <a:solidFill>
                  <a:schemeClr val="bg1"/>
                </a:solidFill>
                <a:latin typeface="Century" panose="02040604050505020304" pitchFamily="18" charset="0"/>
              </a:rPr>
              <a:t> </a:t>
            </a:r>
            <a:r>
              <a:rPr lang="en-US" dirty="0" smtClean="0">
                <a:solidFill>
                  <a:schemeClr val="accent4"/>
                </a:solidFill>
                <a:latin typeface="Century" panose="02040604050505020304" pitchFamily="18" charset="0"/>
              </a:rPr>
              <a:t>(</a:t>
            </a:r>
            <a:r>
              <a:rPr lang="en-US" dirty="0" err="1" smtClean="0">
                <a:solidFill>
                  <a:schemeClr val="accent4"/>
                </a:solidFill>
                <a:latin typeface="Century" panose="02040604050505020304" pitchFamily="18" charset="0"/>
              </a:rPr>
              <a:t>eg</a:t>
            </a:r>
            <a:r>
              <a:rPr lang="en-US" dirty="0" smtClean="0">
                <a:solidFill>
                  <a:schemeClr val="accent4"/>
                </a:solidFill>
                <a:latin typeface="Century" panose="02040604050505020304" pitchFamily="18" charset="0"/>
              </a:rPr>
              <a:t>. .ny.us or .co.uk)</a:t>
            </a:r>
            <a:r>
              <a:rPr lang="en-US" dirty="0" smtClean="0">
                <a:solidFill>
                  <a:schemeClr val="bg1"/>
                </a:solidFill>
                <a:latin typeface="Century" panose="02040604050505020304" pitchFamily="18" charset="0"/>
              </a:rPr>
              <a:t>.</a:t>
            </a:r>
            <a:r>
              <a:rPr lang="en-US" dirty="0" smtClean="0">
                <a:solidFill>
                  <a:schemeClr val="tx1"/>
                </a:solidFill>
                <a:latin typeface="Century" panose="02040604050505020304" pitchFamily="18" charset="0"/>
              </a:rPr>
              <a:t> </a:t>
            </a:r>
            <a:endParaRPr lang="en-US" dirty="0" smtClean="0">
              <a:solidFill>
                <a:schemeClr val="accent4"/>
              </a:solidFill>
              <a:latin typeface="Century" panose="02040604050505020304" pitchFamily="18" charset="0"/>
            </a:endParaRPr>
          </a:p>
        </p:txBody>
      </p:sp>
      <p:grpSp>
        <p:nvGrpSpPr>
          <p:cNvPr id="5" name="Group 4"/>
          <p:cNvGrpSpPr/>
          <p:nvPr/>
        </p:nvGrpSpPr>
        <p:grpSpPr>
          <a:xfrm>
            <a:off x="4337836" y="2487137"/>
            <a:ext cx="1420962" cy="2710501"/>
            <a:chOff x="5653252" y="2488520"/>
            <a:chExt cx="1466387" cy="2710501"/>
          </a:xfrm>
        </p:grpSpPr>
        <p:sp>
          <p:nvSpPr>
            <p:cNvPr id="36" name="Oval 35">
              <a:extLst>
                <a:ext uri="{FF2B5EF4-FFF2-40B4-BE49-F238E27FC236}">
                  <a16:creationId xmlns:a16="http://schemas.microsoft.com/office/drawing/2014/main" id="{EA48ED5C-CB94-427A-B306-17D9BF40BEBD}"/>
                </a:ext>
              </a:extLst>
            </p:cNvPr>
            <p:cNvSpPr/>
            <p:nvPr/>
          </p:nvSpPr>
          <p:spPr>
            <a:xfrm>
              <a:off x="6207908" y="2488520"/>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latin typeface="Century" panose="02040604050505020304" pitchFamily="18" charset="0"/>
                </a:rPr>
                <a:t>2</a:t>
              </a:r>
              <a:endParaRPr lang="en-US" dirty="0">
                <a:latin typeface="Century" panose="02040604050505020304" pitchFamily="18" charset="0"/>
              </a:endParaRPr>
            </a:p>
          </p:txBody>
        </p:sp>
        <p:grpSp>
          <p:nvGrpSpPr>
            <p:cNvPr id="43" name="Group 42"/>
            <p:cNvGrpSpPr/>
            <p:nvPr/>
          </p:nvGrpSpPr>
          <p:grpSpPr>
            <a:xfrm>
              <a:off x="5653252" y="3434440"/>
              <a:ext cx="1466387" cy="1764581"/>
              <a:chOff x="6389779" y="3321230"/>
              <a:chExt cx="1606240" cy="1725266"/>
            </a:xfrm>
          </p:grpSpPr>
          <p:sp>
            <p:nvSpPr>
              <p:cNvPr id="44" name="Up Arrow Callout 43"/>
              <p:cNvSpPr/>
              <p:nvPr/>
            </p:nvSpPr>
            <p:spPr>
              <a:xfrm>
                <a:off x="6389779" y="3321230"/>
                <a:ext cx="1606240" cy="1725266"/>
              </a:xfrm>
              <a:prstGeom prst="upArrow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Select </a:t>
                </a:r>
                <a:r>
                  <a:rPr lang="en-US" dirty="0"/>
                  <a:t>[\da-z\.-]</a:t>
                </a:r>
                <a:r>
                  <a:rPr lang="en-US" dirty="0" smtClean="0"/>
                  <a:t> having length 1 or more</a:t>
                </a:r>
                <a:endParaRPr lang="en-US" dirty="0"/>
              </a:p>
            </p:txBody>
          </p:sp>
          <p:sp>
            <p:nvSpPr>
              <p:cNvPr id="45" name="Oval 44">
                <a:extLst>
                  <a:ext uri="{FF2B5EF4-FFF2-40B4-BE49-F238E27FC236}">
                    <a16:creationId xmlns:a16="http://schemas.microsoft.com/office/drawing/2014/main" id="{EA48ED5C-CB94-427A-B306-17D9BF40BEBD}"/>
                  </a:ext>
                </a:extLst>
              </p:cNvPr>
              <p:cNvSpPr/>
              <p:nvPr/>
            </p:nvSpPr>
            <p:spPr>
              <a:xfrm>
                <a:off x="7043925" y="3506276"/>
                <a:ext cx="293884" cy="268208"/>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latin typeface="Century" panose="02040604050505020304" pitchFamily="18" charset="0"/>
                  </a:rPr>
                  <a:t>2</a:t>
                </a:r>
              </a:p>
            </p:txBody>
          </p:sp>
        </p:grpSp>
      </p:grpSp>
      <p:grpSp>
        <p:nvGrpSpPr>
          <p:cNvPr id="3" name="Group 2"/>
          <p:cNvGrpSpPr/>
          <p:nvPr/>
        </p:nvGrpSpPr>
        <p:grpSpPr>
          <a:xfrm>
            <a:off x="2714577" y="2484290"/>
            <a:ext cx="1499616" cy="2713348"/>
            <a:chOff x="3890238" y="2484290"/>
            <a:chExt cx="1499616" cy="2713348"/>
          </a:xfrm>
        </p:grpSpPr>
        <p:sp>
          <p:nvSpPr>
            <p:cNvPr id="34" name="Oval 33">
              <a:extLst>
                <a:ext uri="{FF2B5EF4-FFF2-40B4-BE49-F238E27FC236}">
                  <a16:creationId xmlns:a16="http://schemas.microsoft.com/office/drawing/2014/main" id="{EA48ED5C-CB94-427A-B306-17D9BF40BEBD}"/>
                </a:ext>
              </a:extLst>
            </p:cNvPr>
            <p:cNvSpPr/>
            <p:nvPr/>
          </p:nvSpPr>
          <p:spPr>
            <a:xfrm>
              <a:off x="4478123" y="2484290"/>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latin typeface="Century" panose="02040604050505020304" pitchFamily="18" charset="0"/>
                </a:rPr>
                <a:t>1</a:t>
              </a:r>
              <a:endParaRPr lang="en-US" dirty="0">
                <a:latin typeface="Century" panose="02040604050505020304" pitchFamily="18" charset="0"/>
              </a:endParaRPr>
            </a:p>
          </p:txBody>
        </p:sp>
        <p:sp>
          <p:nvSpPr>
            <p:cNvPr id="9" name="Up Arrow Callout 8"/>
            <p:cNvSpPr/>
            <p:nvPr/>
          </p:nvSpPr>
          <p:spPr>
            <a:xfrm>
              <a:off x="3890238" y="3434152"/>
              <a:ext cx="1499616" cy="1763486"/>
            </a:xfrm>
            <a:prstGeom prst="upArrow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Select http or https or nothing</a:t>
              </a:r>
              <a:endParaRPr lang="en-US" dirty="0"/>
            </a:p>
          </p:txBody>
        </p:sp>
        <p:sp>
          <p:nvSpPr>
            <p:cNvPr id="55" name="Oval 54">
              <a:extLst>
                <a:ext uri="{FF2B5EF4-FFF2-40B4-BE49-F238E27FC236}">
                  <a16:creationId xmlns:a16="http://schemas.microsoft.com/office/drawing/2014/main" id="{EA48ED5C-CB94-427A-B306-17D9BF40BEBD}"/>
                </a:ext>
              </a:extLst>
            </p:cNvPr>
            <p:cNvSpPr/>
            <p:nvPr/>
          </p:nvSpPr>
          <p:spPr>
            <a:xfrm>
              <a:off x="4495580" y="3621598"/>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latin typeface="Century" panose="02040604050505020304" pitchFamily="18" charset="0"/>
                </a:rPr>
                <a:t>1</a:t>
              </a:r>
              <a:endParaRPr lang="en-US" dirty="0">
                <a:latin typeface="Century" panose="02040604050505020304" pitchFamily="18" charset="0"/>
              </a:endParaRPr>
            </a:p>
          </p:txBody>
        </p:sp>
      </p:grpSp>
      <p:grpSp>
        <p:nvGrpSpPr>
          <p:cNvPr id="6" name="Group 5"/>
          <p:cNvGrpSpPr/>
          <p:nvPr/>
        </p:nvGrpSpPr>
        <p:grpSpPr>
          <a:xfrm>
            <a:off x="5871835" y="2469585"/>
            <a:ext cx="1479596" cy="2729436"/>
            <a:chOff x="7321814" y="2482648"/>
            <a:chExt cx="1548735" cy="2729436"/>
          </a:xfrm>
        </p:grpSpPr>
        <p:grpSp>
          <p:nvGrpSpPr>
            <p:cNvPr id="4" name="Group 3"/>
            <p:cNvGrpSpPr/>
            <p:nvPr/>
          </p:nvGrpSpPr>
          <p:grpSpPr>
            <a:xfrm>
              <a:off x="7321814" y="3448598"/>
              <a:ext cx="1548735" cy="1763486"/>
              <a:chOff x="6362406" y="3474725"/>
              <a:chExt cx="1548735" cy="1763486"/>
            </a:xfrm>
          </p:grpSpPr>
          <p:sp>
            <p:nvSpPr>
              <p:cNvPr id="26" name="Up Arrow Callout 25"/>
              <p:cNvSpPr/>
              <p:nvPr/>
            </p:nvSpPr>
            <p:spPr>
              <a:xfrm>
                <a:off x="6362406" y="3474725"/>
                <a:ext cx="1548735" cy="1763486"/>
              </a:xfrm>
              <a:prstGeom prst="upArrow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Select </a:t>
                </a:r>
                <a:r>
                  <a:rPr lang="en-US" dirty="0"/>
                  <a:t>[a-z\.]</a:t>
                </a:r>
                <a:r>
                  <a:rPr lang="en-US" dirty="0" smtClean="0"/>
                  <a:t> having length 2 to 6</a:t>
                </a:r>
                <a:endParaRPr lang="en-US" dirty="0"/>
              </a:p>
            </p:txBody>
          </p:sp>
          <p:sp>
            <p:nvSpPr>
              <p:cNvPr id="42" name="Oval 41">
                <a:extLst>
                  <a:ext uri="{FF2B5EF4-FFF2-40B4-BE49-F238E27FC236}">
                    <a16:creationId xmlns:a16="http://schemas.microsoft.com/office/drawing/2014/main" id="{EA48ED5C-CB94-427A-B306-17D9BF40BEBD}"/>
                  </a:ext>
                </a:extLst>
              </p:cNvPr>
              <p:cNvSpPr/>
              <p:nvPr/>
            </p:nvSpPr>
            <p:spPr>
              <a:xfrm>
                <a:off x="6985257" y="3675277"/>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latin typeface="Century" panose="02040604050505020304" pitchFamily="18" charset="0"/>
                  </a:rPr>
                  <a:t>3</a:t>
                </a:r>
                <a:endParaRPr lang="en-US" dirty="0">
                  <a:latin typeface="Century" panose="02040604050505020304" pitchFamily="18" charset="0"/>
                </a:endParaRPr>
              </a:p>
            </p:txBody>
          </p:sp>
        </p:grpSp>
        <p:sp>
          <p:nvSpPr>
            <p:cNvPr id="56" name="Oval 55">
              <a:extLst>
                <a:ext uri="{FF2B5EF4-FFF2-40B4-BE49-F238E27FC236}">
                  <a16:creationId xmlns:a16="http://schemas.microsoft.com/office/drawing/2014/main" id="{EA48ED5C-CB94-427A-B306-17D9BF40BEBD}"/>
                </a:ext>
              </a:extLst>
            </p:cNvPr>
            <p:cNvSpPr/>
            <p:nvPr/>
          </p:nvSpPr>
          <p:spPr>
            <a:xfrm>
              <a:off x="7930783" y="2482648"/>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latin typeface="Century" panose="02040604050505020304" pitchFamily="18" charset="0"/>
                </a:rPr>
                <a:t>3</a:t>
              </a:r>
              <a:endParaRPr lang="en-US" dirty="0">
                <a:latin typeface="Century" panose="02040604050505020304" pitchFamily="18" charset="0"/>
              </a:endParaRPr>
            </a:p>
          </p:txBody>
        </p:sp>
      </p:grpSp>
      <p:sp>
        <p:nvSpPr>
          <p:cNvPr id="62" name="Left Arrow 61"/>
          <p:cNvSpPr/>
          <p:nvPr/>
        </p:nvSpPr>
        <p:spPr>
          <a:xfrm rot="17999552">
            <a:off x="10821517" y="1862638"/>
            <a:ext cx="1151070" cy="493776"/>
          </a:xfrm>
          <a:prstGeom prst="lef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Century" panose="02040604050505020304" pitchFamily="18" charset="0"/>
              </a:rPr>
              <a:t>MATCHES</a:t>
            </a:r>
            <a:endParaRPr lang="en-US" sz="1200" dirty="0">
              <a:solidFill>
                <a:schemeClr val="bg1"/>
              </a:solidFill>
              <a:latin typeface="Century" panose="02040604050505020304" pitchFamily="18" charset="0"/>
            </a:endParaRPr>
          </a:p>
        </p:txBody>
      </p:sp>
      <p:sp>
        <p:nvSpPr>
          <p:cNvPr id="63" name="Left Arrow 62"/>
          <p:cNvSpPr/>
          <p:nvPr/>
        </p:nvSpPr>
        <p:spPr>
          <a:xfrm rot="2757087">
            <a:off x="10861079" y="3507442"/>
            <a:ext cx="1393635" cy="489057"/>
          </a:xfrm>
          <a:prstGeom prst="lef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Century" panose="02040604050505020304" pitchFamily="18" charset="0"/>
              </a:rPr>
              <a:t>NOT MATCH</a:t>
            </a:r>
            <a:endParaRPr lang="en-US" sz="1200" dirty="0">
              <a:solidFill>
                <a:schemeClr val="bg1"/>
              </a:solidFill>
              <a:latin typeface="Century" panose="02040604050505020304" pitchFamily="18" charset="0"/>
            </a:endParaRPr>
          </a:p>
        </p:txBody>
      </p:sp>
      <p:grpSp>
        <p:nvGrpSpPr>
          <p:cNvPr id="57" name="Group 56"/>
          <p:cNvGrpSpPr/>
          <p:nvPr/>
        </p:nvGrpSpPr>
        <p:grpSpPr>
          <a:xfrm>
            <a:off x="7469944" y="2468012"/>
            <a:ext cx="1470781" cy="2729436"/>
            <a:chOff x="7321814" y="2482648"/>
            <a:chExt cx="1499616" cy="2729436"/>
          </a:xfrm>
        </p:grpSpPr>
        <p:grpSp>
          <p:nvGrpSpPr>
            <p:cNvPr id="58" name="Group 57"/>
            <p:cNvGrpSpPr/>
            <p:nvPr/>
          </p:nvGrpSpPr>
          <p:grpSpPr>
            <a:xfrm>
              <a:off x="7321814" y="3448598"/>
              <a:ext cx="1499616" cy="1763486"/>
              <a:chOff x="6362406" y="3474725"/>
              <a:chExt cx="1499616" cy="1763486"/>
            </a:xfrm>
          </p:grpSpPr>
          <p:sp>
            <p:nvSpPr>
              <p:cNvPr id="60" name="Up Arrow Callout 59"/>
              <p:cNvSpPr/>
              <p:nvPr/>
            </p:nvSpPr>
            <p:spPr>
              <a:xfrm>
                <a:off x="6362406" y="3474725"/>
                <a:ext cx="1499616" cy="1763486"/>
              </a:xfrm>
              <a:prstGeom prst="upArrow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Select </a:t>
                </a:r>
                <a:r>
                  <a:rPr lang="en-US" dirty="0"/>
                  <a:t>[/\w \.-]</a:t>
                </a:r>
                <a:r>
                  <a:rPr lang="en-US" dirty="0" smtClean="0"/>
                  <a:t> having length 0 or more</a:t>
                </a:r>
                <a:endParaRPr lang="en-US" dirty="0"/>
              </a:p>
            </p:txBody>
          </p:sp>
          <p:sp>
            <p:nvSpPr>
              <p:cNvPr id="61" name="Oval 60">
                <a:extLst>
                  <a:ext uri="{FF2B5EF4-FFF2-40B4-BE49-F238E27FC236}">
                    <a16:creationId xmlns:a16="http://schemas.microsoft.com/office/drawing/2014/main" id="{EA48ED5C-CB94-427A-B306-17D9BF40BEBD}"/>
                  </a:ext>
                </a:extLst>
              </p:cNvPr>
              <p:cNvSpPr/>
              <p:nvPr/>
            </p:nvSpPr>
            <p:spPr>
              <a:xfrm>
                <a:off x="6985257" y="3675277"/>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latin typeface="Century" panose="02040604050505020304" pitchFamily="18" charset="0"/>
                  </a:rPr>
                  <a:t>4</a:t>
                </a:r>
              </a:p>
            </p:txBody>
          </p:sp>
        </p:grpSp>
        <p:sp>
          <p:nvSpPr>
            <p:cNvPr id="59" name="Oval 58">
              <a:extLst>
                <a:ext uri="{FF2B5EF4-FFF2-40B4-BE49-F238E27FC236}">
                  <a16:creationId xmlns:a16="http://schemas.microsoft.com/office/drawing/2014/main" id="{EA48ED5C-CB94-427A-B306-17D9BF40BEBD}"/>
                </a:ext>
              </a:extLst>
            </p:cNvPr>
            <p:cNvSpPr/>
            <p:nvPr/>
          </p:nvSpPr>
          <p:spPr>
            <a:xfrm>
              <a:off x="7930783" y="2482648"/>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latin typeface="Century" panose="02040604050505020304" pitchFamily="18" charset="0"/>
                </a:rPr>
                <a:t>4</a:t>
              </a:r>
            </a:p>
          </p:txBody>
        </p:sp>
      </p:grpSp>
      <p:sp>
        <p:nvSpPr>
          <p:cNvPr id="66" name="Rectangle 65"/>
          <p:cNvSpPr/>
          <p:nvPr/>
        </p:nvSpPr>
        <p:spPr>
          <a:xfrm>
            <a:off x="2762229" y="2836775"/>
            <a:ext cx="1412775" cy="32004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4159958" y="2836775"/>
            <a:ext cx="173736" cy="32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329775" y="2836775"/>
            <a:ext cx="1426579" cy="32004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5740913" y="2836775"/>
            <a:ext cx="246888" cy="32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975694" y="2836775"/>
            <a:ext cx="1481328" cy="32004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451802" y="2836775"/>
            <a:ext cx="1490472" cy="32004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8940974" y="2836775"/>
            <a:ext cx="429768" cy="32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2510007" y="2250070"/>
            <a:ext cx="7089575"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2400" dirty="0" smtClean="0"/>
              <a:t>^(https?://)?([\da-z\.-]+)\.([a-z\.]{2,6})([/\w \.-]*)*/?$</a:t>
            </a:r>
            <a:endParaRPr lang="en-US" sz="2400" kern="1200" dirty="0">
              <a:latin typeface="Century" panose="02040604050505020304" pitchFamily="18" charset="0"/>
            </a:endParaRPr>
          </a:p>
        </p:txBody>
      </p:sp>
    </p:spTree>
    <p:extLst>
      <p:ext uri="{BB962C8B-B14F-4D97-AF65-F5344CB8AC3E}">
        <p14:creationId xmlns:p14="http://schemas.microsoft.com/office/powerpoint/2010/main" val="1485865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F6D21ADA-4E3E-440B-94F8-85B2F02E121F}"/>
              </a:ext>
            </a:extLst>
          </p:cNvPr>
          <p:cNvCxnSpPr/>
          <p:nvPr/>
        </p:nvCxnSpPr>
        <p:spPr>
          <a:xfrm>
            <a:off x="290513" y="292100"/>
            <a:ext cx="104505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099" name="Picture 2" descr="Image result for niit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8675" y="47625"/>
            <a:ext cx="1182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29">
            <a:extLst>
              <a:ext uri="{FF2B5EF4-FFF2-40B4-BE49-F238E27FC236}">
                <a16:creationId xmlns:a16="http://schemas.microsoft.com/office/drawing/2014/main" id="{EA48ED5C-CB94-427A-B306-17D9BF40BEBD}"/>
              </a:ext>
            </a:extLst>
          </p:cNvPr>
          <p:cNvSpPr/>
          <p:nvPr/>
        </p:nvSpPr>
        <p:spPr>
          <a:xfrm>
            <a:off x="63500" y="153988"/>
            <a:ext cx="276225" cy="276225"/>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31" name="TextBox 30">
            <a:extLst>
              <a:ext uri="{FF2B5EF4-FFF2-40B4-BE49-F238E27FC236}">
                <a16:creationId xmlns:a16="http://schemas.microsoft.com/office/drawing/2014/main" id="{BACAE408-10E3-4145-891E-9C577A786D23}"/>
              </a:ext>
            </a:extLst>
          </p:cNvPr>
          <p:cNvSpPr txBox="1"/>
          <p:nvPr/>
        </p:nvSpPr>
        <p:spPr>
          <a:xfrm>
            <a:off x="449260" y="18504"/>
            <a:ext cx="7257825" cy="553998"/>
          </a:xfrm>
          <a:prstGeom prst="rect">
            <a:avLst/>
          </a:prstGeom>
          <a:solidFill>
            <a:schemeClr val="bg1"/>
          </a:solidFill>
        </p:spPr>
        <p:txBody>
          <a:bodyPr wrap="square">
            <a:spAutoFit/>
          </a:bodyPr>
          <a:lstStyle/>
          <a:p>
            <a:pPr>
              <a:defRPr/>
            </a:pPr>
            <a:r>
              <a:rPr lang="en-US" sz="3000" dirty="0">
                <a:solidFill>
                  <a:schemeClr val="accent1">
                    <a:lumMod val="75000"/>
                  </a:schemeClr>
                </a:solidFill>
                <a:latin typeface="Century" panose="02040604050505020304" pitchFamily="18" charset="0"/>
              </a:rPr>
              <a:t>Steamrolling from start to end of string</a:t>
            </a:r>
          </a:p>
        </p:txBody>
      </p:sp>
      <p:grpSp>
        <p:nvGrpSpPr>
          <p:cNvPr id="7" name="Group 6"/>
          <p:cNvGrpSpPr/>
          <p:nvPr/>
        </p:nvGrpSpPr>
        <p:grpSpPr>
          <a:xfrm>
            <a:off x="437370" y="1862312"/>
            <a:ext cx="2462837" cy="3918733"/>
            <a:chOff x="667346" y="1219700"/>
            <a:chExt cx="2462837" cy="3918733"/>
          </a:xfrm>
        </p:grpSpPr>
        <p:grpSp>
          <p:nvGrpSpPr>
            <p:cNvPr id="29" name="Group 28"/>
            <p:cNvGrpSpPr/>
            <p:nvPr/>
          </p:nvGrpSpPr>
          <p:grpSpPr>
            <a:xfrm>
              <a:off x="852060" y="1219700"/>
              <a:ext cx="2093411" cy="2093411"/>
              <a:chOff x="4544999" y="1126600"/>
              <a:chExt cx="2093411" cy="2093411"/>
            </a:xfrm>
          </p:grpSpPr>
          <p:sp>
            <p:nvSpPr>
              <p:cNvPr id="32" name="Oval 31"/>
              <p:cNvSpPr/>
              <p:nvPr/>
            </p:nvSpPr>
            <p:spPr>
              <a:xfrm>
                <a:off x="4544999" y="1126600"/>
                <a:ext cx="2093411" cy="209341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Oval 4"/>
              <p:cNvSpPr txBox="1"/>
              <p:nvPr/>
            </p:nvSpPr>
            <p:spPr>
              <a:xfrm>
                <a:off x="4786257" y="1433173"/>
                <a:ext cx="1743805" cy="1480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171450" lvl="0" indent="-171450" defTabSz="2266950">
                  <a:lnSpc>
                    <a:spcPct val="90000"/>
                  </a:lnSpc>
                  <a:spcBef>
                    <a:spcPct val="0"/>
                  </a:spcBef>
                  <a:spcAft>
                    <a:spcPct val="35000"/>
                  </a:spcAft>
                  <a:buFont typeface="Arial" panose="020B0604020202020204" pitchFamily="34" charset="0"/>
                  <a:buChar char="•"/>
                </a:pPr>
                <a:r>
                  <a:rPr lang="en-US" sz="1400" dirty="0">
                    <a:solidFill>
                      <a:schemeClr val="bg1"/>
                    </a:solidFill>
                    <a:latin typeface="Century" panose="02040604050505020304" pitchFamily="18" charset="0"/>
                  </a:rPr>
                  <a:t>{START} Mary {END} had a {START} little lamb {END}</a:t>
                </a:r>
                <a:endParaRPr lang="en-US" sz="1400" dirty="0" smtClean="0">
                  <a:solidFill>
                    <a:schemeClr val="bg1"/>
                  </a:solidFill>
                  <a:latin typeface="Century" panose="02040604050505020304" pitchFamily="18" charset="0"/>
                </a:endParaRPr>
              </a:p>
            </p:txBody>
          </p:sp>
        </p:grpSp>
        <p:grpSp>
          <p:nvGrpSpPr>
            <p:cNvPr id="35" name="Group 34"/>
            <p:cNvGrpSpPr/>
            <p:nvPr/>
          </p:nvGrpSpPr>
          <p:grpSpPr>
            <a:xfrm>
              <a:off x="667346" y="3619684"/>
              <a:ext cx="2462837" cy="1518749"/>
              <a:chOff x="4360286" y="3424427"/>
              <a:chExt cx="2462837" cy="1518749"/>
            </a:xfrm>
          </p:grpSpPr>
          <p:sp>
            <p:nvSpPr>
              <p:cNvPr id="37" name="Rectangle 36"/>
              <p:cNvSpPr/>
              <p:nvPr/>
            </p:nvSpPr>
            <p:spPr>
              <a:xfrm>
                <a:off x="4360286" y="3424427"/>
                <a:ext cx="2462837" cy="15187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8" name="TextBox 37"/>
              <p:cNvSpPr txBox="1"/>
              <p:nvPr/>
            </p:nvSpPr>
            <p:spPr>
              <a:xfrm>
                <a:off x="4360286" y="3424427"/>
                <a:ext cx="2184819"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1600" kern="1200" dirty="0" smtClean="0">
                    <a:solidFill>
                      <a:schemeClr val="accent1"/>
                    </a:solidFill>
                    <a:latin typeface="Century" panose="02040604050505020304" pitchFamily="18" charset="0"/>
                  </a:rPr>
                  <a:t>Input having 2 occurrence of {START} &amp; {END} string</a:t>
                </a:r>
              </a:p>
              <a:p>
                <a:pPr lvl="0" algn="ctr" defTabSz="2889250">
                  <a:lnSpc>
                    <a:spcPct val="90000"/>
                  </a:lnSpc>
                  <a:spcBef>
                    <a:spcPct val="0"/>
                  </a:spcBef>
                  <a:spcAft>
                    <a:spcPct val="35000"/>
                  </a:spcAft>
                </a:pPr>
                <a:endParaRPr lang="en-US" sz="1600" kern="1200" dirty="0">
                  <a:solidFill>
                    <a:schemeClr val="accent1"/>
                  </a:solidFill>
                  <a:latin typeface="Century" panose="02040604050505020304" pitchFamily="18" charset="0"/>
                </a:endParaRPr>
              </a:p>
            </p:txBody>
          </p:sp>
        </p:grpSp>
      </p:grpSp>
      <p:grpSp>
        <p:nvGrpSpPr>
          <p:cNvPr id="46" name="Group 45"/>
          <p:cNvGrpSpPr/>
          <p:nvPr/>
        </p:nvGrpSpPr>
        <p:grpSpPr>
          <a:xfrm>
            <a:off x="9313883" y="1862312"/>
            <a:ext cx="2462837" cy="3918733"/>
            <a:chOff x="667346" y="1219700"/>
            <a:chExt cx="2462837" cy="3918733"/>
          </a:xfrm>
        </p:grpSpPr>
        <p:grpSp>
          <p:nvGrpSpPr>
            <p:cNvPr id="47" name="Group 46"/>
            <p:cNvGrpSpPr/>
            <p:nvPr/>
          </p:nvGrpSpPr>
          <p:grpSpPr>
            <a:xfrm>
              <a:off x="852060" y="1219700"/>
              <a:ext cx="2093411" cy="2093411"/>
              <a:chOff x="4544999" y="1126600"/>
              <a:chExt cx="2093411" cy="2093411"/>
            </a:xfrm>
          </p:grpSpPr>
          <p:sp>
            <p:nvSpPr>
              <p:cNvPr id="51" name="Oval 50"/>
              <p:cNvSpPr/>
              <p:nvPr/>
            </p:nvSpPr>
            <p:spPr>
              <a:xfrm>
                <a:off x="4544999" y="1126600"/>
                <a:ext cx="2093411" cy="2093411"/>
              </a:xfrm>
              <a:prstGeom prst="ellipse">
                <a:avLst/>
              </a:prstGeom>
            </p:spPr>
            <p:style>
              <a:lnRef idx="3">
                <a:schemeClr val="lt1"/>
              </a:lnRef>
              <a:fillRef idx="1">
                <a:schemeClr val="accent2"/>
              </a:fillRef>
              <a:effectRef idx="1">
                <a:schemeClr val="accent2"/>
              </a:effectRef>
              <a:fontRef idx="minor">
                <a:schemeClr val="lt1"/>
              </a:fontRef>
            </p:style>
          </p:sp>
          <p:sp>
            <p:nvSpPr>
              <p:cNvPr id="52" name="Oval 4"/>
              <p:cNvSpPr txBox="1"/>
              <p:nvPr/>
            </p:nvSpPr>
            <p:spPr>
              <a:xfrm>
                <a:off x="4728325" y="1536444"/>
                <a:ext cx="1732280" cy="1480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171450" lvl="0" indent="-171450" defTabSz="2266950">
                  <a:lnSpc>
                    <a:spcPct val="90000"/>
                  </a:lnSpc>
                  <a:spcBef>
                    <a:spcPct val="0"/>
                  </a:spcBef>
                  <a:spcAft>
                    <a:spcPct val="35000"/>
                  </a:spcAft>
                  <a:buFont typeface="Arial" panose="020B0604020202020204" pitchFamily="34" charset="0"/>
                  <a:buChar char="•"/>
                </a:pPr>
                <a:r>
                  <a:rPr lang="en-US" sz="1400" dirty="0">
                    <a:latin typeface="Century" panose="02040604050505020304" pitchFamily="18" charset="0"/>
                  </a:rPr>
                  <a:t>{START} Mary {END</a:t>
                </a:r>
                <a:r>
                  <a:rPr lang="en-US" sz="1400" dirty="0" smtClean="0">
                    <a:latin typeface="Century" panose="02040604050505020304" pitchFamily="18" charset="0"/>
                  </a:rPr>
                  <a:t>}</a:t>
                </a:r>
              </a:p>
              <a:p>
                <a:pPr marL="171450" lvl="0" indent="-171450" defTabSz="2266950">
                  <a:lnSpc>
                    <a:spcPct val="90000"/>
                  </a:lnSpc>
                  <a:spcBef>
                    <a:spcPct val="0"/>
                  </a:spcBef>
                  <a:spcAft>
                    <a:spcPct val="35000"/>
                  </a:spcAft>
                  <a:buFont typeface="Arial" panose="020B0604020202020204" pitchFamily="34" charset="0"/>
                  <a:buChar char="•"/>
                </a:pPr>
                <a:r>
                  <a:rPr lang="en-US" sz="1400" dirty="0" smtClean="0">
                    <a:latin typeface="Century" panose="02040604050505020304" pitchFamily="18" charset="0"/>
                  </a:rPr>
                  <a:t>{</a:t>
                </a:r>
                <a:r>
                  <a:rPr lang="en-US" sz="1400" dirty="0">
                    <a:latin typeface="Century" panose="02040604050505020304" pitchFamily="18" charset="0"/>
                  </a:rPr>
                  <a:t>START} little lamb {END}</a:t>
                </a:r>
                <a:endParaRPr lang="en-US" sz="1400" dirty="0" smtClean="0">
                  <a:solidFill>
                    <a:schemeClr val="bg1"/>
                  </a:solidFill>
                  <a:latin typeface="Century" panose="02040604050505020304" pitchFamily="18" charset="0"/>
                </a:endParaRPr>
              </a:p>
            </p:txBody>
          </p:sp>
        </p:grpSp>
        <p:grpSp>
          <p:nvGrpSpPr>
            <p:cNvPr id="48" name="Group 47"/>
            <p:cNvGrpSpPr/>
            <p:nvPr/>
          </p:nvGrpSpPr>
          <p:grpSpPr>
            <a:xfrm>
              <a:off x="667346" y="3619684"/>
              <a:ext cx="2462837" cy="1518749"/>
              <a:chOff x="4360286" y="3424427"/>
              <a:chExt cx="2462837" cy="1518749"/>
            </a:xfrm>
          </p:grpSpPr>
          <p:sp>
            <p:nvSpPr>
              <p:cNvPr id="49" name="Rectangle 48"/>
              <p:cNvSpPr/>
              <p:nvPr/>
            </p:nvSpPr>
            <p:spPr>
              <a:xfrm>
                <a:off x="4360286" y="3424427"/>
                <a:ext cx="2462837" cy="15187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0" name="TextBox 49"/>
              <p:cNvSpPr txBox="1"/>
              <p:nvPr/>
            </p:nvSpPr>
            <p:spPr>
              <a:xfrm>
                <a:off x="4360286" y="3424427"/>
                <a:ext cx="2462837"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1600" dirty="0" smtClean="0">
                    <a:solidFill>
                      <a:schemeClr val="accent2"/>
                    </a:solidFill>
                    <a:latin typeface="Century" panose="02040604050505020304" pitchFamily="18" charset="0"/>
                  </a:rPr>
                  <a:t>Output matches both the occurrence of {START} &amp; {END} string </a:t>
                </a:r>
              </a:p>
              <a:p>
                <a:pPr lvl="0" algn="ctr" defTabSz="2889250">
                  <a:lnSpc>
                    <a:spcPct val="90000"/>
                  </a:lnSpc>
                  <a:spcBef>
                    <a:spcPct val="0"/>
                  </a:spcBef>
                  <a:spcAft>
                    <a:spcPct val="35000"/>
                  </a:spcAft>
                </a:pPr>
                <a:endParaRPr lang="en-US" sz="1600" dirty="0">
                  <a:solidFill>
                    <a:schemeClr val="accent2"/>
                  </a:solidFill>
                  <a:latin typeface="Century" panose="02040604050505020304" pitchFamily="18" charset="0"/>
                </a:endParaRPr>
              </a:p>
            </p:txBody>
          </p:sp>
        </p:grpSp>
      </p:grpSp>
      <p:sp>
        <p:nvSpPr>
          <p:cNvPr id="8" name="Rectangle 7"/>
          <p:cNvSpPr/>
          <p:nvPr/>
        </p:nvSpPr>
        <p:spPr>
          <a:xfrm>
            <a:off x="622084" y="685431"/>
            <a:ext cx="10969924" cy="827169"/>
          </a:xfrm>
          <a:prstGeom prst="rect">
            <a:avLst/>
          </a:prstGeom>
          <a:solidFill>
            <a:schemeClr val="bg2">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r>
              <a:rPr lang="en-US" b="1" dirty="0" smtClean="0">
                <a:solidFill>
                  <a:schemeClr val="tx1"/>
                </a:solidFill>
                <a:latin typeface="Century" panose="02040604050505020304" pitchFamily="18" charset="0"/>
              </a:rPr>
              <a:t>Problem Statement</a:t>
            </a:r>
            <a:r>
              <a:rPr lang="en-US" b="1" dirty="0" smtClean="0">
                <a:ln w="0"/>
                <a:solidFill>
                  <a:schemeClr val="tx1"/>
                </a:solidFill>
                <a:effectLst>
                  <a:outerShdw blurRad="38100" dist="19050" dir="2700000" algn="tl" rotWithShape="0">
                    <a:schemeClr val="dk1">
                      <a:alpha val="40000"/>
                    </a:schemeClr>
                  </a:outerShdw>
                </a:effectLst>
                <a:latin typeface="Century" panose="02040604050505020304" pitchFamily="18" charset="0"/>
              </a:rPr>
              <a:t>:</a:t>
            </a:r>
            <a:r>
              <a:rPr lang="en-US" b="1" dirty="0" smtClean="0">
                <a:solidFill>
                  <a:schemeClr val="tx1"/>
                </a:solidFill>
                <a:latin typeface="Century" panose="02040604050505020304" pitchFamily="18" charset="0"/>
              </a:rPr>
              <a:t> </a:t>
            </a:r>
            <a:r>
              <a:rPr lang="en-US" dirty="0" smtClean="0">
                <a:latin typeface="Century" panose="02040604050505020304" pitchFamily="18" charset="0"/>
              </a:rPr>
              <a:t>Write a Regex to demonstrate the </a:t>
            </a:r>
            <a:r>
              <a:rPr lang="en-US" dirty="0"/>
              <a:t>Lazy </a:t>
            </a:r>
            <a:r>
              <a:rPr lang="en-US" dirty="0" smtClean="0"/>
              <a:t>Quantifier</a:t>
            </a:r>
            <a:r>
              <a:rPr lang="en-US" dirty="0" smtClean="0">
                <a:latin typeface="Century" panose="02040604050505020304" pitchFamily="18" charset="0"/>
              </a:rPr>
              <a:t>.</a:t>
            </a:r>
            <a:endParaRPr lang="en-US" dirty="0" smtClean="0"/>
          </a:p>
        </p:txBody>
      </p:sp>
      <p:sp>
        <p:nvSpPr>
          <p:cNvPr id="54" name="Rectangle 53"/>
          <p:cNvSpPr/>
          <p:nvPr/>
        </p:nvSpPr>
        <p:spPr>
          <a:xfrm>
            <a:off x="627923" y="5564023"/>
            <a:ext cx="10969924" cy="1141396"/>
          </a:xfrm>
          <a:prstGeom prst="rect">
            <a:avLst/>
          </a:prstGeom>
          <a:solidFill>
            <a:schemeClr val="bg2">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r>
              <a:rPr lang="en-US" b="1" dirty="0" smtClean="0">
                <a:solidFill>
                  <a:schemeClr val="tx1"/>
                </a:solidFill>
                <a:latin typeface="Century" panose="02040604050505020304" pitchFamily="18" charset="0"/>
              </a:rPr>
              <a:t>Explanation: </a:t>
            </a:r>
            <a:r>
              <a:rPr lang="en-US" dirty="0">
                <a:solidFill>
                  <a:schemeClr val="bg1"/>
                </a:solidFill>
                <a:latin typeface="Century" panose="02040604050505020304" pitchFamily="18" charset="0"/>
              </a:rPr>
              <a:t>The classic trap with greedy quantifiers is that they may match more than you expect. Suppose you want to match tokens that begin with </a:t>
            </a:r>
            <a:r>
              <a:rPr lang="en-US" dirty="0">
                <a:solidFill>
                  <a:schemeClr val="accent4"/>
                </a:solidFill>
                <a:latin typeface="Century" panose="02040604050505020304" pitchFamily="18" charset="0"/>
              </a:rPr>
              <a:t>{START}</a:t>
            </a:r>
            <a:r>
              <a:rPr lang="en-US" dirty="0">
                <a:solidFill>
                  <a:schemeClr val="bg1"/>
                </a:solidFill>
                <a:latin typeface="Century" panose="02040604050505020304" pitchFamily="18" charset="0"/>
              </a:rPr>
              <a:t> and end with </a:t>
            </a:r>
            <a:r>
              <a:rPr lang="en-US" dirty="0">
                <a:solidFill>
                  <a:schemeClr val="accent4"/>
                </a:solidFill>
                <a:latin typeface="Century" panose="02040604050505020304" pitchFamily="18" charset="0"/>
              </a:rPr>
              <a:t>{END}</a:t>
            </a:r>
            <a:r>
              <a:rPr lang="en-US" dirty="0">
                <a:solidFill>
                  <a:schemeClr val="bg1"/>
                </a:solidFill>
                <a:latin typeface="Century" panose="02040604050505020304" pitchFamily="18" charset="0"/>
              </a:rPr>
              <a:t>. You may try this pattern:</a:t>
            </a:r>
            <a:r>
              <a:rPr lang="en-US" dirty="0">
                <a:solidFill>
                  <a:schemeClr val="tx1"/>
                </a:solidFill>
                <a:latin typeface="Century" panose="02040604050505020304" pitchFamily="18" charset="0"/>
              </a:rPr>
              <a:t> </a:t>
            </a:r>
            <a:r>
              <a:rPr lang="en-US" dirty="0">
                <a:solidFill>
                  <a:schemeClr val="accent4"/>
                </a:solidFill>
                <a:latin typeface="Century" panose="02040604050505020304" pitchFamily="18" charset="0"/>
              </a:rPr>
              <a:t>{START}.*{END} </a:t>
            </a:r>
            <a:r>
              <a:rPr lang="en-US" dirty="0">
                <a:solidFill>
                  <a:schemeClr val="bg1"/>
                </a:solidFill>
                <a:latin typeface="Century" panose="02040604050505020304" pitchFamily="18" charset="0"/>
              </a:rPr>
              <a:t>The lazy </a:t>
            </a:r>
            <a:r>
              <a:rPr lang="en-US" dirty="0">
                <a:solidFill>
                  <a:schemeClr val="accent4"/>
                </a:solidFill>
                <a:latin typeface="Century" panose="02040604050505020304" pitchFamily="18" charset="0"/>
              </a:rPr>
              <a:t>.*?</a:t>
            </a:r>
            <a:r>
              <a:rPr lang="en-US" dirty="0">
                <a:solidFill>
                  <a:schemeClr val="bg1"/>
                </a:solidFill>
                <a:latin typeface="Century" panose="02040604050505020304" pitchFamily="18" charset="0"/>
              </a:rPr>
              <a:t> guarantees that the quantified dot only matches as many characters as needed for the rest of the pattern to succeed. You may </a:t>
            </a:r>
            <a:r>
              <a:rPr lang="en-US" dirty="0" smtClean="0">
                <a:solidFill>
                  <a:schemeClr val="bg1"/>
                </a:solidFill>
                <a:latin typeface="Century" panose="02040604050505020304" pitchFamily="18" charset="0"/>
              </a:rPr>
              <a:t>try </a:t>
            </a:r>
            <a:r>
              <a:rPr lang="en-US" dirty="0">
                <a:solidFill>
                  <a:schemeClr val="bg1"/>
                </a:solidFill>
                <a:latin typeface="Century" panose="02040604050505020304" pitchFamily="18" charset="0"/>
              </a:rPr>
              <a:t>pattern:</a:t>
            </a:r>
            <a:r>
              <a:rPr lang="en-US" dirty="0">
                <a:solidFill>
                  <a:schemeClr val="tx1"/>
                </a:solidFill>
                <a:latin typeface="Century" panose="02040604050505020304" pitchFamily="18" charset="0"/>
              </a:rPr>
              <a:t> </a:t>
            </a:r>
            <a:r>
              <a:rPr lang="en-US" dirty="0">
                <a:solidFill>
                  <a:schemeClr val="accent4"/>
                </a:solidFill>
                <a:latin typeface="Century" panose="02040604050505020304" pitchFamily="18" charset="0"/>
              </a:rPr>
              <a:t>{START</a:t>
            </a:r>
            <a:r>
              <a:rPr lang="en-US" dirty="0" smtClean="0">
                <a:solidFill>
                  <a:schemeClr val="accent4"/>
                </a:solidFill>
                <a:latin typeface="Century" panose="02040604050505020304" pitchFamily="18" charset="0"/>
              </a:rPr>
              <a:t>}.*?{</a:t>
            </a:r>
            <a:r>
              <a:rPr lang="en-US" dirty="0">
                <a:solidFill>
                  <a:schemeClr val="accent4"/>
                </a:solidFill>
                <a:latin typeface="Century" panose="02040604050505020304" pitchFamily="18" charset="0"/>
              </a:rPr>
              <a:t>END}</a:t>
            </a:r>
            <a:endParaRPr lang="en-US" dirty="0" smtClean="0">
              <a:solidFill>
                <a:schemeClr val="bg1"/>
              </a:solidFill>
              <a:latin typeface="Century" panose="02040604050505020304" pitchFamily="18" charset="0"/>
            </a:endParaRPr>
          </a:p>
        </p:txBody>
      </p:sp>
      <p:grpSp>
        <p:nvGrpSpPr>
          <p:cNvPr id="3" name="Group 2"/>
          <p:cNvGrpSpPr/>
          <p:nvPr/>
        </p:nvGrpSpPr>
        <p:grpSpPr>
          <a:xfrm>
            <a:off x="5405530" y="2484290"/>
            <a:ext cx="1499616" cy="2713348"/>
            <a:chOff x="3890238" y="2484290"/>
            <a:chExt cx="1499616" cy="2713348"/>
          </a:xfrm>
        </p:grpSpPr>
        <p:sp>
          <p:nvSpPr>
            <p:cNvPr id="34" name="Oval 33">
              <a:extLst>
                <a:ext uri="{FF2B5EF4-FFF2-40B4-BE49-F238E27FC236}">
                  <a16:creationId xmlns:a16="http://schemas.microsoft.com/office/drawing/2014/main" id="{EA48ED5C-CB94-427A-B306-17D9BF40BEBD}"/>
                </a:ext>
              </a:extLst>
            </p:cNvPr>
            <p:cNvSpPr/>
            <p:nvPr/>
          </p:nvSpPr>
          <p:spPr>
            <a:xfrm>
              <a:off x="4478123" y="2484290"/>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latin typeface="Century" panose="02040604050505020304" pitchFamily="18" charset="0"/>
                </a:rPr>
                <a:t>1</a:t>
              </a:r>
              <a:endParaRPr lang="en-US" dirty="0">
                <a:latin typeface="Century" panose="02040604050505020304" pitchFamily="18" charset="0"/>
              </a:endParaRPr>
            </a:p>
          </p:txBody>
        </p:sp>
        <p:sp>
          <p:nvSpPr>
            <p:cNvPr id="9" name="Up Arrow Callout 8"/>
            <p:cNvSpPr/>
            <p:nvPr/>
          </p:nvSpPr>
          <p:spPr>
            <a:xfrm>
              <a:off x="3890238" y="3434152"/>
              <a:ext cx="1499616" cy="1763486"/>
            </a:xfrm>
            <a:prstGeom prst="upArrow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Find the {START} then 1</a:t>
              </a:r>
              <a:r>
                <a:rPr lang="en-US" baseline="30000" dirty="0" smtClean="0"/>
                <a:t>st</a:t>
              </a:r>
              <a:r>
                <a:rPr lang="en-US" dirty="0" smtClean="0"/>
                <a:t> occurrence of {END}</a:t>
              </a:r>
              <a:endParaRPr lang="en-US" dirty="0"/>
            </a:p>
          </p:txBody>
        </p:sp>
        <p:sp>
          <p:nvSpPr>
            <p:cNvPr id="55" name="Oval 54">
              <a:extLst>
                <a:ext uri="{FF2B5EF4-FFF2-40B4-BE49-F238E27FC236}">
                  <a16:creationId xmlns:a16="http://schemas.microsoft.com/office/drawing/2014/main" id="{EA48ED5C-CB94-427A-B306-17D9BF40BEBD}"/>
                </a:ext>
              </a:extLst>
            </p:cNvPr>
            <p:cNvSpPr/>
            <p:nvPr/>
          </p:nvSpPr>
          <p:spPr>
            <a:xfrm>
              <a:off x="4495580" y="3621598"/>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latin typeface="Century" panose="02040604050505020304" pitchFamily="18" charset="0"/>
                </a:rPr>
                <a:t>1</a:t>
              </a:r>
              <a:endParaRPr lang="en-US" dirty="0">
                <a:latin typeface="Century" panose="02040604050505020304" pitchFamily="18" charset="0"/>
              </a:endParaRPr>
            </a:p>
          </p:txBody>
        </p:sp>
      </p:grpSp>
      <p:sp>
        <p:nvSpPr>
          <p:cNvPr id="62" name="Left Arrow 61"/>
          <p:cNvSpPr/>
          <p:nvPr/>
        </p:nvSpPr>
        <p:spPr>
          <a:xfrm rot="17999552">
            <a:off x="10821517" y="1862638"/>
            <a:ext cx="1151070" cy="493776"/>
          </a:xfrm>
          <a:prstGeom prst="lef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Century" panose="02040604050505020304" pitchFamily="18" charset="0"/>
              </a:rPr>
              <a:t>MATCH 1</a:t>
            </a:r>
            <a:endParaRPr lang="en-US" sz="1200" dirty="0">
              <a:solidFill>
                <a:schemeClr val="bg1"/>
              </a:solidFill>
              <a:latin typeface="Century" panose="02040604050505020304" pitchFamily="18" charset="0"/>
            </a:endParaRPr>
          </a:p>
        </p:txBody>
      </p:sp>
      <p:sp>
        <p:nvSpPr>
          <p:cNvPr id="63" name="Left Arrow 62"/>
          <p:cNvSpPr/>
          <p:nvPr/>
        </p:nvSpPr>
        <p:spPr>
          <a:xfrm rot="2757087">
            <a:off x="10861079" y="3507442"/>
            <a:ext cx="1393635" cy="489057"/>
          </a:xfrm>
          <a:prstGeom prst="lef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Century" panose="02040604050505020304" pitchFamily="18" charset="0"/>
              </a:rPr>
              <a:t>MATCH 2</a:t>
            </a:r>
            <a:endParaRPr lang="en-US" sz="1200" dirty="0">
              <a:solidFill>
                <a:schemeClr val="bg1"/>
              </a:solidFill>
              <a:latin typeface="Century" panose="02040604050505020304" pitchFamily="18" charset="0"/>
            </a:endParaRPr>
          </a:p>
        </p:txBody>
      </p:sp>
      <p:sp>
        <p:nvSpPr>
          <p:cNvPr id="66" name="Rectangle 65"/>
          <p:cNvSpPr/>
          <p:nvPr/>
        </p:nvSpPr>
        <p:spPr>
          <a:xfrm>
            <a:off x="5022103" y="2849424"/>
            <a:ext cx="2097154" cy="32004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299278" y="2250070"/>
            <a:ext cx="3512311"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2400" dirty="0" smtClean="0"/>
              <a:t>{START}.*?{END}</a:t>
            </a:r>
            <a:endParaRPr lang="en-US" sz="2400" kern="1200" dirty="0">
              <a:latin typeface="Century" panose="02040604050505020304" pitchFamily="18" charset="0"/>
            </a:endParaRPr>
          </a:p>
        </p:txBody>
      </p:sp>
      <p:sp>
        <p:nvSpPr>
          <p:cNvPr id="64" name="Chevron 63"/>
          <p:cNvSpPr/>
          <p:nvPr/>
        </p:nvSpPr>
        <p:spPr>
          <a:xfrm>
            <a:off x="2905635" y="2513285"/>
            <a:ext cx="613387" cy="922250"/>
          </a:xfrm>
          <a:prstGeom prst="chevron">
            <a:avLst>
              <a:gd name="adj" fmla="val 62310"/>
            </a:avLst>
          </a:prstGeom>
        </p:spPr>
        <p:style>
          <a:lnRef idx="3">
            <a:schemeClr val="lt1"/>
          </a:lnRef>
          <a:fillRef idx="1">
            <a:schemeClr val="accent1"/>
          </a:fillRef>
          <a:effectRef idx="1">
            <a:schemeClr val="accent1"/>
          </a:effectRef>
          <a:fontRef idx="minor">
            <a:schemeClr val="lt1"/>
          </a:fontRef>
        </p:style>
      </p:sp>
      <p:sp>
        <p:nvSpPr>
          <p:cNvPr id="65" name="Chevron 64"/>
          <p:cNvSpPr/>
          <p:nvPr/>
        </p:nvSpPr>
        <p:spPr>
          <a:xfrm>
            <a:off x="8782929" y="2513286"/>
            <a:ext cx="651025" cy="922249"/>
          </a:xfrm>
          <a:prstGeom prst="chevron">
            <a:avLst>
              <a:gd name="adj" fmla="val 62310"/>
            </a:avLst>
          </a:prstGeom>
        </p:spPr>
        <p:style>
          <a:lnRef idx="3">
            <a:schemeClr val="lt1"/>
          </a:lnRef>
          <a:fillRef idx="1">
            <a:schemeClr val="accent2"/>
          </a:fillRef>
          <a:effectRef idx="1">
            <a:schemeClr val="accent2"/>
          </a:effectRef>
          <a:fontRef idx="minor">
            <a:schemeClr val="lt1"/>
          </a:fontRef>
        </p:style>
      </p:sp>
    </p:spTree>
    <p:extLst>
      <p:ext uri="{BB962C8B-B14F-4D97-AF65-F5344CB8AC3E}">
        <p14:creationId xmlns:p14="http://schemas.microsoft.com/office/powerpoint/2010/main" val="875133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F191DC5-DBE1-4026-9C09-FBFA51F7EE2C}"/>
              </a:ext>
            </a:extLst>
          </p:cNvPr>
          <p:cNvSpPr/>
          <p:nvPr/>
        </p:nvSpPr>
        <p:spPr>
          <a:xfrm>
            <a:off x="2011680" y="3267441"/>
            <a:ext cx="8229600" cy="1965960"/>
          </a:xfrm>
          <a:prstGeom prst="rect">
            <a:avLst/>
          </a:prstGeom>
          <a:solidFill>
            <a:schemeClr val="tx1"/>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Century" panose="02040604050505020304" pitchFamily="18" charset="0"/>
              </a:rPr>
              <a:t>Regex in automation project</a:t>
            </a:r>
            <a:endParaRPr lang="en-US" sz="4000" dirty="0">
              <a:solidFill>
                <a:schemeClr val="bg1"/>
              </a:solidFill>
              <a:latin typeface="Century Gothic" panose="020B0502020202020204" pitchFamily="34" charset="0"/>
              <a:ea typeface="Arial" charset="0"/>
              <a:cs typeface="Arial" charset="0"/>
            </a:endParaRPr>
          </a:p>
        </p:txBody>
      </p:sp>
      <p:sp>
        <p:nvSpPr>
          <p:cNvPr id="73" name="Rectangle 72">
            <a:extLst>
              <a:ext uri="{FF2B5EF4-FFF2-40B4-BE49-F238E27FC236}">
                <a16:creationId xmlns:a16="http://schemas.microsoft.com/office/drawing/2014/main" id="{34D497EF-099E-4CC1-A6F3-E9426288D067}"/>
              </a:ext>
            </a:extLst>
          </p:cNvPr>
          <p:cNvSpPr/>
          <p:nvPr/>
        </p:nvSpPr>
        <p:spPr>
          <a:xfrm>
            <a:off x="2011680" y="5263881"/>
            <a:ext cx="8229600" cy="91440"/>
          </a:xfrm>
          <a:prstGeom prst="rect">
            <a:avLst/>
          </a:prstGeom>
          <a:solidFill>
            <a:schemeClr val="accent1">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lumMod val="65000"/>
                  <a:lumOff val="35000"/>
                </a:schemeClr>
              </a:solidFill>
              <a:latin typeface="Arial" charset="0"/>
              <a:ea typeface="Arial" charset="0"/>
              <a:cs typeface="Arial" charset="0"/>
            </a:endParaRPr>
          </a:p>
        </p:txBody>
      </p:sp>
      <p:pic>
        <p:nvPicPr>
          <p:cNvPr id="7" name="Picture 2" descr="Image result for niit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8675" y="47625"/>
            <a:ext cx="1182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F6D21ADA-4E3E-440B-94F8-85B2F02E121F}"/>
              </a:ext>
            </a:extLst>
          </p:cNvPr>
          <p:cNvCxnSpPr/>
          <p:nvPr/>
        </p:nvCxnSpPr>
        <p:spPr>
          <a:xfrm>
            <a:off x="290513" y="292100"/>
            <a:ext cx="104505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EA48ED5C-CB94-427A-B306-17D9BF40BEBD}"/>
              </a:ext>
            </a:extLst>
          </p:cNvPr>
          <p:cNvSpPr/>
          <p:nvPr/>
        </p:nvSpPr>
        <p:spPr>
          <a:xfrm>
            <a:off x="63500" y="153988"/>
            <a:ext cx="276225" cy="276225"/>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pic>
        <p:nvPicPr>
          <p:cNvPr id="10" name="Graphic 11" descr="Theatre">
            <a:extLst>
              <a:ext uri="{FF2B5EF4-FFF2-40B4-BE49-F238E27FC236}">
                <a16:creationId xmlns:a16="http://schemas.microsoft.com/office/drawing/2014/main" id="{44D43522-B5B2-4608-B572-9C54673CB55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2024743" y="1757808"/>
            <a:ext cx="1508760" cy="1508760"/>
          </a:xfrm>
          <a:prstGeom prst="rect">
            <a:avLst/>
          </a:prstGeom>
        </p:spPr>
      </p:pic>
    </p:spTree>
    <p:extLst>
      <p:ext uri="{BB962C8B-B14F-4D97-AF65-F5344CB8AC3E}">
        <p14:creationId xmlns:p14="http://schemas.microsoft.com/office/powerpoint/2010/main" val="16939120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F6D21ADA-4E3E-440B-94F8-85B2F02E121F}"/>
              </a:ext>
            </a:extLst>
          </p:cNvPr>
          <p:cNvCxnSpPr/>
          <p:nvPr/>
        </p:nvCxnSpPr>
        <p:spPr>
          <a:xfrm>
            <a:off x="290513" y="292100"/>
            <a:ext cx="104505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099" name="Picture 2" descr="Image result for niit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8675" y="47625"/>
            <a:ext cx="1182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29">
            <a:extLst>
              <a:ext uri="{FF2B5EF4-FFF2-40B4-BE49-F238E27FC236}">
                <a16:creationId xmlns:a16="http://schemas.microsoft.com/office/drawing/2014/main" id="{EA48ED5C-CB94-427A-B306-17D9BF40BEBD}"/>
              </a:ext>
            </a:extLst>
          </p:cNvPr>
          <p:cNvSpPr/>
          <p:nvPr/>
        </p:nvSpPr>
        <p:spPr>
          <a:xfrm>
            <a:off x="63500" y="153988"/>
            <a:ext cx="276225" cy="276225"/>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31" name="TextBox 30">
            <a:extLst>
              <a:ext uri="{FF2B5EF4-FFF2-40B4-BE49-F238E27FC236}">
                <a16:creationId xmlns:a16="http://schemas.microsoft.com/office/drawing/2014/main" id="{BACAE408-10E3-4145-891E-9C577A786D23}"/>
              </a:ext>
            </a:extLst>
          </p:cNvPr>
          <p:cNvSpPr txBox="1"/>
          <p:nvPr/>
        </p:nvSpPr>
        <p:spPr>
          <a:xfrm>
            <a:off x="449261" y="18504"/>
            <a:ext cx="8333668" cy="553998"/>
          </a:xfrm>
          <a:prstGeom prst="rect">
            <a:avLst/>
          </a:prstGeom>
          <a:solidFill>
            <a:schemeClr val="bg1"/>
          </a:solidFill>
        </p:spPr>
        <p:txBody>
          <a:bodyPr wrap="square">
            <a:spAutoFit/>
          </a:bodyPr>
          <a:lstStyle/>
          <a:p>
            <a:pPr>
              <a:defRPr/>
            </a:pPr>
            <a:r>
              <a:rPr lang="en-US" sz="3000" dirty="0">
                <a:solidFill>
                  <a:schemeClr val="accent1">
                    <a:lumMod val="75000"/>
                  </a:schemeClr>
                </a:solidFill>
                <a:latin typeface="Century" panose="02040604050505020304" pitchFamily="18" charset="0"/>
              </a:rPr>
              <a:t>Regex in automation </a:t>
            </a:r>
            <a:r>
              <a:rPr lang="en-US" sz="3000" dirty="0" smtClean="0">
                <a:solidFill>
                  <a:schemeClr val="accent1">
                    <a:lumMod val="75000"/>
                  </a:schemeClr>
                </a:solidFill>
                <a:latin typeface="Century" panose="02040604050505020304" pitchFamily="18" charset="0"/>
              </a:rPr>
              <a:t>project : Creating ReGex</a:t>
            </a:r>
            <a:endParaRPr lang="en-US" sz="3000" dirty="0">
              <a:solidFill>
                <a:schemeClr val="accent1">
                  <a:lumMod val="75000"/>
                </a:schemeClr>
              </a:solidFill>
              <a:latin typeface="Century" panose="02040604050505020304" pitchFamily="18" charset="0"/>
            </a:endParaRPr>
          </a:p>
        </p:txBody>
      </p:sp>
      <p:grpSp>
        <p:nvGrpSpPr>
          <p:cNvPr id="7" name="Group 6"/>
          <p:cNvGrpSpPr/>
          <p:nvPr/>
        </p:nvGrpSpPr>
        <p:grpSpPr>
          <a:xfrm>
            <a:off x="437370" y="1862312"/>
            <a:ext cx="2462837" cy="3918733"/>
            <a:chOff x="667346" y="1219700"/>
            <a:chExt cx="2462837" cy="3918733"/>
          </a:xfrm>
        </p:grpSpPr>
        <p:grpSp>
          <p:nvGrpSpPr>
            <p:cNvPr id="29" name="Group 28"/>
            <p:cNvGrpSpPr/>
            <p:nvPr/>
          </p:nvGrpSpPr>
          <p:grpSpPr>
            <a:xfrm>
              <a:off x="852060" y="1219700"/>
              <a:ext cx="2093411" cy="2093411"/>
              <a:chOff x="4544999" y="1126600"/>
              <a:chExt cx="2093411" cy="2093411"/>
            </a:xfrm>
          </p:grpSpPr>
          <p:sp>
            <p:nvSpPr>
              <p:cNvPr id="32" name="Oval 31"/>
              <p:cNvSpPr/>
              <p:nvPr/>
            </p:nvSpPr>
            <p:spPr>
              <a:xfrm>
                <a:off x="4544999" y="1126600"/>
                <a:ext cx="2093411" cy="209341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Oval 4"/>
              <p:cNvSpPr txBox="1"/>
              <p:nvPr/>
            </p:nvSpPr>
            <p:spPr>
              <a:xfrm>
                <a:off x="4796335" y="1514358"/>
                <a:ext cx="1743805" cy="1480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285750" lvl="0" indent="-285750" defTabSz="2266950">
                  <a:lnSpc>
                    <a:spcPct val="90000"/>
                  </a:lnSpc>
                  <a:spcBef>
                    <a:spcPct val="0"/>
                  </a:spcBef>
                  <a:spcAft>
                    <a:spcPct val="35000"/>
                  </a:spcAft>
                  <a:buFont typeface="Arial" panose="020B0604020202020204" pitchFamily="34" charset="0"/>
                  <a:buChar char="•"/>
                </a:pPr>
                <a:r>
                  <a:rPr lang="en-US" sz="1400" dirty="0">
                    <a:solidFill>
                      <a:schemeClr val="bg1"/>
                    </a:solidFill>
                    <a:latin typeface="Century" panose="02040604050505020304" pitchFamily="18" charset="0"/>
                  </a:rPr>
                  <a:t>2014-06-17 08:57:39      25560 content/</a:t>
                </a:r>
                <a:r>
                  <a:rPr lang="en-US" sz="1400" dirty="0" err="1">
                    <a:solidFill>
                      <a:schemeClr val="bg1"/>
                    </a:solidFill>
                    <a:latin typeface="Century" panose="02040604050505020304" pitchFamily="18" charset="0"/>
                  </a:rPr>
                  <a:t>hsp</a:t>
                </a:r>
                <a:r>
                  <a:rPr lang="en-US" sz="1400" dirty="0">
                    <a:solidFill>
                      <a:schemeClr val="bg1"/>
                    </a:solidFill>
                    <a:latin typeface="Century" panose="02040604050505020304" pitchFamily="18" charset="0"/>
                  </a:rPr>
                  <a:t>/reading/num000/b_00049.swf</a:t>
                </a:r>
                <a:endParaRPr lang="en-US" sz="1400" dirty="0" smtClean="0">
                  <a:solidFill>
                    <a:schemeClr val="bg1"/>
                  </a:solidFill>
                  <a:latin typeface="Century" panose="02040604050505020304" pitchFamily="18" charset="0"/>
                </a:endParaRPr>
              </a:p>
            </p:txBody>
          </p:sp>
        </p:grpSp>
        <p:grpSp>
          <p:nvGrpSpPr>
            <p:cNvPr id="35" name="Group 34"/>
            <p:cNvGrpSpPr/>
            <p:nvPr/>
          </p:nvGrpSpPr>
          <p:grpSpPr>
            <a:xfrm>
              <a:off x="667346" y="3619684"/>
              <a:ext cx="2462837" cy="1518749"/>
              <a:chOff x="4360286" y="3424427"/>
              <a:chExt cx="2462837" cy="1518749"/>
            </a:xfrm>
          </p:grpSpPr>
          <p:sp>
            <p:nvSpPr>
              <p:cNvPr id="37" name="Rectangle 36"/>
              <p:cNvSpPr/>
              <p:nvPr/>
            </p:nvSpPr>
            <p:spPr>
              <a:xfrm>
                <a:off x="4360286" y="3424427"/>
                <a:ext cx="2462837" cy="15187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8" name="TextBox 37"/>
              <p:cNvSpPr txBox="1"/>
              <p:nvPr/>
            </p:nvSpPr>
            <p:spPr>
              <a:xfrm>
                <a:off x="4360286" y="3424427"/>
                <a:ext cx="2184819"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1600" kern="1200" dirty="0" smtClean="0">
                    <a:solidFill>
                      <a:schemeClr val="accent1"/>
                    </a:solidFill>
                    <a:latin typeface="Century" panose="02040604050505020304" pitchFamily="18" charset="0"/>
                  </a:rPr>
                  <a:t>Input having 2 occurrence of {START} &amp; {END} string</a:t>
                </a:r>
              </a:p>
              <a:p>
                <a:pPr lvl="0" algn="ctr" defTabSz="2889250">
                  <a:lnSpc>
                    <a:spcPct val="90000"/>
                  </a:lnSpc>
                  <a:spcBef>
                    <a:spcPct val="0"/>
                  </a:spcBef>
                  <a:spcAft>
                    <a:spcPct val="35000"/>
                  </a:spcAft>
                </a:pPr>
                <a:endParaRPr lang="en-US" sz="1600" kern="1200" dirty="0">
                  <a:solidFill>
                    <a:schemeClr val="accent1"/>
                  </a:solidFill>
                  <a:latin typeface="Century" panose="02040604050505020304" pitchFamily="18" charset="0"/>
                </a:endParaRPr>
              </a:p>
            </p:txBody>
          </p:sp>
        </p:grpSp>
      </p:grpSp>
      <p:grpSp>
        <p:nvGrpSpPr>
          <p:cNvPr id="46" name="Group 45"/>
          <p:cNvGrpSpPr/>
          <p:nvPr/>
        </p:nvGrpSpPr>
        <p:grpSpPr>
          <a:xfrm>
            <a:off x="9313883" y="1862312"/>
            <a:ext cx="2462837" cy="3918733"/>
            <a:chOff x="667346" y="1219700"/>
            <a:chExt cx="2462837" cy="3918733"/>
          </a:xfrm>
        </p:grpSpPr>
        <p:grpSp>
          <p:nvGrpSpPr>
            <p:cNvPr id="47" name="Group 46"/>
            <p:cNvGrpSpPr/>
            <p:nvPr/>
          </p:nvGrpSpPr>
          <p:grpSpPr>
            <a:xfrm>
              <a:off x="852060" y="1219700"/>
              <a:ext cx="2093411" cy="2093411"/>
              <a:chOff x="4544999" y="1126600"/>
              <a:chExt cx="2093411" cy="2093411"/>
            </a:xfrm>
          </p:grpSpPr>
          <p:sp>
            <p:nvSpPr>
              <p:cNvPr id="51" name="Oval 50"/>
              <p:cNvSpPr/>
              <p:nvPr/>
            </p:nvSpPr>
            <p:spPr>
              <a:xfrm>
                <a:off x="4544999" y="1126600"/>
                <a:ext cx="2093411" cy="2093411"/>
              </a:xfrm>
              <a:prstGeom prst="ellipse">
                <a:avLst/>
              </a:prstGeom>
            </p:spPr>
            <p:style>
              <a:lnRef idx="3">
                <a:schemeClr val="lt1"/>
              </a:lnRef>
              <a:fillRef idx="1">
                <a:schemeClr val="accent2"/>
              </a:fillRef>
              <a:effectRef idx="1">
                <a:schemeClr val="accent2"/>
              </a:effectRef>
              <a:fontRef idx="minor">
                <a:schemeClr val="lt1"/>
              </a:fontRef>
            </p:style>
          </p:sp>
          <p:sp>
            <p:nvSpPr>
              <p:cNvPr id="52" name="Oval 4"/>
              <p:cNvSpPr txBox="1"/>
              <p:nvPr/>
            </p:nvSpPr>
            <p:spPr>
              <a:xfrm>
                <a:off x="4747246" y="1502987"/>
                <a:ext cx="1732280" cy="1480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285750" lvl="0" indent="-285750" defTabSz="2266950">
                  <a:lnSpc>
                    <a:spcPct val="90000"/>
                  </a:lnSpc>
                  <a:spcBef>
                    <a:spcPct val="0"/>
                  </a:spcBef>
                  <a:spcAft>
                    <a:spcPct val="35000"/>
                  </a:spcAft>
                  <a:buFont typeface="Arial" panose="020B0604020202020204" pitchFamily="34" charset="0"/>
                  <a:buChar char="•"/>
                </a:pPr>
                <a:r>
                  <a:rPr lang="en-US" sz="1400" dirty="0">
                    <a:latin typeface="Century" panose="02040604050505020304" pitchFamily="18" charset="0"/>
                  </a:rPr>
                  <a:t>/content/</a:t>
                </a:r>
                <a:r>
                  <a:rPr lang="en-US" sz="1400" dirty="0" err="1">
                    <a:latin typeface="Century" panose="02040604050505020304" pitchFamily="18" charset="0"/>
                  </a:rPr>
                  <a:t>hsp</a:t>
                </a:r>
                <a:r>
                  <a:rPr lang="en-US" sz="1400" dirty="0">
                    <a:latin typeface="Century" panose="02040604050505020304" pitchFamily="18" charset="0"/>
                  </a:rPr>
                  <a:t>/reading/num000/b_00049.swf</a:t>
                </a:r>
              </a:p>
              <a:p>
                <a:pPr marL="285750" lvl="0" indent="-285750" defTabSz="2266950">
                  <a:lnSpc>
                    <a:spcPct val="90000"/>
                  </a:lnSpc>
                  <a:spcBef>
                    <a:spcPct val="0"/>
                  </a:spcBef>
                  <a:spcAft>
                    <a:spcPct val="35000"/>
                  </a:spcAft>
                  <a:buFont typeface="Arial" panose="020B0604020202020204" pitchFamily="34" charset="0"/>
                  <a:buChar char="•"/>
                </a:pPr>
                <a:r>
                  <a:rPr lang="en-US" sz="1400" dirty="0">
                    <a:latin typeface="Century" panose="02040604050505020304" pitchFamily="18" charset="0"/>
                  </a:rPr>
                  <a:t>25560</a:t>
                </a:r>
              </a:p>
              <a:p>
                <a:pPr marL="285750" lvl="0" indent="-285750" defTabSz="2266950">
                  <a:lnSpc>
                    <a:spcPct val="90000"/>
                  </a:lnSpc>
                  <a:spcBef>
                    <a:spcPct val="0"/>
                  </a:spcBef>
                  <a:spcAft>
                    <a:spcPct val="35000"/>
                  </a:spcAft>
                  <a:buFont typeface="Arial" panose="020B0604020202020204" pitchFamily="34" charset="0"/>
                  <a:buChar char="•"/>
                </a:pPr>
                <a:r>
                  <a:rPr lang="en-US" sz="1400" dirty="0">
                    <a:latin typeface="Century" panose="02040604050505020304" pitchFamily="18" charset="0"/>
                  </a:rPr>
                  <a:t>2014-06-17</a:t>
                </a:r>
                <a:endParaRPr lang="en-US" sz="1400" dirty="0" smtClean="0">
                  <a:solidFill>
                    <a:schemeClr val="bg1"/>
                  </a:solidFill>
                  <a:latin typeface="Century" panose="02040604050505020304" pitchFamily="18" charset="0"/>
                </a:endParaRPr>
              </a:p>
            </p:txBody>
          </p:sp>
        </p:grpSp>
        <p:grpSp>
          <p:nvGrpSpPr>
            <p:cNvPr id="48" name="Group 47"/>
            <p:cNvGrpSpPr/>
            <p:nvPr/>
          </p:nvGrpSpPr>
          <p:grpSpPr>
            <a:xfrm>
              <a:off x="667346" y="3619684"/>
              <a:ext cx="2462837" cy="1518749"/>
              <a:chOff x="4360286" y="3424427"/>
              <a:chExt cx="2462837" cy="1518749"/>
            </a:xfrm>
          </p:grpSpPr>
          <p:sp>
            <p:nvSpPr>
              <p:cNvPr id="49" name="Rectangle 48"/>
              <p:cNvSpPr/>
              <p:nvPr/>
            </p:nvSpPr>
            <p:spPr>
              <a:xfrm>
                <a:off x="4360286" y="3424427"/>
                <a:ext cx="2462837" cy="15187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0" name="TextBox 49"/>
              <p:cNvSpPr txBox="1"/>
              <p:nvPr/>
            </p:nvSpPr>
            <p:spPr>
              <a:xfrm>
                <a:off x="4360286" y="3424427"/>
                <a:ext cx="2462837"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1600" dirty="0" smtClean="0">
                    <a:solidFill>
                      <a:schemeClr val="accent2"/>
                    </a:solidFill>
                    <a:latin typeface="Century" panose="02040604050505020304" pitchFamily="18" charset="0"/>
                  </a:rPr>
                  <a:t>Output matches both the occurrence of {START} &amp; {END} string </a:t>
                </a:r>
              </a:p>
              <a:p>
                <a:pPr lvl="0" algn="ctr" defTabSz="2889250">
                  <a:lnSpc>
                    <a:spcPct val="90000"/>
                  </a:lnSpc>
                  <a:spcBef>
                    <a:spcPct val="0"/>
                  </a:spcBef>
                  <a:spcAft>
                    <a:spcPct val="35000"/>
                  </a:spcAft>
                </a:pPr>
                <a:endParaRPr lang="en-US" sz="1600" dirty="0">
                  <a:solidFill>
                    <a:schemeClr val="accent2"/>
                  </a:solidFill>
                  <a:latin typeface="Century" panose="02040604050505020304" pitchFamily="18" charset="0"/>
                </a:endParaRPr>
              </a:p>
            </p:txBody>
          </p:sp>
        </p:grpSp>
      </p:grpSp>
      <p:sp>
        <p:nvSpPr>
          <p:cNvPr id="8" name="Rectangle 7"/>
          <p:cNvSpPr/>
          <p:nvPr/>
        </p:nvSpPr>
        <p:spPr>
          <a:xfrm>
            <a:off x="622084" y="685431"/>
            <a:ext cx="10969924" cy="827169"/>
          </a:xfrm>
          <a:prstGeom prst="rect">
            <a:avLst/>
          </a:prstGeom>
          <a:solidFill>
            <a:schemeClr val="bg2">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r>
              <a:rPr lang="en-US" b="1" dirty="0" smtClean="0">
                <a:solidFill>
                  <a:schemeClr val="tx1"/>
                </a:solidFill>
                <a:latin typeface="Century" panose="02040604050505020304" pitchFamily="18" charset="0"/>
              </a:rPr>
              <a:t>Problem Statement</a:t>
            </a:r>
            <a:r>
              <a:rPr lang="en-US" b="1" dirty="0" smtClean="0">
                <a:ln w="0"/>
                <a:solidFill>
                  <a:schemeClr val="tx1"/>
                </a:solidFill>
                <a:effectLst>
                  <a:outerShdw blurRad="38100" dist="19050" dir="2700000" algn="tl" rotWithShape="0">
                    <a:schemeClr val="dk1">
                      <a:alpha val="40000"/>
                    </a:schemeClr>
                  </a:outerShdw>
                </a:effectLst>
                <a:latin typeface="Century" panose="02040604050505020304" pitchFamily="18" charset="0"/>
              </a:rPr>
              <a:t>:</a:t>
            </a:r>
            <a:r>
              <a:rPr lang="en-US" b="1" dirty="0" smtClean="0">
                <a:latin typeface="Century" panose="02040604050505020304" pitchFamily="18" charset="0"/>
              </a:rPr>
              <a:t> </a:t>
            </a:r>
            <a:r>
              <a:rPr lang="en-US" dirty="0" smtClean="0">
                <a:latin typeface="Century" panose="02040604050505020304" pitchFamily="18" charset="0"/>
              </a:rPr>
              <a:t>Write a Regex to convert the raw formatted AWS result into tab separated AWS result.</a:t>
            </a:r>
            <a:endParaRPr lang="en-US" dirty="0" smtClean="0"/>
          </a:p>
        </p:txBody>
      </p:sp>
      <p:sp>
        <p:nvSpPr>
          <p:cNvPr id="54" name="Rectangle 53"/>
          <p:cNvSpPr/>
          <p:nvPr/>
        </p:nvSpPr>
        <p:spPr>
          <a:xfrm>
            <a:off x="627923" y="5564023"/>
            <a:ext cx="10969924" cy="1141396"/>
          </a:xfrm>
          <a:prstGeom prst="rect">
            <a:avLst/>
          </a:prstGeom>
          <a:solidFill>
            <a:schemeClr val="bg2">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r>
              <a:rPr lang="en-US" b="1" dirty="0" smtClean="0">
                <a:solidFill>
                  <a:schemeClr val="tx1"/>
                </a:solidFill>
                <a:latin typeface="Century" panose="02040604050505020304" pitchFamily="18" charset="0"/>
              </a:rPr>
              <a:t>Explanation: </a:t>
            </a:r>
            <a:r>
              <a:rPr lang="en-US" dirty="0" smtClean="0">
                <a:solidFill>
                  <a:schemeClr val="bg1"/>
                </a:solidFill>
                <a:latin typeface="Century" panose="02040604050505020304" pitchFamily="18" charset="0"/>
              </a:rPr>
              <a:t>Analyze the input string and group the </a:t>
            </a:r>
            <a:r>
              <a:rPr lang="en-US" dirty="0" smtClean="0">
                <a:solidFill>
                  <a:schemeClr val="accent4"/>
                </a:solidFill>
                <a:latin typeface="Century" panose="02040604050505020304" pitchFamily="18" charset="0"/>
              </a:rPr>
              <a:t>date, file size and s3 location</a:t>
            </a:r>
            <a:r>
              <a:rPr lang="en-US" dirty="0" smtClean="0">
                <a:solidFill>
                  <a:schemeClr val="bg1"/>
                </a:solidFill>
                <a:latin typeface="Century" panose="02040604050505020304" pitchFamily="18" charset="0"/>
              </a:rPr>
              <a:t> information. Use replacement string </a:t>
            </a:r>
            <a:r>
              <a:rPr lang="en-US" dirty="0">
                <a:solidFill>
                  <a:schemeClr val="accent4"/>
                </a:solidFill>
              </a:rPr>
              <a:t>\</a:t>
            </a:r>
            <a:r>
              <a:rPr lang="en-US" dirty="0" smtClean="0">
                <a:solidFill>
                  <a:schemeClr val="accent4"/>
                </a:solidFill>
              </a:rPr>
              <a:t>3\t\2\t\1 </a:t>
            </a:r>
            <a:r>
              <a:rPr lang="en-US" dirty="0" smtClean="0">
                <a:solidFill>
                  <a:schemeClr val="bg1"/>
                </a:solidFill>
              </a:rPr>
              <a:t>by arranging the groups having </a:t>
            </a:r>
            <a:r>
              <a:rPr lang="en-US" dirty="0" smtClean="0">
                <a:solidFill>
                  <a:schemeClr val="accent4"/>
                </a:solidFill>
              </a:rPr>
              <a:t>s3 location, tab, file size, tab and then date</a:t>
            </a:r>
            <a:r>
              <a:rPr lang="en-US" dirty="0" smtClean="0">
                <a:solidFill>
                  <a:schemeClr val="bg1"/>
                </a:solidFill>
              </a:rPr>
              <a:t>.</a:t>
            </a:r>
            <a:endParaRPr lang="en-US" dirty="0" smtClean="0">
              <a:solidFill>
                <a:schemeClr val="accent4"/>
              </a:solidFill>
              <a:latin typeface="Century" panose="02040604050505020304" pitchFamily="18" charset="0"/>
            </a:endParaRPr>
          </a:p>
        </p:txBody>
      </p:sp>
      <p:grpSp>
        <p:nvGrpSpPr>
          <p:cNvPr id="3" name="Group 2"/>
          <p:cNvGrpSpPr/>
          <p:nvPr/>
        </p:nvGrpSpPr>
        <p:grpSpPr>
          <a:xfrm>
            <a:off x="3796916" y="2524967"/>
            <a:ext cx="1499616" cy="2701666"/>
            <a:chOff x="3890238" y="2495972"/>
            <a:chExt cx="1499616" cy="2701666"/>
          </a:xfrm>
        </p:grpSpPr>
        <p:sp>
          <p:nvSpPr>
            <p:cNvPr id="34" name="Oval 33">
              <a:extLst>
                <a:ext uri="{FF2B5EF4-FFF2-40B4-BE49-F238E27FC236}">
                  <a16:creationId xmlns:a16="http://schemas.microsoft.com/office/drawing/2014/main" id="{EA48ED5C-CB94-427A-B306-17D9BF40BEBD}"/>
                </a:ext>
              </a:extLst>
            </p:cNvPr>
            <p:cNvSpPr/>
            <p:nvPr/>
          </p:nvSpPr>
          <p:spPr>
            <a:xfrm>
              <a:off x="4930212" y="2495972"/>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latin typeface="Century" panose="02040604050505020304" pitchFamily="18" charset="0"/>
                </a:rPr>
                <a:t>1</a:t>
              </a:r>
              <a:endParaRPr lang="en-US" dirty="0">
                <a:latin typeface="Century" panose="02040604050505020304" pitchFamily="18" charset="0"/>
              </a:endParaRPr>
            </a:p>
          </p:txBody>
        </p:sp>
        <p:sp>
          <p:nvSpPr>
            <p:cNvPr id="9" name="Up Arrow Callout 8"/>
            <p:cNvSpPr/>
            <p:nvPr/>
          </p:nvSpPr>
          <p:spPr>
            <a:xfrm>
              <a:off x="3890238" y="3434152"/>
              <a:ext cx="1499616" cy="1763486"/>
            </a:xfrm>
            <a:prstGeom prst="upArrow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Captures the date from the input string in \1</a:t>
              </a:r>
              <a:endParaRPr lang="en-US" dirty="0"/>
            </a:p>
          </p:txBody>
        </p:sp>
        <p:sp>
          <p:nvSpPr>
            <p:cNvPr id="55" name="Oval 54">
              <a:extLst>
                <a:ext uri="{FF2B5EF4-FFF2-40B4-BE49-F238E27FC236}">
                  <a16:creationId xmlns:a16="http://schemas.microsoft.com/office/drawing/2014/main" id="{EA48ED5C-CB94-427A-B306-17D9BF40BEBD}"/>
                </a:ext>
              </a:extLst>
            </p:cNvPr>
            <p:cNvSpPr/>
            <p:nvPr/>
          </p:nvSpPr>
          <p:spPr>
            <a:xfrm>
              <a:off x="4495580" y="3621598"/>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latin typeface="Century" panose="02040604050505020304" pitchFamily="18" charset="0"/>
                </a:rPr>
                <a:t>1</a:t>
              </a:r>
              <a:endParaRPr lang="en-US" dirty="0">
                <a:latin typeface="Century" panose="02040604050505020304" pitchFamily="18" charset="0"/>
              </a:endParaRPr>
            </a:p>
          </p:txBody>
        </p:sp>
      </p:grpSp>
      <p:sp>
        <p:nvSpPr>
          <p:cNvPr id="64" name="Chevron 63"/>
          <p:cNvSpPr/>
          <p:nvPr/>
        </p:nvSpPr>
        <p:spPr>
          <a:xfrm>
            <a:off x="2905635" y="2513285"/>
            <a:ext cx="613387" cy="922250"/>
          </a:xfrm>
          <a:prstGeom prst="chevron">
            <a:avLst>
              <a:gd name="adj" fmla="val 62310"/>
            </a:avLst>
          </a:prstGeom>
        </p:spPr>
        <p:style>
          <a:lnRef idx="3">
            <a:schemeClr val="lt1"/>
          </a:lnRef>
          <a:fillRef idx="1">
            <a:schemeClr val="accent1"/>
          </a:fillRef>
          <a:effectRef idx="1">
            <a:schemeClr val="accent1"/>
          </a:effectRef>
          <a:fontRef idx="minor">
            <a:schemeClr val="lt1"/>
          </a:fontRef>
        </p:style>
      </p:sp>
      <p:sp>
        <p:nvSpPr>
          <p:cNvPr id="65" name="Chevron 64"/>
          <p:cNvSpPr/>
          <p:nvPr/>
        </p:nvSpPr>
        <p:spPr>
          <a:xfrm>
            <a:off x="8782929" y="2513286"/>
            <a:ext cx="651025" cy="922249"/>
          </a:xfrm>
          <a:prstGeom prst="chevron">
            <a:avLst>
              <a:gd name="adj" fmla="val 62310"/>
            </a:avLst>
          </a:prstGeom>
        </p:spPr>
        <p:style>
          <a:lnRef idx="3">
            <a:schemeClr val="lt1"/>
          </a:lnRef>
          <a:fillRef idx="1">
            <a:schemeClr val="accent2"/>
          </a:fillRef>
          <a:effectRef idx="1">
            <a:schemeClr val="accent2"/>
          </a:effectRef>
          <a:fontRef idx="minor">
            <a:schemeClr val="lt1"/>
          </a:fontRef>
        </p:style>
      </p:sp>
      <p:sp>
        <p:nvSpPr>
          <p:cNvPr id="36" name="Rectangle 35"/>
          <p:cNvSpPr/>
          <p:nvPr/>
        </p:nvSpPr>
        <p:spPr>
          <a:xfrm>
            <a:off x="5702446" y="2845068"/>
            <a:ext cx="983919" cy="32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686365" y="2845068"/>
            <a:ext cx="733338" cy="32004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405153" y="2849424"/>
            <a:ext cx="106389" cy="32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7503125" y="2849424"/>
            <a:ext cx="396838" cy="32004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5563393" y="2482169"/>
            <a:ext cx="1626256" cy="2748424"/>
            <a:chOff x="3890238" y="2449214"/>
            <a:chExt cx="1626256" cy="2748424"/>
          </a:xfrm>
        </p:grpSpPr>
        <p:sp>
          <p:nvSpPr>
            <p:cNvPr id="43" name="Oval 42">
              <a:extLst>
                <a:ext uri="{FF2B5EF4-FFF2-40B4-BE49-F238E27FC236}">
                  <a16:creationId xmlns:a16="http://schemas.microsoft.com/office/drawing/2014/main" id="{EA48ED5C-CB94-427A-B306-17D9BF40BEBD}"/>
                </a:ext>
              </a:extLst>
            </p:cNvPr>
            <p:cNvSpPr/>
            <p:nvPr/>
          </p:nvSpPr>
          <p:spPr>
            <a:xfrm>
              <a:off x="5240269" y="2449214"/>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latin typeface="Century" panose="02040604050505020304" pitchFamily="18" charset="0"/>
                </a:rPr>
                <a:t>2</a:t>
              </a:r>
            </a:p>
          </p:txBody>
        </p:sp>
        <p:sp>
          <p:nvSpPr>
            <p:cNvPr id="44" name="Up Arrow Callout 43"/>
            <p:cNvSpPr/>
            <p:nvPr/>
          </p:nvSpPr>
          <p:spPr>
            <a:xfrm>
              <a:off x="3890238" y="3434152"/>
              <a:ext cx="1499616" cy="1763486"/>
            </a:xfrm>
            <a:prstGeom prst="upArrow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Captures the file size information in \2</a:t>
              </a:r>
              <a:endParaRPr lang="en-US" dirty="0"/>
            </a:p>
          </p:txBody>
        </p:sp>
        <p:sp>
          <p:nvSpPr>
            <p:cNvPr id="45" name="Oval 44">
              <a:extLst>
                <a:ext uri="{FF2B5EF4-FFF2-40B4-BE49-F238E27FC236}">
                  <a16:creationId xmlns:a16="http://schemas.microsoft.com/office/drawing/2014/main" id="{EA48ED5C-CB94-427A-B306-17D9BF40BEBD}"/>
                </a:ext>
              </a:extLst>
            </p:cNvPr>
            <p:cNvSpPr/>
            <p:nvPr/>
          </p:nvSpPr>
          <p:spPr>
            <a:xfrm>
              <a:off x="4495580" y="3621598"/>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latin typeface="Century" panose="02040604050505020304" pitchFamily="18" charset="0"/>
                </a:rPr>
                <a:t>2</a:t>
              </a:r>
            </a:p>
          </p:txBody>
        </p:sp>
      </p:grpSp>
      <p:grpSp>
        <p:nvGrpSpPr>
          <p:cNvPr id="56" name="Group 55"/>
          <p:cNvGrpSpPr/>
          <p:nvPr/>
        </p:nvGrpSpPr>
        <p:grpSpPr>
          <a:xfrm>
            <a:off x="7350521" y="2487025"/>
            <a:ext cx="1499616" cy="2739608"/>
            <a:chOff x="3890238" y="2458030"/>
            <a:chExt cx="1499616" cy="2739608"/>
          </a:xfrm>
        </p:grpSpPr>
        <p:sp>
          <p:nvSpPr>
            <p:cNvPr id="57" name="Oval 56">
              <a:extLst>
                <a:ext uri="{FF2B5EF4-FFF2-40B4-BE49-F238E27FC236}">
                  <a16:creationId xmlns:a16="http://schemas.microsoft.com/office/drawing/2014/main" id="{EA48ED5C-CB94-427A-B306-17D9BF40BEBD}"/>
                </a:ext>
              </a:extLst>
            </p:cNvPr>
            <p:cNvSpPr/>
            <p:nvPr/>
          </p:nvSpPr>
          <p:spPr>
            <a:xfrm>
              <a:off x="4103148" y="2458030"/>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latin typeface="Century" panose="02040604050505020304" pitchFamily="18" charset="0"/>
                </a:rPr>
                <a:t>3</a:t>
              </a:r>
            </a:p>
          </p:txBody>
        </p:sp>
        <p:sp>
          <p:nvSpPr>
            <p:cNvPr id="58" name="Up Arrow Callout 57"/>
            <p:cNvSpPr/>
            <p:nvPr/>
          </p:nvSpPr>
          <p:spPr>
            <a:xfrm>
              <a:off x="3890238" y="3434152"/>
              <a:ext cx="1499616" cy="1763486"/>
            </a:xfrm>
            <a:prstGeom prst="upArrow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Captures the S3 location in \3</a:t>
              </a:r>
              <a:endParaRPr lang="en-US" dirty="0"/>
            </a:p>
          </p:txBody>
        </p:sp>
        <p:sp>
          <p:nvSpPr>
            <p:cNvPr id="59" name="Oval 58">
              <a:extLst>
                <a:ext uri="{FF2B5EF4-FFF2-40B4-BE49-F238E27FC236}">
                  <a16:creationId xmlns:a16="http://schemas.microsoft.com/office/drawing/2014/main" id="{EA48ED5C-CB94-427A-B306-17D9BF40BEBD}"/>
                </a:ext>
              </a:extLst>
            </p:cNvPr>
            <p:cNvSpPr/>
            <p:nvPr/>
          </p:nvSpPr>
          <p:spPr>
            <a:xfrm>
              <a:off x="4495580" y="3621598"/>
              <a:ext cx="276225" cy="276225"/>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latin typeface="Century" panose="02040604050505020304" pitchFamily="18" charset="0"/>
                </a:rPr>
                <a:t>3</a:t>
              </a:r>
            </a:p>
          </p:txBody>
        </p:sp>
      </p:grpSp>
      <p:sp>
        <p:nvSpPr>
          <p:cNvPr id="66" name="Rectangle 65"/>
          <p:cNvSpPr/>
          <p:nvPr/>
        </p:nvSpPr>
        <p:spPr>
          <a:xfrm>
            <a:off x="4721655" y="2849424"/>
            <a:ext cx="987552" cy="32004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Callout 59"/>
          <p:cNvSpPr/>
          <p:nvPr/>
        </p:nvSpPr>
        <p:spPr>
          <a:xfrm>
            <a:off x="6776919" y="1187315"/>
            <a:ext cx="3028251" cy="1227048"/>
          </a:xfrm>
          <a:prstGeom prst="wedgeEllipseCallout">
            <a:avLst>
              <a:gd name="adj1" fmla="val -38519"/>
              <a:gd name="adj2" fmla="val 51855"/>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dirty="0" smtClean="0"/>
              <a:t>Replacement String:</a:t>
            </a:r>
          </a:p>
          <a:p>
            <a:pPr algn="ctr"/>
            <a:r>
              <a:rPr lang="en-US" dirty="0" smtClean="0"/>
              <a:t>\3\t\2\t\1 </a:t>
            </a:r>
          </a:p>
        </p:txBody>
      </p:sp>
      <p:sp>
        <p:nvSpPr>
          <p:cNvPr id="53" name="TextBox 52"/>
          <p:cNvSpPr txBox="1"/>
          <p:nvPr/>
        </p:nvSpPr>
        <p:spPr>
          <a:xfrm>
            <a:off x="3929094" y="2250070"/>
            <a:ext cx="4547261" cy="15187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2400" dirty="0" smtClean="0"/>
              <a:t>  (....-..-..) ..:..:..\s+(\</a:t>
            </a:r>
            <a:r>
              <a:rPr lang="en-US" sz="2400" dirty="0"/>
              <a:t>d+) (.*)</a:t>
            </a:r>
            <a:endParaRPr lang="en-US" sz="2400" kern="1200" dirty="0">
              <a:latin typeface="Century" panose="02040604050505020304" pitchFamily="18" charset="0"/>
            </a:endParaRPr>
          </a:p>
        </p:txBody>
      </p:sp>
    </p:spTree>
    <p:extLst>
      <p:ext uri="{BB962C8B-B14F-4D97-AF65-F5344CB8AC3E}">
        <p14:creationId xmlns:p14="http://schemas.microsoft.com/office/powerpoint/2010/main" val="15489277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F6D21ADA-4E3E-440B-94F8-85B2F02E121F}"/>
              </a:ext>
            </a:extLst>
          </p:cNvPr>
          <p:cNvCxnSpPr/>
          <p:nvPr/>
        </p:nvCxnSpPr>
        <p:spPr>
          <a:xfrm>
            <a:off x="290513" y="292100"/>
            <a:ext cx="104505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099" name="Picture 2" descr="Image result for niit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8675" y="47625"/>
            <a:ext cx="1182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29">
            <a:extLst>
              <a:ext uri="{FF2B5EF4-FFF2-40B4-BE49-F238E27FC236}">
                <a16:creationId xmlns:a16="http://schemas.microsoft.com/office/drawing/2014/main" id="{EA48ED5C-CB94-427A-B306-17D9BF40BEBD}"/>
              </a:ext>
            </a:extLst>
          </p:cNvPr>
          <p:cNvSpPr/>
          <p:nvPr/>
        </p:nvSpPr>
        <p:spPr>
          <a:xfrm>
            <a:off x="63500" y="153988"/>
            <a:ext cx="276225" cy="276225"/>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8" name="Rectangle 7"/>
          <p:cNvSpPr/>
          <p:nvPr/>
        </p:nvSpPr>
        <p:spPr>
          <a:xfrm>
            <a:off x="622084" y="685431"/>
            <a:ext cx="10969924" cy="827169"/>
          </a:xfrm>
          <a:prstGeom prst="rect">
            <a:avLst/>
          </a:prstGeom>
          <a:solidFill>
            <a:schemeClr val="bg2">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r>
              <a:rPr lang="en-US" b="1" dirty="0">
                <a:solidFill>
                  <a:schemeClr val="tx1"/>
                </a:solidFill>
                <a:latin typeface="Century" panose="02040604050505020304" pitchFamily="18" charset="0"/>
              </a:rPr>
              <a:t>Problem Statement</a:t>
            </a:r>
            <a:r>
              <a:rPr lang="en-US" b="1" dirty="0">
                <a:ln w="0"/>
                <a:solidFill>
                  <a:schemeClr val="tx1"/>
                </a:solidFill>
                <a:effectLst>
                  <a:outerShdw blurRad="38100" dist="19050" dir="2700000" algn="tl" rotWithShape="0">
                    <a:schemeClr val="dk1">
                      <a:alpha val="40000"/>
                    </a:schemeClr>
                  </a:outerShdw>
                </a:effectLst>
                <a:latin typeface="Century" panose="02040604050505020304" pitchFamily="18" charset="0"/>
              </a:rPr>
              <a:t>:</a:t>
            </a:r>
            <a:r>
              <a:rPr lang="en-US" b="1" dirty="0">
                <a:latin typeface="Century" panose="02040604050505020304" pitchFamily="18" charset="0"/>
              </a:rPr>
              <a:t> </a:t>
            </a:r>
            <a:r>
              <a:rPr lang="en-US" dirty="0">
                <a:latin typeface="Century" panose="02040604050505020304" pitchFamily="18" charset="0"/>
              </a:rPr>
              <a:t>Write </a:t>
            </a:r>
            <a:r>
              <a:rPr lang="en-US" dirty="0" smtClean="0">
                <a:latin typeface="Century" panose="02040604050505020304" pitchFamily="18" charset="0"/>
              </a:rPr>
              <a:t>a program to </a:t>
            </a:r>
            <a:r>
              <a:rPr lang="en-US" dirty="0">
                <a:latin typeface="Century" panose="02040604050505020304" pitchFamily="18" charset="0"/>
              </a:rPr>
              <a:t>convert the raw formatted AWS result into tab separated AWS result.</a:t>
            </a:r>
            <a:endParaRPr lang="en-US" dirty="0"/>
          </a:p>
        </p:txBody>
      </p:sp>
      <p:sp>
        <p:nvSpPr>
          <p:cNvPr id="36" name="Rectangle 35"/>
          <p:cNvSpPr/>
          <p:nvPr/>
        </p:nvSpPr>
        <p:spPr>
          <a:xfrm>
            <a:off x="622084" y="1625529"/>
            <a:ext cx="6693116" cy="5031743"/>
          </a:xfrm>
          <a:prstGeom prst="rect">
            <a:avLst/>
          </a:prstGeom>
          <a:solidFill>
            <a:schemeClr val="bg2">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r>
              <a:rPr lang="en-US" dirty="0">
                <a:solidFill>
                  <a:schemeClr val="tx1"/>
                </a:solidFill>
                <a:latin typeface="Century" panose="02040604050505020304" pitchFamily="18" charset="0"/>
              </a:rPr>
              <a:t>public class processAWSResult </a:t>
            </a:r>
            <a:r>
              <a:rPr lang="en-US" dirty="0" smtClean="0">
                <a:solidFill>
                  <a:schemeClr val="tx1"/>
                </a:solidFill>
                <a:latin typeface="Century" panose="02040604050505020304" pitchFamily="18" charset="0"/>
              </a:rPr>
              <a:t>{</a:t>
            </a:r>
          </a:p>
          <a:p>
            <a:endParaRPr lang="en-US" dirty="0">
              <a:solidFill>
                <a:schemeClr val="tx1"/>
              </a:solidFill>
              <a:latin typeface="Century" panose="02040604050505020304" pitchFamily="18" charset="0"/>
            </a:endParaRPr>
          </a:p>
          <a:p>
            <a:r>
              <a:rPr lang="en-US" dirty="0">
                <a:solidFill>
                  <a:schemeClr val="tx1"/>
                </a:solidFill>
                <a:latin typeface="Century" panose="02040604050505020304" pitchFamily="18" charset="0"/>
              </a:rPr>
              <a:t>    public static void main(String args</a:t>
            </a:r>
            <a:r>
              <a:rPr lang="en-US" dirty="0" smtClean="0">
                <a:solidFill>
                  <a:schemeClr val="tx1"/>
                </a:solidFill>
                <a:latin typeface="Century" panose="02040604050505020304" pitchFamily="18" charset="0"/>
              </a:rPr>
              <a:t>[]){</a:t>
            </a:r>
          </a:p>
          <a:p>
            <a:endParaRPr lang="en-US" dirty="0">
              <a:solidFill>
                <a:schemeClr val="tx1"/>
              </a:solidFill>
              <a:latin typeface="Century" panose="02040604050505020304" pitchFamily="18" charset="0"/>
            </a:endParaRPr>
          </a:p>
          <a:p>
            <a:r>
              <a:rPr lang="en-US" dirty="0">
                <a:solidFill>
                  <a:schemeClr val="tx1"/>
                </a:solidFill>
                <a:latin typeface="Century" panose="02040604050505020304" pitchFamily="18" charset="0"/>
              </a:rPr>
              <a:t>        String </a:t>
            </a:r>
            <a:r>
              <a:rPr lang="en-US" dirty="0" smtClean="0">
                <a:solidFill>
                  <a:schemeClr val="bg1"/>
                </a:solidFill>
                <a:latin typeface="Century" panose="02040604050505020304" pitchFamily="18" charset="0"/>
              </a:rPr>
              <a:t>inputString</a:t>
            </a:r>
            <a:r>
              <a:rPr lang="en-US" dirty="0" smtClean="0">
                <a:solidFill>
                  <a:schemeClr val="tx1"/>
                </a:solidFill>
                <a:latin typeface="Century" panose="02040604050505020304" pitchFamily="18" charset="0"/>
              </a:rPr>
              <a:t> </a:t>
            </a:r>
            <a:r>
              <a:rPr lang="en-US" dirty="0">
                <a:solidFill>
                  <a:schemeClr val="tx1"/>
                </a:solidFill>
                <a:latin typeface="Century" panose="02040604050505020304" pitchFamily="18" charset="0"/>
              </a:rPr>
              <a:t>= </a:t>
            </a:r>
            <a:r>
              <a:rPr lang="en-US" dirty="0">
                <a:solidFill>
                  <a:schemeClr val="accent4"/>
                </a:solidFill>
                <a:latin typeface="Century" panose="02040604050505020304" pitchFamily="18" charset="0"/>
              </a:rPr>
              <a:t>"2014-06-17 08:57:39      25560 </a:t>
            </a:r>
            <a:r>
              <a:rPr lang="en-US" dirty="0" smtClean="0">
                <a:solidFill>
                  <a:schemeClr val="accent4"/>
                </a:solidFill>
                <a:latin typeface="Century" panose="02040604050505020304" pitchFamily="18" charset="0"/>
              </a:rPr>
              <a:t>content/</a:t>
            </a:r>
            <a:r>
              <a:rPr lang="en-US" dirty="0" err="1" smtClean="0">
                <a:solidFill>
                  <a:schemeClr val="accent4"/>
                </a:solidFill>
                <a:latin typeface="Century" panose="02040604050505020304" pitchFamily="18" charset="0"/>
              </a:rPr>
              <a:t>hsp</a:t>
            </a:r>
            <a:r>
              <a:rPr lang="en-US" dirty="0" smtClean="0">
                <a:solidFill>
                  <a:schemeClr val="accent4"/>
                </a:solidFill>
                <a:latin typeface="Century" panose="02040604050505020304" pitchFamily="18" charset="0"/>
              </a:rPr>
              <a:t>/reading/</a:t>
            </a:r>
            <a:r>
              <a:rPr lang="en-US" dirty="0" err="1" smtClean="0">
                <a:solidFill>
                  <a:schemeClr val="accent4"/>
                </a:solidFill>
                <a:latin typeface="Century" panose="02040604050505020304" pitchFamily="18" charset="0"/>
              </a:rPr>
              <a:t>JourneysSampler</a:t>
            </a:r>
            <a:r>
              <a:rPr lang="en-US" dirty="0" smtClean="0">
                <a:solidFill>
                  <a:schemeClr val="accent4"/>
                </a:solidFill>
                <a:latin typeface="Century" panose="02040604050505020304" pitchFamily="18" charset="0"/>
              </a:rPr>
              <a:t>/num000/b_00049.swf";</a:t>
            </a:r>
          </a:p>
          <a:p>
            <a:endParaRPr lang="en-US" dirty="0">
              <a:solidFill>
                <a:schemeClr val="tx1"/>
              </a:solidFill>
              <a:latin typeface="Century" panose="02040604050505020304" pitchFamily="18" charset="0"/>
            </a:endParaRPr>
          </a:p>
          <a:p>
            <a:r>
              <a:rPr lang="en-US" dirty="0">
                <a:solidFill>
                  <a:schemeClr val="tx1"/>
                </a:solidFill>
                <a:latin typeface="Century" panose="02040604050505020304" pitchFamily="18" charset="0"/>
              </a:rPr>
              <a:t>        String </a:t>
            </a:r>
            <a:r>
              <a:rPr lang="en-US" dirty="0">
                <a:solidFill>
                  <a:schemeClr val="bg1"/>
                </a:solidFill>
                <a:latin typeface="Century" panose="02040604050505020304" pitchFamily="18" charset="0"/>
              </a:rPr>
              <a:t>find</a:t>
            </a:r>
            <a:r>
              <a:rPr lang="en-US" dirty="0">
                <a:solidFill>
                  <a:schemeClr val="tx1"/>
                </a:solidFill>
                <a:latin typeface="Century" panose="02040604050505020304" pitchFamily="18" charset="0"/>
              </a:rPr>
              <a:t> = </a:t>
            </a:r>
            <a:r>
              <a:rPr lang="en-US" dirty="0">
                <a:solidFill>
                  <a:schemeClr val="accent4"/>
                </a:solidFill>
                <a:latin typeface="Century" panose="02040604050505020304" pitchFamily="18" charset="0"/>
              </a:rPr>
              <a:t>"(....-..-..) ..:..:..\\s+(\\d+) (.*)";</a:t>
            </a:r>
          </a:p>
          <a:p>
            <a:r>
              <a:rPr lang="en-US" dirty="0">
                <a:solidFill>
                  <a:schemeClr val="tx1"/>
                </a:solidFill>
                <a:latin typeface="Century" panose="02040604050505020304" pitchFamily="18" charset="0"/>
              </a:rPr>
              <a:t>        String </a:t>
            </a:r>
            <a:r>
              <a:rPr lang="en-US" dirty="0">
                <a:solidFill>
                  <a:schemeClr val="bg1"/>
                </a:solidFill>
                <a:latin typeface="Century" panose="02040604050505020304" pitchFamily="18" charset="0"/>
              </a:rPr>
              <a:t>replace</a:t>
            </a:r>
            <a:r>
              <a:rPr lang="en-US" dirty="0">
                <a:solidFill>
                  <a:schemeClr val="tx1"/>
                </a:solidFill>
                <a:latin typeface="Century" panose="02040604050505020304" pitchFamily="18" charset="0"/>
              </a:rPr>
              <a:t> = </a:t>
            </a:r>
            <a:r>
              <a:rPr lang="en-US" dirty="0">
                <a:solidFill>
                  <a:schemeClr val="accent4"/>
                </a:solidFill>
                <a:latin typeface="Century" panose="02040604050505020304" pitchFamily="18" charset="0"/>
              </a:rPr>
              <a:t>"/$3\t$2\t$1"; </a:t>
            </a:r>
            <a:r>
              <a:rPr lang="en-US" dirty="0">
                <a:solidFill>
                  <a:schemeClr val="tx1"/>
                </a:solidFill>
                <a:latin typeface="Century" panose="02040604050505020304" pitchFamily="18" charset="0"/>
              </a:rPr>
              <a:t>   </a:t>
            </a:r>
            <a:endParaRPr lang="en-US" dirty="0" smtClean="0">
              <a:solidFill>
                <a:schemeClr val="tx1"/>
              </a:solidFill>
              <a:latin typeface="Century" panose="02040604050505020304" pitchFamily="18" charset="0"/>
            </a:endParaRPr>
          </a:p>
          <a:p>
            <a:r>
              <a:rPr lang="en-US" dirty="0" smtClean="0">
                <a:solidFill>
                  <a:schemeClr val="tx1"/>
                </a:solidFill>
                <a:latin typeface="Century" panose="02040604050505020304" pitchFamily="18" charset="0"/>
              </a:rPr>
              <a:t>    </a:t>
            </a:r>
            <a:endParaRPr lang="en-US" dirty="0">
              <a:solidFill>
                <a:schemeClr val="tx1"/>
              </a:solidFill>
              <a:latin typeface="Century" panose="02040604050505020304" pitchFamily="18" charset="0"/>
            </a:endParaRPr>
          </a:p>
          <a:p>
            <a:r>
              <a:rPr lang="en-US" dirty="0">
                <a:solidFill>
                  <a:schemeClr val="tx1"/>
                </a:solidFill>
                <a:latin typeface="Century" panose="02040604050505020304" pitchFamily="18" charset="0"/>
              </a:rPr>
              <a:t>        Pattern </a:t>
            </a:r>
            <a:r>
              <a:rPr lang="en-US" dirty="0">
                <a:solidFill>
                  <a:schemeClr val="bg1"/>
                </a:solidFill>
                <a:latin typeface="Century" panose="02040604050505020304" pitchFamily="18" charset="0"/>
              </a:rPr>
              <a:t>pattern</a:t>
            </a:r>
            <a:r>
              <a:rPr lang="en-US" dirty="0">
                <a:solidFill>
                  <a:schemeClr val="tx1"/>
                </a:solidFill>
                <a:latin typeface="Century" panose="02040604050505020304" pitchFamily="18" charset="0"/>
              </a:rPr>
              <a:t> = Pattern.compile(</a:t>
            </a:r>
            <a:r>
              <a:rPr lang="en-US" dirty="0">
                <a:solidFill>
                  <a:schemeClr val="bg1"/>
                </a:solidFill>
                <a:latin typeface="Century" panose="02040604050505020304" pitchFamily="18" charset="0"/>
              </a:rPr>
              <a:t>find</a:t>
            </a:r>
            <a:r>
              <a:rPr lang="en-US" dirty="0">
                <a:solidFill>
                  <a:schemeClr val="tx1"/>
                </a:solidFill>
                <a:latin typeface="Century" panose="02040604050505020304" pitchFamily="18" charset="0"/>
              </a:rPr>
              <a:t>);        </a:t>
            </a:r>
          </a:p>
          <a:p>
            <a:r>
              <a:rPr lang="en-US" dirty="0">
                <a:solidFill>
                  <a:schemeClr val="tx1"/>
                </a:solidFill>
                <a:latin typeface="Century" panose="02040604050505020304" pitchFamily="18" charset="0"/>
              </a:rPr>
              <a:t>        Matcher </a:t>
            </a:r>
            <a:r>
              <a:rPr lang="en-US" dirty="0">
                <a:solidFill>
                  <a:schemeClr val="bg1"/>
                </a:solidFill>
                <a:latin typeface="Century" panose="02040604050505020304" pitchFamily="18" charset="0"/>
              </a:rPr>
              <a:t>matcher</a:t>
            </a:r>
            <a:r>
              <a:rPr lang="en-US" dirty="0">
                <a:solidFill>
                  <a:schemeClr val="tx1"/>
                </a:solidFill>
                <a:latin typeface="Century" panose="02040604050505020304" pitchFamily="18" charset="0"/>
              </a:rPr>
              <a:t> = </a:t>
            </a:r>
            <a:r>
              <a:rPr lang="en-US" dirty="0" smtClean="0">
                <a:solidFill>
                  <a:schemeClr val="tx1"/>
                </a:solidFill>
                <a:latin typeface="Century" panose="02040604050505020304" pitchFamily="18" charset="0"/>
              </a:rPr>
              <a:t>pattern.matcher(</a:t>
            </a:r>
            <a:r>
              <a:rPr lang="en-US" dirty="0">
                <a:solidFill>
                  <a:schemeClr val="bg1"/>
                </a:solidFill>
                <a:latin typeface="Century" panose="02040604050505020304" pitchFamily="18" charset="0"/>
              </a:rPr>
              <a:t>inputString</a:t>
            </a:r>
            <a:r>
              <a:rPr lang="en-US" dirty="0" smtClean="0">
                <a:solidFill>
                  <a:schemeClr val="tx1"/>
                </a:solidFill>
                <a:latin typeface="Century" panose="02040604050505020304" pitchFamily="18" charset="0"/>
              </a:rPr>
              <a:t>);    </a:t>
            </a:r>
            <a:endParaRPr lang="en-US" dirty="0">
              <a:solidFill>
                <a:schemeClr val="tx1"/>
              </a:solidFill>
              <a:latin typeface="Century" panose="02040604050505020304" pitchFamily="18" charset="0"/>
            </a:endParaRPr>
          </a:p>
          <a:p>
            <a:r>
              <a:rPr lang="en-US" dirty="0">
                <a:solidFill>
                  <a:schemeClr val="tx1"/>
                </a:solidFill>
                <a:latin typeface="Century" panose="02040604050505020304" pitchFamily="18" charset="0"/>
              </a:rPr>
              <a:t>        String </a:t>
            </a:r>
            <a:r>
              <a:rPr lang="en-US" dirty="0">
                <a:solidFill>
                  <a:schemeClr val="bg1"/>
                </a:solidFill>
                <a:latin typeface="Century" panose="02040604050505020304" pitchFamily="18" charset="0"/>
              </a:rPr>
              <a:t>output</a:t>
            </a:r>
            <a:r>
              <a:rPr lang="en-US" dirty="0">
                <a:solidFill>
                  <a:schemeClr val="tx1"/>
                </a:solidFill>
                <a:latin typeface="Century" panose="02040604050505020304" pitchFamily="18" charset="0"/>
              </a:rPr>
              <a:t> = matcher.replaceAll(</a:t>
            </a:r>
            <a:r>
              <a:rPr lang="en-US" dirty="0">
                <a:solidFill>
                  <a:schemeClr val="bg1"/>
                </a:solidFill>
                <a:latin typeface="Century" panose="02040604050505020304" pitchFamily="18" charset="0"/>
              </a:rPr>
              <a:t>replace</a:t>
            </a:r>
            <a:r>
              <a:rPr lang="en-US" dirty="0">
                <a:solidFill>
                  <a:schemeClr val="tx1"/>
                </a:solidFill>
                <a:latin typeface="Century" panose="02040604050505020304" pitchFamily="18" charset="0"/>
              </a:rPr>
              <a:t>); </a:t>
            </a:r>
            <a:endParaRPr lang="en-US" dirty="0" smtClean="0">
              <a:solidFill>
                <a:schemeClr val="tx1"/>
              </a:solidFill>
              <a:latin typeface="Century" panose="02040604050505020304" pitchFamily="18" charset="0"/>
            </a:endParaRPr>
          </a:p>
          <a:p>
            <a:endParaRPr lang="en-US" dirty="0">
              <a:solidFill>
                <a:schemeClr val="tx1"/>
              </a:solidFill>
              <a:latin typeface="Century" panose="02040604050505020304" pitchFamily="18" charset="0"/>
            </a:endParaRPr>
          </a:p>
          <a:p>
            <a:r>
              <a:rPr lang="en-US" dirty="0">
                <a:solidFill>
                  <a:schemeClr val="tx1"/>
                </a:solidFill>
                <a:latin typeface="Century" panose="02040604050505020304" pitchFamily="18" charset="0"/>
              </a:rPr>
              <a:t>        System.out.println("Source =\t" + </a:t>
            </a:r>
            <a:r>
              <a:rPr lang="en-US" dirty="0">
                <a:solidFill>
                  <a:schemeClr val="bg1"/>
                </a:solidFill>
                <a:latin typeface="Century" panose="02040604050505020304" pitchFamily="18" charset="0"/>
              </a:rPr>
              <a:t>inputString</a:t>
            </a:r>
            <a:r>
              <a:rPr lang="en-US" dirty="0" smtClean="0">
                <a:solidFill>
                  <a:schemeClr val="tx1"/>
                </a:solidFill>
                <a:latin typeface="Century" panose="02040604050505020304" pitchFamily="18" charset="0"/>
              </a:rPr>
              <a:t>);</a:t>
            </a:r>
            <a:endParaRPr lang="en-US" dirty="0">
              <a:solidFill>
                <a:schemeClr val="tx1"/>
              </a:solidFill>
              <a:latin typeface="Century" panose="02040604050505020304" pitchFamily="18" charset="0"/>
            </a:endParaRPr>
          </a:p>
          <a:p>
            <a:r>
              <a:rPr lang="en-US" dirty="0">
                <a:solidFill>
                  <a:schemeClr val="tx1"/>
                </a:solidFill>
                <a:latin typeface="Century" panose="02040604050505020304" pitchFamily="18" charset="0"/>
              </a:rPr>
              <a:t>        System.out.println("Output =\t" + </a:t>
            </a:r>
            <a:r>
              <a:rPr lang="en-US" dirty="0">
                <a:solidFill>
                  <a:schemeClr val="bg1"/>
                </a:solidFill>
                <a:latin typeface="Century" panose="02040604050505020304" pitchFamily="18" charset="0"/>
              </a:rPr>
              <a:t>output</a:t>
            </a:r>
            <a:r>
              <a:rPr lang="en-US" dirty="0">
                <a:solidFill>
                  <a:schemeClr val="tx1"/>
                </a:solidFill>
                <a:latin typeface="Century" panose="02040604050505020304" pitchFamily="18" charset="0"/>
              </a:rPr>
              <a:t>);  </a:t>
            </a:r>
          </a:p>
          <a:p>
            <a:r>
              <a:rPr lang="en-US" dirty="0">
                <a:solidFill>
                  <a:schemeClr val="tx1"/>
                </a:solidFill>
                <a:latin typeface="Century" panose="02040604050505020304" pitchFamily="18" charset="0"/>
              </a:rPr>
              <a:t>    }</a:t>
            </a:r>
          </a:p>
          <a:p>
            <a:r>
              <a:rPr lang="en-US" dirty="0">
                <a:solidFill>
                  <a:schemeClr val="tx1"/>
                </a:solidFill>
                <a:latin typeface="Century" panose="02040604050505020304" pitchFamily="18" charset="0"/>
              </a:rPr>
              <a:t>}</a:t>
            </a:r>
            <a:endParaRPr lang="en-US" dirty="0" smtClean="0"/>
          </a:p>
        </p:txBody>
      </p:sp>
      <p:sp>
        <p:nvSpPr>
          <p:cNvPr id="39" name="TextBox 38">
            <a:extLst>
              <a:ext uri="{FF2B5EF4-FFF2-40B4-BE49-F238E27FC236}">
                <a16:creationId xmlns:a16="http://schemas.microsoft.com/office/drawing/2014/main" id="{BACAE408-10E3-4145-891E-9C577A786D23}"/>
              </a:ext>
            </a:extLst>
          </p:cNvPr>
          <p:cNvSpPr txBox="1"/>
          <p:nvPr/>
        </p:nvSpPr>
        <p:spPr>
          <a:xfrm>
            <a:off x="449261" y="18504"/>
            <a:ext cx="8420419" cy="553998"/>
          </a:xfrm>
          <a:prstGeom prst="rect">
            <a:avLst/>
          </a:prstGeom>
          <a:solidFill>
            <a:schemeClr val="bg1"/>
          </a:solidFill>
        </p:spPr>
        <p:txBody>
          <a:bodyPr wrap="square">
            <a:spAutoFit/>
          </a:bodyPr>
          <a:lstStyle/>
          <a:p>
            <a:pPr>
              <a:defRPr/>
            </a:pPr>
            <a:r>
              <a:rPr lang="en-US" sz="3000" dirty="0">
                <a:solidFill>
                  <a:schemeClr val="accent1">
                    <a:lumMod val="75000"/>
                  </a:schemeClr>
                </a:solidFill>
                <a:latin typeface="Century" panose="02040604050505020304" pitchFamily="18" charset="0"/>
              </a:rPr>
              <a:t>Regex in automation </a:t>
            </a:r>
            <a:r>
              <a:rPr lang="en-US" sz="3000" dirty="0" smtClean="0">
                <a:solidFill>
                  <a:schemeClr val="accent1">
                    <a:lumMod val="75000"/>
                  </a:schemeClr>
                </a:solidFill>
                <a:latin typeface="Century" panose="02040604050505020304" pitchFamily="18" charset="0"/>
              </a:rPr>
              <a:t>project : Implementation</a:t>
            </a:r>
            <a:endParaRPr lang="en-US" sz="3000" dirty="0">
              <a:solidFill>
                <a:schemeClr val="accent1">
                  <a:lumMod val="75000"/>
                </a:schemeClr>
              </a:solidFill>
              <a:latin typeface="Century" panose="02040604050505020304"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4269688392"/>
              </p:ext>
            </p:extLst>
          </p:nvPr>
        </p:nvGraphicFramePr>
        <p:xfrm>
          <a:off x="7668419" y="3062535"/>
          <a:ext cx="3911600" cy="2157730"/>
        </p:xfrm>
        <a:graphic>
          <a:graphicData uri="http://schemas.openxmlformats.org/drawingml/2006/table">
            <a:tbl>
              <a:tblPr/>
              <a:tblGrid>
                <a:gridCol w="851591">
                  <a:extLst>
                    <a:ext uri="{9D8B030D-6E8A-4147-A177-3AD203B41FA5}">
                      <a16:colId xmlns:a16="http://schemas.microsoft.com/office/drawing/2014/main" val="3048666405"/>
                    </a:ext>
                  </a:extLst>
                </a:gridCol>
                <a:gridCol w="1286920">
                  <a:extLst>
                    <a:ext uri="{9D8B030D-6E8A-4147-A177-3AD203B41FA5}">
                      <a16:colId xmlns:a16="http://schemas.microsoft.com/office/drawing/2014/main" val="1758877038"/>
                    </a:ext>
                  </a:extLst>
                </a:gridCol>
                <a:gridCol w="657759">
                  <a:extLst>
                    <a:ext uri="{9D8B030D-6E8A-4147-A177-3AD203B41FA5}">
                      <a16:colId xmlns:a16="http://schemas.microsoft.com/office/drawing/2014/main" val="2581076618"/>
                    </a:ext>
                  </a:extLst>
                </a:gridCol>
                <a:gridCol w="1115330">
                  <a:extLst>
                    <a:ext uri="{9D8B030D-6E8A-4147-A177-3AD203B41FA5}">
                      <a16:colId xmlns:a16="http://schemas.microsoft.com/office/drawing/2014/main" val="2044544870"/>
                    </a:ext>
                  </a:extLst>
                </a:gridCol>
              </a:tblGrid>
              <a:tr h="1078865">
                <a:tc>
                  <a:txBody>
                    <a:bodyPr/>
                    <a:lstStyle/>
                    <a:p>
                      <a:pPr algn="ctr" rtl="0" fontAlgn="ctr"/>
                      <a:r>
                        <a:rPr lang="en-US" sz="1600" b="0" i="0" u="none" strike="noStrike" dirty="0">
                          <a:solidFill>
                            <a:srgbClr val="FFFFFF"/>
                          </a:solidFill>
                          <a:effectLst/>
                          <a:latin typeface="Century" panose="02040604050505020304" pitchFamily="18" charset="0"/>
                        </a:rPr>
                        <a:t>Input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gridSpan="3">
                  <a:txBody>
                    <a:bodyPr/>
                    <a:lstStyle/>
                    <a:p>
                      <a:pPr algn="l" fontAlgn="b"/>
                      <a:r>
                        <a:rPr lang="en-US" sz="1600" b="0" i="0" u="none" strike="noStrike" dirty="0">
                          <a:solidFill>
                            <a:srgbClr val="70AD47"/>
                          </a:solidFill>
                          <a:effectLst/>
                          <a:latin typeface="Century" panose="02040604050505020304" pitchFamily="18" charset="0"/>
                        </a:rPr>
                        <a:t>2014-06-17 08:57:39      25560 content/</a:t>
                      </a:r>
                      <a:r>
                        <a:rPr lang="en-US" sz="1600" b="0" i="0" u="none" strike="noStrike" dirty="0" err="1">
                          <a:solidFill>
                            <a:srgbClr val="70AD47"/>
                          </a:solidFill>
                          <a:effectLst/>
                          <a:latin typeface="Century" panose="02040604050505020304" pitchFamily="18" charset="0"/>
                        </a:rPr>
                        <a:t>hsp</a:t>
                      </a:r>
                      <a:r>
                        <a:rPr lang="en-US" sz="1600" b="0" i="0" u="none" strike="noStrike" dirty="0">
                          <a:solidFill>
                            <a:srgbClr val="70AD47"/>
                          </a:solidFill>
                          <a:effectLst/>
                          <a:latin typeface="Century" panose="02040604050505020304" pitchFamily="18" charset="0"/>
                        </a:rPr>
                        <a:t>/reading/</a:t>
                      </a:r>
                      <a:r>
                        <a:rPr lang="en-US" sz="1600" b="0" i="0" u="none" strike="noStrike" dirty="0" err="1">
                          <a:solidFill>
                            <a:srgbClr val="70AD47"/>
                          </a:solidFill>
                          <a:effectLst/>
                          <a:latin typeface="Century" panose="02040604050505020304" pitchFamily="18" charset="0"/>
                        </a:rPr>
                        <a:t>JourneysSampler</a:t>
                      </a:r>
                      <a:r>
                        <a:rPr lang="en-US" sz="1600" b="0" i="0" u="none" strike="noStrike" dirty="0">
                          <a:solidFill>
                            <a:srgbClr val="70AD47"/>
                          </a:solidFill>
                          <a:effectLst/>
                          <a:latin typeface="Century" panose="02040604050505020304" pitchFamily="18" charset="0"/>
                        </a:rPr>
                        <a:t>/num000/b_00049.swf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15162806"/>
                  </a:ext>
                </a:extLst>
              </a:tr>
              <a:tr h="1078865">
                <a:tc>
                  <a:txBody>
                    <a:bodyPr/>
                    <a:lstStyle/>
                    <a:p>
                      <a:pPr algn="ctr" rtl="0" fontAlgn="ctr"/>
                      <a:r>
                        <a:rPr lang="en-US" sz="1600" b="0" i="0" u="none" strike="noStrike" dirty="0">
                          <a:solidFill>
                            <a:srgbClr val="FFFFFF"/>
                          </a:solidFill>
                          <a:effectLst/>
                          <a:latin typeface="Century" panose="02040604050505020304" pitchFamily="18" charset="0"/>
                        </a:rPr>
                        <a:t>Output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0" i="0" u="none" strike="noStrike" dirty="0">
                          <a:solidFill>
                            <a:srgbClr val="70AD47"/>
                          </a:solidFill>
                          <a:effectLst/>
                          <a:latin typeface="Century" panose="02040604050505020304" pitchFamily="18" charset="0"/>
                        </a:rPr>
                        <a:t>/content/</a:t>
                      </a:r>
                      <a:r>
                        <a:rPr lang="en-US" sz="1600" b="0" i="0" u="none" strike="noStrike" dirty="0" err="1">
                          <a:solidFill>
                            <a:srgbClr val="70AD47"/>
                          </a:solidFill>
                          <a:effectLst/>
                          <a:latin typeface="Century" panose="02040604050505020304" pitchFamily="18" charset="0"/>
                        </a:rPr>
                        <a:t>hsp</a:t>
                      </a:r>
                      <a:r>
                        <a:rPr lang="en-US" sz="1600" b="0" i="0" u="none" strike="noStrike" dirty="0">
                          <a:solidFill>
                            <a:srgbClr val="70AD47"/>
                          </a:solidFill>
                          <a:effectLst/>
                          <a:latin typeface="Century" panose="02040604050505020304" pitchFamily="18" charset="0"/>
                        </a:rPr>
                        <a:t>/reading/num000/b_00049.swf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a:solidFill>
                            <a:srgbClr val="70AD47"/>
                          </a:solidFill>
                          <a:effectLst/>
                          <a:latin typeface="Century" panose="02040604050505020304" pitchFamily="18" charset="0"/>
                        </a:rPr>
                        <a:t>25560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70AD47"/>
                          </a:solidFill>
                          <a:effectLst/>
                          <a:latin typeface="Century" panose="02040604050505020304" pitchFamily="18" charset="0"/>
                        </a:rPr>
                        <a:t>2014-06-17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2532799"/>
                  </a:ext>
                </a:extLst>
              </a:tr>
            </a:tbl>
          </a:graphicData>
        </a:graphic>
      </p:graphicFrame>
    </p:spTree>
    <p:extLst>
      <p:ext uri="{BB962C8B-B14F-4D97-AF65-F5344CB8AC3E}">
        <p14:creationId xmlns:p14="http://schemas.microsoft.com/office/powerpoint/2010/main" val="23895341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F191DC5-DBE1-4026-9C09-FBFA51F7EE2C}"/>
              </a:ext>
            </a:extLst>
          </p:cNvPr>
          <p:cNvSpPr/>
          <p:nvPr/>
        </p:nvSpPr>
        <p:spPr>
          <a:xfrm>
            <a:off x="2011680" y="3267441"/>
            <a:ext cx="8229600" cy="1965960"/>
          </a:xfrm>
          <a:prstGeom prst="rect">
            <a:avLst/>
          </a:prstGeom>
          <a:solidFill>
            <a:schemeClr val="tx1"/>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bg1"/>
                </a:solidFill>
                <a:latin typeface="Century" panose="02040604050505020304" pitchFamily="18" charset="0"/>
              </a:rPr>
              <a:t>Rules for ReGex</a:t>
            </a:r>
            <a:endParaRPr lang="en-US" sz="4000" dirty="0">
              <a:solidFill>
                <a:schemeClr val="bg1"/>
              </a:solidFill>
              <a:latin typeface="Century Gothic" panose="020B0502020202020204" pitchFamily="34" charset="0"/>
              <a:ea typeface="Arial" charset="0"/>
              <a:cs typeface="Arial" charset="0"/>
            </a:endParaRPr>
          </a:p>
        </p:txBody>
      </p:sp>
      <p:sp>
        <p:nvSpPr>
          <p:cNvPr id="73" name="Rectangle 72">
            <a:extLst>
              <a:ext uri="{FF2B5EF4-FFF2-40B4-BE49-F238E27FC236}">
                <a16:creationId xmlns:a16="http://schemas.microsoft.com/office/drawing/2014/main" id="{34D497EF-099E-4CC1-A6F3-E9426288D067}"/>
              </a:ext>
            </a:extLst>
          </p:cNvPr>
          <p:cNvSpPr/>
          <p:nvPr/>
        </p:nvSpPr>
        <p:spPr>
          <a:xfrm>
            <a:off x="2011680" y="5263881"/>
            <a:ext cx="8229600" cy="91440"/>
          </a:xfrm>
          <a:prstGeom prst="rect">
            <a:avLst/>
          </a:prstGeom>
          <a:solidFill>
            <a:schemeClr val="accent1">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lumMod val="65000"/>
                  <a:lumOff val="35000"/>
                </a:schemeClr>
              </a:solidFill>
              <a:latin typeface="Arial" charset="0"/>
              <a:ea typeface="Arial" charset="0"/>
              <a:cs typeface="Arial" charset="0"/>
            </a:endParaRPr>
          </a:p>
        </p:txBody>
      </p:sp>
      <p:pic>
        <p:nvPicPr>
          <p:cNvPr id="7" name="Picture 2" descr="Image result for niit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8675" y="47625"/>
            <a:ext cx="1182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F6D21ADA-4E3E-440B-94F8-85B2F02E121F}"/>
              </a:ext>
            </a:extLst>
          </p:cNvPr>
          <p:cNvCxnSpPr/>
          <p:nvPr/>
        </p:nvCxnSpPr>
        <p:spPr>
          <a:xfrm>
            <a:off x="290513" y="292100"/>
            <a:ext cx="104505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EA48ED5C-CB94-427A-B306-17D9BF40BEBD}"/>
              </a:ext>
            </a:extLst>
          </p:cNvPr>
          <p:cNvSpPr/>
          <p:nvPr/>
        </p:nvSpPr>
        <p:spPr>
          <a:xfrm>
            <a:off x="63500" y="153988"/>
            <a:ext cx="276225" cy="276225"/>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pic>
        <p:nvPicPr>
          <p:cNvPr id="9" name="Graphic 9" descr="Open Book">
            <a:extLst>
              <a:ext uri="{FF2B5EF4-FFF2-40B4-BE49-F238E27FC236}">
                <a16:creationId xmlns:a16="http://schemas.microsoft.com/office/drawing/2014/main" id="{A1A60D08-E524-466D-91E0-33E0FF14A3D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2024743" y="1758681"/>
            <a:ext cx="1508760" cy="1508760"/>
          </a:xfrm>
          <a:prstGeom prst="rect">
            <a:avLst/>
          </a:prstGeom>
        </p:spPr>
      </p:pic>
    </p:spTree>
    <p:extLst>
      <p:ext uri="{BB962C8B-B14F-4D97-AF65-F5344CB8AC3E}">
        <p14:creationId xmlns:p14="http://schemas.microsoft.com/office/powerpoint/2010/main" val="13764165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F6D21ADA-4E3E-440B-94F8-85B2F02E121F}"/>
              </a:ext>
            </a:extLst>
          </p:cNvPr>
          <p:cNvCxnSpPr/>
          <p:nvPr/>
        </p:nvCxnSpPr>
        <p:spPr>
          <a:xfrm>
            <a:off x="290513" y="292100"/>
            <a:ext cx="104505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099" name="Picture 2" descr="Image result for niit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8675" y="47625"/>
            <a:ext cx="1182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29">
            <a:extLst>
              <a:ext uri="{FF2B5EF4-FFF2-40B4-BE49-F238E27FC236}">
                <a16:creationId xmlns:a16="http://schemas.microsoft.com/office/drawing/2014/main" id="{EA48ED5C-CB94-427A-B306-17D9BF40BEBD}"/>
              </a:ext>
            </a:extLst>
          </p:cNvPr>
          <p:cNvSpPr/>
          <p:nvPr/>
        </p:nvSpPr>
        <p:spPr>
          <a:xfrm>
            <a:off x="63500" y="153988"/>
            <a:ext cx="276225" cy="276225"/>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31" name="TextBox 30">
            <a:extLst>
              <a:ext uri="{FF2B5EF4-FFF2-40B4-BE49-F238E27FC236}">
                <a16:creationId xmlns:a16="http://schemas.microsoft.com/office/drawing/2014/main" id="{BACAE408-10E3-4145-891E-9C577A786D23}"/>
              </a:ext>
            </a:extLst>
          </p:cNvPr>
          <p:cNvSpPr txBox="1"/>
          <p:nvPr/>
        </p:nvSpPr>
        <p:spPr>
          <a:xfrm>
            <a:off x="449261" y="44629"/>
            <a:ext cx="3208339" cy="553998"/>
          </a:xfrm>
          <a:prstGeom prst="rect">
            <a:avLst/>
          </a:prstGeom>
          <a:solidFill>
            <a:schemeClr val="bg1"/>
          </a:solidFill>
        </p:spPr>
        <p:txBody>
          <a:bodyPr wrap="square">
            <a:spAutoFit/>
          </a:bodyPr>
          <a:lstStyle/>
          <a:p>
            <a:pPr>
              <a:defRPr/>
            </a:pPr>
            <a:r>
              <a:rPr lang="en-US" sz="3000" dirty="0">
                <a:solidFill>
                  <a:schemeClr val="accent1">
                    <a:lumMod val="75000"/>
                  </a:schemeClr>
                </a:solidFill>
                <a:latin typeface="Century" panose="02040604050505020304" pitchFamily="18" charset="0"/>
              </a:rPr>
              <a:t>Rules for RegEx</a:t>
            </a:r>
          </a:p>
        </p:txBody>
      </p:sp>
      <p:grpSp>
        <p:nvGrpSpPr>
          <p:cNvPr id="5" name="Group 4">
            <a:extLst>
              <a:ext uri="{FF2B5EF4-FFF2-40B4-BE49-F238E27FC236}">
                <a16:creationId xmlns:a16="http://schemas.microsoft.com/office/drawing/2014/main" id="{F2103C45-7F07-4B23-A949-F24F480CAC5C}"/>
              </a:ext>
            </a:extLst>
          </p:cNvPr>
          <p:cNvGrpSpPr/>
          <p:nvPr/>
        </p:nvGrpSpPr>
        <p:grpSpPr>
          <a:xfrm>
            <a:off x="7757904" y="850903"/>
            <a:ext cx="3896970" cy="2324441"/>
            <a:chOff x="7757904" y="850903"/>
            <a:chExt cx="3896970" cy="2324441"/>
          </a:xfrm>
        </p:grpSpPr>
        <p:sp>
          <p:nvSpPr>
            <p:cNvPr id="3" name="Rectangle 2">
              <a:extLst>
                <a:ext uri="{FF2B5EF4-FFF2-40B4-BE49-F238E27FC236}">
                  <a16:creationId xmlns:a16="http://schemas.microsoft.com/office/drawing/2014/main" id="{B1779D32-7522-400C-9ABF-44FE272615B5}"/>
                </a:ext>
              </a:extLst>
            </p:cNvPr>
            <p:cNvSpPr/>
            <p:nvPr/>
          </p:nvSpPr>
          <p:spPr>
            <a:xfrm>
              <a:off x="7757904" y="897773"/>
              <a:ext cx="1298990" cy="22775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panose="02040604050505020304" pitchFamily="18" charset="0"/>
              </a:endParaRPr>
            </a:p>
          </p:txBody>
        </p:sp>
        <p:sp>
          <p:nvSpPr>
            <p:cNvPr id="34" name="Rectangle 33">
              <a:extLst>
                <a:ext uri="{FF2B5EF4-FFF2-40B4-BE49-F238E27FC236}">
                  <a16:creationId xmlns:a16="http://schemas.microsoft.com/office/drawing/2014/main" id="{40EBAABD-69C6-4603-A8E6-3FAAB6F9B761}"/>
                </a:ext>
              </a:extLst>
            </p:cNvPr>
            <p:cNvSpPr/>
            <p:nvPr/>
          </p:nvSpPr>
          <p:spPr>
            <a:xfrm>
              <a:off x="10355884" y="850903"/>
              <a:ext cx="1298990" cy="22775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panose="02040604050505020304" pitchFamily="18" charset="0"/>
              </a:endParaRPr>
            </a:p>
          </p:txBody>
        </p:sp>
      </p:grpSp>
      <p:sp>
        <p:nvSpPr>
          <p:cNvPr id="23" name="Rectangle 22">
            <a:extLst>
              <a:ext uri="{FF2B5EF4-FFF2-40B4-BE49-F238E27FC236}">
                <a16:creationId xmlns:a16="http://schemas.microsoft.com/office/drawing/2014/main" id="{1E0D5809-AE90-44D9-90C0-D6814C441821}"/>
              </a:ext>
            </a:extLst>
          </p:cNvPr>
          <p:cNvSpPr/>
          <p:nvPr/>
        </p:nvSpPr>
        <p:spPr>
          <a:xfrm rot="5400000">
            <a:off x="3105060" y="3648259"/>
            <a:ext cx="5981882" cy="45719"/>
          </a:xfrm>
          <a:prstGeom prst="rect">
            <a:avLst/>
          </a:prstGeom>
          <a:ln>
            <a:solidFill>
              <a:srgbClr val="FFC000"/>
            </a:solidFill>
          </a:ln>
        </p:spPr>
        <p:style>
          <a:lnRef idx="1">
            <a:schemeClr val="accent4"/>
          </a:lnRef>
          <a:fillRef idx="3">
            <a:schemeClr val="accent4"/>
          </a:fillRef>
          <a:effectRef idx="2">
            <a:schemeClr val="accent4"/>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24" name="Rectangle 23">
            <a:extLst>
              <a:ext uri="{FF2B5EF4-FFF2-40B4-BE49-F238E27FC236}">
                <a16:creationId xmlns:a16="http://schemas.microsoft.com/office/drawing/2014/main" id="{1E0D5809-AE90-44D9-90C0-D6814C441821}"/>
              </a:ext>
            </a:extLst>
          </p:cNvPr>
          <p:cNvSpPr/>
          <p:nvPr/>
        </p:nvSpPr>
        <p:spPr>
          <a:xfrm rot="10800000" flipV="1">
            <a:off x="627016" y="3357154"/>
            <a:ext cx="10920549" cy="48986"/>
          </a:xfrm>
          <a:prstGeom prst="rect">
            <a:avLst/>
          </a:prstGeom>
          <a:ln>
            <a:solidFill>
              <a:srgbClr val="FFC000"/>
            </a:solidFill>
          </a:ln>
        </p:spPr>
        <p:style>
          <a:lnRef idx="1">
            <a:schemeClr val="accent4"/>
          </a:lnRef>
          <a:fillRef idx="3">
            <a:schemeClr val="accent4"/>
          </a:fillRef>
          <a:effectRef idx="2">
            <a:schemeClr val="accent4"/>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graphicFrame>
        <p:nvGraphicFramePr>
          <p:cNvPr id="4" name="Table 3"/>
          <p:cNvGraphicFramePr>
            <a:graphicFrameLocks noGrp="1"/>
          </p:cNvGraphicFramePr>
          <p:nvPr/>
        </p:nvGraphicFramePr>
        <p:xfrm>
          <a:off x="627017" y="736738"/>
          <a:ext cx="5238206" cy="2438604"/>
        </p:xfrm>
        <a:graphic>
          <a:graphicData uri="http://schemas.openxmlformats.org/drawingml/2006/table">
            <a:tbl>
              <a:tblPr/>
              <a:tblGrid>
                <a:gridCol w="1139854">
                  <a:extLst>
                    <a:ext uri="{9D8B030D-6E8A-4147-A177-3AD203B41FA5}">
                      <a16:colId xmlns:a16="http://schemas.microsoft.com/office/drawing/2014/main" val="2323880635"/>
                    </a:ext>
                  </a:extLst>
                </a:gridCol>
                <a:gridCol w="4098352">
                  <a:extLst>
                    <a:ext uri="{9D8B030D-6E8A-4147-A177-3AD203B41FA5}">
                      <a16:colId xmlns:a16="http://schemas.microsoft.com/office/drawing/2014/main" val="3754586846"/>
                    </a:ext>
                  </a:extLst>
                </a:gridCol>
              </a:tblGrid>
              <a:tr h="348372">
                <a:tc gridSpan="2">
                  <a:txBody>
                    <a:bodyPr/>
                    <a:lstStyle/>
                    <a:p>
                      <a:pPr algn="ctr" rtl="0" fontAlgn="ctr"/>
                      <a:r>
                        <a:rPr lang="en-US" sz="1600" b="0" i="0" u="none" strike="noStrike" dirty="0">
                          <a:solidFill>
                            <a:srgbClr val="FFFFFF"/>
                          </a:solidFill>
                          <a:effectLst/>
                          <a:latin typeface="Century" panose="02040604050505020304" pitchFamily="18" charset="0"/>
                        </a:rPr>
                        <a:t>Regular Expression Basics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en-US"/>
                    </a:p>
                  </a:txBody>
                  <a:tcPr/>
                </a:tc>
                <a:extLst>
                  <a:ext uri="{0D108BD9-81ED-4DB2-BD59-A6C34878D82A}">
                    <a16:rowId xmlns:a16="http://schemas.microsoft.com/office/drawing/2014/main" val="1129437692"/>
                  </a:ext>
                </a:extLst>
              </a:tr>
              <a:tr h="348372">
                <a:tc>
                  <a:txBody>
                    <a:bodyPr/>
                    <a:lstStyle/>
                    <a:p>
                      <a:pPr algn="ctr" rtl="0" fontAlgn="ctr"/>
                      <a:r>
                        <a:rPr lang="en-US" sz="1600" b="0" i="0" u="none" strike="noStrike">
                          <a:solidFill>
                            <a:srgbClr val="FFFFFF"/>
                          </a:solidFill>
                          <a:effectLst/>
                          <a:latin typeface="Century" panose="02040604050505020304"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rtl="0" fontAlgn="ctr"/>
                      <a:r>
                        <a:rPr lang="en-US" sz="1600" b="0" i="0" u="none" strike="noStrike" dirty="0">
                          <a:solidFill>
                            <a:srgbClr val="000000"/>
                          </a:solidFill>
                          <a:effectLst/>
                          <a:latin typeface="Century" panose="02040604050505020304" pitchFamily="18" charset="0"/>
                        </a:rPr>
                        <a:t>Any character except newline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7481685"/>
                  </a:ext>
                </a:extLst>
              </a:tr>
              <a:tr h="348372">
                <a:tc>
                  <a:txBody>
                    <a:bodyPr/>
                    <a:lstStyle/>
                    <a:p>
                      <a:pPr algn="ctr" rtl="0" fontAlgn="ctr"/>
                      <a:r>
                        <a:rPr lang="en-US" sz="1600" b="0" i="0" u="none" strike="noStrike">
                          <a:solidFill>
                            <a:srgbClr val="FFFFFF"/>
                          </a:solidFill>
                          <a:effectLst/>
                          <a:latin typeface="Century" panose="02040604050505020304" pitchFamily="18"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rtl="0" fontAlgn="ctr"/>
                      <a:r>
                        <a:rPr lang="en-US" sz="1600" b="0" i="0" u="none" strike="noStrike" dirty="0">
                          <a:solidFill>
                            <a:srgbClr val="000000"/>
                          </a:solidFill>
                          <a:effectLst/>
                          <a:latin typeface="Century" panose="02040604050505020304" pitchFamily="18" charset="0"/>
                        </a:rPr>
                        <a:t>The character 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7897514"/>
                  </a:ext>
                </a:extLst>
              </a:tr>
              <a:tr h="348372">
                <a:tc>
                  <a:txBody>
                    <a:bodyPr/>
                    <a:lstStyle/>
                    <a:p>
                      <a:pPr algn="ctr" rtl="0" fontAlgn="ctr"/>
                      <a:r>
                        <a:rPr lang="en-US" sz="1600" b="0" i="0" u="none" strike="noStrike" dirty="0">
                          <a:solidFill>
                            <a:srgbClr val="FFFFFF"/>
                          </a:solidFill>
                          <a:effectLst/>
                          <a:latin typeface="Century" panose="02040604050505020304" pitchFamily="18" charset="0"/>
                        </a:rPr>
                        <a:t>ab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rtl="0" fontAlgn="ctr"/>
                      <a:r>
                        <a:rPr lang="en-US" sz="1600" b="0" i="0" u="none" strike="noStrike" dirty="0">
                          <a:solidFill>
                            <a:srgbClr val="000000"/>
                          </a:solidFill>
                          <a:effectLst/>
                          <a:latin typeface="Century" panose="02040604050505020304" pitchFamily="18" charset="0"/>
                        </a:rPr>
                        <a:t>The string ab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1480201"/>
                  </a:ext>
                </a:extLst>
              </a:tr>
              <a:tr h="348372">
                <a:tc>
                  <a:txBody>
                    <a:bodyPr/>
                    <a:lstStyle/>
                    <a:p>
                      <a:pPr algn="ctr" rtl="0" fontAlgn="ctr"/>
                      <a:r>
                        <a:rPr lang="en-US" sz="1600" b="0" i="0" u="none" strike="noStrike">
                          <a:solidFill>
                            <a:srgbClr val="FFFFFF"/>
                          </a:solidFill>
                          <a:effectLst/>
                          <a:latin typeface="Century" panose="02040604050505020304" pitchFamily="18" charset="0"/>
                        </a:rPr>
                        <a:t>a|b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rtl="0" fontAlgn="ctr"/>
                      <a:r>
                        <a:rPr lang="en-US" sz="1600" b="0" i="0" u="none" strike="noStrike" dirty="0">
                          <a:solidFill>
                            <a:srgbClr val="000000"/>
                          </a:solidFill>
                          <a:effectLst/>
                          <a:latin typeface="Century" panose="02040604050505020304" pitchFamily="18" charset="0"/>
                        </a:rPr>
                        <a:t>a or 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2987100"/>
                  </a:ext>
                </a:extLst>
              </a:tr>
              <a:tr h="348372">
                <a:tc>
                  <a:txBody>
                    <a:bodyPr/>
                    <a:lstStyle/>
                    <a:p>
                      <a:pPr algn="ctr" rtl="0" fontAlgn="ctr"/>
                      <a:r>
                        <a:rPr lang="en-US" sz="1600" b="0" i="0" u="none" strike="noStrike">
                          <a:solidFill>
                            <a:srgbClr val="FFFFFF"/>
                          </a:solidFill>
                          <a:effectLst/>
                          <a:latin typeface="Century" panose="02040604050505020304" pitchFamily="18"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rtl="0" fontAlgn="ctr"/>
                      <a:r>
                        <a:rPr lang="en-US" sz="1600" b="0" i="0" u="none" strike="noStrike" dirty="0">
                          <a:solidFill>
                            <a:srgbClr val="000000"/>
                          </a:solidFill>
                          <a:effectLst/>
                          <a:latin typeface="Century" panose="02040604050505020304" pitchFamily="18" charset="0"/>
                        </a:rPr>
                        <a:t>0 or more 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639021"/>
                  </a:ext>
                </a:extLst>
              </a:tr>
              <a:tr h="348372">
                <a:tc>
                  <a:txBody>
                    <a:bodyPr/>
                    <a:lstStyle/>
                    <a:p>
                      <a:pPr algn="ctr" rtl="0" fontAlgn="ctr"/>
                      <a:r>
                        <a:rPr lang="en-US" sz="1600" b="0" i="0" u="none" strike="noStrike">
                          <a:solidFill>
                            <a:srgbClr val="FFFFFF"/>
                          </a:solidFill>
                          <a:effectLst/>
                          <a:latin typeface="Century" panose="02040604050505020304"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rtl="0" fontAlgn="ctr"/>
                      <a:r>
                        <a:rPr lang="en-US" sz="1600" b="0" i="0" u="none" strike="noStrike" dirty="0">
                          <a:solidFill>
                            <a:srgbClr val="000000"/>
                          </a:solidFill>
                          <a:effectLst/>
                          <a:latin typeface="Century" panose="02040604050505020304" pitchFamily="18" charset="0"/>
                        </a:rPr>
                        <a:t>Escapes a special character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3977012"/>
                  </a:ext>
                </a:extLst>
              </a:tr>
            </a:tbl>
          </a:graphicData>
        </a:graphic>
      </p:graphicFrame>
      <p:graphicFrame>
        <p:nvGraphicFramePr>
          <p:cNvPr id="7" name="Table 6"/>
          <p:cNvGraphicFramePr>
            <a:graphicFrameLocks noGrp="1"/>
          </p:cNvGraphicFramePr>
          <p:nvPr/>
        </p:nvGraphicFramePr>
        <p:xfrm>
          <a:off x="627015" y="3587950"/>
          <a:ext cx="5238207" cy="2883240"/>
        </p:xfrm>
        <a:graphic>
          <a:graphicData uri="http://schemas.openxmlformats.org/drawingml/2006/table">
            <a:tbl>
              <a:tblPr/>
              <a:tblGrid>
                <a:gridCol w="1139854">
                  <a:extLst>
                    <a:ext uri="{9D8B030D-6E8A-4147-A177-3AD203B41FA5}">
                      <a16:colId xmlns:a16="http://schemas.microsoft.com/office/drawing/2014/main" val="4224898300"/>
                    </a:ext>
                  </a:extLst>
                </a:gridCol>
                <a:gridCol w="4098353">
                  <a:extLst>
                    <a:ext uri="{9D8B030D-6E8A-4147-A177-3AD203B41FA5}">
                      <a16:colId xmlns:a16="http://schemas.microsoft.com/office/drawing/2014/main" val="1023471889"/>
                    </a:ext>
                  </a:extLst>
                </a:gridCol>
              </a:tblGrid>
              <a:tr h="320360">
                <a:tc gridSpan="2">
                  <a:txBody>
                    <a:bodyPr/>
                    <a:lstStyle/>
                    <a:p>
                      <a:pPr algn="ctr" rtl="0" fontAlgn="ctr"/>
                      <a:r>
                        <a:rPr lang="en-US" sz="1600" b="0" i="0" u="none" strike="noStrike">
                          <a:solidFill>
                            <a:srgbClr val="FFFFFF"/>
                          </a:solidFill>
                          <a:effectLst/>
                          <a:latin typeface="Century" panose="02040604050505020304" pitchFamily="18" charset="0"/>
                        </a:rPr>
                        <a:t>Regular Expression Character Classes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en-US"/>
                    </a:p>
                  </a:txBody>
                  <a:tcPr/>
                </a:tc>
                <a:extLst>
                  <a:ext uri="{0D108BD9-81ED-4DB2-BD59-A6C34878D82A}">
                    <a16:rowId xmlns:a16="http://schemas.microsoft.com/office/drawing/2014/main" val="3496162581"/>
                  </a:ext>
                </a:extLst>
              </a:tr>
              <a:tr h="320360">
                <a:tc>
                  <a:txBody>
                    <a:bodyPr/>
                    <a:lstStyle/>
                    <a:p>
                      <a:pPr algn="ctr" rtl="0" fontAlgn="ctr"/>
                      <a:r>
                        <a:rPr lang="en-US" sz="1600" b="0" i="0" u="none" strike="noStrike">
                          <a:solidFill>
                            <a:srgbClr val="FFFFFF"/>
                          </a:solidFill>
                          <a:effectLst/>
                          <a:latin typeface="Century" panose="02040604050505020304" pitchFamily="18" charset="0"/>
                        </a:rPr>
                        <a:t>[ab-d]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rtl="0" fontAlgn="ctr"/>
                      <a:r>
                        <a:rPr lang="en-US" sz="1600" b="0" i="0" u="none" strike="noStrike">
                          <a:solidFill>
                            <a:srgbClr val="000000"/>
                          </a:solidFill>
                          <a:effectLst/>
                          <a:latin typeface="Century" panose="02040604050505020304" pitchFamily="18" charset="0"/>
                        </a:rPr>
                        <a:t>One character of: a, b, c, 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0205455"/>
                  </a:ext>
                </a:extLst>
              </a:tr>
              <a:tr h="320360">
                <a:tc>
                  <a:txBody>
                    <a:bodyPr/>
                    <a:lstStyle/>
                    <a:p>
                      <a:pPr algn="ctr" rtl="0" fontAlgn="ctr"/>
                      <a:r>
                        <a:rPr lang="en-US" sz="1600" b="0" i="0" u="none" strike="noStrike">
                          <a:solidFill>
                            <a:srgbClr val="FFFFFF"/>
                          </a:solidFill>
                          <a:effectLst/>
                          <a:latin typeface="Century" panose="02040604050505020304" pitchFamily="18" charset="0"/>
                        </a:rPr>
                        <a:t>[^ab-d]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rtl="0" fontAlgn="ctr"/>
                      <a:r>
                        <a:rPr lang="en-US" sz="1600" b="0" i="0" u="none" strike="noStrike">
                          <a:solidFill>
                            <a:srgbClr val="000000"/>
                          </a:solidFill>
                          <a:effectLst/>
                          <a:latin typeface="Century" panose="02040604050505020304" pitchFamily="18" charset="0"/>
                        </a:rPr>
                        <a:t>One character except: a, b, c, 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3040096"/>
                  </a:ext>
                </a:extLst>
              </a:tr>
              <a:tr h="320360">
                <a:tc>
                  <a:txBody>
                    <a:bodyPr/>
                    <a:lstStyle/>
                    <a:p>
                      <a:pPr algn="ctr" rtl="0" fontAlgn="ctr"/>
                      <a:r>
                        <a:rPr lang="en-US" sz="1600" b="0" i="0" u="none" strike="noStrike">
                          <a:solidFill>
                            <a:srgbClr val="FFFFFF"/>
                          </a:solidFill>
                          <a:effectLst/>
                          <a:latin typeface="Century" panose="02040604050505020304" pitchFamily="18" charset="0"/>
                        </a:rPr>
                        <a:t>\d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rtl="0" fontAlgn="ctr"/>
                      <a:r>
                        <a:rPr lang="en-US" sz="1600" b="0" i="0" u="none" strike="noStrike">
                          <a:solidFill>
                            <a:srgbClr val="000000"/>
                          </a:solidFill>
                          <a:effectLst/>
                          <a:latin typeface="Century" panose="02040604050505020304" pitchFamily="18" charset="0"/>
                        </a:rPr>
                        <a:t>One digit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2922991"/>
                  </a:ext>
                </a:extLst>
              </a:tr>
              <a:tr h="320360">
                <a:tc>
                  <a:txBody>
                    <a:bodyPr/>
                    <a:lstStyle/>
                    <a:p>
                      <a:pPr algn="ctr" rtl="0" fontAlgn="ctr"/>
                      <a:r>
                        <a:rPr lang="en-US" sz="1600" b="0" i="0" u="none" strike="noStrike">
                          <a:solidFill>
                            <a:srgbClr val="FFFFFF"/>
                          </a:solidFill>
                          <a:effectLst/>
                          <a:latin typeface="Century" panose="02040604050505020304" pitchFamily="18" charset="0"/>
                        </a:rPr>
                        <a:t>\D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rtl="0" fontAlgn="ctr"/>
                      <a:r>
                        <a:rPr lang="en-US" sz="1600" b="0" i="0" u="none" strike="noStrike">
                          <a:solidFill>
                            <a:srgbClr val="000000"/>
                          </a:solidFill>
                          <a:effectLst/>
                          <a:latin typeface="Century" panose="02040604050505020304" pitchFamily="18" charset="0"/>
                        </a:rPr>
                        <a:t>One non-digit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2216752"/>
                  </a:ext>
                </a:extLst>
              </a:tr>
              <a:tr h="320360">
                <a:tc>
                  <a:txBody>
                    <a:bodyPr/>
                    <a:lstStyle/>
                    <a:p>
                      <a:pPr algn="ctr" rtl="0" fontAlgn="ctr"/>
                      <a:r>
                        <a:rPr lang="en-US" sz="1600" b="0" i="0" u="none" strike="noStrike">
                          <a:solidFill>
                            <a:srgbClr val="FFFFFF"/>
                          </a:solidFill>
                          <a:effectLst/>
                          <a:latin typeface="Century" panose="02040604050505020304" pitchFamily="18" charset="0"/>
                        </a:rPr>
                        <a: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rtl="0" fontAlgn="ctr"/>
                      <a:r>
                        <a:rPr lang="en-US" sz="1600" b="0" i="0" u="none" strike="noStrike">
                          <a:solidFill>
                            <a:srgbClr val="000000"/>
                          </a:solidFill>
                          <a:effectLst/>
                          <a:latin typeface="Century" panose="02040604050505020304" pitchFamily="18" charset="0"/>
                        </a:rPr>
                        <a:t>One whitespace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2103938"/>
                  </a:ext>
                </a:extLst>
              </a:tr>
              <a:tr h="320360">
                <a:tc>
                  <a:txBody>
                    <a:bodyPr/>
                    <a:lstStyle/>
                    <a:p>
                      <a:pPr algn="ctr" rtl="0" fontAlgn="ctr"/>
                      <a:r>
                        <a:rPr lang="en-US" sz="1600" b="0" i="0" u="none" strike="noStrike">
                          <a:solidFill>
                            <a:srgbClr val="FFFFFF"/>
                          </a:solidFill>
                          <a:effectLst/>
                          <a:latin typeface="Century" panose="02040604050505020304" pitchFamily="18" charset="0"/>
                        </a:rPr>
                        <a: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rtl="0" fontAlgn="ctr"/>
                      <a:r>
                        <a:rPr lang="en-US" sz="1600" b="0" i="0" u="none" strike="noStrike">
                          <a:solidFill>
                            <a:srgbClr val="000000"/>
                          </a:solidFill>
                          <a:effectLst/>
                          <a:latin typeface="Century" panose="02040604050505020304" pitchFamily="18" charset="0"/>
                        </a:rPr>
                        <a:t>One non-whitespace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592739"/>
                  </a:ext>
                </a:extLst>
              </a:tr>
              <a:tr h="320360">
                <a:tc>
                  <a:txBody>
                    <a:bodyPr/>
                    <a:lstStyle/>
                    <a:p>
                      <a:pPr algn="ctr" rtl="0" fontAlgn="ctr"/>
                      <a:r>
                        <a:rPr lang="en-US" sz="1600" b="0" i="0" u="none" strike="noStrike">
                          <a:solidFill>
                            <a:srgbClr val="FFFFFF"/>
                          </a:solidFill>
                          <a:effectLst/>
                          <a:latin typeface="Century" panose="02040604050505020304" pitchFamily="18" charset="0"/>
                        </a:rPr>
                        <a:t>\w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rtl="0" fontAlgn="ctr"/>
                      <a:r>
                        <a:rPr lang="en-US" sz="1600" b="0" i="0" u="none" strike="noStrike">
                          <a:solidFill>
                            <a:srgbClr val="000000"/>
                          </a:solidFill>
                          <a:effectLst/>
                          <a:latin typeface="Century" panose="02040604050505020304" pitchFamily="18" charset="0"/>
                        </a:rPr>
                        <a:t>One word character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6509789"/>
                  </a:ext>
                </a:extLst>
              </a:tr>
              <a:tr h="320360">
                <a:tc>
                  <a:txBody>
                    <a:bodyPr/>
                    <a:lstStyle/>
                    <a:p>
                      <a:pPr algn="ctr" rtl="0" fontAlgn="ctr"/>
                      <a:r>
                        <a:rPr lang="en-US" sz="1600" b="0" i="0" u="none" strike="noStrike">
                          <a:solidFill>
                            <a:srgbClr val="FFFFFF"/>
                          </a:solidFill>
                          <a:effectLst/>
                          <a:latin typeface="Century" panose="02040604050505020304" pitchFamily="18" charset="0"/>
                        </a:rPr>
                        <a:t>\W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rtl="0" fontAlgn="ctr"/>
                      <a:r>
                        <a:rPr lang="en-US" sz="1600" b="0" i="0" u="none" strike="noStrike" dirty="0">
                          <a:solidFill>
                            <a:srgbClr val="000000"/>
                          </a:solidFill>
                          <a:effectLst/>
                          <a:latin typeface="Century" panose="02040604050505020304" pitchFamily="18" charset="0"/>
                        </a:rPr>
                        <a:t>One non-word character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385897"/>
                  </a:ext>
                </a:extLst>
              </a:tr>
            </a:tbl>
          </a:graphicData>
        </a:graphic>
      </p:graphicFrame>
      <p:graphicFrame>
        <p:nvGraphicFramePr>
          <p:cNvPr id="9" name="Table 8"/>
          <p:cNvGraphicFramePr>
            <a:graphicFrameLocks noGrp="1"/>
          </p:cNvGraphicFramePr>
          <p:nvPr/>
        </p:nvGraphicFramePr>
        <p:xfrm>
          <a:off x="6326778" y="736738"/>
          <a:ext cx="5238207" cy="2438604"/>
        </p:xfrm>
        <a:graphic>
          <a:graphicData uri="http://schemas.openxmlformats.org/drawingml/2006/table">
            <a:tbl>
              <a:tblPr/>
              <a:tblGrid>
                <a:gridCol w="1139854">
                  <a:extLst>
                    <a:ext uri="{9D8B030D-6E8A-4147-A177-3AD203B41FA5}">
                      <a16:colId xmlns:a16="http://schemas.microsoft.com/office/drawing/2014/main" val="3676655738"/>
                    </a:ext>
                  </a:extLst>
                </a:gridCol>
                <a:gridCol w="4098353">
                  <a:extLst>
                    <a:ext uri="{9D8B030D-6E8A-4147-A177-3AD203B41FA5}">
                      <a16:colId xmlns:a16="http://schemas.microsoft.com/office/drawing/2014/main" val="454567298"/>
                    </a:ext>
                  </a:extLst>
                </a:gridCol>
              </a:tblGrid>
              <a:tr h="348372">
                <a:tc gridSpan="2">
                  <a:txBody>
                    <a:bodyPr/>
                    <a:lstStyle/>
                    <a:p>
                      <a:pPr algn="ctr" rtl="0" fontAlgn="ctr"/>
                      <a:r>
                        <a:rPr lang="en-US" sz="1600" b="0" i="0" u="none" strike="noStrike">
                          <a:solidFill>
                            <a:srgbClr val="FFFFFF"/>
                          </a:solidFill>
                          <a:effectLst/>
                          <a:latin typeface="Century" panose="02040604050505020304" pitchFamily="18" charset="0"/>
                        </a:rPr>
                        <a:t>Regular Expression Quantifiers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en-US"/>
                    </a:p>
                  </a:txBody>
                  <a:tcPr/>
                </a:tc>
                <a:extLst>
                  <a:ext uri="{0D108BD9-81ED-4DB2-BD59-A6C34878D82A}">
                    <a16:rowId xmlns:a16="http://schemas.microsoft.com/office/drawing/2014/main" val="2508535325"/>
                  </a:ext>
                </a:extLst>
              </a:tr>
              <a:tr h="348372">
                <a:tc>
                  <a:txBody>
                    <a:bodyPr/>
                    <a:lstStyle/>
                    <a:p>
                      <a:pPr algn="ctr" rtl="0" fontAlgn="ctr"/>
                      <a:r>
                        <a:rPr lang="en-US" sz="1600" b="0" i="0" u="none" strike="noStrike">
                          <a:solidFill>
                            <a:srgbClr val="FFFFFF"/>
                          </a:solidFill>
                          <a:effectLst/>
                          <a:latin typeface="Century" panose="02040604050505020304"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rtl="0" fontAlgn="ctr"/>
                      <a:r>
                        <a:rPr lang="en-US" sz="1600" b="0" i="0" u="none" strike="noStrike">
                          <a:solidFill>
                            <a:srgbClr val="000000"/>
                          </a:solidFill>
                          <a:effectLst/>
                          <a:latin typeface="Century" panose="02040604050505020304" pitchFamily="18" charset="0"/>
                        </a:rPr>
                        <a:t>0 or more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3362564"/>
                  </a:ext>
                </a:extLst>
              </a:tr>
              <a:tr h="348372">
                <a:tc>
                  <a:txBody>
                    <a:bodyPr/>
                    <a:lstStyle/>
                    <a:p>
                      <a:pPr algn="ctr" rtl="0" fontAlgn="ctr"/>
                      <a:r>
                        <a:rPr lang="en-US" sz="1600" b="0" i="0" u="none" strike="noStrike">
                          <a:solidFill>
                            <a:srgbClr val="FFFFFF"/>
                          </a:solidFill>
                          <a:effectLst/>
                          <a:latin typeface="Century" panose="02040604050505020304"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rtl="0" fontAlgn="ctr"/>
                      <a:r>
                        <a:rPr lang="en-US" sz="1600" b="0" i="0" u="none" strike="noStrike">
                          <a:solidFill>
                            <a:srgbClr val="000000"/>
                          </a:solidFill>
                          <a:effectLst/>
                          <a:latin typeface="Century" panose="02040604050505020304" pitchFamily="18" charset="0"/>
                        </a:rPr>
                        <a:t>1 or more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127330"/>
                  </a:ext>
                </a:extLst>
              </a:tr>
              <a:tr h="348372">
                <a:tc>
                  <a:txBody>
                    <a:bodyPr/>
                    <a:lstStyle/>
                    <a:p>
                      <a:pPr algn="ctr" rtl="0" fontAlgn="ctr"/>
                      <a:r>
                        <a:rPr lang="en-US" sz="1600" b="0" i="0" u="none" strike="noStrike">
                          <a:solidFill>
                            <a:srgbClr val="FFFFFF"/>
                          </a:solidFill>
                          <a:effectLst/>
                          <a:latin typeface="Century" panose="02040604050505020304"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rtl="0" fontAlgn="ctr"/>
                      <a:r>
                        <a:rPr lang="en-US" sz="1600" b="0" i="0" u="none" strike="noStrike">
                          <a:solidFill>
                            <a:srgbClr val="000000"/>
                          </a:solidFill>
                          <a:effectLst/>
                          <a:latin typeface="Century" panose="02040604050505020304" pitchFamily="18" charset="0"/>
                        </a:rPr>
                        <a:t>0 or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0941133"/>
                  </a:ext>
                </a:extLst>
              </a:tr>
              <a:tr h="348372">
                <a:tc>
                  <a:txBody>
                    <a:bodyPr/>
                    <a:lstStyle/>
                    <a:p>
                      <a:pPr algn="ctr" rtl="0" fontAlgn="ctr"/>
                      <a:r>
                        <a:rPr lang="en-US" sz="1600" b="0" i="0" u="none" strike="noStrike">
                          <a:solidFill>
                            <a:srgbClr val="FFFFFF"/>
                          </a:solidFill>
                          <a:effectLst/>
                          <a:latin typeface="Century" panose="02040604050505020304" pitchFamily="18"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rtl="0" fontAlgn="ctr"/>
                      <a:r>
                        <a:rPr lang="en-US" sz="1600" b="0" i="0" u="none" strike="noStrike">
                          <a:solidFill>
                            <a:srgbClr val="000000"/>
                          </a:solidFill>
                          <a:effectLst/>
                          <a:latin typeface="Century" panose="02040604050505020304" pitchFamily="18" charset="0"/>
                        </a:rPr>
                        <a:t>Exactly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1030651"/>
                  </a:ext>
                </a:extLst>
              </a:tr>
              <a:tr h="348372">
                <a:tc>
                  <a:txBody>
                    <a:bodyPr/>
                    <a:lstStyle/>
                    <a:p>
                      <a:pPr algn="ctr" rtl="0" fontAlgn="ctr"/>
                      <a:r>
                        <a:rPr lang="en-US" sz="1600" b="0" i="0" u="none" strike="noStrike">
                          <a:solidFill>
                            <a:srgbClr val="FFFFFF"/>
                          </a:solidFill>
                          <a:effectLst/>
                          <a:latin typeface="Century" panose="02040604050505020304" pitchFamily="18" charset="0"/>
                        </a:rPr>
                        <a:t>{2, 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rtl="0" fontAlgn="ctr"/>
                      <a:r>
                        <a:rPr lang="en-US" sz="1600" b="0" i="0" u="none" strike="noStrike">
                          <a:solidFill>
                            <a:srgbClr val="000000"/>
                          </a:solidFill>
                          <a:effectLst/>
                          <a:latin typeface="Century" panose="02040604050505020304" pitchFamily="18" charset="0"/>
                        </a:rPr>
                        <a:t>Between 2 and 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9751770"/>
                  </a:ext>
                </a:extLst>
              </a:tr>
              <a:tr h="348372">
                <a:tc>
                  <a:txBody>
                    <a:bodyPr/>
                    <a:lstStyle/>
                    <a:p>
                      <a:pPr algn="ctr" rtl="0" fontAlgn="ctr"/>
                      <a:r>
                        <a:rPr lang="en-US" sz="1600" b="0" i="0" u="none" strike="noStrike">
                          <a:solidFill>
                            <a:srgbClr val="FFFFFF"/>
                          </a:solidFill>
                          <a:effectLst/>
                          <a:latin typeface="Century" panose="02040604050505020304" pitchFamily="18"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rtl="0" fontAlgn="ctr"/>
                      <a:r>
                        <a:rPr lang="en-US" sz="1600" b="0" i="0" u="none" strike="noStrike" dirty="0">
                          <a:solidFill>
                            <a:srgbClr val="000000"/>
                          </a:solidFill>
                          <a:effectLst/>
                          <a:latin typeface="Century" panose="02040604050505020304" pitchFamily="18" charset="0"/>
                        </a:rPr>
                        <a:t>2 or more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7069362"/>
                  </a:ext>
                </a:extLst>
              </a:tr>
            </a:tbl>
          </a:graphicData>
        </a:graphic>
      </p:graphicFrame>
      <p:graphicFrame>
        <p:nvGraphicFramePr>
          <p:cNvPr id="26" name="Table 25"/>
          <p:cNvGraphicFramePr>
            <a:graphicFrameLocks noGrp="1"/>
          </p:cNvGraphicFramePr>
          <p:nvPr/>
        </p:nvGraphicFramePr>
        <p:xfrm>
          <a:off x="6326777" y="3587950"/>
          <a:ext cx="5238207" cy="2883240"/>
        </p:xfrm>
        <a:graphic>
          <a:graphicData uri="http://schemas.openxmlformats.org/drawingml/2006/table">
            <a:tbl>
              <a:tblPr/>
              <a:tblGrid>
                <a:gridCol w="1139854">
                  <a:extLst>
                    <a:ext uri="{9D8B030D-6E8A-4147-A177-3AD203B41FA5}">
                      <a16:colId xmlns:a16="http://schemas.microsoft.com/office/drawing/2014/main" val="2787680497"/>
                    </a:ext>
                  </a:extLst>
                </a:gridCol>
                <a:gridCol w="4098353">
                  <a:extLst>
                    <a:ext uri="{9D8B030D-6E8A-4147-A177-3AD203B41FA5}">
                      <a16:colId xmlns:a16="http://schemas.microsoft.com/office/drawing/2014/main" val="2368921235"/>
                    </a:ext>
                  </a:extLst>
                </a:gridCol>
              </a:tblGrid>
              <a:tr h="320360">
                <a:tc gridSpan="2">
                  <a:txBody>
                    <a:bodyPr/>
                    <a:lstStyle/>
                    <a:p>
                      <a:pPr algn="ctr" rtl="0" fontAlgn="ctr"/>
                      <a:r>
                        <a:rPr lang="en-US" sz="1600" b="0" i="0" u="none" strike="noStrike" dirty="0">
                          <a:solidFill>
                            <a:srgbClr val="FFFFFF"/>
                          </a:solidFill>
                          <a:effectLst/>
                          <a:latin typeface="Century" panose="02040604050505020304" pitchFamily="18" charset="0"/>
                        </a:rPr>
                        <a:t>Regular Expression Character Classes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en-US"/>
                    </a:p>
                  </a:txBody>
                  <a:tcPr/>
                </a:tc>
                <a:extLst>
                  <a:ext uri="{0D108BD9-81ED-4DB2-BD59-A6C34878D82A}">
                    <a16:rowId xmlns:a16="http://schemas.microsoft.com/office/drawing/2014/main" val="2001129524"/>
                  </a:ext>
                </a:extLst>
              </a:tr>
              <a:tr h="320360">
                <a:tc>
                  <a:txBody>
                    <a:bodyPr/>
                    <a:lstStyle/>
                    <a:p>
                      <a:pPr algn="ctr" rtl="0" fontAlgn="ctr"/>
                      <a:r>
                        <a:rPr lang="en-US" sz="1600" b="0" i="0" u="none" strike="noStrike" dirty="0">
                          <a:solidFill>
                            <a:srgbClr val="FFFFFF"/>
                          </a:solidFill>
                          <a:effectLst/>
                          <a:latin typeface="Century" panose="02040604050505020304"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rtl="0" fontAlgn="ctr"/>
                      <a:r>
                        <a:rPr lang="en-US" sz="1600" b="0" i="0" u="none" strike="noStrike" dirty="0">
                          <a:solidFill>
                            <a:srgbClr val="000000"/>
                          </a:solidFill>
                          <a:effectLst/>
                          <a:latin typeface="Century" panose="02040604050505020304" pitchFamily="18" charset="0"/>
                        </a:rPr>
                        <a:t>Start of string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452862"/>
                  </a:ext>
                </a:extLst>
              </a:tr>
              <a:tr h="320360">
                <a:tc>
                  <a:txBody>
                    <a:bodyPr/>
                    <a:lstStyle/>
                    <a:p>
                      <a:pPr algn="ctr" rtl="0" fontAlgn="ctr"/>
                      <a:r>
                        <a:rPr lang="en-US" sz="1600" b="0" i="0" u="none" strike="noStrike">
                          <a:solidFill>
                            <a:srgbClr val="FFFFFF"/>
                          </a:solidFill>
                          <a:effectLst/>
                          <a:latin typeface="Century" panose="02040604050505020304"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rtl="0" fontAlgn="ctr"/>
                      <a:r>
                        <a:rPr lang="en-US" sz="1600" b="0" i="0" u="none" strike="noStrike" dirty="0">
                          <a:solidFill>
                            <a:srgbClr val="000000"/>
                          </a:solidFill>
                          <a:effectLst/>
                          <a:latin typeface="Century" panose="02040604050505020304" pitchFamily="18" charset="0"/>
                        </a:rPr>
                        <a:t>End of string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1195382"/>
                  </a:ext>
                </a:extLst>
              </a:tr>
              <a:tr h="320360">
                <a:tc>
                  <a:txBody>
                    <a:bodyPr/>
                    <a:lstStyle/>
                    <a:p>
                      <a:pPr algn="ctr" rtl="0" fontAlgn="ctr"/>
                      <a:r>
                        <a:rPr lang="en-US" sz="1600" b="0" i="0" u="none" strike="noStrike">
                          <a:solidFill>
                            <a:srgbClr val="FFFFFF"/>
                          </a:solidFill>
                          <a:effectLst/>
                          <a:latin typeface="Century" panose="02040604050505020304" pitchFamily="18"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rtl="0" fontAlgn="ctr"/>
                      <a:r>
                        <a:rPr lang="en-US" sz="1600" b="0" i="0" u="none" strike="noStrike" dirty="0">
                          <a:solidFill>
                            <a:srgbClr val="000000"/>
                          </a:solidFill>
                          <a:effectLst/>
                          <a:latin typeface="Century" panose="02040604050505020304" pitchFamily="18" charset="0"/>
                        </a:rPr>
                        <a:t>Newline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0618401"/>
                  </a:ext>
                </a:extLst>
              </a:tr>
              <a:tr h="320360">
                <a:tc>
                  <a:txBody>
                    <a:bodyPr/>
                    <a:lstStyle/>
                    <a:p>
                      <a:pPr algn="ctr" rtl="0" fontAlgn="ctr"/>
                      <a:r>
                        <a:rPr lang="en-US" sz="1600" b="0" i="0" u="none" strike="noStrike">
                          <a:solidFill>
                            <a:srgbClr val="FFFFFF"/>
                          </a:solidFill>
                          <a:effectLst/>
                          <a:latin typeface="Century" panose="02040604050505020304" pitchFamily="18" charset="0"/>
                        </a:rPr>
                        <a:t>\r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rtl="0" fontAlgn="ctr"/>
                      <a:r>
                        <a:rPr lang="en-US" sz="1600" b="0" i="0" u="none" strike="noStrike" dirty="0">
                          <a:solidFill>
                            <a:srgbClr val="000000"/>
                          </a:solidFill>
                          <a:effectLst/>
                          <a:latin typeface="Century" panose="02040604050505020304" pitchFamily="18" charset="0"/>
                        </a:rPr>
                        <a:t>Carriage return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5699732"/>
                  </a:ext>
                </a:extLst>
              </a:tr>
              <a:tr h="320360">
                <a:tc>
                  <a:txBody>
                    <a:bodyPr/>
                    <a:lstStyle/>
                    <a:p>
                      <a:pPr algn="ctr" rtl="0" fontAlgn="ctr"/>
                      <a:r>
                        <a:rPr lang="en-US" sz="1600" b="0" i="0" u="none" strike="noStrike">
                          <a:solidFill>
                            <a:srgbClr val="FFFFFF"/>
                          </a:solidFill>
                          <a:effectLst/>
                          <a:latin typeface="Century" panose="02040604050505020304" pitchFamily="18" charset="0"/>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rtl="0" fontAlgn="ctr"/>
                      <a:r>
                        <a:rPr lang="en-US" sz="1600" b="0" i="0" u="none" strike="noStrike" dirty="0">
                          <a:solidFill>
                            <a:srgbClr val="000000"/>
                          </a:solidFill>
                          <a:effectLst/>
                          <a:latin typeface="Century" panose="02040604050505020304" pitchFamily="18" charset="0"/>
                        </a:rPr>
                        <a:t>Tab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8861243"/>
                  </a:ext>
                </a:extLst>
              </a:tr>
              <a:tr h="320360">
                <a:tc>
                  <a:txBody>
                    <a:bodyPr/>
                    <a:lstStyle/>
                    <a:p>
                      <a:pPr algn="ctr" rtl="0" fontAlgn="ctr"/>
                      <a:r>
                        <a:rPr lang="en-US" sz="1600" b="0" i="0" u="none" strike="noStrike">
                          <a:solidFill>
                            <a:srgbClr val="FFFFFF"/>
                          </a:solidFill>
                          <a:effectLst/>
                          <a:latin typeface="Century" panose="02040604050505020304"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rtl="0" fontAlgn="ctr"/>
                      <a:r>
                        <a:rPr lang="en-US" sz="1600" b="0" i="0" u="none" strike="noStrike" dirty="0">
                          <a:solidFill>
                            <a:srgbClr val="000000"/>
                          </a:solidFill>
                          <a:effectLst/>
                          <a:latin typeface="Century" panose="02040604050505020304" pitchFamily="18" charset="0"/>
                        </a:rPr>
                        <a:t>Capturing group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4966251"/>
                  </a:ext>
                </a:extLst>
              </a:tr>
              <a:tr h="320360">
                <a:tc>
                  <a:txBody>
                    <a:bodyPr/>
                    <a:lstStyle/>
                    <a:p>
                      <a:pPr algn="ctr" rtl="0" fontAlgn="ctr"/>
                      <a:r>
                        <a:rPr lang="en-US" sz="1600" b="0" i="0" u="none" strike="noStrike">
                          <a:solidFill>
                            <a:srgbClr val="FFFFFF"/>
                          </a:solidFill>
                          <a:effectLst/>
                          <a:latin typeface="Century" panose="02040604050505020304"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rtl="0" fontAlgn="ctr"/>
                      <a:r>
                        <a:rPr lang="en-US" sz="1600" b="0" i="0" u="none" strike="noStrike" dirty="0">
                          <a:solidFill>
                            <a:srgbClr val="000000"/>
                          </a:solidFill>
                          <a:effectLst/>
                          <a:latin typeface="Century" panose="02040604050505020304" pitchFamily="18" charset="0"/>
                        </a:rPr>
                        <a:t>Non-capturing group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7560625"/>
                  </a:ext>
                </a:extLst>
              </a:tr>
              <a:tr h="320360">
                <a:tc>
                  <a:txBody>
                    <a:bodyPr/>
                    <a:lstStyle/>
                    <a:p>
                      <a:pPr algn="ctr" rtl="0" fontAlgn="ctr"/>
                      <a:r>
                        <a:rPr lang="en-US" sz="1600" b="0" i="0" u="none" strike="noStrike">
                          <a:solidFill>
                            <a:srgbClr val="FFFFFF"/>
                          </a:solidFill>
                          <a:effectLst/>
                          <a:latin typeface="Century" panose="02040604050505020304" pitchFamily="18" charset="0"/>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rtl="0" fontAlgn="ctr"/>
                      <a:r>
                        <a:rPr lang="en-US" sz="1600" b="0" i="0" u="none" strike="noStrike" dirty="0">
                          <a:solidFill>
                            <a:srgbClr val="000000"/>
                          </a:solidFill>
                          <a:effectLst/>
                          <a:latin typeface="Century" panose="02040604050505020304" pitchFamily="18" charset="0"/>
                        </a:rPr>
                        <a:t>Match the </a:t>
                      </a:r>
                      <a:r>
                        <a:rPr lang="en-US" sz="1600" b="0" i="0" u="none" strike="noStrike" dirty="0" smtClean="0">
                          <a:solidFill>
                            <a:srgbClr val="000000"/>
                          </a:solidFill>
                          <a:effectLst/>
                          <a:latin typeface="Century" panose="02040604050505020304" pitchFamily="18" charset="0"/>
                        </a:rPr>
                        <a:t>Y</a:t>
                      </a:r>
                      <a:r>
                        <a:rPr lang="en-US" sz="1600" b="0" i="0" u="none" strike="noStrike" baseline="30000" dirty="0" smtClean="0">
                          <a:solidFill>
                            <a:srgbClr val="000000"/>
                          </a:solidFill>
                          <a:effectLst/>
                          <a:latin typeface="Century" panose="02040604050505020304" pitchFamily="18" charset="0"/>
                        </a:rPr>
                        <a:t>th</a:t>
                      </a:r>
                      <a:r>
                        <a:rPr lang="en-US" sz="1600" b="0" i="0" u="none" strike="noStrike" dirty="0" smtClean="0">
                          <a:solidFill>
                            <a:srgbClr val="000000"/>
                          </a:solidFill>
                          <a:effectLst/>
                          <a:latin typeface="Century" panose="02040604050505020304" pitchFamily="18" charset="0"/>
                        </a:rPr>
                        <a:t> </a:t>
                      </a:r>
                      <a:r>
                        <a:rPr lang="en-US" sz="1600" b="0" i="0" u="none" strike="noStrike" dirty="0">
                          <a:solidFill>
                            <a:srgbClr val="000000"/>
                          </a:solidFill>
                          <a:effectLst/>
                          <a:latin typeface="Century" panose="02040604050505020304" pitchFamily="18" charset="0"/>
                        </a:rPr>
                        <a:t>captured group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1661828"/>
                  </a:ext>
                </a:extLst>
              </a:tr>
            </a:tbl>
          </a:graphicData>
        </a:graphic>
      </p:graphicFrame>
    </p:spTree>
    <p:extLst>
      <p:ext uri="{BB962C8B-B14F-4D97-AF65-F5344CB8AC3E}">
        <p14:creationId xmlns:p14="http://schemas.microsoft.com/office/powerpoint/2010/main" val="10025256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2" descr="Image result for niit logo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20536" y="123077"/>
            <a:ext cx="1012705" cy="369739"/>
          </a:xfrm>
          <a:prstGeom prst="rect">
            <a:avLst/>
          </a:prstGeom>
          <a:noFill/>
          <a:ln>
            <a:noFill/>
          </a:ln>
          <a:extLst/>
        </p:spPr>
      </p:pic>
      <p:sp>
        <p:nvSpPr>
          <p:cNvPr id="8" name="Rectangular Callout 3">
            <a:extLst>
              <a:ext uri="{FF2B5EF4-FFF2-40B4-BE49-F238E27FC236}">
                <a16:creationId xmlns:a16="http://schemas.microsoft.com/office/drawing/2014/main" id="{C3DE671C-DFCF-4473-AAEF-123C119DFA7E}"/>
              </a:ext>
            </a:extLst>
          </p:cNvPr>
          <p:cNvSpPr/>
          <p:nvPr/>
        </p:nvSpPr>
        <p:spPr>
          <a:xfrm>
            <a:off x="3791744" y="1628800"/>
            <a:ext cx="5192737" cy="3129673"/>
          </a:xfrm>
          <a:prstGeom prst="wedgeRectCallout">
            <a:avLst>
              <a:gd name="adj1" fmla="val -61922"/>
              <a:gd name="adj2" fmla="val -5387"/>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Century" panose="02040604050505020304" pitchFamily="18" charset="0"/>
              </a:rPr>
              <a:t>Thank You!!</a:t>
            </a:r>
          </a:p>
        </p:txBody>
      </p:sp>
      <p:pic>
        <p:nvPicPr>
          <p:cNvPr id="9" name="Picture 8">
            <a:extLst>
              <a:ext uri="{FF2B5EF4-FFF2-40B4-BE49-F238E27FC236}">
                <a16:creationId xmlns:a16="http://schemas.microsoft.com/office/drawing/2014/main" id="{3F18F458-2312-4927-8366-0CA9D90F8855}"/>
              </a:ext>
            </a:extLst>
          </p:cNvPr>
          <p:cNvPicPr>
            <a:picLocks noChangeAspect="1"/>
          </p:cNvPicPr>
          <p:nvPr/>
        </p:nvPicPr>
        <p:blipFill rotWithShape="1">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r="55740"/>
          <a:stretch/>
        </p:blipFill>
        <p:spPr>
          <a:xfrm>
            <a:off x="1839416" y="2366109"/>
            <a:ext cx="1681314" cy="3798693"/>
          </a:xfrm>
          <a:prstGeom prst="rect">
            <a:avLst/>
          </a:prstGeom>
        </p:spPr>
      </p:pic>
      <p:grpSp>
        <p:nvGrpSpPr>
          <p:cNvPr id="10" name="Group 9">
            <a:extLst>
              <a:ext uri="{FF2B5EF4-FFF2-40B4-BE49-F238E27FC236}">
                <a16:creationId xmlns:a16="http://schemas.microsoft.com/office/drawing/2014/main" id="{8E73159B-7F1E-41FB-A76F-08B339AA2C15}"/>
              </a:ext>
            </a:extLst>
          </p:cNvPr>
          <p:cNvGrpSpPr/>
          <p:nvPr/>
        </p:nvGrpSpPr>
        <p:grpSpPr>
          <a:xfrm>
            <a:off x="6271986" y="2812637"/>
            <a:ext cx="2833908" cy="2126756"/>
            <a:chOff x="7420348" y="1251368"/>
            <a:chExt cx="4363821" cy="4363821"/>
          </a:xfrm>
        </p:grpSpPr>
        <p:cxnSp>
          <p:nvCxnSpPr>
            <p:cNvPr id="11" name="Straight Connector 10">
              <a:extLst>
                <a:ext uri="{FF2B5EF4-FFF2-40B4-BE49-F238E27FC236}">
                  <a16:creationId xmlns:a16="http://schemas.microsoft.com/office/drawing/2014/main" id="{4202286F-8EF6-41D1-A15C-D2AFC8C2355B}"/>
                </a:ext>
              </a:extLst>
            </p:cNvPr>
            <p:cNvCxnSpPr/>
            <p:nvPr/>
          </p:nvCxnSpPr>
          <p:spPr>
            <a:xfrm>
              <a:off x="11784169" y="1251368"/>
              <a:ext cx="0" cy="4363821"/>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12" name="Straight Connector 11">
              <a:extLst>
                <a:ext uri="{FF2B5EF4-FFF2-40B4-BE49-F238E27FC236}">
                  <a16:creationId xmlns:a16="http://schemas.microsoft.com/office/drawing/2014/main" id="{3992FA4C-0602-4078-97C2-94FFC69EE9F3}"/>
                </a:ext>
              </a:extLst>
            </p:cNvPr>
            <p:cNvCxnSpPr>
              <a:cxnSpLocks/>
            </p:cNvCxnSpPr>
            <p:nvPr/>
          </p:nvCxnSpPr>
          <p:spPr>
            <a:xfrm rot="16200000">
              <a:off x="9602258" y="3394642"/>
              <a:ext cx="0" cy="4363821"/>
            </a:xfrm>
            <a:prstGeom prst="line">
              <a:avLst/>
            </a:prstGeom>
            <a:ln/>
          </p:spPr>
          <p:style>
            <a:lnRef idx="3">
              <a:schemeClr val="accent5"/>
            </a:lnRef>
            <a:fillRef idx="0">
              <a:schemeClr val="accent5"/>
            </a:fillRef>
            <a:effectRef idx="2">
              <a:schemeClr val="accent5"/>
            </a:effectRef>
            <a:fontRef idx="minor">
              <a:schemeClr val="tx1"/>
            </a:fontRef>
          </p:style>
        </p:cxnSp>
      </p:grpSp>
      <p:cxnSp>
        <p:nvCxnSpPr>
          <p:cNvPr id="14" name="Straight Connector 13">
            <a:extLst>
              <a:ext uri="{FF2B5EF4-FFF2-40B4-BE49-F238E27FC236}">
                <a16:creationId xmlns:a16="http://schemas.microsoft.com/office/drawing/2014/main" id="{102EC042-D0E6-46C7-8E95-71A3423E8BEA}"/>
              </a:ext>
            </a:extLst>
          </p:cNvPr>
          <p:cNvCxnSpPr/>
          <p:nvPr/>
        </p:nvCxnSpPr>
        <p:spPr>
          <a:xfrm>
            <a:off x="290513" y="292100"/>
            <a:ext cx="104505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3D2FE726-367C-46A1-91E5-FCB7851935F5}"/>
              </a:ext>
            </a:extLst>
          </p:cNvPr>
          <p:cNvSpPr/>
          <p:nvPr/>
        </p:nvSpPr>
        <p:spPr>
          <a:xfrm>
            <a:off x="63500" y="153988"/>
            <a:ext cx="276225" cy="276225"/>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Tree>
    <p:extLst>
      <p:ext uri="{BB962C8B-B14F-4D97-AF65-F5344CB8AC3E}">
        <p14:creationId xmlns:p14="http://schemas.microsoft.com/office/powerpoint/2010/main" val="79318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F6D21ADA-4E3E-440B-94F8-85B2F02E121F}"/>
              </a:ext>
            </a:extLst>
          </p:cNvPr>
          <p:cNvCxnSpPr/>
          <p:nvPr/>
        </p:nvCxnSpPr>
        <p:spPr>
          <a:xfrm>
            <a:off x="290513" y="292100"/>
            <a:ext cx="104505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099" name="Picture 2" descr="Image result for niit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8675" y="47625"/>
            <a:ext cx="1182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29">
            <a:extLst>
              <a:ext uri="{FF2B5EF4-FFF2-40B4-BE49-F238E27FC236}">
                <a16:creationId xmlns:a16="http://schemas.microsoft.com/office/drawing/2014/main" id="{EA48ED5C-CB94-427A-B306-17D9BF40BEBD}"/>
              </a:ext>
            </a:extLst>
          </p:cNvPr>
          <p:cNvSpPr/>
          <p:nvPr/>
        </p:nvSpPr>
        <p:spPr>
          <a:xfrm>
            <a:off x="63500" y="153988"/>
            <a:ext cx="276225" cy="276225"/>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31" name="TextBox 30">
            <a:extLst>
              <a:ext uri="{FF2B5EF4-FFF2-40B4-BE49-F238E27FC236}">
                <a16:creationId xmlns:a16="http://schemas.microsoft.com/office/drawing/2014/main" id="{BACAE408-10E3-4145-891E-9C577A786D23}"/>
              </a:ext>
            </a:extLst>
          </p:cNvPr>
          <p:cNvSpPr txBox="1"/>
          <p:nvPr/>
        </p:nvSpPr>
        <p:spPr>
          <a:xfrm>
            <a:off x="449261" y="44629"/>
            <a:ext cx="6785348" cy="553998"/>
          </a:xfrm>
          <a:prstGeom prst="rect">
            <a:avLst/>
          </a:prstGeom>
          <a:solidFill>
            <a:schemeClr val="bg1"/>
          </a:solidFill>
        </p:spPr>
        <p:txBody>
          <a:bodyPr wrap="square">
            <a:spAutoFit/>
          </a:bodyPr>
          <a:lstStyle/>
          <a:p>
            <a:pPr>
              <a:defRPr/>
            </a:pPr>
            <a:r>
              <a:rPr lang="en-US" sz="3000" dirty="0">
                <a:solidFill>
                  <a:schemeClr val="accent1">
                    <a:lumMod val="75000"/>
                  </a:schemeClr>
                </a:solidFill>
                <a:latin typeface="Century" panose="02040604050505020304" pitchFamily="18" charset="0"/>
              </a:rPr>
              <a:t>Introduction to Regular Expressions</a:t>
            </a:r>
          </a:p>
        </p:txBody>
      </p:sp>
      <p:sp>
        <p:nvSpPr>
          <p:cNvPr id="10" name="Rectangle 9">
            <a:extLst>
              <a:ext uri="{FF2B5EF4-FFF2-40B4-BE49-F238E27FC236}">
                <a16:creationId xmlns:a16="http://schemas.microsoft.com/office/drawing/2014/main" id="{1E0D5809-AE90-44D9-90C0-D6814C441821}"/>
              </a:ext>
            </a:extLst>
          </p:cNvPr>
          <p:cNvSpPr/>
          <p:nvPr/>
        </p:nvSpPr>
        <p:spPr>
          <a:xfrm rot="5400000">
            <a:off x="900148" y="750990"/>
            <a:ext cx="3626257" cy="4329276"/>
          </a:xfrm>
          <a:prstGeom prst="rect">
            <a:avLst/>
          </a:prstGeom>
          <a:ln>
            <a:solidFill>
              <a:srgbClr val="FFC000"/>
            </a:solidFill>
          </a:ln>
        </p:spPr>
        <p:style>
          <a:lnRef idx="1">
            <a:schemeClr val="accent4"/>
          </a:lnRef>
          <a:fillRef idx="3">
            <a:schemeClr val="accent4"/>
          </a:fillRef>
          <a:effectRef idx="2">
            <a:schemeClr val="accent4"/>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grpSp>
        <p:nvGrpSpPr>
          <p:cNvPr id="5" name="Group 4">
            <a:extLst>
              <a:ext uri="{FF2B5EF4-FFF2-40B4-BE49-F238E27FC236}">
                <a16:creationId xmlns:a16="http://schemas.microsoft.com/office/drawing/2014/main" id="{F2103C45-7F07-4B23-A949-F24F480CAC5C}"/>
              </a:ext>
            </a:extLst>
          </p:cNvPr>
          <p:cNvGrpSpPr/>
          <p:nvPr/>
        </p:nvGrpSpPr>
        <p:grpSpPr>
          <a:xfrm>
            <a:off x="7757904" y="850903"/>
            <a:ext cx="3896970" cy="2324441"/>
            <a:chOff x="7757904" y="850903"/>
            <a:chExt cx="3896970" cy="2324441"/>
          </a:xfrm>
        </p:grpSpPr>
        <p:sp>
          <p:nvSpPr>
            <p:cNvPr id="3" name="Rectangle 2">
              <a:extLst>
                <a:ext uri="{FF2B5EF4-FFF2-40B4-BE49-F238E27FC236}">
                  <a16:creationId xmlns:a16="http://schemas.microsoft.com/office/drawing/2014/main" id="{B1779D32-7522-400C-9ABF-44FE272615B5}"/>
                </a:ext>
              </a:extLst>
            </p:cNvPr>
            <p:cNvSpPr/>
            <p:nvPr/>
          </p:nvSpPr>
          <p:spPr>
            <a:xfrm>
              <a:off x="7757904" y="897773"/>
              <a:ext cx="1298990" cy="22775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panose="02040604050505020304" pitchFamily="18" charset="0"/>
              </a:endParaRPr>
            </a:p>
          </p:txBody>
        </p:sp>
        <p:sp>
          <p:nvSpPr>
            <p:cNvPr id="34" name="Rectangle 33">
              <a:extLst>
                <a:ext uri="{FF2B5EF4-FFF2-40B4-BE49-F238E27FC236}">
                  <a16:creationId xmlns:a16="http://schemas.microsoft.com/office/drawing/2014/main" id="{40EBAABD-69C6-4603-A8E6-3FAAB6F9B761}"/>
                </a:ext>
              </a:extLst>
            </p:cNvPr>
            <p:cNvSpPr/>
            <p:nvPr/>
          </p:nvSpPr>
          <p:spPr>
            <a:xfrm>
              <a:off x="10355884" y="850903"/>
              <a:ext cx="1298990" cy="22775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panose="02040604050505020304" pitchFamily="18" charset="0"/>
              </a:endParaRPr>
            </a:p>
          </p:txBody>
        </p:sp>
      </p:grpSp>
      <p:sp>
        <p:nvSpPr>
          <p:cNvPr id="37" name="Title 7"/>
          <p:cNvSpPr txBox="1">
            <a:spLocks/>
          </p:cNvSpPr>
          <p:nvPr/>
        </p:nvSpPr>
        <p:spPr>
          <a:xfrm>
            <a:off x="548639" y="1263534"/>
            <a:ext cx="4329276" cy="3269277"/>
          </a:xfrm>
          <a:prstGeom prst="rect">
            <a:avLst/>
          </a:prstGeom>
          <a:effectLst/>
        </p:spPr>
        <p:txBody>
          <a:bodyPr vert="horz" lIns="91440" tIns="45720" rIns="91440" bIns="45720" rtlCol="0" anchor="t">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800" b="1" dirty="0">
                <a:solidFill>
                  <a:schemeClr val="bg1"/>
                </a:solidFill>
                <a:latin typeface="Century" panose="02040604050505020304" pitchFamily="18" charset="0"/>
              </a:rPr>
              <a:t>Before </a:t>
            </a:r>
            <a:r>
              <a:rPr lang="en-US" sz="1800" b="1" dirty="0" smtClean="0">
                <a:solidFill>
                  <a:schemeClr val="bg1"/>
                </a:solidFill>
                <a:latin typeface="Century" panose="02040604050505020304" pitchFamily="18" charset="0"/>
              </a:rPr>
              <a:t>starting</a:t>
            </a:r>
          </a:p>
          <a:p>
            <a:pPr algn="l"/>
            <a:endParaRPr lang="en-US" sz="1800" dirty="0">
              <a:latin typeface="Century" panose="02040604050505020304" pitchFamily="18" charset="0"/>
            </a:endParaRPr>
          </a:p>
          <a:p>
            <a:pPr algn="l"/>
            <a:r>
              <a:rPr lang="en-US" sz="1800" dirty="0">
                <a:latin typeface="Century" panose="02040604050505020304" pitchFamily="18" charset="0"/>
              </a:rPr>
              <a:t>Regular expressions are a tool: it's up to you to use them wisely</a:t>
            </a:r>
            <a:r>
              <a:rPr lang="en-US" sz="1800" dirty="0" smtClean="0">
                <a:latin typeface="Century" panose="02040604050505020304" pitchFamily="18" charset="0"/>
              </a:rPr>
              <a:t>.</a:t>
            </a:r>
          </a:p>
          <a:p>
            <a:pPr algn="l"/>
            <a:endParaRPr lang="en-US" sz="1800" dirty="0">
              <a:latin typeface="Century" panose="02040604050505020304" pitchFamily="18" charset="0"/>
            </a:endParaRPr>
          </a:p>
          <a:p>
            <a:pPr algn="l"/>
            <a:r>
              <a:rPr lang="en-US" sz="1800" dirty="0">
                <a:latin typeface="Century" panose="02040604050505020304" pitchFamily="18" charset="0"/>
              </a:rPr>
              <a:t>Like every tool, they require: </a:t>
            </a:r>
            <a:endParaRPr lang="en-US" sz="1800" dirty="0" smtClean="0">
              <a:latin typeface="Century" panose="02040604050505020304" pitchFamily="18" charset="0"/>
            </a:endParaRPr>
          </a:p>
          <a:p>
            <a:pPr marL="285750" indent="-285750" algn="l">
              <a:buFont typeface="Wingdings" panose="05000000000000000000" pitchFamily="2" charset="2"/>
              <a:buChar char="§"/>
            </a:pPr>
            <a:endParaRPr lang="en-US" sz="1800" dirty="0" smtClean="0">
              <a:latin typeface="Century" panose="02040604050505020304" pitchFamily="18" charset="0"/>
            </a:endParaRPr>
          </a:p>
          <a:p>
            <a:pPr marL="285750" indent="-285750" algn="l">
              <a:buFont typeface="Wingdings" panose="05000000000000000000" pitchFamily="2" charset="2"/>
              <a:buChar char="§"/>
            </a:pPr>
            <a:r>
              <a:rPr lang="en-US" sz="1800" dirty="0" smtClean="0">
                <a:latin typeface="Century" panose="02040604050505020304" pitchFamily="18" charset="0"/>
              </a:rPr>
              <a:t>Practice </a:t>
            </a:r>
          </a:p>
          <a:p>
            <a:pPr marL="285750" indent="-285750" algn="l">
              <a:buFont typeface="Wingdings" panose="05000000000000000000" pitchFamily="2" charset="2"/>
              <a:buChar char="§"/>
            </a:pPr>
            <a:r>
              <a:rPr lang="en-US" sz="1800" dirty="0" smtClean="0">
                <a:latin typeface="Century" panose="02040604050505020304" pitchFamily="18" charset="0"/>
              </a:rPr>
              <a:t>Tests </a:t>
            </a:r>
          </a:p>
          <a:p>
            <a:pPr marL="285750" indent="-285750" algn="l">
              <a:buFont typeface="Wingdings" panose="05000000000000000000" pitchFamily="2" charset="2"/>
              <a:buChar char="§"/>
            </a:pPr>
            <a:r>
              <a:rPr lang="en-US" sz="1800" dirty="0" smtClean="0">
                <a:latin typeface="Century" panose="02040604050505020304" pitchFamily="18" charset="0"/>
              </a:rPr>
              <a:t>Patience</a:t>
            </a:r>
            <a:endParaRPr lang="en-US" sz="1800" dirty="0">
              <a:latin typeface="Century" panose="02040604050505020304" pitchFamily="18" charset="0"/>
            </a:endParaRPr>
          </a:p>
        </p:txBody>
      </p:sp>
      <p:sp>
        <p:nvSpPr>
          <p:cNvPr id="38" name="Title 7"/>
          <p:cNvSpPr txBox="1">
            <a:spLocks/>
          </p:cNvSpPr>
          <p:nvPr/>
        </p:nvSpPr>
        <p:spPr>
          <a:xfrm>
            <a:off x="5241018" y="1263533"/>
            <a:ext cx="6254295" cy="3621976"/>
          </a:xfrm>
          <a:prstGeom prst="rect">
            <a:avLst/>
          </a:prstGeom>
          <a:effectLst/>
        </p:spPr>
        <p:txBody>
          <a:bodyPr vert="horz" lIns="91440" tIns="45720" rIns="91440" bIns="45720" rtlCol="0" anchor="t">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l">
              <a:buFont typeface="Arial" panose="020B0604020202020204" pitchFamily="34" charset="0"/>
              <a:buChar char="•"/>
            </a:pPr>
            <a:r>
              <a:rPr lang="en-US" sz="1800" dirty="0" smtClean="0">
                <a:latin typeface="Century" panose="02040604050505020304" pitchFamily="18" charset="0"/>
              </a:rPr>
              <a:t>A </a:t>
            </a:r>
            <a:r>
              <a:rPr lang="en-US" sz="1800" dirty="0" smtClean="0">
                <a:solidFill>
                  <a:schemeClr val="accent1"/>
                </a:solidFill>
                <a:latin typeface="Century" panose="02040604050505020304" pitchFamily="18" charset="0"/>
              </a:rPr>
              <a:t>regular expression (regex) </a:t>
            </a:r>
            <a:r>
              <a:rPr lang="en-US" sz="1800" dirty="0" smtClean="0">
                <a:latin typeface="Century" panose="02040604050505020304" pitchFamily="18" charset="0"/>
              </a:rPr>
              <a:t>describes a pattern to match multiple input strings.</a:t>
            </a:r>
          </a:p>
          <a:p>
            <a:pPr marL="342900" indent="-342900" algn="l">
              <a:buFont typeface="Arial" panose="020B0604020202020204" pitchFamily="34" charset="0"/>
              <a:buChar char="•"/>
            </a:pPr>
            <a:endParaRPr lang="en-US" sz="1800" dirty="0">
              <a:latin typeface="Century" panose="02040604050505020304" pitchFamily="18" charset="0"/>
            </a:endParaRPr>
          </a:p>
          <a:p>
            <a:pPr marL="342900" indent="-342900" algn="l">
              <a:buFont typeface="Arial" panose="020B0604020202020204" pitchFamily="34" charset="0"/>
              <a:buChar char="•"/>
            </a:pPr>
            <a:r>
              <a:rPr lang="en-US" sz="1800" dirty="0" smtClean="0">
                <a:latin typeface="Century" panose="02040604050505020304" pitchFamily="18" charset="0"/>
              </a:rPr>
              <a:t>Regular Expressions descend from fundamental concepts in Computer Science called </a:t>
            </a:r>
            <a:r>
              <a:rPr lang="en-US" sz="1800" dirty="0" smtClean="0">
                <a:solidFill>
                  <a:schemeClr val="accent1"/>
                </a:solidFill>
                <a:latin typeface="Century" panose="02040604050505020304" pitchFamily="18" charset="0"/>
              </a:rPr>
              <a:t>finite automata theory.</a:t>
            </a:r>
          </a:p>
          <a:p>
            <a:pPr marL="342900" indent="-342900" algn="l">
              <a:buFont typeface="Arial" panose="020B0604020202020204" pitchFamily="34" charset="0"/>
              <a:buChar char="•"/>
            </a:pPr>
            <a:endParaRPr lang="en-US" sz="1800" dirty="0">
              <a:latin typeface="Century" panose="02040604050505020304" pitchFamily="18" charset="0"/>
            </a:endParaRPr>
          </a:p>
          <a:p>
            <a:pPr marL="342900" indent="-342900" algn="l">
              <a:buFont typeface="Arial" panose="020B0604020202020204" pitchFamily="34" charset="0"/>
              <a:buChar char="•"/>
            </a:pPr>
            <a:r>
              <a:rPr lang="en-US" sz="1800" dirty="0" smtClean="0">
                <a:latin typeface="Century" panose="02040604050505020304" pitchFamily="18" charset="0"/>
              </a:rPr>
              <a:t>The simplest regular expression is </a:t>
            </a:r>
            <a:r>
              <a:rPr lang="en-US" sz="1800" dirty="0" smtClean="0">
                <a:solidFill>
                  <a:schemeClr val="accent1"/>
                </a:solidFill>
                <a:latin typeface="Century" panose="02040604050505020304" pitchFamily="18" charset="0"/>
              </a:rPr>
              <a:t>a string of literal characters to match</a:t>
            </a:r>
            <a:r>
              <a:rPr lang="en-US" sz="1800" dirty="0" smtClean="0">
                <a:latin typeface="Century" panose="02040604050505020304" pitchFamily="18" charset="0"/>
              </a:rPr>
              <a:t>. The string </a:t>
            </a:r>
            <a:r>
              <a:rPr lang="en-US" sz="1800" dirty="0" smtClean="0">
                <a:solidFill>
                  <a:schemeClr val="accent1"/>
                </a:solidFill>
                <a:latin typeface="Century" panose="02040604050505020304" pitchFamily="18" charset="0"/>
              </a:rPr>
              <a:t>matches</a:t>
            </a:r>
            <a:r>
              <a:rPr lang="en-US" sz="1800" dirty="0" smtClean="0">
                <a:latin typeface="Century" panose="02040604050505020304" pitchFamily="18" charset="0"/>
              </a:rPr>
              <a:t> the regular expression if it contains the substring</a:t>
            </a:r>
            <a:endParaRPr lang="en-US" sz="1800" dirty="0">
              <a:latin typeface="Century" panose="02040604050505020304" pitchFamily="18" charset="0"/>
            </a:endParaRPr>
          </a:p>
        </p:txBody>
      </p:sp>
      <p:sp>
        <p:nvSpPr>
          <p:cNvPr id="11" name="Right Arrow 10"/>
          <p:cNvSpPr/>
          <p:nvPr/>
        </p:nvSpPr>
        <p:spPr>
          <a:xfrm>
            <a:off x="7641771" y="5355771"/>
            <a:ext cx="3853542" cy="10842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entury" panose="02040604050505020304" pitchFamily="18" charset="0"/>
              </a:rPr>
              <a:t>Let’s Begin</a:t>
            </a:r>
            <a:endParaRPr lang="en-US" dirty="0">
              <a:latin typeface="Century" panose="02040604050505020304" pitchFamily="18" charset="0"/>
            </a:endParaRPr>
          </a:p>
        </p:txBody>
      </p:sp>
    </p:spTree>
    <p:extLst>
      <p:ext uri="{BB962C8B-B14F-4D97-AF65-F5344CB8AC3E}">
        <p14:creationId xmlns:p14="http://schemas.microsoft.com/office/powerpoint/2010/main" val="198674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F191DC5-DBE1-4026-9C09-FBFA51F7EE2C}"/>
              </a:ext>
            </a:extLst>
          </p:cNvPr>
          <p:cNvSpPr/>
          <p:nvPr/>
        </p:nvSpPr>
        <p:spPr>
          <a:xfrm>
            <a:off x="2011680" y="3267441"/>
            <a:ext cx="8229600" cy="1965960"/>
          </a:xfrm>
          <a:prstGeom prst="rect">
            <a:avLst/>
          </a:prstGeom>
          <a:solidFill>
            <a:schemeClr val="tx1"/>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bg1"/>
                </a:solidFill>
                <a:latin typeface="Century" panose="02040604050505020304" pitchFamily="18" charset="0"/>
              </a:rPr>
              <a:t>List of symbols in ReGex</a:t>
            </a:r>
            <a:endParaRPr lang="en-US" sz="4000" dirty="0">
              <a:solidFill>
                <a:schemeClr val="bg1"/>
              </a:solidFill>
              <a:latin typeface="Century Gothic" panose="020B0502020202020204" pitchFamily="34" charset="0"/>
              <a:ea typeface="Arial" charset="0"/>
              <a:cs typeface="Arial" charset="0"/>
            </a:endParaRPr>
          </a:p>
        </p:txBody>
      </p:sp>
      <p:sp>
        <p:nvSpPr>
          <p:cNvPr id="73" name="Rectangle 72">
            <a:extLst>
              <a:ext uri="{FF2B5EF4-FFF2-40B4-BE49-F238E27FC236}">
                <a16:creationId xmlns:a16="http://schemas.microsoft.com/office/drawing/2014/main" id="{34D497EF-099E-4CC1-A6F3-E9426288D067}"/>
              </a:ext>
            </a:extLst>
          </p:cNvPr>
          <p:cNvSpPr/>
          <p:nvPr/>
        </p:nvSpPr>
        <p:spPr>
          <a:xfrm>
            <a:off x="2011680" y="5263881"/>
            <a:ext cx="8229600" cy="91440"/>
          </a:xfrm>
          <a:prstGeom prst="rect">
            <a:avLst/>
          </a:prstGeom>
          <a:solidFill>
            <a:schemeClr val="accent1">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lumMod val="65000"/>
                  <a:lumOff val="35000"/>
                </a:schemeClr>
              </a:solidFill>
              <a:latin typeface="Arial" charset="0"/>
              <a:ea typeface="Arial" charset="0"/>
              <a:cs typeface="Arial" charset="0"/>
            </a:endParaRPr>
          </a:p>
        </p:txBody>
      </p:sp>
      <p:pic>
        <p:nvPicPr>
          <p:cNvPr id="7" name="Picture 2" descr="Image result for niit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8675" y="47625"/>
            <a:ext cx="1182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F6D21ADA-4E3E-440B-94F8-85B2F02E121F}"/>
              </a:ext>
            </a:extLst>
          </p:cNvPr>
          <p:cNvCxnSpPr/>
          <p:nvPr/>
        </p:nvCxnSpPr>
        <p:spPr>
          <a:xfrm>
            <a:off x="290513" y="292100"/>
            <a:ext cx="104505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EA48ED5C-CB94-427A-B306-17D9BF40BEBD}"/>
              </a:ext>
            </a:extLst>
          </p:cNvPr>
          <p:cNvSpPr/>
          <p:nvPr/>
        </p:nvSpPr>
        <p:spPr>
          <a:xfrm>
            <a:off x="63500" y="153988"/>
            <a:ext cx="276225" cy="276225"/>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pic>
        <p:nvPicPr>
          <p:cNvPr id="9" name="Graphic 5" descr="Checklist">
            <a:extLst>
              <a:ext uri="{FF2B5EF4-FFF2-40B4-BE49-F238E27FC236}">
                <a16:creationId xmlns:a16="http://schemas.microsoft.com/office/drawing/2014/main" id="{9F1D19C4-B2BC-4E84-AD35-23888531CF9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2050871" y="1754327"/>
            <a:ext cx="1508760" cy="1508760"/>
          </a:xfrm>
          <a:prstGeom prst="rect">
            <a:avLst/>
          </a:prstGeom>
        </p:spPr>
      </p:pic>
    </p:spTree>
    <p:extLst>
      <p:ext uri="{BB962C8B-B14F-4D97-AF65-F5344CB8AC3E}">
        <p14:creationId xmlns:p14="http://schemas.microsoft.com/office/powerpoint/2010/main" val="2242090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F6D21ADA-4E3E-440B-94F8-85B2F02E121F}"/>
              </a:ext>
            </a:extLst>
          </p:cNvPr>
          <p:cNvCxnSpPr/>
          <p:nvPr/>
        </p:nvCxnSpPr>
        <p:spPr>
          <a:xfrm>
            <a:off x="290513" y="292100"/>
            <a:ext cx="104505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099" name="Picture 2" descr="Image result for niit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8675" y="47625"/>
            <a:ext cx="1182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29">
            <a:extLst>
              <a:ext uri="{FF2B5EF4-FFF2-40B4-BE49-F238E27FC236}">
                <a16:creationId xmlns:a16="http://schemas.microsoft.com/office/drawing/2014/main" id="{EA48ED5C-CB94-427A-B306-17D9BF40BEBD}"/>
              </a:ext>
            </a:extLst>
          </p:cNvPr>
          <p:cNvSpPr/>
          <p:nvPr/>
        </p:nvSpPr>
        <p:spPr>
          <a:xfrm>
            <a:off x="63500" y="153988"/>
            <a:ext cx="276225" cy="276225"/>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31" name="TextBox 30">
            <a:extLst>
              <a:ext uri="{FF2B5EF4-FFF2-40B4-BE49-F238E27FC236}">
                <a16:creationId xmlns:a16="http://schemas.microsoft.com/office/drawing/2014/main" id="{BACAE408-10E3-4145-891E-9C577A786D23}"/>
              </a:ext>
            </a:extLst>
          </p:cNvPr>
          <p:cNvSpPr txBox="1"/>
          <p:nvPr/>
        </p:nvSpPr>
        <p:spPr>
          <a:xfrm>
            <a:off x="449261" y="44629"/>
            <a:ext cx="3626350" cy="553998"/>
          </a:xfrm>
          <a:prstGeom prst="rect">
            <a:avLst/>
          </a:prstGeom>
          <a:solidFill>
            <a:schemeClr val="bg1"/>
          </a:solidFill>
        </p:spPr>
        <p:txBody>
          <a:bodyPr wrap="square">
            <a:spAutoFit/>
          </a:bodyPr>
          <a:lstStyle/>
          <a:p>
            <a:pPr>
              <a:defRPr/>
            </a:pPr>
            <a:r>
              <a:rPr lang="en-US" sz="3000" dirty="0">
                <a:solidFill>
                  <a:schemeClr val="accent1">
                    <a:lumMod val="75000"/>
                  </a:schemeClr>
                </a:solidFill>
                <a:latin typeface="Century" panose="02040604050505020304" pitchFamily="18" charset="0"/>
              </a:rPr>
              <a:t>Regex symbol list</a:t>
            </a:r>
          </a:p>
        </p:txBody>
      </p:sp>
      <p:grpSp>
        <p:nvGrpSpPr>
          <p:cNvPr id="5" name="Group 4">
            <a:extLst>
              <a:ext uri="{FF2B5EF4-FFF2-40B4-BE49-F238E27FC236}">
                <a16:creationId xmlns:a16="http://schemas.microsoft.com/office/drawing/2014/main" id="{F2103C45-7F07-4B23-A949-F24F480CAC5C}"/>
              </a:ext>
            </a:extLst>
          </p:cNvPr>
          <p:cNvGrpSpPr/>
          <p:nvPr/>
        </p:nvGrpSpPr>
        <p:grpSpPr>
          <a:xfrm>
            <a:off x="7757904" y="850903"/>
            <a:ext cx="3896970" cy="2324441"/>
            <a:chOff x="7757904" y="850903"/>
            <a:chExt cx="3896970" cy="2324441"/>
          </a:xfrm>
        </p:grpSpPr>
        <p:sp>
          <p:nvSpPr>
            <p:cNvPr id="3" name="Rectangle 2">
              <a:extLst>
                <a:ext uri="{FF2B5EF4-FFF2-40B4-BE49-F238E27FC236}">
                  <a16:creationId xmlns:a16="http://schemas.microsoft.com/office/drawing/2014/main" id="{B1779D32-7522-400C-9ABF-44FE272615B5}"/>
                </a:ext>
              </a:extLst>
            </p:cNvPr>
            <p:cNvSpPr/>
            <p:nvPr/>
          </p:nvSpPr>
          <p:spPr>
            <a:xfrm>
              <a:off x="7757904" y="897773"/>
              <a:ext cx="1298990" cy="22775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panose="02040604050505020304" pitchFamily="18" charset="0"/>
              </a:endParaRPr>
            </a:p>
          </p:txBody>
        </p:sp>
        <p:sp>
          <p:nvSpPr>
            <p:cNvPr id="34" name="Rectangle 33">
              <a:extLst>
                <a:ext uri="{FF2B5EF4-FFF2-40B4-BE49-F238E27FC236}">
                  <a16:creationId xmlns:a16="http://schemas.microsoft.com/office/drawing/2014/main" id="{40EBAABD-69C6-4603-A8E6-3FAAB6F9B761}"/>
                </a:ext>
              </a:extLst>
            </p:cNvPr>
            <p:cNvSpPr/>
            <p:nvPr/>
          </p:nvSpPr>
          <p:spPr>
            <a:xfrm>
              <a:off x="10355884" y="850903"/>
              <a:ext cx="1298990" cy="22775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panose="02040604050505020304" pitchFamily="18" charset="0"/>
              </a:endParaRPr>
            </a:p>
          </p:txBody>
        </p:sp>
      </p:grpSp>
      <p:grpSp>
        <p:nvGrpSpPr>
          <p:cNvPr id="29" name="Group 28"/>
          <p:cNvGrpSpPr/>
          <p:nvPr/>
        </p:nvGrpSpPr>
        <p:grpSpPr>
          <a:xfrm>
            <a:off x="640080" y="719666"/>
            <a:ext cx="11221362" cy="5903203"/>
            <a:chOff x="640080" y="719666"/>
            <a:chExt cx="11221362" cy="5903203"/>
          </a:xfrm>
        </p:grpSpPr>
        <p:graphicFrame>
          <p:nvGraphicFramePr>
            <p:cNvPr id="35" name="Diagram 34"/>
            <p:cNvGraphicFramePr/>
            <p:nvPr>
              <p:extLst>
                <p:ext uri="{D42A27DB-BD31-4B8C-83A1-F6EECF244321}">
                  <p14:modId xmlns:p14="http://schemas.microsoft.com/office/powerpoint/2010/main" val="2658712156"/>
                </p:ext>
              </p:extLst>
            </p:nvPr>
          </p:nvGraphicFramePr>
          <p:xfrm>
            <a:off x="640080" y="719666"/>
            <a:ext cx="11221362" cy="5903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8" name="TextBox 27"/>
            <p:cNvSpPr txBox="1"/>
            <p:nvPr/>
          </p:nvSpPr>
          <p:spPr>
            <a:xfrm>
              <a:off x="845014" y="1236565"/>
              <a:ext cx="877163" cy="646331"/>
            </a:xfrm>
            <a:prstGeom prst="rect">
              <a:avLst/>
            </a:prstGeom>
            <a:noFill/>
          </p:spPr>
          <p:txBody>
            <a:bodyPr wrap="none" rtlCol="0">
              <a:spAutoFit/>
            </a:bodyPr>
            <a:lstStyle/>
            <a:p>
              <a:pPr algn="ctr"/>
              <a:r>
                <a:rPr lang="en-US" b="1" dirty="0">
                  <a:solidFill>
                    <a:schemeClr val="accent2"/>
                  </a:solidFill>
                  <a:latin typeface="Century" panose="02040604050505020304" pitchFamily="18" charset="0"/>
                </a:rPr>
                <a:t>. </a:t>
              </a:r>
              <a:endParaRPr lang="en-US" b="1" dirty="0" smtClean="0">
                <a:solidFill>
                  <a:schemeClr val="accent2"/>
                </a:solidFill>
                <a:latin typeface="Century" panose="02040604050505020304" pitchFamily="18" charset="0"/>
              </a:endParaRPr>
            </a:p>
            <a:p>
              <a:pPr algn="ctr"/>
              <a:r>
                <a:rPr lang="en-US" b="1" dirty="0" smtClean="0">
                  <a:solidFill>
                    <a:schemeClr val="accent2"/>
                  </a:solidFill>
                  <a:latin typeface="Century" panose="02040604050505020304" pitchFamily="18" charset="0"/>
                </a:rPr>
                <a:t>Period</a:t>
              </a:r>
              <a:endParaRPr lang="en-US" dirty="0">
                <a:solidFill>
                  <a:schemeClr val="accent2"/>
                </a:solidFill>
                <a:latin typeface="Century" panose="02040604050505020304" pitchFamily="18" charset="0"/>
              </a:endParaRPr>
            </a:p>
          </p:txBody>
        </p:sp>
      </p:grpSp>
      <p:sp>
        <p:nvSpPr>
          <p:cNvPr id="39" name="TextBox 38"/>
          <p:cNvSpPr txBox="1"/>
          <p:nvPr/>
        </p:nvSpPr>
        <p:spPr>
          <a:xfrm>
            <a:off x="1414885" y="2641976"/>
            <a:ext cx="800219" cy="646331"/>
          </a:xfrm>
          <a:prstGeom prst="rect">
            <a:avLst/>
          </a:prstGeom>
          <a:noFill/>
        </p:spPr>
        <p:txBody>
          <a:bodyPr wrap="none" rtlCol="0">
            <a:spAutoFit/>
          </a:bodyPr>
          <a:lstStyle/>
          <a:p>
            <a:pPr algn="ctr"/>
            <a:r>
              <a:rPr lang="en-US" b="1" dirty="0" smtClean="0">
                <a:solidFill>
                  <a:schemeClr val="bg2">
                    <a:lumMod val="50000"/>
                  </a:schemeClr>
                </a:solidFill>
                <a:latin typeface="Century" panose="02040604050505020304" pitchFamily="18" charset="0"/>
              </a:rPr>
              <a:t>^ </a:t>
            </a:r>
          </a:p>
          <a:p>
            <a:r>
              <a:rPr lang="en-US" b="1" dirty="0" smtClean="0">
                <a:solidFill>
                  <a:schemeClr val="bg2">
                    <a:lumMod val="50000"/>
                  </a:schemeClr>
                </a:solidFill>
                <a:latin typeface="Century" panose="02040604050505020304" pitchFamily="18" charset="0"/>
              </a:rPr>
              <a:t>Carat</a:t>
            </a:r>
            <a:endParaRPr lang="en-US" dirty="0">
              <a:solidFill>
                <a:schemeClr val="bg2">
                  <a:lumMod val="50000"/>
                </a:schemeClr>
              </a:solidFill>
              <a:latin typeface="Century" panose="02040604050505020304" pitchFamily="18" charset="0"/>
            </a:endParaRPr>
          </a:p>
        </p:txBody>
      </p:sp>
      <p:sp>
        <p:nvSpPr>
          <p:cNvPr id="40" name="TextBox 39"/>
          <p:cNvSpPr txBox="1"/>
          <p:nvPr/>
        </p:nvSpPr>
        <p:spPr>
          <a:xfrm>
            <a:off x="1220771" y="3805206"/>
            <a:ext cx="1184624" cy="923330"/>
          </a:xfrm>
          <a:prstGeom prst="rect">
            <a:avLst/>
          </a:prstGeom>
          <a:noFill/>
        </p:spPr>
        <p:txBody>
          <a:bodyPr wrap="square" rtlCol="0">
            <a:spAutoFit/>
          </a:bodyPr>
          <a:lstStyle/>
          <a:p>
            <a:pPr algn="ctr"/>
            <a:r>
              <a:rPr lang="en-US" b="1" dirty="0">
                <a:solidFill>
                  <a:schemeClr val="accent4"/>
                </a:solidFill>
              </a:rPr>
              <a:t>^ </a:t>
            </a:r>
            <a:endParaRPr lang="en-US" b="1" dirty="0" smtClean="0">
              <a:solidFill>
                <a:schemeClr val="accent4"/>
              </a:solidFill>
            </a:endParaRPr>
          </a:p>
          <a:p>
            <a:pPr algn="ctr"/>
            <a:r>
              <a:rPr lang="en-US" b="1" dirty="0" smtClean="0">
                <a:solidFill>
                  <a:schemeClr val="accent4"/>
                </a:solidFill>
              </a:rPr>
              <a:t>Carat in </a:t>
            </a:r>
            <a:r>
              <a:rPr lang="en-US" b="1" dirty="0">
                <a:solidFill>
                  <a:schemeClr val="accent4"/>
                </a:solidFill>
              </a:rPr>
              <a:t>a bracket</a:t>
            </a:r>
            <a:endParaRPr lang="en-US" dirty="0">
              <a:solidFill>
                <a:schemeClr val="accent4"/>
              </a:solidFill>
              <a:latin typeface="Century" panose="02040604050505020304" pitchFamily="18" charset="0"/>
            </a:endParaRPr>
          </a:p>
        </p:txBody>
      </p:sp>
      <p:sp>
        <p:nvSpPr>
          <p:cNvPr id="41" name="TextBox 40"/>
          <p:cNvSpPr txBox="1"/>
          <p:nvPr/>
        </p:nvSpPr>
        <p:spPr>
          <a:xfrm>
            <a:off x="799560" y="5245435"/>
            <a:ext cx="968069" cy="923330"/>
          </a:xfrm>
          <a:prstGeom prst="rect">
            <a:avLst/>
          </a:prstGeom>
          <a:noFill/>
        </p:spPr>
        <p:txBody>
          <a:bodyPr wrap="square" rtlCol="0">
            <a:spAutoFit/>
          </a:bodyPr>
          <a:lstStyle/>
          <a:p>
            <a:pPr algn="ctr"/>
            <a:r>
              <a:rPr lang="en-US" b="1" dirty="0">
                <a:solidFill>
                  <a:schemeClr val="accent5"/>
                </a:solidFill>
              </a:rPr>
              <a:t>$ </a:t>
            </a:r>
            <a:endParaRPr lang="en-US" b="1" dirty="0" smtClean="0">
              <a:solidFill>
                <a:schemeClr val="accent5"/>
              </a:solidFill>
            </a:endParaRPr>
          </a:p>
          <a:p>
            <a:pPr algn="ctr"/>
            <a:r>
              <a:rPr lang="en-US" b="1" dirty="0" smtClean="0">
                <a:solidFill>
                  <a:schemeClr val="accent5"/>
                </a:solidFill>
              </a:rPr>
              <a:t>Dollar </a:t>
            </a:r>
            <a:r>
              <a:rPr lang="en-US" b="1" dirty="0">
                <a:solidFill>
                  <a:schemeClr val="accent5"/>
                </a:solidFill>
              </a:rPr>
              <a:t>sign</a:t>
            </a:r>
            <a:endParaRPr lang="en-US" dirty="0">
              <a:solidFill>
                <a:schemeClr val="accent5"/>
              </a:solidFill>
              <a:latin typeface="Century" panose="02040604050505020304" pitchFamily="18" charset="0"/>
            </a:endParaRPr>
          </a:p>
        </p:txBody>
      </p:sp>
    </p:spTree>
    <p:extLst>
      <p:ext uri="{BB962C8B-B14F-4D97-AF65-F5344CB8AC3E}">
        <p14:creationId xmlns:p14="http://schemas.microsoft.com/office/powerpoint/2010/main" val="3611995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F6D21ADA-4E3E-440B-94F8-85B2F02E121F}"/>
              </a:ext>
            </a:extLst>
          </p:cNvPr>
          <p:cNvCxnSpPr/>
          <p:nvPr/>
        </p:nvCxnSpPr>
        <p:spPr>
          <a:xfrm>
            <a:off x="290513" y="292100"/>
            <a:ext cx="104505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099" name="Picture 2" descr="Image result for niit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8675" y="47625"/>
            <a:ext cx="1182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29">
            <a:extLst>
              <a:ext uri="{FF2B5EF4-FFF2-40B4-BE49-F238E27FC236}">
                <a16:creationId xmlns:a16="http://schemas.microsoft.com/office/drawing/2014/main" id="{EA48ED5C-CB94-427A-B306-17D9BF40BEBD}"/>
              </a:ext>
            </a:extLst>
          </p:cNvPr>
          <p:cNvSpPr/>
          <p:nvPr/>
        </p:nvSpPr>
        <p:spPr>
          <a:xfrm>
            <a:off x="63500" y="153988"/>
            <a:ext cx="276225" cy="276225"/>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31" name="TextBox 30">
            <a:extLst>
              <a:ext uri="{FF2B5EF4-FFF2-40B4-BE49-F238E27FC236}">
                <a16:creationId xmlns:a16="http://schemas.microsoft.com/office/drawing/2014/main" id="{BACAE408-10E3-4145-891E-9C577A786D23}"/>
              </a:ext>
            </a:extLst>
          </p:cNvPr>
          <p:cNvSpPr txBox="1"/>
          <p:nvPr/>
        </p:nvSpPr>
        <p:spPr>
          <a:xfrm>
            <a:off x="449261" y="44629"/>
            <a:ext cx="5638030" cy="553998"/>
          </a:xfrm>
          <a:prstGeom prst="rect">
            <a:avLst/>
          </a:prstGeom>
          <a:solidFill>
            <a:schemeClr val="bg1"/>
          </a:solidFill>
        </p:spPr>
        <p:txBody>
          <a:bodyPr wrap="square">
            <a:spAutoFit/>
          </a:bodyPr>
          <a:lstStyle/>
          <a:p>
            <a:pPr>
              <a:defRPr/>
            </a:pPr>
            <a:r>
              <a:rPr lang="en-US" sz="3000" dirty="0">
                <a:solidFill>
                  <a:schemeClr val="accent1">
                    <a:lumMod val="75000"/>
                  </a:schemeClr>
                </a:solidFill>
                <a:latin typeface="Century" panose="02040604050505020304" pitchFamily="18" charset="0"/>
              </a:rPr>
              <a:t>Regex symbol </a:t>
            </a:r>
            <a:r>
              <a:rPr lang="en-US" sz="3000" dirty="0" smtClean="0">
                <a:solidFill>
                  <a:schemeClr val="accent1">
                    <a:lumMod val="75000"/>
                  </a:schemeClr>
                </a:solidFill>
                <a:latin typeface="Century" panose="02040604050505020304" pitchFamily="18" charset="0"/>
              </a:rPr>
              <a:t>list continue…</a:t>
            </a:r>
            <a:endParaRPr lang="en-US" sz="3000" dirty="0">
              <a:solidFill>
                <a:schemeClr val="accent1">
                  <a:lumMod val="75000"/>
                </a:schemeClr>
              </a:solidFill>
              <a:latin typeface="Century" panose="02040604050505020304" pitchFamily="18" charset="0"/>
            </a:endParaRPr>
          </a:p>
        </p:txBody>
      </p:sp>
      <p:grpSp>
        <p:nvGrpSpPr>
          <p:cNvPr id="5" name="Group 4">
            <a:extLst>
              <a:ext uri="{FF2B5EF4-FFF2-40B4-BE49-F238E27FC236}">
                <a16:creationId xmlns:a16="http://schemas.microsoft.com/office/drawing/2014/main" id="{F2103C45-7F07-4B23-A949-F24F480CAC5C}"/>
              </a:ext>
            </a:extLst>
          </p:cNvPr>
          <p:cNvGrpSpPr/>
          <p:nvPr/>
        </p:nvGrpSpPr>
        <p:grpSpPr>
          <a:xfrm>
            <a:off x="7757904" y="850903"/>
            <a:ext cx="3896970" cy="2324441"/>
            <a:chOff x="7757904" y="850903"/>
            <a:chExt cx="3896970" cy="2324441"/>
          </a:xfrm>
        </p:grpSpPr>
        <p:sp>
          <p:nvSpPr>
            <p:cNvPr id="3" name="Rectangle 2">
              <a:extLst>
                <a:ext uri="{FF2B5EF4-FFF2-40B4-BE49-F238E27FC236}">
                  <a16:creationId xmlns:a16="http://schemas.microsoft.com/office/drawing/2014/main" id="{B1779D32-7522-400C-9ABF-44FE272615B5}"/>
                </a:ext>
              </a:extLst>
            </p:cNvPr>
            <p:cNvSpPr/>
            <p:nvPr/>
          </p:nvSpPr>
          <p:spPr>
            <a:xfrm>
              <a:off x="7757904" y="897773"/>
              <a:ext cx="1298990" cy="22775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panose="02040604050505020304" pitchFamily="18" charset="0"/>
              </a:endParaRPr>
            </a:p>
          </p:txBody>
        </p:sp>
        <p:sp>
          <p:nvSpPr>
            <p:cNvPr id="34" name="Rectangle 33">
              <a:extLst>
                <a:ext uri="{FF2B5EF4-FFF2-40B4-BE49-F238E27FC236}">
                  <a16:creationId xmlns:a16="http://schemas.microsoft.com/office/drawing/2014/main" id="{40EBAABD-69C6-4603-A8E6-3FAAB6F9B761}"/>
                </a:ext>
              </a:extLst>
            </p:cNvPr>
            <p:cNvSpPr/>
            <p:nvPr/>
          </p:nvSpPr>
          <p:spPr>
            <a:xfrm>
              <a:off x="10355884" y="850903"/>
              <a:ext cx="1298990" cy="22775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panose="02040604050505020304" pitchFamily="18" charset="0"/>
              </a:endParaRPr>
            </a:p>
          </p:txBody>
        </p:sp>
      </p:grpSp>
      <p:grpSp>
        <p:nvGrpSpPr>
          <p:cNvPr id="29" name="Group 28"/>
          <p:cNvGrpSpPr/>
          <p:nvPr/>
        </p:nvGrpSpPr>
        <p:grpSpPr>
          <a:xfrm>
            <a:off x="640080" y="719666"/>
            <a:ext cx="11221362" cy="5903203"/>
            <a:chOff x="640080" y="719666"/>
            <a:chExt cx="11221362" cy="5903203"/>
          </a:xfrm>
        </p:grpSpPr>
        <p:graphicFrame>
          <p:nvGraphicFramePr>
            <p:cNvPr id="35" name="Diagram 34"/>
            <p:cNvGraphicFramePr/>
            <p:nvPr>
              <p:extLst>
                <p:ext uri="{D42A27DB-BD31-4B8C-83A1-F6EECF244321}">
                  <p14:modId xmlns:p14="http://schemas.microsoft.com/office/powerpoint/2010/main" val="1581750919"/>
                </p:ext>
              </p:extLst>
            </p:nvPr>
          </p:nvGraphicFramePr>
          <p:xfrm>
            <a:off x="640080" y="719666"/>
            <a:ext cx="11221362" cy="5903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8" name="TextBox 27"/>
            <p:cNvSpPr txBox="1"/>
            <p:nvPr/>
          </p:nvSpPr>
          <p:spPr>
            <a:xfrm>
              <a:off x="726650" y="1106333"/>
              <a:ext cx="1138685" cy="923330"/>
            </a:xfrm>
            <a:prstGeom prst="rect">
              <a:avLst/>
            </a:prstGeom>
            <a:noFill/>
          </p:spPr>
          <p:txBody>
            <a:bodyPr wrap="square" rtlCol="0">
              <a:spAutoFit/>
            </a:bodyPr>
            <a:lstStyle/>
            <a:p>
              <a:pPr algn="ctr"/>
              <a:r>
                <a:rPr lang="en-US" b="1" dirty="0" smtClean="0">
                  <a:solidFill>
                    <a:schemeClr val="accent2"/>
                  </a:solidFill>
                  <a:latin typeface="Century" panose="02040604050505020304" pitchFamily="18" charset="0"/>
                </a:rPr>
                <a:t>[ ] Square brackets</a:t>
              </a:r>
              <a:endParaRPr lang="en-US" dirty="0">
                <a:solidFill>
                  <a:schemeClr val="accent2"/>
                </a:solidFill>
                <a:latin typeface="Century" panose="02040604050505020304" pitchFamily="18" charset="0"/>
              </a:endParaRPr>
            </a:p>
          </p:txBody>
        </p:sp>
      </p:grpSp>
      <p:sp>
        <p:nvSpPr>
          <p:cNvPr id="39" name="TextBox 38"/>
          <p:cNvSpPr txBox="1"/>
          <p:nvPr/>
        </p:nvSpPr>
        <p:spPr>
          <a:xfrm>
            <a:off x="1295992" y="2606357"/>
            <a:ext cx="1108304" cy="646331"/>
          </a:xfrm>
          <a:prstGeom prst="rect">
            <a:avLst/>
          </a:prstGeom>
          <a:noFill/>
        </p:spPr>
        <p:txBody>
          <a:bodyPr wrap="square" rtlCol="0">
            <a:spAutoFit/>
          </a:bodyPr>
          <a:lstStyle/>
          <a:p>
            <a:pPr algn="ctr"/>
            <a:r>
              <a:rPr lang="en-US" b="1" dirty="0" smtClean="0">
                <a:solidFill>
                  <a:schemeClr val="bg2">
                    <a:lumMod val="50000"/>
                  </a:schemeClr>
                </a:solidFill>
                <a:latin typeface="Century" panose="02040604050505020304" pitchFamily="18" charset="0"/>
              </a:rPr>
              <a:t>– Hyphen</a:t>
            </a:r>
            <a:endParaRPr lang="en-US" dirty="0">
              <a:solidFill>
                <a:schemeClr val="bg2">
                  <a:lumMod val="50000"/>
                </a:schemeClr>
              </a:solidFill>
              <a:latin typeface="Century" panose="02040604050505020304" pitchFamily="18" charset="0"/>
            </a:endParaRPr>
          </a:p>
        </p:txBody>
      </p:sp>
      <p:sp>
        <p:nvSpPr>
          <p:cNvPr id="40" name="TextBox 39"/>
          <p:cNvSpPr txBox="1"/>
          <p:nvPr/>
        </p:nvSpPr>
        <p:spPr>
          <a:xfrm>
            <a:off x="1347843" y="3894728"/>
            <a:ext cx="1004602" cy="923330"/>
          </a:xfrm>
          <a:prstGeom prst="rect">
            <a:avLst/>
          </a:prstGeom>
          <a:noFill/>
        </p:spPr>
        <p:txBody>
          <a:bodyPr wrap="square" rtlCol="0">
            <a:spAutoFit/>
          </a:bodyPr>
          <a:lstStyle/>
          <a:p>
            <a:pPr algn="ctr"/>
            <a:r>
              <a:rPr lang="en-US" b="1" dirty="0" smtClean="0">
                <a:solidFill>
                  <a:schemeClr val="accent4"/>
                </a:solidFill>
              </a:rPr>
              <a:t>( ) Parentheses</a:t>
            </a:r>
            <a:endParaRPr lang="en-US" dirty="0">
              <a:solidFill>
                <a:schemeClr val="accent4"/>
              </a:solidFill>
              <a:latin typeface="Century" panose="02040604050505020304" pitchFamily="18" charset="0"/>
            </a:endParaRPr>
          </a:p>
        </p:txBody>
      </p:sp>
      <p:sp>
        <p:nvSpPr>
          <p:cNvPr id="41" name="TextBox 40"/>
          <p:cNvSpPr txBox="1"/>
          <p:nvPr/>
        </p:nvSpPr>
        <p:spPr>
          <a:xfrm>
            <a:off x="845014" y="5399843"/>
            <a:ext cx="1020321" cy="646331"/>
          </a:xfrm>
          <a:prstGeom prst="rect">
            <a:avLst/>
          </a:prstGeom>
          <a:noFill/>
        </p:spPr>
        <p:txBody>
          <a:bodyPr wrap="square" rtlCol="0">
            <a:spAutoFit/>
          </a:bodyPr>
          <a:lstStyle/>
          <a:p>
            <a:pPr algn="ctr"/>
            <a:r>
              <a:rPr lang="en-US" b="1" dirty="0" smtClean="0">
                <a:solidFill>
                  <a:schemeClr val="accent5"/>
                </a:solidFill>
              </a:rPr>
              <a:t>{n} Curly brackets</a:t>
            </a:r>
            <a:endParaRPr lang="en-US" dirty="0">
              <a:solidFill>
                <a:schemeClr val="accent5"/>
              </a:solidFill>
              <a:latin typeface="Century" panose="02040604050505020304" pitchFamily="18" charset="0"/>
            </a:endParaRPr>
          </a:p>
        </p:txBody>
      </p:sp>
    </p:spTree>
    <p:extLst>
      <p:ext uri="{BB962C8B-B14F-4D97-AF65-F5344CB8AC3E}">
        <p14:creationId xmlns:p14="http://schemas.microsoft.com/office/powerpoint/2010/main" val="440684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F6D21ADA-4E3E-440B-94F8-85B2F02E121F}"/>
              </a:ext>
            </a:extLst>
          </p:cNvPr>
          <p:cNvCxnSpPr/>
          <p:nvPr/>
        </p:nvCxnSpPr>
        <p:spPr>
          <a:xfrm>
            <a:off x="290513" y="292100"/>
            <a:ext cx="104505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099" name="Picture 2" descr="Image result for niit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8675" y="47625"/>
            <a:ext cx="1182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29">
            <a:extLst>
              <a:ext uri="{FF2B5EF4-FFF2-40B4-BE49-F238E27FC236}">
                <a16:creationId xmlns:a16="http://schemas.microsoft.com/office/drawing/2014/main" id="{EA48ED5C-CB94-427A-B306-17D9BF40BEBD}"/>
              </a:ext>
            </a:extLst>
          </p:cNvPr>
          <p:cNvSpPr/>
          <p:nvPr/>
        </p:nvSpPr>
        <p:spPr>
          <a:xfrm>
            <a:off x="63500" y="153988"/>
            <a:ext cx="276225" cy="276225"/>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31" name="TextBox 30">
            <a:extLst>
              <a:ext uri="{FF2B5EF4-FFF2-40B4-BE49-F238E27FC236}">
                <a16:creationId xmlns:a16="http://schemas.microsoft.com/office/drawing/2014/main" id="{BACAE408-10E3-4145-891E-9C577A786D23}"/>
              </a:ext>
            </a:extLst>
          </p:cNvPr>
          <p:cNvSpPr txBox="1"/>
          <p:nvPr/>
        </p:nvSpPr>
        <p:spPr>
          <a:xfrm>
            <a:off x="449261" y="44629"/>
            <a:ext cx="5638030" cy="553998"/>
          </a:xfrm>
          <a:prstGeom prst="rect">
            <a:avLst/>
          </a:prstGeom>
          <a:solidFill>
            <a:schemeClr val="bg1"/>
          </a:solidFill>
        </p:spPr>
        <p:txBody>
          <a:bodyPr wrap="square">
            <a:spAutoFit/>
          </a:bodyPr>
          <a:lstStyle/>
          <a:p>
            <a:pPr>
              <a:defRPr/>
            </a:pPr>
            <a:r>
              <a:rPr lang="en-US" sz="3000" dirty="0">
                <a:solidFill>
                  <a:schemeClr val="accent1">
                    <a:lumMod val="75000"/>
                  </a:schemeClr>
                </a:solidFill>
                <a:latin typeface="Century" panose="02040604050505020304" pitchFamily="18" charset="0"/>
              </a:rPr>
              <a:t>Regex symbol </a:t>
            </a:r>
            <a:r>
              <a:rPr lang="en-US" sz="3000" dirty="0" smtClean="0">
                <a:solidFill>
                  <a:schemeClr val="accent1">
                    <a:lumMod val="75000"/>
                  </a:schemeClr>
                </a:solidFill>
                <a:latin typeface="Century" panose="02040604050505020304" pitchFamily="18" charset="0"/>
              </a:rPr>
              <a:t>list continue…</a:t>
            </a:r>
            <a:endParaRPr lang="en-US" sz="3000" dirty="0">
              <a:solidFill>
                <a:schemeClr val="accent1">
                  <a:lumMod val="75000"/>
                </a:schemeClr>
              </a:solidFill>
              <a:latin typeface="Century" panose="02040604050505020304" pitchFamily="18" charset="0"/>
            </a:endParaRPr>
          </a:p>
        </p:txBody>
      </p:sp>
      <p:grpSp>
        <p:nvGrpSpPr>
          <p:cNvPr id="5" name="Group 4">
            <a:extLst>
              <a:ext uri="{FF2B5EF4-FFF2-40B4-BE49-F238E27FC236}">
                <a16:creationId xmlns:a16="http://schemas.microsoft.com/office/drawing/2014/main" id="{F2103C45-7F07-4B23-A949-F24F480CAC5C}"/>
              </a:ext>
            </a:extLst>
          </p:cNvPr>
          <p:cNvGrpSpPr/>
          <p:nvPr/>
        </p:nvGrpSpPr>
        <p:grpSpPr>
          <a:xfrm>
            <a:off x="7757904" y="850903"/>
            <a:ext cx="3896970" cy="2324441"/>
            <a:chOff x="7757904" y="850903"/>
            <a:chExt cx="3896970" cy="2324441"/>
          </a:xfrm>
        </p:grpSpPr>
        <p:sp>
          <p:nvSpPr>
            <p:cNvPr id="3" name="Rectangle 2">
              <a:extLst>
                <a:ext uri="{FF2B5EF4-FFF2-40B4-BE49-F238E27FC236}">
                  <a16:creationId xmlns:a16="http://schemas.microsoft.com/office/drawing/2014/main" id="{B1779D32-7522-400C-9ABF-44FE272615B5}"/>
                </a:ext>
              </a:extLst>
            </p:cNvPr>
            <p:cNvSpPr/>
            <p:nvPr/>
          </p:nvSpPr>
          <p:spPr>
            <a:xfrm>
              <a:off x="7757904" y="897773"/>
              <a:ext cx="1298990" cy="22775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panose="02040604050505020304" pitchFamily="18" charset="0"/>
              </a:endParaRPr>
            </a:p>
          </p:txBody>
        </p:sp>
        <p:sp>
          <p:nvSpPr>
            <p:cNvPr id="34" name="Rectangle 33">
              <a:extLst>
                <a:ext uri="{FF2B5EF4-FFF2-40B4-BE49-F238E27FC236}">
                  <a16:creationId xmlns:a16="http://schemas.microsoft.com/office/drawing/2014/main" id="{40EBAABD-69C6-4603-A8E6-3FAAB6F9B761}"/>
                </a:ext>
              </a:extLst>
            </p:cNvPr>
            <p:cNvSpPr/>
            <p:nvPr/>
          </p:nvSpPr>
          <p:spPr>
            <a:xfrm>
              <a:off x="10355884" y="850903"/>
              <a:ext cx="1298990" cy="22775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panose="02040604050505020304" pitchFamily="18" charset="0"/>
              </a:endParaRPr>
            </a:p>
          </p:txBody>
        </p:sp>
      </p:grpSp>
      <p:grpSp>
        <p:nvGrpSpPr>
          <p:cNvPr id="29" name="Group 28"/>
          <p:cNvGrpSpPr/>
          <p:nvPr/>
        </p:nvGrpSpPr>
        <p:grpSpPr>
          <a:xfrm>
            <a:off x="640080" y="719666"/>
            <a:ext cx="11221362" cy="5903203"/>
            <a:chOff x="640080" y="719666"/>
            <a:chExt cx="11221362" cy="5903203"/>
          </a:xfrm>
        </p:grpSpPr>
        <p:graphicFrame>
          <p:nvGraphicFramePr>
            <p:cNvPr id="35" name="Diagram 34"/>
            <p:cNvGraphicFramePr/>
            <p:nvPr>
              <p:extLst>
                <p:ext uri="{D42A27DB-BD31-4B8C-83A1-F6EECF244321}">
                  <p14:modId xmlns:p14="http://schemas.microsoft.com/office/powerpoint/2010/main" val="1087717524"/>
                </p:ext>
              </p:extLst>
            </p:nvPr>
          </p:nvGraphicFramePr>
          <p:xfrm>
            <a:off x="640080" y="719666"/>
            <a:ext cx="11221362" cy="5903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8" name="TextBox 27"/>
            <p:cNvSpPr txBox="1"/>
            <p:nvPr/>
          </p:nvSpPr>
          <p:spPr>
            <a:xfrm>
              <a:off x="726650" y="1106333"/>
              <a:ext cx="1138685" cy="923330"/>
            </a:xfrm>
            <a:prstGeom prst="rect">
              <a:avLst/>
            </a:prstGeom>
            <a:noFill/>
          </p:spPr>
          <p:txBody>
            <a:bodyPr wrap="square" rtlCol="0">
              <a:spAutoFit/>
            </a:bodyPr>
            <a:lstStyle/>
            <a:p>
              <a:pPr algn="ctr"/>
              <a:r>
                <a:rPr lang="en-US" b="1" dirty="0" smtClean="0">
                  <a:solidFill>
                    <a:schemeClr val="accent2"/>
                  </a:solidFill>
                  <a:latin typeface="Century" panose="02040604050505020304" pitchFamily="18" charset="0"/>
                </a:rPr>
                <a:t>{n,m} Curly brackets</a:t>
              </a:r>
              <a:endParaRPr lang="en-US" dirty="0">
                <a:solidFill>
                  <a:schemeClr val="accent2"/>
                </a:solidFill>
                <a:latin typeface="Century" panose="02040604050505020304" pitchFamily="18" charset="0"/>
              </a:endParaRPr>
            </a:p>
          </p:txBody>
        </p:sp>
      </p:grpSp>
      <p:sp>
        <p:nvSpPr>
          <p:cNvPr id="39" name="TextBox 38"/>
          <p:cNvSpPr txBox="1"/>
          <p:nvPr/>
        </p:nvSpPr>
        <p:spPr>
          <a:xfrm>
            <a:off x="1177407" y="2724512"/>
            <a:ext cx="1293222" cy="646331"/>
          </a:xfrm>
          <a:prstGeom prst="rect">
            <a:avLst/>
          </a:prstGeom>
          <a:noFill/>
        </p:spPr>
        <p:txBody>
          <a:bodyPr wrap="square" rtlCol="0">
            <a:spAutoFit/>
          </a:bodyPr>
          <a:lstStyle/>
          <a:p>
            <a:pPr algn="ctr"/>
            <a:r>
              <a:rPr lang="en-US" b="1" dirty="0" smtClean="0">
                <a:solidFill>
                  <a:schemeClr val="bg2">
                    <a:lumMod val="50000"/>
                  </a:schemeClr>
                </a:solidFill>
                <a:latin typeface="Century" panose="02040604050505020304" pitchFamily="18" charset="0"/>
              </a:rPr>
              <a:t>{n,}, Curly brackets</a:t>
            </a:r>
            <a:endParaRPr lang="en-US" dirty="0">
              <a:solidFill>
                <a:schemeClr val="bg2">
                  <a:lumMod val="50000"/>
                </a:schemeClr>
              </a:solidFill>
              <a:latin typeface="Century" panose="02040604050505020304" pitchFamily="18" charset="0"/>
            </a:endParaRPr>
          </a:p>
        </p:txBody>
      </p:sp>
      <p:sp>
        <p:nvSpPr>
          <p:cNvPr id="40" name="TextBox 39"/>
          <p:cNvSpPr txBox="1"/>
          <p:nvPr/>
        </p:nvSpPr>
        <p:spPr>
          <a:xfrm>
            <a:off x="1321717" y="4034509"/>
            <a:ext cx="1004602" cy="646331"/>
          </a:xfrm>
          <a:prstGeom prst="rect">
            <a:avLst/>
          </a:prstGeom>
          <a:noFill/>
        </p:spPr>
        <p:txBody>
          <a:bodyPr wrap="square" rtlCol="0">
            <a:spAutoFit/>
          </a:bodyPr>
          <a:lstStyle/>
          <a:p>
            <a:pPr algn="ctr"/>
            <a:r>
              <a:rPr lang="en-US" b="1" dirty="0" smtClean="0">
                <a:solidFill>
                  <a:schemeClr val="accent4"/>
                </a:solidFill>
              </a:rPr>
              <a:t>| </a:t>
            </a:r>
          </a:p>
          <a:p>
            <a:pPr algn="ctr"/>
            <a:r>
              <a:rPr lang="en-US" b="1" dirty="0" smtClean="0">
                <a:solidFill>
                  <a:schemeClr val="accent4"/>
                </a:solidFill>
              </a:rPr>
              <a:t>Pipe</a:t>
            </a:r>
            <a:endParaRPr lang="en-US" dirty="0">
              <a:solidFill>
                <a:schemeClr val="accent4"/>
              </a:solidFill>
              <a:latin typeface="Century" panose="02040604050505020304" pitchFamily="18" charset="0"/>
            </a:endParaRPr>
          </a:p>
        </p:txBody>
      </p:sp>
      <p:sp>
        <p:nvSpPr>
          <p:cNvPr id="41" name="TextBox 40"/>
          <p:cNvSpPr txBox="1"/>
          <p:nvPr/>
        </p:nvSpPr>
        <p:spPr>
          <a:xfrm>
            <a:off x="811556" y="5299109"/>
            <a:ext cx="1053779" cy="923330"/>
          </a:xfrm>
          <a:prstGeom prst="rect">
            <a:avLst/>
          </a:prstGeom>
          <a:noFill/>
        </p:spPr>
        <p:txBody>
          <a:bodyPr wrap="square" rtlCol="0">
            <a:spAutoFit/>
          </a:bodyPr>
          <a:lstStyle/>
          <a:p>
            <a:pPr algn="ctr"/>
            <a:r>
              <a:rPr lang="en-US" b="1" dirty="0" smtClean="0">
                <a:solidFill>
                  <a:schemeClr val="accent5"/>
                </a:solidFill>
              </a:rPr>
              <a:t>? Question mark</a:t>
            </a:r>
            <a:endParaRPr lang="en-US" dirty="0">
              <a:solidFill>
                <a:schemeClr val="accent5"/>
              </a:solidFill>
              <a:latin typeface="Century" panose="02040604050505020304" pitchFamily="18" charset="0"/>
            </a:endParaRPr>
          </a:p>
        </p:txBody>
      </p:sp>
    </p:spTree>
    <p:extLst>
      <p:ext uri="{BB962C8B-B14F-4D97-AF65-F5344CB8AC3E}">
        <p14:creationId xmlns:p14="http://schemas.microsoft.com/office/powerpoint/2010/main" val="30851106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F6D21ADA-4E3E-440B-94F8-85B2F02E121F}"/>
              </a:ext>
            </a:extLst>
          </p:cNvPr>
          <p:cNvCxnSpPr/>
          <p:nvPr/>
        </p:nvCxnSpPr>
        <p:spPr>
          <a:xfrm>
            <a:off x="290513" y="292100"/>
            <a:ext cx="104505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099" name="Picture 2" descr="Image result for niit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8675" y="47625"/>
            <a:ext cx="1182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29">
            <a:extLst>
              <a:ext uri="{FF2B5EF4-FFF2-40B4-BE49-F238E27FC236}">
                <a16:creationId xmlns:a16="http://schemas.microsoft.com/office/drawing/2014/main" id="{EA48ED5C-CB94-427A-B306-17D9BF40BEBD}"/>
              </a:ext>
            </a:extLst>
          </p:cNvPr>
          <p:cNvSpPr/>
          <p:nvPr/>
        </p:nvSpPr>
        <p:spPr>
          <a:xfrm>
            <a:off x="63500" y="153988"/>
            <a:ext cx="276225" cy="276225"/>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31" name="TextBox 30">
            <a:extLst>
              <a:ext uri="{FF2B5EF4-FFF2-40B4-BE49-F238E27FC236}">
                <a16:creationId xmlns:a16="http://schemas.microsoft.com/office/drawing/2014/main" id="{BACAE408-10E3-4145-891E-9C577A786D23}"/>
              </a:ext>
            </a:extLst>
          </p:cNvPr>
          <p:cNvSpPr txBox="1"/>
          <p:nvPr/>
        </p:nvSpPr>
        <p:spPr>
          <a:xfrm>
            <a:off x="449261" y="44629"/>
            <a:ext cx="5638030" cy="553998"/>
          </a:xfrm>
          <a:prstGeom prst="rect">
            <a:avLst/>
          </a:prstGeom>
          <a:solidFill>
            <a:schemeClr val="bg1"/>
          </a:solidFill>
        </p:spPr>
        <p:txBody>
          <a:bodyPr wrap="square">
            <a:spAutoFit/>
          </a:bodyPr>
          <a:lstStyle/>
          <a:p>
            <a:pPr>
              <a:defRPr/>
            </a:pPr>
            <a:r>
              <a:rPr lang="en-US" sz="3000" dirty="0">
                <a:solidFill>
                  <a:schemeClr val="accent1">
                    <a:lumMod val="75000"/>
                  </a:schemeClr>
                </a:solidFill>
                <a:latin typeface="Century" panose="02040604050505020304" pitchFamily="18" charset="0"/>
              </a:rPr>
              <a:t>Regex symbol </a:t>
            </a:r>
            <a:r>
              <a:rPr lang="en-US" sz="3000" dirty="0" smtClean="0">
                <a:solidFill>
                  <a:schemeClr val="accent1">
                    <a:lumMod val="75000"/>
                  </a:schemeClr>
                </a:solidFill>
                <a:latin typeface="Century" panose="02040604050505020304" pitchFamily="18" charset="0"/>
              </a:rPr>
              <a:t>list continue…</a:t>
            </a:r>
            <a:endParaRPr lang="en-US" sz="3000" dirty="0">
              <a:solidFill>
                <a:schemeClr val="accent1">
                  <a:lumMod val="75000"/>
                </a:schemeClr>
              </a:solidFill>
              <a:latin typeface="Century" panose="02040604050505020304" pitchFamily="18" charset="0"/>
            </a:endParaRPr>
          </a:p>
        </p:txBody>
      </p:sp>
      <p:grpSp>
        <p:nvGrpSpPr>
          <p:cNvPr id="5" name="Group 4">
            <a:extLst>
              <a:ext uri="{FF2B5EF4-FFF2-40B4-BE49-F238E27FC236}">
                <a16:creationId xmlns:a16="http://schemas.microsoft.com/office/drawing/2014/main" id="{F2103C45-7F07-4B23-A949-F24F480CAC5C}"/>
              </a:ext>
            </a:extLst>
          </p:cNvPr>
          <p:cNvGrpSpPr/>
          <p:nvPr/>
        </p:nvGrpSpPr>
        <p:grpSpPr>
          <a:xfrm>
            <a:off x="7757904" y="850903"/>
            <a:ext cx="3896970" cy="2324441"/>
            <a:chOff x="7757904" y="850903"/>
            <a:chExt cx="3896970" cy="2324441"/>
          </a:xfrm>
        </p:grpSpPr>
        <p:sp>
          <p:nvSpPr>
            <p:cNvPr id="3" name="Rectangle 2">
              <a:extLst>
                <a:ext uri="{FF2B5EF4-FFF2-40B4-BE49-F238E27FC236}">
                  <a16:creationId xmlns:a16="http://schemas.microsoft.com/office/drawing/2014/main" id="{B1779D32-7522-400C-9ABF-44FE272615B5}"/>
                </a:ext>
              </a:extLst>
            </p:cNvPr>
            <p:cNvSpPr/>
            <p:nvPr/>
          </p:nvSpPr>
          <p:spPr>
            <a:xfrm>
              <a:off x="7757904" y="897773"/>
              <a:ext cx="1298990" cy="22775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panose="02040604050505020304" pitchFamily="18" charset="0"/>
              </a:endParaRPr>
            </a:p>
          </p:txBody>
        </p:sp>
        <p:sp>
          <p:nvSpPr>
            <p:cNvPr id="34" name="Rectangle 33">
              <a:extLst>
                <a:ext uri="{FF2B5EF4-FFF2-40B4-BE49-F238E27FC236}">
                  <a16:creationId xmlns:a16="http://schemas.microsoft.com/office/drawing/2014/main" id="{40EBAABD-69C6-4603-A8E6-3FAAB6F9B761}"/>
                </a:ext>
              </a:extLst>
            </p:cNvPr>
            <p:cNvSpPr/>
            <p:nvPr/>
          </p:nvSpPr>
          <p:spPr>
            <a:xfrm>
              <a:off x="10355884" y="850903"/>
              <a:ext cx="1298990" cy="22775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panose="02040604050505020304" pitchFamily="18" charset="0"/>
              </a:endParaRPr>
            </a:p>
          </p:txBody>
        </p:sp>
      </p:grpSp>
      <p:grpSp>
        <p:nvGrpSpPr>
          <p:cNvPr id="29" name="Group 28"/>
          <p:cNvGrpSpPr/>
          <p:nvPr/>
        </p:nvGrpSpPr>
        <p:grpSpPr>
          <a:xfrm>
            <a:off x="640080" y="719666"/>
            <a:ext cx="11221362" cy="5903203"/>
            <a:chOff x="640080" y="719666"/>
            <a:chExt cx="11221362" cy="5903203"/>
          </a:xfrm>
        </p:grpSpPr>
        <p:graphicFrame>
          <p:nvGraphicFramePr>
            <p:cNvPr id="35" name="Diagram 34"/>
            <p:cNvGraphicFramePr/>
            <p:nvPr>
              <p:extLst>
                <p:ext uri="{D42A27DB-BD31-4B8C-83A1-F6EECF244321}">
                  <p14:modId xmlns:p14="http://schemas.microsoft.com/office/powerpoint/2010/main" val="2847142104"/>
                </p:ext>
              </p:extLst>
            </p:nvPr>
          </p:nvGraphicFramePr>
          <p:xfrm>
            <a:off x="640080" y="719666"/>
            <a:ext cx="11221362" cy="5903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8" name="TextBox 27"/>
            <p:cNvSpPr txBox="1"/>
            <p:nvPr/>
          </p:nvSpPr>
          <p:spPr>
            <a:xfrm>
              <a:off x="726650" y="1216896"/>
              <a:ext cx="1138685" cy="646331"/>
            </a:xfrm>
            <a:prstGeom prst="rect">
              <a:avLst/>
            </a:prstGeom>
            <a:noFill/>
          </p:spPr>
          <p:txBody>
            <a:bodyPr wrap="square" rtlCol="0">
              <a:spAutoFit/>
            </a:bodyPr>
            <a:lstStyle/>
            <a:p>
              <a:pPr algn="ctr"/>
              <a:r>
                <a:rPr lang="en-US" b="1" dirty="0" smtClean="0">
                  <a:solidFill>
                    <a:schemeClr val="accent2"/>
                  </a:solidFill>
                  <a:latin typeface="Century" panose="02040604050505020304" pitchFamily="18" charset="0"/>
                </a:rPr>
                <a:t>* Asterisk</a:t>
              </a:r>
              <a:endParaRPr lang="en-US" dirty="0">
                <a:solidFill>
                  <a:schemeClr val="accent2"/>
                </a:solidFill>
                <a:latin typeface="Century" panose="02040604050505020304" pitchFamily="18" charset="0"/>
              </a:endParaRPr>
            </a:p>
          </p:txBody>
        </p:sp>
      </p:grpSp>
      <p:sp>
        <p:nvSpPr>
          <p:cNvPr id="39" name="TextBox 38"/>
          <p:cNvSpPr txBox="1"/>
          <p:nvPr/>
        </p:nvSpPr>
        <p:spPr>
          <a:xfrm>
            <a:off x="1177407" y="2625702"/>
            <a:ext cx="1293222" cy="646331"/>
          </a:xfrm>
          <a:prstGeom prst="rect">
            <a:avLst/>
          </a:prstGeom>
          <a:noFill/>
        </p:spPr>
        <p:txBody>
          <a:bodyPr wrap="square" rtlCol="0">
            <a:spAutoFit/>
          </a:bodyPr>
          <a:lstStyle/>
          <a:p>
            <a:pPr algn="ctr"/>
            <a:r>
              <a:rPr lang="en-US" b="1" dirty="0" smtClean="0">
                <a:solidFill>
                  <a:schemeClr val="bg2">
                    <a:lumMod val="50000"/>
                  </a:schemeClr>
                </a:solidFill>
                <a:latin typeface="Century" panose="02040604050505020304" pitchFamily="18" charset="0"/>
              </a:rPr>
              <a:t>+ </a:t>
            </a:r>
          </a:p>
          <a:p>
            <a:pPr algn="ctr"/>
            <a:r>
              <a:rPr lang="en-US" b="1" dirty="0" smtClean="0">
                <a:solidFill>
                  <a:schemeClr val="bg2">
                    <a:lumMod val="50000"/>
                  </a:schemeClr>
                </a:solidFill>
                <a:latin typeface="Century" panose="02040604050505020304" pitchFamily="18" charset="0"/>
              </a:rPr>
              <a:t>Plus</a:t>
            </a:r>
            <a:endParaRPr lang="en-US" dirty="0">
              <a:solidFill>
                <a:schemeClr val="bg2">
                  <a:lumMod val="50000"/>
                </a:schemeClr>
              </a:solidFill>
              <a:latin typeface="Century" panose="02040604050505020304" pitchFamily="18" charset="0"/>
            </a:endParaRPr>
          </a:p>
        </p:txBody>
      </p:sp>
      <p:sp>
        <p:nvSpPr>
          <p:cNvPr id="40" name="TextBox 39"/>
          <p:cNvSpPr txBox="1"/>
          <p:nvPr/>
        </p:nvSpPr>
        <p:spPr>
          <a:xfrm>
            <a:off x="1128158" y="3937304"/>
            <a:ext cx="1395976" cy="646331"/>
          </a:xfrm>
          <a:prstGeom prst="rect">
            <a:avLst/>
          </a:prstGeom>
          <a:noFill/>
        </p:spPr>
        <p:txBody>
          <a:bodyPr wrap="square" rtlCol="0">
            <a:spAutoFit/>
          </a:bodyPr>
          <a:lstStyle/>
          <a:p>
            <a:pPr algn="ctr"/>
            <a:r>
              <a:rPr lang="en-US" b="1" dirty="0" smtClean="0">
                <a:solidFill>
                  <a:schemeClr val="accent4"/>
                </a:solidFill>
              </a:rPr>
              <a:t>!</a:t>
            </a:r>
            <a:r>
              <a:rPr lang="en-US" sz="1780" b="1" dirty="0" smtClean="0">
                <a:solidFill>
                  <a:schemeClr val="accent4"/>
                </a:solidFill>
              </a:rPr>
              <a:t> </a:t>
            </a:r>
            <a:r>
              <a:rPr lang="en-US" sz="1750" b="1" dirty="0" smtClean="0">
                <a:solidFill>
                  <a:schemeClr val="accent4"/>
                </a:solidFill>
              </a:rPr>
              <a:t>Exclamation</a:t>
            </a:r>
            <a:endParaRPr lang="en-US" sz="1750" dirty="0">
              <a:solidFill>
                <a:schemeClr val="accent4"/>
              </a:solidFill>
              <a:latin typeface="Century" panose="02040604050505020304" pitchFamily="18" charset="0"/>
            </a:endParaRPr>
          </a:p>
        </p:txBody>
      </p:sp>
      <p:sp>
        <p:nvSpPr>
          <p:cNvPr id="41" name="TextBox 40"/>
          <p:cNvSpPr txBox="1"/>
          <p:nvPr/>
        </p:nvSpPr>
        <p:spPr>
          <a:xfrm>
            <a:off x="726650" y="5299109"/>
            <a:ext cx="1138685" cy="646331"/>
          </a:xfrm>
          <a:prstGeom prst="rect">
            <a:avLst/>
          </a:prstGeom>
          <a:noFill/>
        </p:spPr>
        <p:txBody>
          <a:bodyPr wrap="square" rtlCol="0">
            <a:spAutoFit/>
          </a:bodyPr>
          <a:lstStyle/>
          <a:p>
            <a:pPr algn="ctr"/>
            <a:r>
              <a:rPr lang="en-US" b="1" dirty="0" smtClean="0">
                <a:solidFill>
                  <a:schemeClr val="accent5"/>
                </a:solidFill>
              </a:rPr>
              <a:t>\ Backslash</a:t>
            </a:r>
            <a:endParaRPr lang="en-US" dirty="0">
              <a:solidFill>
                <a:schemeClr val="accent5"/>
              </a:solidFill>
              <a:latin typeface="Century" panose="02040604050505020304" pitchFamily="18" charset="0"/>
            </a:endParaRPr>
          </a:p>
        </p:txBody>
      </p:sp>
    </p:spTree>
    <p:extLst>
      <p:ext uri="{BB962C8B-B14F-4D97-AF65-F5344CB8AC3E}">
        <p14:creationId xmlns:p14="http://schemas.microsoft.com/office/powerpoint/2010/main" val="2531451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F6D21ADA-4E3E-440B-94F8-85B2F02E121F}"/>
              </a:ext>
            </a:extLst>
          </p:cNvPr>
          <p:cNvCxnSpPr/>
          <p:nvPr/>
        </p:nvCxnSpPr>
        <p:spPr>
          <a:xfrm>
            <a:off x="290513" y="292100"/>
            <a:ext cx="104505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099" name="Picture 2" descr="Image result for niit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8675" y="47625"/>
            <a:ext cx="1182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29">
            <a:extLst>
              <a:ext uri="{FF2B5EF4-FFF2-40B4-BE49-F238E27FC236}">
                <a16:creationId xmlns:a16="http://schemas.microsoft.com/office/drawing/2014/main" id="{EA48ED5C-CB94-427A-B306-17D9BF40BEBD}"/>
              </a:ext>
            </a:extLst>
          </p:cNvPr>
          <p:cNvSpPr/>
          <p:nvPr/>
        </p:nvSpPr>
        <p:spPr>
          <a:xfrm>
            <a:off x="63500" y="153988"/>
            <a:ext cx="276225" cy="276225"/>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Century" panose="02040604050505020304" pitchFamily="18" charset="0"/>
            </a:endParaRPr>
          </a:p>
        </p:txBody>
      </p:sp>
      <p:sp>
        <p:nvSpPr>
          <p:cNvPr id="31" name="TextBox 30">
            <a:extLst>
              <a:ext uri="{FF2B5EF4-FFF2-40B4-BE49-F238E27FC236}">
                <a16:creationId xmlns:a16="http://schemas.microsoft.com/office/drawing/2014/main" id="{BACAE408-10E3-4145-891E-9C577A786D23}"/>
              </a:ext>
            </a:extLst>
          </p:cNvPr>
          <p:cNvSpPr txBox="1"/>
          <p:nvPr/>
        </p:nvSpPr>
        <p:spPr>
          <a:xfrm>
            <a:off x="449261" y="44629"/>
            <a:ext cx="5638030" cy="553998"/>
          </a:xfrm>
          <a:prstGeom prst="rect">
            <a:avLst/>
          </a:prstGeom>
          <a:solidFill>
            <a:schemeClr val="bg1"/>
          </a:solidFill>
        </p:spPr>
        <p:txBody>
          <a:bodyPr wrap="square">
            <a:spAutoFit/>
          </a:bodyPr>
          <a:lstStyle/>
          <a:p>
            <a:pPr>
              <a:defRPr/>
            </a:pPr>
            <a:r>
              <a:rPr lang="en-US" sz="3000" dirty="0">
                <a:solidFill>
                  <a:schemeClr val="accent1">
                    <a:lumMod val="75000"/>
                  </a:schemeClr>
                </a:solidFill>
                <a:latin typeface="Century" panose="02040604050505020304" pitchFamily="18" charset="0"/>
              </a:rPr>
              <a:t>Regex symbol </a:t>
            </a:r>
            <a:r>
              <a:rPr lang="en-US" sz="3000" dirty="0" smtClean="0">
                <a:solidFill>
                  <a:schemeClr val="accent1">
                    <a:lumMod val="75000"/>
                  </a:schemeClr>
                </a:solidFill>
                <a:latin typeface="Century" panose="02040604050505020304" pitchFamily="18" charset="0"/>
              </a:rPr>
              <a:t>list continue…</a:t>
            </a:r>
            <a:endParaRPr lang="en-US" sz="3000" dirty="0">
              <a:solidFill>
                <a:schemeClr val="accent1">
                  <a:lumMod val="75000"/>
                </a:schemeClr>
              </a:solidFill>
              <a:latin typeface="Century" panose="02040604050505020304" pitchFamily="18" charset="0"/>
            </a:endParaRPr>
          </a:p>
        </p:txBody>
      </p:sp>
      <p:grpSp>
        <p:nvGrpSpPr>
          <p:cNvPr id="5" name="Group 4">
            <a:extLst>
              <a:ext uri="{FF2B5EF4-FFF2-40B4-BE49-F238E27FC236}">
                <a16:creationId xmlns:a16="http://schemas.microsoft.com/office/drawing/2014/main" id="{F2103C45-7F07-4B23-A949-F24F480CAC5C}"/>
              </a:ext>
            </a:extLst>
          </p:cNvPr>
          <p:cNvGrpSpPr/>
          <p:nvPr/>
        </p:nvGrpSpPr>
        <p:grpSpPr>
          <a:xfrm>
            <a:off x="7757904" y="850903"/>
            <a:ext cx="3896970" cy="2324441"/>
            <a:chOff x="7757904" y="850903"/>
            <a:chExt cx="3896970" cy="2324441"/>
          </a:xfrm>
        </p:grpSpPr>
        <p:sp>
          <p:nvSpPr>
            <p:cNvPr id="3" name="Rectangle 2">
              <a:extLst>
                <a:ext uri="{FF2B5EF4-FFF2-40B4-BE49-F238E27FC236}">
                  <a16:creationId xmlns:a16="http://schemas.microsoft.com/office/drawing/2014/main" id="{B1779D32-7522-400C-9ABF-44FE272615B5}"/>
                </a:ext>
              </a:extLst>
            </p:cNvPr>
            <p:cNvSpPr/>
            <p:nvPr/>
          </p:nvSpPr>
          <p:spPr>
            <a:xfrm>
              <a:off x="7757904" y="897773"/>
              <a:ext cx="1298990" cy="22775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panose="02040604050505020304" pitchFamily="18" charset="0"/>
              </a:endParaRPr>
            </a:p>
          </p:txBody>
        </p:sp>
        <p:sp>
          <p:nvSpPr>
            <p:cNvPr id="34" name="Rectangle 33">
              <a:extLst>
                <a:ext uri="{FF2B5EF4-FFF2-40B4-BE49-F238E27FC236}">
                  <a16:creationId xmlns:a16="http://schemas.microsoft.com/office/drawing/2014/main" id="{40EBAABD-69C6-4603-A8E6-3FAAB6F9B761}"/>
                </a:ext>
              </a:extLst>
            </p:cNvPr>
            <p:cNvSpPr/>
            <p:nvPr/>
          </p:nvSpPr>
          <p:spPr>
            <a:xfrm>
              <a:off x="10355884" y="850903"/>
              <a:ext cx="1298990" cy="22775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panose="02040604050505020304" pitchFamily="18" charset="0"/>
              </a:endParaRPr>
            </a:p>
          </p:txBody>
        </p:sp>
      </p:grpSp>
      <p:grpSp>
        <p:nvGrpSpPr>
          <p:cNvPr id="29" name="Group 28"/>
          <p:cNvGrpSpPr/>
          <p:nvPr/>
        </p:nvGrpSpPr>
        <p:grpSpPr>
          <a:xfrm>
            <a:off x="627017" y="719666"/>
            <a:ext cx="11234425" cy="5903203"/>
            <a:chOff x="627017" y="719666"/>
            <a:chExt cx="11234425" cy="5903203"/>
          </a:xfrm>
        </p:grpSpPr>
        <p:graphicFrame>
          <p:nvGraphicFramePr>
            <p:cNvPr id="35" name="Diagram 34"/>
            <p:cNvGraphicFramePr/>
            <p:nvPr>
              <p:extLst>
                <p:ext uri="{D42A27DB-BD31-4B8C-83A1-F6EECF244321}">
                  <p14:modId xmlns:p14="http://schemas.microsoft.com/office/powerpoint/2010/main" val="267850547"/>
                </p:ext>
              </p:extLst>
            </p:nvPr>
          </p:nvGraphicFramePr>
          <p:xfrm>
            <a:off x="640080" y="719666"/>
            <a:ext cx="11221362" cy="5903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8" name="TextBox 27"/>
            <p:cNvSpPr txBox="1"/>
            <p:nvPr/>
          </p:nvSpPr>
          <p:spPr>
            <a:xfrm>
              <a:off x="627017" y="1216896"/>
              <a:ext cx="1319349" cy="923330"/>
            </a:xfrm>
            <a:prstGeom prst="rect">
              <a:avLst/>
            </a:prstGeom>
            <a:noFill/>
          </p:spPr>
          <p:txBody>
            <a:bodyPr wrap="square" rtlCol="0">
              <a:spAutoFit/>
            </a:bodyPr>
            <a:lstStyle/>
            <a:p>
              <a:pPr algn="ctr"/>
              <a:r>
                <a:rPr lang="en-US" b="1" dirty="0" smtClean="0">
                  <a:solidFill>
                    <a:schemeClr val="accent2"/>
                  </a:solidFill>
                  <a:latin typeface="Century" panose="02040604050505020304" pitchFamily="18" charset="0"/>
                </a:rPr>
                <a:t>\b Backslash  b</a:t>
              </a:r>
              <a:endParaRPr lang="en-US" dirty="0">
                <a:solidFill>
                  <a:schemeClr val="accent2"/>
                </a:solidFill>
                <a:latin typeface="Century" panose="02040604050505020304" pitchFamily="18" charset="0"/>
              </a:endParaRPr>
            </a:p>
          </p:txBody>
        </p:sp>
      </p:grpSp>
      <p:sp>
        <p:nvSpPr>
          <p:cNvPr id="39" name="TextBox 38"/>
          <p:cNvSpPr txBox="1"/>
          <p:nvPr/>
        </p:nvSpPr>
        <p:spPr>
          <a:xfrm>
            <a:off x="1179535" y="2567791"/>
            <a:ext cx="1293222" cy="923330"/>
          </a:xfrm>
          <a:prstGeom prst="rect">
            <a:avLst/>
          </a:prstGeom>
          <a:noFill/>
        </p:spPr>
        <p:txBody>
          <a:bodyPr wrap="square" rtlCol="0">
            <a:spAutoFit/>
          </a:bodyPr>
          <a:lstStyle/>
          <a:p>
            <a:pPr algn="ctr"/>
            <a:r>
              <a:rPr lang="en-US" b="1" dirty="0" smtClean="0">
                <a:solidFill>
                  <a:schemeClr val="bg2">
                    <a:lumMod val="50000"/>
                  </a:schemeClr>
                </a:solidFill>
                <a:latin typeface="Century" panose="02040604050505020304" pitchFamily="18" charset="0"/>
              </a:rPr>
              <a:t>\n Backslash  n</a:t>
            </a:r>
          </a:p>
        </p:txBody>
      </p:sp>
      <p:sp>
        <p:nvSpPr>
          <p:cNvPr id="40" name="TextBox 39"/>
          <p:cNvSpPr txBox="1"/>
          <p:nvPr/>
        </p:nvSpPr>
        <p:spPr>
          <a:xfrm>
            <a:off x="1179536" y="3933450"/>
            <a:ext cx="1293222" cy="923330"/>
          </a:xfrm>
          <a:prstGeom prst="rect">
            <a:avLst/>
          </a:prstGeom>
          <a:noFill/>
        </p:spPr>
        <p:txBody>
          <a:bodyPr wrap="square" rtlCol="0">
            <a:spAutoFit/>
          </a:bodyPr>
          <a:lstStyle/>
          <a:p>
            <a:pPr algn="ctr"/>
            <a:r>
              <a:rPr lang="en-US" b="1" dirty="0" smtClean="0">
                <a:solidFill>
                  <a:schemeClr val="accent4"/>
                </a:solidFill>
                <a:latin typeface="Century" panose="02040604050505020304" pitchFamily="18" charset="0"/>
              </a:rPr>
              <a:t>\d </a:t>
            </a:r>
          </a:p>
          <a:p>
            <a:pPr algn="ctr"/>
            <a:r>
              <a:rPr lang="en-US" b="1" dirty="0" smtClean="0">
                <a:solidFill>
                  <a:schemeClr val="accent4"/>
                </a:solidFill>
                <a:latin typeface="Century" panose="02040604050505020304" pitchFamily="18" charset="0"/>
              </a:rPr>
              <a:t>Backslash  d</a:t>
            </a:r>
          </a:p>
        </p:txBody>
      </p:sp>
      <p:sp>
        <p:nvSpPr>
          <p:cNvPr id="41" name="TextBox 40"/>
          <p:cNvSpPr txBox="1"/>
          <p:nvPr/>
        </p:nvSpPr>
        <p:spPr>
          <a:xfrm>
            <a:off x="640080" y="5299109"/>
            <a:ext cx="1306286" cy="923330"/>
          </a:xfrm>
          <a:prstGeom prst="rect">
            <a:avLst/>
          </a:prstGeom>
          <a:noFill/>
        </p:spPr>
        <p:txBody>
          <a:bodyPr wrap="square" rtlCol="0">
            <a:spAutoFit/>
          </a:bodyPr>
          <a:lstStyle/>
          <a:p>
            <a:pPr algn="ctr"/>
            <a:r>
              <a:rPr lang="en-US" b="1" dirty="0" smtClean="0">
                <a:solidFill>
                  <a:schemeClr val="accent5"/>
                </a:solidFill>
                <a:latin typeface="Century" panose="02040604050505020304" pitchFamily="18" charset="0"/>
              </a:rPr>
              <a:t>\t </a:t>
            </a:r>
          </a:p>
          <a:p>
            <a:pPr algn="ctr"/>
            <a:r>
              <a:rPr lang="en-US" b="1" dirty="0" smtClean="0">
                <a:solidFill>
                  <a:schemeClr val="accent5"/>
                </a:solidFill>
                <a:latin typeface="Century" panose="02040604050505020304" pitchFamily="18" charset="0"/>
              </a:rPr>
              <a:t>Backslash  t</a:t>
            </a:r>
          </a:p>
        </p:txBody>
      </p:sp>
    </p:spTree>
    <p:extLst>
      <p:ext uri="{BB962C8B-B14F-4D97-AF65-F5344CB8AC3E}">
        <p14:creationId xmlns:p14="http://schemas.microsoft.com/office/powerpoint/2010/main" val="4283926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1204</TotalTime>
  <Words>3630</Words>
  <Application>Microsoft Office PowerPoint</Application>
  <PresentationFormat>Widescreen</PresentationFormat>
  <Paragraphs>490</Paragraphs>
  <Slides>29</Slides>
  <Notes>24</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Century</vt:lpstr>
      <vt:lpstr>Century Gothic</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niit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Prashant Dubey</dc:creator>
  <cp:lastModifiedBy>Prashant Dubey</cp:lastModifiedBy>
  <cp:revision>104</cp:revision>
  <dcterms:created xsi:type="dcterms:W3CDTF">2018-06-12T13:33:48Z</dcterms:created>
  <dcterms:modified xsi:type="dcterms:W3CDTF">2018-08-02T10:56:59Z</dcterms:modified>
</cp:coreProperties>
</file>