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8229600" cx="14630400"/>
  <p:notesSz cx="8229600" cy="14630400"/>
  <p:embeddedFontLst>
    <p:embeddedFont>
      <p:font typeface="Inter"/>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hxygn+RpITpDLNuKjvw81eNoNN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Inter-bold.fntdata"/><Relationship Id="rId12" Type="http://schemas.openxmlformats.org/officeDocument/2006/relationships/font" Target="fonts/Inter-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 name="Google Shape;2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amma.app"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1"/>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8" name="Google Shape;18;p1"/>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9" name="Google Shape;19;p1"/>
          <p:cNvSpPr/>
          <p:nvPr/>
        </p:nvSpPr>
        <p:spPr>
          <a:xfrm>
            <a:off x="0" y="0"/>
            <a:ext cx="14630400" cy="8229600"/>
          </a:xfrm>
          <a:prstGeom prst="rect">
            <a:avLst/>
          </a:prstGeom>
          <a:solidFill>
            <a:srgbClr val="FFFFFF">
              <a:alpha val="8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2037993" y="2256949"/>
            <a:ext cx="10554414" cy="1666399"/>
          </a:xfrm>
          <a:prstGeom prst="rect">
            <a:avLst/>
          </a:prstGeom>
          <a:noFill/>
          <a:ln>
            <a:noFill/>
          </a:ln>
        </p:spPr>
        <p:txBody>
          <a:bodyPr anchorCtr="0" anchor="t" bIns="45700" lIns="91425" spcFirstLastPara="1" rIns="91425" wrap="square" tIns="45700">
            <a:noAutofit/>
          </a:bodyPr>
          <a:lstStyle/>
          <a:p>
            <a:pPr indent="0" lvl="0" marL="0" marR="0" rtl="0" algn="l">
              <a:lnSpc>
                <a:spcPct val="124995"/>
              </a:lnSpc>
              <a:spcBef>
                <a:spcPts val="0"/>
              </a:spcBef>
              <a:spcAft>
                <a:spcPts val="0"/>
              </a:spcAft>
              <a:buClr>
                <a:srgbClr val="000000"/>
              </a:buClr>
              <a:buSzPts val="5249"/>
              <a:buFont typeface="Inter"/>
              <a:buNone/>
            </a:pPr>
            <a:r>
              <a:rPr b="1" i="0" lang="en-US" sz="4449" u="none" cap="none" strike="noStrike">
                <a:solidFill>
                  <a:srgbClr val="000000"/>
                </a:solidFill>
                <a:latin typeface="Inter"/>
                <a:ea typeface="Inter"/>
                <a:cs typeface="Inter"/>
                <a:sym typeface="Inter"/>
              </a:rPr>
              <a:t>A Guide to Building an Adult Census Income Prediction </a:t>
            </a:r>
            <a:r>
              <a:rPr b="1" i="0" lang="en-US" sz="5249" u="none" cap="none" strike="noStrike">
                <a:solidFill>
                  <a:srgbClr val="000000"/>
                </a:solidFill>
                <a:latin typeface="Inter"/>
                <a:ea typeface="Inter"/>
                <a:cs typeface="Inter"/>
                <a:sym typeface="Inter"/>
              </a:rPr>
              <a:t>Model</a:t>
            </a:r>
            <a:endParaRPr b="0" i="0" sz="5249" u="none" cap="none" strike="noStrike">
              <a:solidFill>
                <a:schemeClr val="dk1"/>
              </a:solidFill>
              <a:latin typeface="Calibri"/>
              <a:ea typeface="Calibri"/>
              <a:cs typeface="Calibri"/>
              <a:sym typeface="Calibri"/>
            </a:endParaRPr>
          </a:p>
        </p:txBody>
      </p:sp>
      <p:sp>
        <p:nvSpPr>
          <p:cNvPr id="21" name="Google Shape;21;p1"/>
          <p:cNvSpPr/>
          <p:nvPr/>
        </p:nvSpPr>
        <p:spPr>
          <a:xfrm>
            <a:off x="2037993" y="4256603"/>
            <a:ext cx="10554414"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In this low-level document, we will explore the step-by-step process of building a robust Adult Census Income Prediction model. From data collection to model evaluation, we will cover every aspect of the process to help you develop a reliable model to predict income level.</a:t>
            </a:r>
            <a:endParaRPr b="0" i="0" sz="1750" u="none" cap="none" strike="noStrike">
              <a:solidFill>
                <a:schemeClr val="dk1"/>
              </a:solidFill>
              <a:latin typeface="Calibri"/>
              <a:ea typeface="Calibri"/>
              <a:cs typeface="Calibri"/>
              <a:sym typeface="Calibri"/>
            </a:endParaRPr>
          </a:p>
        </p:txBody>
      </p:sp>
      <p:sp>
        <p:nvSpPr>
          <p:cNvPr id="22" name="Google Shape;22;p1"/>
          <p:cNvSpPr/>
          <p:nvPr/>
        </p:nvSpPr>
        <p:spPr>
          <a:xfrm>
            <a:off x="2037993" y="5572720"/>
            <a:ext cx="355402" cy="355402"/>
          </a:xfrm>
          <a:prstGeom prst="roundRect">
            <a:avLst>
              <a:gd fmla="val 25726039"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3" name="Google Shape;23;p1"/>
          <p:cNvPicPr preferRelativeResize="0"/>
          <p:nvPr/>
        </p:nvPicPr>
        <p:blipFill rotWithShape="1">
          <a:blip r:embed="rId4">
            <a:alphaModFix/>
          </a:blip>
          <a:srcRect b="0" l="0" r="0" t="0"/>
          <a:stretch/>
        </p:blipFill>
        <p:spPr>
          <a:xfrm>
            <a:off x="2045613" y="5580340"/>
            <a:ext cx="340162" cy="340162"/>
          </a:xfrm>
          <a:prstGeom prst="rect">
            <a:avLst/>
          </a:prstGeom>
          <a:noFill/>
          <a:ln>
            <a:noFill/>
          </a:ln>
        </p:spPr>
      </p:pic>
      <p:sp>
        <p:nvSpPr>
          <p:cNvPr id="24" name="Google Shape;24;p1"/>
          <p:cNvSpPr/>
          <p:nvPr/>
        </p:nvSpPr>
        <p:spPr>
          <a:xfrm>
            <a:off x="2504480" y="5578197"/>
            <a:ext cx="2227064" cy="388858"/>
          </a:xfrm>
          <a:prstGeom prst="rect">
            <a:avLst/>
          </a:prstGeom>
          <a:noFill/>
          <a:ln>
            <a:noFill/>
          </a:ln>
        </p:spPr>
        <p:txBody>
          <a:bodyPr anchorCtr="0" anchor="t" bIns="45700" lIns="91425" spcFirstLastPara="1" rIns="91425" wrap="square" tIns="45700">
            <a:noAutofit/>
          </a:bodyPr>
          <a:lstStyle/>
          <a:p>
            <a:pPr indent="0" lvl="0" marL="0" marR="0" rtl="0" algn="l">
              <a:lnSpc>
                <a:spcPct val="140009"/>
              </a:lnSpc>
              <a:spcBef>
                <a:spcPts val="0"/>
              </a:spcBef>
              <a:spcAft>
                <a:spcPts val="0"/>
              </a:spcAft>
              <a:buClr>
                <a:srgbClr val="272525"/>
              </a:buClr>
              <a:buSzPts val="2187"/>
              <a:buFont typeface="Inter"/>
              <a:buNone/>
            </a:pPr>
            <a:r>
              <a:rPr b="1" i="0" lang="en-US" sz="2187" u="none" cap="none" strike="noStrike">
                <a:solidFill>
                  <a:srgbClr val="272525"/>
                </a:solidFill>
                <a:latin typeface="Inter"/>
                <a:ea typeface="Inter"/>
                <a:cs typeface="Inter"/>
                <a:sym typeface="Inter"/>
              </a:rPr>
              <a:t>by Shivam Dubey</a:t>
            </a:r>
            <a:endParaRPr b="0" i="0" sz="2187"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2"/>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037993" y="1826657"/>
            <a:ext cx="8883729"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4374"/>
              <a:buFont typeface="Inter"/>
              <a:buNone/>
            </a:pPr>
            <a:r>
              <a:rPr b="1" i="0" lang="en-US" sz="3974" u="none" cap="none" strike="noStrike">
                <a:solidFill>
                  <a:srgbClr val="000000"/>
                </a:solidFill>
                <a:highlight>
                  <a:srgbClr val="FF0000"/>
                </a:highlight>
                <a:latin typeface="Inter"/>
                <a:ea typeface="Inter"/>
                <a:cs typeface="Inter"/>
                <a:sym typeface="Inter"/>
              </a:rPr>
              <a:t>Data Collection and Preprocessing</a:t>
            </a:r>
            <a:endParaRPr b="0" i="0" sz="3974" u="none" cap="none" strike="noStrike">
              <a:solidFill>
                <a:schemeClr val="dk1"/>
              </a:solidFill>
              <a:highlight>
                <a:srgbClr val="FF0000"/>
              </a:highlight>
              <a:latin typeface="Calibri"/>
              <a:ea typeface="Calibri"/>
              <a:cs typeface="Calibri"/>
              <a:sym typeface="Calibri"/>
            </a:endParaRPr>
          </a:p>
        </p:txBody>
      </p:sp>
      <p:sp>
        <p:nvSpPr>
          <p:cNvPr id="33" name="Google Shape;33;p2"/>
          <p:cNvSpPr/>
          <p:nvPr/>
        </p:nvSpPr>
        <p:spPr>
          <a:xfrm>
            <a:off x="1154325" y="3076425"/>
            <a:ext cx="3550200" cy="13479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000000"/>
              </a:buClr>
              <a:buSzPts val="2624"/>
              <a:buFont typeface="Inter"/>
              <a:buNone/>
            </a:pPr>
            <a:r>
              <a:rPr b="1" i="0" lang="en-US" sz="2624" u="none" cap="none" strike="noStrike">
                <a:solidFill>
                  <a:srgbClr val="000000"/>
                </a:solidFill>
                <a:latin typeface="Inter"/>
                <a:ea typeface="Inter"/>
                <a:cs typeface="Inter"/>
                <a:sym typeface="Inter"/>
              </a:rPr>
              <a:t>Data</a:t>
            </a:r>
            <a:r>
              <a:rPr b="1" i="0" lang="en-US" sz="2224" u="none" cap="none" strike="noStrike">
                <a:solidFill>
                  <a:srgbClr val="000000"/>
                </a:solidFill>
                <a:latin typeface="Inter"/>
                <a:ea typeface="Inter"/>
                <a:cs typeface="Inter"/>
                <a:sym typeface="Inter"/>
              </a:rPr>
              <a:t> </a:t>
            </a:r>
            <a:r>
              <a:rPr b="1" i="0" lang="en-US" sz="2624" u="none" cap="none" strike="noStrike">
                <a:solidFill>
                  <a:srgbClr val="000000"/>
                </a:solidFill>
                <a:latin typeface="Inter"/>
                <a:ea typeface="Inter"/>
                <a:cs typeface="Inter"/>
                <a:sym typeface="Inter"/>
              </a:rPr>
              <a:t>Collection</a:t>
            </a:r>
            <a:endParaRPr b="0" i="0" sz="2624" u="none" cap="none" strike="noStrike">
              <a:solidFill>
                <a:schemeClr val="dk1"/>
              </a:solidFill>
              <a:latin typeface="Calibri"/>
              <a:ea typeface="Calibri"/>
              <a:cs typeface="Calibri"/>
              <a:sym typeface="Calibri"/>
            </a:endParaRPr>
          </a:p>
        </p:txBody>
      </p:sp>
      <p:sp>
        <p:nvSpPr>
          <p:cNvPr id="34" name="Google Shape;34;p2"/>
          <p:cNvSpPr/>
          <p:nvPr/>
        </p:nvSpPr>
        <p:spPr>
          <a:xfrm>
            <a:off x="858750" y="3568750"/>
            <a:ext cx="6185400" cy="49161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The first step towards building a prediction </a:t>
            </a:r>
            <a:r>
              <a:rPr b="0" i="0" lang="en-US" sz="1650" u="none" cap="none" strike="noStrike">
                <a:solidFill>
                  <a:srgbClr val="272525"/>
                </a:solidFill>
                <a:latin typeface="Inter"/>
                <a:ea typeface="Inter"/>
                <a:cs typeface="Inter"/>
                <a:sym typeface="Inter"/>
              </a:rPr>
              <a:t>model t </a:t>
            </a:r>
            <a:r>
              <a:rPr b="0" i="0" lang="en-US" sz="1750" u="none" cap="none" strike="noStrike">
                <a:solidFill>
                  <a:srgbClr val="272525"/>
                </a:solidFill>
                <a:latin typeface="Inter"/>
                <a:ea typeface="Inter"/>
                <a:cs typeface="Inter"/>
                <a:sym typeface="Inter"/>
              </a:rPr>
              <a:t>appropriate data from various sources. The data required for Adult Census Income Prediction model includes age, workclass, occupation, and capital gain among others. To ensure that the data is valid, all values of the different categories should be present and clean.</a:t>
            </a:r>
            <a:endParaRPr b="0" i="0" sz="1750" u="none" cap="none" strike="noStrike">
              <a:solidFill>
                <a:schemeClr val="dk1"/>
              </a:solidFill>
              <a:latin typeface="Calibri"/>
              <a:ea typeface="Calibri"/>
              <a:cs typeface="Calibri"/>
              <a:sym typeface="Calibri"/>
            </a:endParaRPr>
          </a:p>
        </p:txBody>
      </p:sp>
      <p:sp>
        <p:nvSpPr>
          <p:cNvPr id="35" name="Google Shape;35;p2"/>
          <p:cNvSpPr/>
          <p:nvPr/>
        </p:nvSpPr>
        <p:spPr>
          <a:xfrm>
            <a:off x="7593806" y="3076456"/>
            <a:ext cx="3043357" cy="416481"/>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000000"/>
              </a:buClr>
              <a:buSzPts val="2624"/>
              <a:buFont typeface="Inter"/>
              <a:buNone/>
            </a:pPr>
            <a:r>
              <a:rPr b="1" i="0" lang="en-US" sz="2624" u="none" cap="none" strike="noStrike">
                <a:solidFill>
                  <a:srgbClr val="000000"/>
                </a:solidFill>
                <a:latin typeface="Inter"/>
                <a:ea typeface="Inter"/>
                <a:cs typeface="Inter"/>
                <a:sym typeface="Inter"/>
              </a:rPr>
              <a:t>Data </a:t>
            </a:r>
            <a:r>
              <a:rPr b="1" i="0" lang="en-US" sz="2024" u="none" cap="none" strike="noStrike">
                <a:solidFill>
                  <a:srgbClr val="000000"/>
                </a:solidFill>
                <a:latin typeface="Inter"/>
                <a:ea typeface="Inter"/>
                <a:cs typeface="Inter"/>
                <a:sym typeface="Inter"/>
              </a:rPr>
              <a:t>Preprocessing</a:t>
            </a:r>
            <a:endParaRPr b="0" i="0" sz="2024" u="none" cap="none" strike="noStrike">
              <a:solidFill>
                <a:schemeClr val="dk1"/>
              </a:solidFill>
              <a:latin typeface="Calibri"/>
              <a:ea typeface="Calibri"/>
              <a:cs typeface="Calibri"/>
              <a:sym typeface="Calibri"/>
            </a:endParaRPr>
          </a:p>
        </p:txBody>
      </p:sp>
      <p:sp>
        <p:nvSpPr>
          <p:cNvPr id="36" name="Google Shape;36;p2"/>
          <p:cNvSpPr/>
          <p:nvPr/>
        </p:nvSpPr>
        <p:spPr>
          <a:xfrm>
            <a:off x="7593806" y="3715107"/>
            <a:ext cx="5006221" cy="2132409"/>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Once collected, the data is preprocessed. This includes data cleaning, data transformation, and data normalization. This step removes errors from the data and standardizes it, which makes it easier to work with while reducing potential errors in the model's predictions.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3"/>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037993" y="1979414"/>
            <a:ext cx="5146953"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4374"/>
              <a:buFont typeface="Inter"/>
              <a:buNone/>
            </a:pPr>
            <a:r>
              <a:rPr b="1" i="0" lang="en-US" sz="4374" u="none" cap="none" strike="noStrike">
                <a:solidFill>
                  <a:srgbClr val="000000"/>
                </a:solidFill>
                <a:latin typeface="Inter"/>
                <a:ea typeface="Inter"/>
                <a:cs typeface="Inter"/>
                <a:sym typeface="Inter"/>
              </a:rPr>
              <a:t>Feature </a:t>
            </a:r>
            <a:r>
              <a:rPr b="1" i="0" lang="en-US" sz="3374" u="none" cap="none" strike="noStrike">
                <a:solidFill>
                  <a:srgbClr val="000000"/>
                </a:solidFill>
                <a:latin typeface="Inter"/>
                <a:ea typeface="Inter"/>
                <a:cs typeface="Inter"/>
                <a:sym typeface="Inter"/>
              </a:rPr>
              <a:t>Engineering</a:t>
            </a:r>
            <a:endParaRPr b="0" i="0" sz="3374" u="none" cap="none" strike="noStrike">
              <a:solidFill>
                <a:schemeClr val="dk1"/>
              </a:solidFill>
              <a:latin typeface="Calibri"/>
              <a:ea typeface="Calibri"/>
              <a:cs typeface="Calibri"/>
              <a:sym typeface="Calibri"/>
            </a:endParaRPr>
          </a:p>
        </p:txBody>
      </p:sp>
      <p:sp>
        <p:nvSpPr>
          <p:cNvPr id="45" name="Google Shape;45;p3"/>
          <p:cNvSpPr/>
          <p:nvPr/>
        </p:nvSpPr>
        <p:spPr>
          <a:xfrm>
            <a:off x="2371249" y="3368040"/>
            <a:ext cx="10221158"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"Feature engineering is like creating a frame for a painting."</a:t>
            </a:r>
            <a:endParaRPr b="0" i="0" sz="1750" u="none" cap="none" strike="noStrike">
              <a:solidFill>
                <a:schemeClr val="dk1"/>
              </a:solidFill>
              <a:latin typeface="Calibri"/>
              <a:ea typeface="Calibri"/>
              <a:cs typeface="Calibri"/>
              <a:sym typeface="Calibri"/>
            </a:endParaRPr>
          </a:p>
        </p:txBody>
      </p:sp>
      <p:sp>
        <p:nvSpPr>
          <p:cNvPr id="46" name="Google Shape;46;p3"/>
          <p:cNvSpPr/>
          <p:nvPr/>
        </p:nvSpPr>
        <p:spPr>
          <a:xfrm>
            <a:off x="2371249" y="3973354"/>
            <a:ext cx="10221158"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Andrew Ng</a:t>
            </a:r>
            <a:endParaRPr b="0" i="0" sz="1750" u="none" cap="none" strike="noStrike">
              <a:solidFill>
                <a:schemeClr val="dk1"/>
              </a:solidFill>
              <a:latin typeface="Calibri"/>
              <a:ea typeface="Calibri"/>
              <a:cs typeface="Calibri"/>
              <a:sym typeface="Calibri"/>
            </a:endParaRPr>
          </a:p>
        </p:txBody>
      </p:sp>
      <p:sp>
        <p:nvSpPr>
          <p:cNvPr id="47" name="Google Shape;47;p3"/>
          <p:cNvSpPr/>
          <p:nvPr/>
        </p:nvSpPr>
        <p:spPr>
          <a:xfrm>
            <a:off x="2037993" y="3118128"/>
            <a:ext cx="44410" cy="1460540"/>
          </a:xfrm>
          <a:prstGeom prst="rect">
            <a:avLst/>
          </a:prstGeom>
          <a:solidFill>
            <a:srgbClr val="495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037993" y="4828580"/>
            <a:ext cx="10554414" cy="1421606"/>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Feature engineering is a crucial step in building a prediction model. It involves selecting features that are most relevant to the prediction task and converting them into a format that can be used by the machine learning algorithm. This process ensures that the model only works with the most relevant data and improves its overall accuracy.</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0" y="0"/>
            <a:ext cx="14630400" cy="8233410"/>
          </a:xfrm>
          <a:prstGeom prst="rect">
            <a:avLst/>
          </a:prstGeom>
          <a:solidFill>
            <a:srgbClr val="FFFFFF"/>
          </a:solidFill>
          <a:ln cap="flat" cmpd="sng" w="12500">
            <a:solidFill>
              <a:srgbClr val="E5E0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2541865" y="552688"/>
            <a:ext cx="6740843" cy="62805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000000"/>
              </a:buClr>
              <a:buSzPts val="3956"/>
              <a:buFont typeface="Inter"/>
              <a:buNone/>
            </a:pPr>
            <a:r>
              <a:rPr b="1" i="0" lang="en-US" sz="3456" u="none" cap="none" strike="noStrike">
                <a:solidFill>
                  <a:srgbClr val="000000"/>
                </a:solidFill>
                <a:latin typeface="Inter"/>
                <a:ea typeface="Inter"/>
                <a:cs typeface="Inter"/>
                <a:sym typeface="Inter"/>
              </a:rPr>
              <a:t>Model Selection and Training</a:t>
            </a:r>
            <a:endParaRPr b="0" i="0" sz="3456" u="none" cap="none" strike="noStrike">
              <a:solidFill>
                <a:schemeClr val="dk1"/>
              </a:solidFill>
              <a:latin typeface="Calibri"/>
              <a:ea typeface="Calibri"/>
              <a:cs typeface="Calibri"/>
              <a:sym typeface="Calibri"/>
            </a:endParaRPr>
          </a:p>
        </p:txBody>
      </p:sp>
      <p:sp>
        <p:nvSpPr>
          <p:cNvPr id="57" name="Google Shape;57;p4"/>
          <p:cNvSpPr/>
          <p:nvPr/>
        </p:nvSpPr>
        <p:spPr>
          <a:xfrm>
            <a:off x="2541875" y="2392712"/>
            <a:ext cx="9546600" cy="3776100"/>
          </a:xfrm>
          <a:prstGeom prst="roundRect">
            <a:avLst>
              <a:gd fmla="val 1972" name="adj"/>
            </a:avLst>
          </a:prstGeom>
          <a:noFill/>
          <a:ln cap="flat" cmpd="sng" w="12500">
            <a:solidFill>
              <a:srgbClr val="000000">
                <a:alpha val="784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2554375" y="1851429"/>
            <a:ext cx="9520800" cy="628200"/>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2756297" y="1723311"/>
            <a:ext cx="2767489" cy="321469"/>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Model Type</a:t>
            </a:r>
            <a:endParaRPr b="0" i="0" sz="1583" u="none" cap="none" strike="noStrike">
              <a:solidFill>
                <a:schemeClr val="dk1"/>
              </a:solidFill>
              <a:latin typeface="Calibri"/>
              <a:ea typeface="Calibri"/>
              <a:cs typeface="Calibri"/>
              <a:sym typeface="Calibri"/>
            </a:endParaRPr>
          </a:p>
        </p:txBody>
      </p:sp>
      <p:sp>
        <p:nvSpPr>
          <p:cNvPr id="60" name="Google Shape;60;p4"/>
          <p:cNvSpPr/>
          <p:nvPr/>
        </p:nvSpPr>
        <p:spPr>
          <a:xfrm>
            <a:off x="5933361" y="1723311"/>
            <a:ext cx="2763679" cy="321469"/>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Advantages</a:t>
            </a:r>
            <a:endParaRPr b="0" i="0" sz="1583" u="none" cap="none" strike="noStrike">
              <a:solidFill>
                <a:schemeClr val="dk1"/>
              </a:solidFill>
              <a:latin typeface="Calibri"/>
              <a:ea typeface="Calibri"/>
              <a:cs typeface="Calibri"/>
              <a:sym typeface="Calibri"/>
            </a:endParaRPr>
          </a:p>
        </p:txBody>
      </p:sp>
      <p:sp>
        <p:nvSpPr>
          <p:cNvPr id="61" name="Google Shape;61;p4"/>
          <p:cNvSpPr/>
          <p:nvPr/>
        </p:nvSpPr>
        <p:spPr>
          <a:xfrm>
            <a:off x="9106614" y="1723311"/>
            <a:ext cx="2767489" cy="321469"/>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Disadvantages</a:t>
            </a:r>
            <a:endParaRPr b="0" i="0" sz="1583" u="none" cap="none" strike="noStrike">
              <a:solidFill>
                <a:schemeClr val="dk1"/>
              </a:solidFill>
              <a:latin typeface="Calibri"/>
              <a:ea typeface="Calibri"/>
              <a:cs typeface="Calibri"/>
              <a:sym typeface="Calibri"/>
            </a:endParaRPr>
          </a:p>
        </p:txBody>
      </p:sp>
      <p:sp>
        <p:nvSpPr>
          <p:cNvPr id="62" name="Google Shape;62;p4"/>
          <p:cNvSpPr/>
          <p:nvPr/>
        </p:nvSpPr>
        <p:spPr>
          <a:xfrm>
            <a:off x="2554367" y="2172891"/>
            <a:ext cx="9520714" cy="1220629"/>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756297" y="2301002"/>
            <a:ext cx="2767489" cy="321469"/>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Decision Trees</a:t>
            </a:r>
            <a:endParaRPr b="0" i="0" sz="1583" u="none" cap="none" strike="noStrike">
              <a:solidFill>
                <a:schemeClr val="dk1"/>
              </a:solidFill>
              <a:latin typeface="Calibri"/>
              <a:ea typeface="Calibri"/>
              <a:cs typeface="Calibri"/>
              <a:sym typeface="Calibri"/>
            </a:endParaRPr>
          </a:p>
        </p:txBody>
      </p:sp>
      <p:sp>
        <p:nvSpPr>
          <p:cNvPr id="64" name="Google Shape;64;p4"/>
          <p:cNvSpPr/>
          <p:nvPr/>
        </p:nvSpPr>
        <p:spPr>
          <a:xfrm>
            <a:off x="5933361" y="2301002"/>
            <a:ext cx="2763679" cy="964406"/>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Easy to interpret and implement, handles missing values well</a:t>
            </a:r>
            <a:endParaRPr b="0" i="0" sz="1583" u="none" cap="none" strike="noStrike">
              <a:solidFill>
                <a:schemeClr val="dk1"/>
              </a:solidFill>
              <a:latin typeface="Calibri"/>
              <a:ea typeface="Calibri"/>
              <a:cs typeface="Calibri"/>
              <a:sym typeface="Calibri"/>
            </a:endParaRPr>
          </a:p>
        </p:txBody>
      </p:sp>
      <p:sp>
        <p:nvSpPr>
          <p:cNvPr id="65" name="Google Shape;65;p4"/>
          <p:cNvSpPr/>
          <p:nvPr/>
        </p:nvSpPr>
        <p:spPr>
          <a:xfrm>
            <a:off x="9106614" y="2301002"/>
            <a:ext cx="2767489" cy="964406"/>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Prone to overfitting, biased towards dominant classes in the dataset</a:t>
            </a:r>
            <a:endParaRPr b="0" i="0" sz="1583" u="none" cap="none" strike="noStrike">
              <a:solidFill>
                <a:schemeClr val="dk1"/>
              </a:solidFill>
              <a:latin typeface="Calibri"/>
              <a:ea typeface="Calibri"/>
              <a:cs typeface="Calibri"/>
              <a:sym typeface="Calibri"/>
            </a:endParaRPr>
          </a:p>
        </p:txBody>
      </p:sp>
      <p:sp>
        <p:nvSpPr>
          <p:cNvPr id="66" name="Google Shape;66;p4"/>
          <p:cNvSpPr/>
          <p:nvPr/>
        </p:nvSpPr>
        <p:spPr>
          <a:xfrm>
            <a:off x="2554367" y="3393519"/>
            <a:ext cx="9520714" cy="1542098"/>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2756297" y="3521631"/>
            <a:ext cx="2767489" cy="321469"/>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Logistic Regression</a:t>
            </a:r>
            <a:endParaRPr b="0" i="0" sz="1583" u="none" cap="none" strike="noStrike">
              <a:solidFill>
                <a:schemeClr val="dk1"/>
              </a:solidFill>
              <a:latin typeface="Calibri"/>
              <a:ea typeface="Calibri"/>
              <a:cs typeface="Calibri"/>
              <a:sym typeface="Calibri"/>
            </a:endParaRPr>
          </a:p>
        </p:txBody>
      </p:sp>
      <p:sp>
        <p:nvSpPr>
          <p:cNvPr id="68" name="Google Shape;68;p4"/>
          <p:cNvSpPr/>
          <p:nvPr/>
        </p:nvSpPr>
        <p:spPr>
          <a:xfrm>
            <a:off x="5933361" y="3521631"/>
            <a:ext cx="2763679" cy="964406"/>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Very fast, easily interpretable results, handles large datasets well</a:t>
            </a:r>
            <a:endParaRPr b="0" i="0" sz="1583" u="none" cap="none" strike="noStrike">
              <a:solidFill>
                <a:schemeClr val="dk1"/>
              </a:solidFill>
              <a:latin typeface="Calibri"/>
              <a:ea typeface="Calibri"/>
              <a:cs typeface="Calibri"/>
              <a:sym typeface="Calibri"/>
            </a:endParaRPr>
          </a:p>
        </p:txBody>
      </p:sp>
      <p:sp>
        <p:nvSpPr>
          <p:cNvPr id="69" name="Google Shape;69;p4"/>
          <p:cNvSpPr/>
          <p:nvPr/>
        </p:nvSpPr>
        <p:spPr>
          <a:xfrm>
            <a:off x="9106614" y="3521631"/>
            <a:ext cx="2767489" cy="1285875"/>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Assumes a linear relationship between features and output, not appropriate for certain datasets</a:t>
            </a:r>
            <a:endParaRPr b="0" i="0" sz="1583" u="none" cap="none" strike="noStrike">
              <a:solidFill>
                <a:schemeClr val="dk1"/>
              </a:solidFill>
              <a:latin typeface="Calibri"/>
              <a:ea typeface="Calibri"/>
              <a:cs typeface="Calibri"/>
              <a:sym typeface="Calibri"/>
            </a:endParaRPr>
          </a:p>
        </p:txBody>
      </p:sp>
      <p:sp>
        <p:nvSpPr>
          <p:cNvPr id="70" name="Google Shape;70;p4"/>
          <p:cNvSpPr/>
          <p:nvPr/>
        </p:nvSpPr>
        <p:spPr>
          <a:xfrm>
            <a:off x="2554367" y="4935617"/>
            <a:ext cx="9520714" cy="1220629"/>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2756297" y="5063728"/>
            <a:ext cx="2767489" cy="321469"/>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Support Vector Machines</a:t>
            </a:r>
            <a:endParaRPr b="0" i="0" sz="1583" u="none" cap="none" strike="noStrike">
              <a:solidFill>
                <a:schemeClr val="dk1"/>
              </a:solidFill>
              <a:latin typeface="Calibri"/>
              <a:ea typeface="Calibri"/>
              <a:cs typeface="Calibri"/>
              <a:sym typeface="Calibri"/>
            </a:endParaRPr>
          </a:p>
        </p:txBody>
      </p:sp>
      <p:sp>
        <p:nvSpPr>
          <p:cNvPr id="72" name="Google Shape;72;p4"/>
          <p:cNvSpPr/>
          <p:nvPr/>
        </p:nvSpPr>
        <p:spPr>
          <a:xfrm>
            <a:off x="5933361" y="5063728"/>
            <a:ext cx="2763679" cy="964406"/>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Works well with high dimensional data, prevents overfitting</a:t>
            </a:r>
            <a:endParaRPr b="0" i="0" sz="1583" u="none" cap="none" strike="noStrike">
              <a:solidFill>
                <a:schemeClr val="dk1"/>
              </a:solidFill>
              <a:latin typeface="Calibri"/>
              <a:ea typeface="Calibri"/>
              <a:cs typeface="Calibri"/>
              <a:sym typeface="Calibri"/>
            </a:endParaRPr>
          </a:p>
        </p:txBody>
      </p:sp>
      <p:sp>
        <p:nvSpPr>
          <p:cNvPr id="73" name="Google Shape;73;p4"/>
          <p:cNvSpPr/>
          <p:nvPr/>
        </p:nvSpPr>
        <p:spPr>
          <a:xfrm>
            <a:off x="9106614" y="5063728"/>
            <a:ext cx="2767489" cy="964406"/>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Sensitivity to kernel choice, long training times for large datasets</a:t>
            </a:r>
            <a:endParaRPr b="0" i="0" sz="1583" u="none" cap="none" strike="noStrike">
              <a:solidFill>
                <a:schemeClr val="dk1"/>
              </a:solidFill>
              <a:latin typeface="Calibri"/>
              <a:ea typeface="Calibri"/>
              <a:cs typeface="Calibri"/>
              <a:sym typeface="Calibri"/>
            </a:endParaRPr>
          </a:p>
        </p:txBody>
      </p:sp>
      <p:sp>
        <p:nvSpPr>
          <p:cNvPr id="74" name="Google Shape;74;p4"/>
          <p:cNvSpPr/>
          <p:nvPr/>
        </p:nvSpPr>
        <p:spPr>
          <a:xfrm>
            <a:off x="2541865" y="6394847"/>
            <a:ext cx="9546669" cy="1285875"/>
          </a:xfrm>
          <a:prstGeom prst="rect">
            <a:avLst/>
          </a:prstGeom>
          <a:noFill/>
          <a:ln>
            <a:noFill/>
          </a:ln>
        </p:spPr>
        <p:txBody>
          <a:bodyPr anchorCtr="0" anchor="t" bIns="45700" lIns="91425" spcFirstLastPara="1" rIns="91425" wrap="square" tIns="45700">
            <a:noAutofit/>
          </a:bodyPr>
          <a:lstStyle/>
          <a:p>
            <a:pPr indent="0" lvl="0" marL="0" marR="0" rtl="0" algn="l">
              <a:lnSpc>
                <a:spcPct val="159949"/>
              </a:lnSpc>
              <a:spcBef>
                <a:spcPts val="0"/>
              </a:spcBef>
              <a:spcAft>
                <a:spcPts val="0"/>
              </a:spcAft>
              <a:buClr>
                <a:srgbClr val="272525"/>
              </a:buClr>
              <a:buSzPts val="1583"/>
              <a:buFont typeface="Inter"/>
              <a:buNone/>
            </a:pPr>
            <a:r>
              <a:rPr b="0" i="0" lang="en-US" sz="1583" u="none" cap="none" strike="noStrike">
                <a:solidFill>
                  <a:srgbClr val="272525"/>
                </a:solidFill>
                <a:latin typeface="Inter"/>
                <a:ea typeface="Inter"/>
                <a:cs typeface="Inter"/>
                <a:sym typeface="Inter"/>
              </a:rPr>
              <a:t>Choosing the right model for the task is key to building a successful prediction model. Not all models are created equal, and deciding which one is most appropriate depends on the specific characteristics of the data. Once the model has been selected, it is trained on the preprocessed data and tested to optimize its performance.</a:t>
            </a:r>
            <a:endParaRPr b="0" i="0" sz="1583" u="none" cap="none" strike="noStrike">
              <a:solidFill>
                <a:schemeClr val="dk1"/>
              </a:solidFill>
              <a:latin typeface="Calibri"/>
              <a:ea typeface="Calibri"/>
              <a:cs typeface="Calibri"/>
              <a:sym typeface="Calibri"/>
            </a:endParaRPr>
          </a:p>
        </p:txBody>
      </p:sp>
      <p:pic>
        <p:nvPicPr>
          <p:cNvPr descr="preencoded.png" id="75" name="Google Shape;75;p4">
            <a:hlinkClick r:id="rId3"/>
          </p:cNvPr>
          <p:cNvPicPr preferRelativeResize="0"/>
          <p:nvPr/>
        </p:nvPicPr>
        <p:blipFill rotWithShape="1">
          <a:blip r:embed="rId4">
            <a:alphaModFix/>
          </a:blip>
          <a:srcRect b="0" l="0" r="0" t="0"/>
          <a:stretch/>
        </p:blipFill>
        <p:spPr>
          <a:xfrm>
            <a:off x="12242153" y="7589520"/>
            <a:ext cx="2296807" cy="5486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2037993" y="1589246"/>
            <a:ext cx="4443889"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4374"/>
              <a:buFont typeface="Inter"/>
              <a:buNone/>
            </a:pPr>
            <a:r>
              <a:rPr b="1" i="0" lang="en-US" sz="3874" u="none" cap="none" strike="noStrike">
                <a:solidFill>
                  <a:srgbClr val="000000"/>
                </a:solidFill>
                <a:latin typeface="Inter"/>
                <a:ea typeface="Inter"/>
                <a:cs typeface="Inter"/>
                <a:sym typeface="Inter"/>
              </a:rPr>
              <a:t>Model Evaluation</a:t>
            </a:r>
            <a:endParaRPr b="0" i="0" sz="3874" u="none" cap="none" strike="noStrike">
              <a:solidFill>
                <a:schemeClr val="dk1"/>
              </a:solidFill>
              <a:latin typeface="Calibri"/>
              <a:ea typeface="Calibri"/>
              <a:cs typeface="Calibri"/>
              <a:sym typeface="Calibri"/>
            </a:endParaRPr>
          </a:p>
        </p:txBody>
      </p:sp>
      <p:sp>
        <p:nvSpPr>
          <p:cNvPr id="84" name="Google Shape;84;p5"/>
          <p:cNvSpPr/>
          <p:nvPr/>
        </p:nvSpPr>
        <p:spPr>
          <a:xfrm>
            <a:off x="2037993" y="2901553"/>
            <a:ext cx="499943" cy="499943"/>
          </a:xfrm>
          <a:prstGeom prst="roundRect">
            <a:avLst>
              <a:gd fmla="val 20000" name="adj"/>
            </a:avLst>
          </a:prstGeom>
          <a:solidFill>
            <a:srgbClr val="DADBF1"/>
          </a:solidFill>
          <a:ln cap="flat" cmpd="sng" w="13800">
            <a:solidFill>
              <a:srgbClr val="B5B7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2206347" y="2943225"/>
            <a:ext cx="163235"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272525"/>
              </a:buClr>
              <a:buSzPts val="2624"/>
              <a:buFont typeface="Inter"/>
              <a:buNone/>
            </a:pPr>
            <a:r>
              <a:rPr b="1" i="0" lang="en-US" sz="2624" u="none" cap="none" strike="noStrike">
                <a:solidFill>
                  <a:srgbClr val="272525"/>
                </a:solidFill>
                <a:latin typeface="Inter"/>
                <a:ea typeface="Inter"/>
                <a:cs typeface="Inter"/>
                <a:sym typeface="Inter"/>
              </a:rPr>
              <a:t>1</a:t>
            </a:r>
            <a:endParaRPr b="0" i="0" sz="2624" u="none" cap="none" strike="noStrike">
              <a:solidFill>
                <a:schemeClr val="dk1"/>
              </a:solidFill>
              <a:latin typeface="Calibri"/>
              <a:ea typeface="Calibri"/>
              <a:cs typeface="Calibri"/>
              <a:sym typeface="Calibri"/>
            </a:endParaRPr>
          </a:p>
        </p:txBody>
      </p:sp>
      <p:sp>
        <p:nvSpPr>
          <p:cNvPr id="86" name="Google Shape;86;p5"/>
          <p:cNvSpPr/>
          <p:nvPr/>
        </p:nvSpPr>
        <p:spPr>
          <a:xfrm>
            <a:off x="2760107" y="2977872"/>
            <a:ext cx="2221944"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Inter"/>
              <a:buNone/>
            </a:pPr>
            <a:r>
              <a:rPr b="1" i="0" lang="en-US" sz="2187" u="none" cap="none" strike="noStrike">
                <a:solidFill>
                  <a:srgbClr val="272525"/>
                </a:solidFill>
                <a:latin typeface="Inter"/>
                <a:ea typeface="Inter"/>
                <a:cs typeface="Inter"/>
                <a:sym typeface="Inter"/>
              </a:rPr>
              <a:t>Cross</a:t>
            </a:r>
            <a:r>
              <a:rPr b="1" i="0" lang="en-US" sz="1887" u="none" cap="none" strike="noStrike">
                <a:solidFill>
                  <a:srgbClr val="272525"/>
                </a:solidFill>
                <a:latin typeface="Inter"/>
                <a:ea typeface="Inter"/>
                <a:cs typeface="Inter"/>
                <a:sym typeface="Inter"/>
              </a:rPr>
              <a:t>-</a:t>
            </a:r>
            <a:r>
              <a:rPr b="1" i="0" lang="en-US" sz="2187" u="none" cap="none" strike="noStrike">
                <a:solidFill>
                  <a:srgbClr val="272525"/>
                </a:solidFill>
                <a:latin typeface="Inter"/>
                <a:ea typeface="Inter"/>
                <a:cs typeface="Inter"/>
                <a:sym typeface="Inter"/>
              </a:rPr>
              <a:t>Validan</a:t>
            </a:r>
            <a:endParaRPr b="0" i="0" sz="2187" u="none" cap="none" strike="noStrike">
              <a:solidFill>
                <a:schemeClr val="dk1"/>
              </a:solidFill>
              <a:latin typeface="Calibri"/>
              <a:ea typeface="Calibri"/>
              <a:cs typeface="Calibri"/>
              <a:sym typeface="Calibri"/>
            </a:endParaRPr>
          </a:p>
        </p:txBody>
      </p:sp>
      <p:sp>
        <p:nvSpPr>
          <p:cNvPr id="87" name="Google Shape;87;p5"/>
          <p:cNvSpPr/>
          <p:nvPr/>
        </p:nvSpPr>
        <p:spPr>
          <a:xfrm>
            <a:off x="2274425" y="3530825"/>
            <a:ext cx="4929600" cy="14298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Using cross-validation techniques, the model is tested on unseen data to measure its performance. Cross-validation ensures that the model is generalizable and accurate on new data.</a:t>
            </a:r>
            <a:endParaRPr b="0" i="0" sz="1750" u="none" cap="none" strike="noStrike">
              <a:solidFill>
                <a:schemeClr val="dk1"/>
              </a:solidFill>
              <a:latin typeface="Calibri"/>
              <a:ea typeface="Calibri"/>
              <a:cs typeface="Calibri"/>
              <a:sym typeface="Calibri"/>
            </a:endParaRPr>
          </a:p>
        </p:txBody>
      </p:sp>
      <p:sp>
        <p:nvSpPr>
          <p:cNvPr id="88" name="Google Shape;88;p5"/>
          <p:cNvSpPr/>
          <p:nvPr/>
        </p:nvSpPr>
        <p:spPr>
          <a:xfrm>
            <a:off x="7426285" y="2901553"/>
            <a:ext cx="499943" cy="499943"/>
          </a:xfrm>
          <a:prstGeom prst="roundRect">
            <a:avLst>
              <a:gd fmla="val 20000" name="adj"/>
            </a:avLst>
          </a:prstGeom>
          <a:solidFill>
            <a:srgbClr val="DADBF1"/>
          </a:solidFill>
          <a:ln cap="flat" cmpd="sng" w="13800">
            <a:solidFill>
              <a:srgbClr val="B5B7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7575590" y="2943225"/>
            <a:ext cx="201335"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272525"/>
              </a:buClr>
              <a:buSzPts val="2624"/>
              <a:buFont typeface="Inter"/>
              <a:buNone/>
            </a:pPr>
            <a:r>
              <a:rPr b="1" i="0" lang="en-US" sz="2624" u="none" cap="none" strike="noStrike">
                <a:solidFill>
                  <a:srgbClr val="272525"/>
                </a:solidFill>
                <a:latin typeface="Inter"/>
                <a:ea typeface="Inter"/>
                <a:cs typeface="Inter"/>
                <a:sym typeface="Inter"/>
              </a:rPr>
              <a:t>2</a:t>
            </a:r>
            <a:endParaRPr b="0" i="0" sz="2624" u="none" cap="none" strike="noStrike">
              <a:solidFill>
                <a:schemeClr val="dk1"/>
              </a:solidFill>
              <a:latin typeface="Calibri"/>
              <a:ea typeface="Calibri"/>
              <a:cs typeface="Calibri"/>
              <a:sym typeface="Calibri"/>
            </a:endParaRPr>
          </a:p>
        </p:txBody>
      </p:sp>
      <p:sp>
        <p:nvSpPr>
          <p:cNvPr id="90" name="Google Shape;90;p5"/>
          <p:cNvSpPr/>
          <p:nvPr/>
        </p:nvSpPr>
        <p:spPr>
          <a:xfrm>
            <a:off x="8148399" y="2977872"/>
            <a:ext cx="4444008"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Inter"/>
              <a:buNone/>
            </a:pPr>
            <a:r>
              <a:rPr b="1" i="0" lang="en-US" sz="2187" u="none" cap="none" strike="noStrike">
                <a:solidFill>
                  <a:srgbClr val="272525"/>
                </a:solidFill>
                <a:latin typeface="Inter"/>
                <a:ea typeface="Inter"/>
                <a:cs typeface="Inter"/>
                <a:sym typeface="Inter"/>
              </a:rPr>
              <a:t>Accuracy, Precision, Recall, and F1 Score</a:t>
            </a:r>
            <a:endParaRPr b="0" i="0" sz="2187" u="none" cap="none" strike="noStrike">
              <a:solidFill>
                <a:schemeClr val="dk1"/>
              </a:solidFill>
              <a:latin typeface="Calibri"/>
              <a:ea typeface="Calibri"/>
              <a:cs typeface="Calibri"/>
              <a:sym typeface="Calibri"/>
            </a:endParaRPr>
          </a:p>
        </p:txBody>
      </p:sp>
      <p:sp>
        <p:nvSpPr>
          <p:cNvPr id="91" name="Google Shape;91;p5"/>
          <p:cNvSpPr/>
          <p:nvPr/>
        </p:nvSpPr>
        <p:spPr>
          <a:xfrm>
            <a:off x="8148399" y="3894415"/>
            <a:ext cx="4444008"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Measuring the model based on these metrics helps to quantify its performance and identify areas for improvement.</a:t>
            </a:r>
            <a:endParaRPr b="0" i="0" sz="1750" u="none" cap="none" strike="noStrike">
              <a:solidFill>
                <a:schemeClr val="dk1"/>
              </a:solidFill>
              <a:latin typeface="Calibri"/>
              <a:ea typeface="Calibri"/>
              <a:cs typeface="Calibri"/>
              <a:sym typeface="Calibri"/>
            </a:endParaRPr>
          </a:p>
        </p:txBody>
      </p:sp>
      <p:sp>
        <p:nvSpPr>
          <p:cNvPr id="92" name="Google Shape;92;p5"/>
          <p:cNvSpPr/>
          <p:nvPr/>
        </p:nvSpPr>
        <p:spPr>
          <a:xfrm>
            <a:off x="2037993" y="5574149"/>
            <a:ext cx="10554414"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Evaluating the performance of the model is a critical step in ensuring that it is effective. Employing various metrics and testing techniques enables data scientists to judge the accuracy of predictions, identify areas for improvement, and optimize the model's performance.</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2037993" y="1156930"/>
            <a:ext cx="466070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4374"/>
              <a:buFont typeface="Inter"/>
              <a:buNone/>
            </a:pPr>
            <a:r>
              <a:rPr b="1" i="0" lang="en-US" sz="4374" u="none" cap="none" strike="noStrike">
                <a:solidFill>
                  <a:srgbClr val="000000"/>
                </a:solidFill>
                <a:latin typeface="Inter"/>
                <a:ea typeface="Inter"/>
                <a:cs typeface="Inter"/>
                <a:sym typeface="Inter"/>
              </a:rPr>
              <a:t>Prediction Results</a:t>
            </a:r>
            <a:endParaRPr b="0" i="0" sz="4374" u="none" cap="none" strike="noStrike">
              <a:solidFill>
                <a:schemeClr val="dk1"/>
              </a:solidFill>
              <a:latin typeface="Calibri"/>
              <a:ea typeface="Calibri"/>
              <a:cs typeface="Calibri"/>
              <a:sym typeface="Calibri"/>
            </a:endParaRPr>
          </a:p>
        </p:txBody>
      </p:sp>
      <p:sp>
        <p:nvSpPr>
          <p:cNvPr id="101" name="Google Shape;101;p6"/>
          <p:cNvSpPr/>
          <p:nvPr/>
        </p:nvSpPr>
        <p:spPr>
          <a:xfrm>
            <a:off x="2037993" y="6006465"/>
            <a:ext cx="10554414"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The Adult Census Income Prediction model can effectively predict income levels with an accuracy of 85%. With these predictions, companies can make informed decisions about resource allocation, recruitment, and overall profitability.</a:t>
            </a:r>
            <a:endParaRPr b="0" i="0" sz="1750" u="none" cap="none" strike="noStrike">
              <a:solidFill>
                <a:schemeClr val="dk1"/>
              </a:solidFill>
              <a:latin typeface="Calibri"/>
              <a:ea typeface="Calibri"/>
              <a:cs typeface="Calibri"/>
              <a:sym typeface="Calibri"/>
            </a:endParaRPr>
          </a:p>
        </p:txBody>
      </p:sp>
      <p:pic>
        <p:nvPicPr>
          <p:cNvPr id="102" name="Google Shape;102;p6"/>
          <p:cNvPicPr preferRelativeResize="0"/>
          <p:nvPr/>
        </p:nvPicPr>
        <p:blipFill>
          <a:blip r:embed="rId3">
            <a:alphaModFix/>
          </a:blip>
          <a:stretch>
            <a:fillRect/>
          </a:stretch>
        </p:blipFill>
        <p:spPr>
          <a:xfrm>
            <a:off x="7369100" y="2868699"/>
            <a:ext cx="3963175" cy="3137774"/>
          </a:xfrm>
          <a:prstGeom prst="rect">
            <a:avLst/>
          </a:prstGeom>
          <a:noFill/>
          <a:ln>
            <a:noFill/>
          </a:ln>
        </p:spPr>
      </p:pic>
      <p:pic>
        <p:nvPicPr>
          <p:cNvPr id="103" name="Google Shape;103;p6"/>
          <p:cNvPicPr preferRelativeResize="0"/>
          <p:nvPr/>
        </p:nvPicPr>
        <p:blipFill>
          <a:blip r:embed="rId4">
            <a:alphaModFix/>
          </a:blip>
          <a:stretch>
            <a:fillRect/>
          </a:stretch>
        </p:blipFill>
        <p:spPr>
          <a:xfrm>
            <a:off x="2150175" y="2779400"/>
            <a:ext cx="4660700" cy="3227071"/>
          </a:xfrm>
          <a:prstGeom prst="rect">
            <a:avLst/>
          </a:prstGeom>
          <a:noFill/>
          <a:ln cap="flat" cmpd="sng" w="13800">
            <a:solidFill>
              <a:srgbClr val="E5E0DF"/>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2037993" y="2656880"/>
            <a:ext cx="4443889"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4374"/>
              <a:buFont typeface="Inter"/>
              <a:buNone/>
            </a:pPr>
            <a:r>
              <a:rPr b="1" i="0" lang="en-US" sz="4374" u="none" cap="none" strike="noStrike">
                <a:solidFill>
                  <a:srgbClr val="000000"/>
                </a:solidFill>
                <a:latin typeface="Inter"/>
                <a:ea typeface="Inter"/>
                <a:cs typeface="Inter"/>
                <a:sym typeface="Inter"/>
              </a:rPr>
              <a:t>Conclusion</a:t>
            </a:r>
            <a:endParaRPr b="0" i="0" sz="4374" u="none" cap="none" strike="noStrike">
              <a:solidFill>
                <a:schemeClr val="dk1"/>
              </a:solidFill>
              <a:latin typeface="Calibri"/>
              <a:ea typeface="Calibri"/>
              <a:cs typeface="Calibri"/>
              <a:sym typeface="Calibri"/>
            </a:endParaRPr>
          </a:p>
        </p:txBody>
      </p:sp>
      <p:sp>
        <p:nvSpPr>
          <p:cNvPr id="112" name="Google Shape;112;p7"/>
          <p:cNvSpPr/>
          <p:nvPr/>
        </p:nvSpPr>
        <p:spPr>
          <a:xfrm>
            <a:off x="2037993" y="3795593"/>
            <a:ext cx="10554414"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Building a successful Adult Census Income Prediction model requires thorough data collection and preprocessing, feature engineering, model selection and training, model evaluation, and testing. Employing various techniques, data scientists can build effective models that companies can use to make informed decisions and optimize their profitability. By following these steps, you can ensure that your prediction model is robust and accurate, improving your performance in the marketplace.</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2023-09-02T07:44:40Z</dcterms:created>
  <dc:creator>PptxGenJS</dc:creator>
</cp:coreProperties>
</file>