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256949"/>
            <a:ext cx="10554414" cy="1666399"/>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A Guide to Building an Adult Census Income Prediction Model</a:t>
            </a:r>
            <a:endParaRPr lang="en-US" sz="5249" dirty="0"/>
          </a:p>
        </p:txBody>
      </p:sp>
      <p:sp>
        <p:nvSpPr>
          <p:cNvPr id="7" name="Text 4"/>
          <p:cNvSpPr/>
          <p:nvPr/>
        </p:nvSpPr>
        <p:spPr>
          <a:xfrm>
            <a:off x="2037993" y="4256603"/>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 this low-level document, we will explore the step-by-step process of building a robust Adult Census Income Prediction model. From data collection to model evaluation, we will cover every aspect of the process to help you develop a reliable model to predict income level.</a:t>
            </a:r>
            <a:endParaRPr lang="en-US" sz="1750" dirty="0"/>
          </a:p>
        </p:txBody>
      </p:sp>
      <p:sp>
        <p:nvSpPr>
          <p:cNvPr id="8" name="Shape 5"/>
          <p:cNvSpPr/>
          <p:nvPr/>
        </p:nvSpPr>
        <p:spPr>
          <a:xfrm>
            <a:off x="2037993" y="5572720"/>
            <a:ext cx="355402" cy="355402"/>
          </a:xfrm>
          <a:prstGeom prst="roundRect">
            <a:avLst>
              <a:gd name="adj" fmla="val 25726039"/>
            </a:avLst>
          </a:prstGeom>
          <a:noFill/>
          <a:ln w="7620">
            <a:solidFill>
              <a:srgbClr val="FFFFFF"/>
            </a:solidFill>
            <a:prstDash val="solid"/>
          </a:ln>
        </p:spPr>
      </p:sp>
      <p:pic>
        <p:nvPicPr>
          <p:cNvPr id="9" name="Image 1" descr="preencoded.png">    </p:cNvPr>
          <p:cNvPicPr>
            <a:picLocks noChangeAspect="1"/>
          </p:cNvPicPr>
          <p:nvPr/>
        </p:nvPicPr>
        <p:blipFill>
          <a:blip r:embed="rId2"/>
          <a:stretch>
            <a:fillRect/>
          </a:stretch>
        </p:blipFill>
        <p:spPr>
          <a:xfrm>
            <a:off x="2045613" y="5580340"/>
            <a:ext cx="340162" cy="340162"/>
          </a:xfrm>
          <a:prstGeom prst="rect">
            <a:avLst/>
          </a:prstGeom>
        </p:spPr>
      </p:pic>
      <p:sp>
        <p:nvSpPr>
          <p:cNvPr id="10" name="Text 6"/>
          <p:cNvSpPr/>
          <p:nvPr/>
        </p:nvSpPr>
        <p:spPr>
          <a:xfrm>
            <a:off x="2504480" y="5578197"/>
            <a:ext cx="2227064"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Shivam Dubey</a:t>
            </a:r>
            <a:endParaRPr lang="en-US" sz="2187"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826657"/>
            <a:ext cx="888372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Data Collection and Preprocessing</a:t>
            </a:r>
            <a:endParaRPr lang="en-US" sz="4374" dirty="0"/>
          </a:p>
        </p:txBody>
      </p:sp>
      <p:sp>
        <p:nvSpPr>
          <p:cNvPr id="5" name="Text 3"/>
          <p:cNvSpPr/>
          <p:nvPr/>
        </p:nvSpPr>
        <p:spPr>
          <a:xfrm>
            <a:off x="2037993" y="3076456"/>
            <a:ext cx="2666286"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Data Collection</a:t>
            </a:r>
            <a:endParaRPr lang="en-US" sz="2624" dirty="0"/>
          </a:p>
        </p:txBody>
      </p:sp>
      <p:sp>
        <p:nvSpPr>
          <p:cNvPr id="6" name="Text 4"/>
          <p:cNvSpPr/>
          <p:nvPr/>
        </p:nvSpPr>
        <p:spPr>
          <a:xfrm>
            <a:off x="2037993" y="3715107"/>
            <a:ext cx="5006221"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first step towards building a prediction model is to collect appropriate data from various sources. The data required for Adult Census Income Prediction model includes age, workclass, occupation, and capital gain among others. To ensure that the data is valid, all values of the different categories should be present and clean.</a:t>
            </a:r>
            <a:endParaRPr lang="en-US" sz="1750" dirty="0"/>
          </a:p>
        </p:txBody>
      </p:sp>
      <p:sp>
        <p:nvSpPr>
          <p:cNvPr id="7" name="Text 5"/>
          <p:cNvSpPr/>
          <p:nvPr/>
        </p:nvSpPr>
        <p:spPr>
          <a:xfrm>
            <a:off x="7593806" y="3076456"/>
            <a:ext cx="3043357"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Data Preprocessing</a:t>
            </a:r>
            <a:endParaRPr lang="en-US" sz="2624" dirty="0"/>
          </a:p>
        </p:txBody>
      </p:sp>
      <p:sp>
        <p:nvSpPr>
          <p:cNvPr id="8" name="Text 6"/>
          <p:cNvSpPr/>
          <p:nvPr/>
        </p:nvSpPr>
        <p:spPr>
          <a:xfrm>
            <a:off x="7593806" y="3715107"/>
            <a:ext cx="5006221"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Once collected, the data is preprocessed. This includes data cleaning, data transformation, and data normalization. This step removes errors from the data and standardizes it, which makes it easier to work with while reducing potential errors in the model's predictions.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979414"/>
            <a:ext cx="5146953"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Feature Engineering</a:t>
            </a:r>
            <a:endParaRPr lang="en-US" sz="4374" dirty="0"/>
          </a:p>
        </p:txBody>
      </p:sp>
      <p:sp>
        <p:nvSpPr>
          <p:cNvPr id="5" name="Text 3"/>
          <p:cNvSpPr/>
          <p:nvPr/>
        </p:nvSpPr>
        <p:spPr>
          <a:xfrm>
            <a:off x="2371249" y="3368040"/>
            <a:ext cx="10221158"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"Feature engineering is like creating a frame for a painting."</a:t>
            </a:r>
            <a:endParaRPr lang="en-US" sz="1750" dirty="0"/>
          </a:p>
        </p:txBody>
      </p:sp>
      <p:sp>
        <p:nvSpPr>
          <p:cNvPr id="6" name="Text 4"/>
          <p:cNvSpPr/>
          <p:nvPr/>
        </p:nvSpPr>
        <p:spPr>
          <a:xfrm>
            <a:off x="2371249" y="3973354"/>
            <a:ext cx="10221158"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Andrew Ng</a:t>
            </a:r>
            <a:endParaRPr lang="en-US" sz="1750" dirty="0"/>
          </a:p>
        </p:txBody>
      </p:sp>
      <p:sp>
        <p:nvSpPr>
          <p:cNvPr id="7" name="Shape 5"/>
          <p:cNvSpPr/>
          <p:nvPr/>
        </p:nvSpPr>
        <p:spPr>
          <a:xfrm>
            <a:off x="2037993" y="3118128"/>
            <a:ext cx="44410" cy="1460540"/>
          </a:xfrm>
          <a:prstGeom prst="rect">
            <a:avLst/>
          </a:prstGeom>
          <a:solidFill>
            <a:srgbClr val="4950BC"/>
          </a:solidFill>
          <a:ln/>
        </p:spPr>
      </p:sp>
      <p:sp>
        <p:nvSpPr>
          <p:cNvPr id="8" name="Text 6"/>
          <p:cNvSpPr/>
          <p:nvPr/>
        </p:nvSpPr>
        <p:spPr>
          <a:xfrm>
            <a:off x="2037993" y="4828580"/>
            <a:ext cx="10554414"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Feature engineering is a crucial step in building a prediction model. It involves selecting features that are most relevant to the prediction task and converting them into a format that can be used by the machine learning algorithm. This process ensures that the model only works with the most relevant data and improves its overall accuracy.</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3410"/>
          </a:xfrm>
          <a:prstGeom prst="rect">
            <a:avLst/>
          </a:prstGeom>
          <a:solidFill>
            <a:srgbClr val="FFFFFF"/>
          </a:solidFill>
          <a:ln w="12502">
            <a:solidFill>
              <a:srgbClr val="E5E0DF"/>
            </a:solidFill>
            <a:prstDash val="solid"/>
          </a:ln>
        </p:spPr>
      </p:sp>
      <p:sp>
        <p:nvSpPr>
          <p:cNvPr id="4" name="Text 2"/>
          <p:cNvSpPr/>
          <p:nvPr/>
        </p:nvSpPr>
        <p:spPr>
          <a:xfrm>
            <a:off x="2541865" y="552688"/>
            <a:ext cx="6740843" cy="628055"/>
          </a:xfrm>
          <a:prstGeom prst="rect">
            <a:avLst/>
          </a:prstGeom>
          <a:noFill/>
          <a:ln/>
        </p:spPr>
        <p:txBody>
          <a:bodyPr wrap="none" rtlCol="0" anchor="t"/>
          <a:lstStyle/>
          <a:p>
            <a:pPr indent="0" marL="0">
              <a:lnSpc>
                <a:spcPts val="4945"/>
              </a:lnSpc>
              <a:buNone/>
            </a:pPr>
            <a:r>
              <a:rPr lang="en-US" sz="3956" b="1" spc="-119" kern="0" dirty="0">
                <a:solidFill>
                  <a:srgbClr val="000000"/>
                </a:solidFill>
                <a:latin typeface="Inter" pitchFamily="34" charset="0"/>
                <a:ea typeface="Inter" pitchFamily="34" charset="-122"/>
                <a:cs typeface="Inter" pitchFamily="34" charset="-120"/>
              </a:rPr>
              <a:t>Model Selection and Training</a:t>
            </a:r>
            <a:endParaRPr lang="en-US" sz="3956" dirty="0"/>
          </a:p>
        </p:txBody>
      </p:sp>
      <p:sp>
        <p:nvSpPr>
          <p:cNvPr id="5" name="Shape 3"/>
          <p:cNvSpPr/>
          <p:nvPr/>
        </p:nvSpPr>
        <p:spPr>
          <a:xfrm>
            <a:off x="2541865" y="1582698"/>
            <a:ext cx="9546669" cy="4586049"/>
          </a:xfrm>
          <a:prstGeom prst="roundRect">
            <a:avLst>
              <a:gd name="adj" fmla="val 1972"/>
            </a:avLst>
          </a:prstGeom>
          <a:noFill/>
          <a:ln w="12502">
            <a:solidFill>
              <a:srgbClr val="000000">
                <a:alpha val="8000"/>
              </a:srgbClr>
            </a:solidFill>
            <a:prstDash val="solid"/>
          </a:ln>
        </p:spPr>
      </p:sp>
      <p:sp>
        <p:nvSpPr>
          <p:cNvPr id="6" name="Shape 4"/>
          <p:cNvSpPr/>
          <p:nvPr/>
        </p:nvSpPr>
        <p:spPr>
          <a:xfrm>
            <a:off x="2554367" y="1595199"/>
            <a:ext cx="9520714" cy="577691"/>
          </a:xfrm>
          <a:prstGeom prst="rect">
            <a:avLst/>
          </a:prstGeom>
          <a:solidFill>
            <a:srgbClr val="FFFFFF">
              <a:alpha val="4000"/>
            </a:srgbClr>
          </a:solidFill>
          <a:ln/>
        </p:spPr>
      </p:sp>
      <p:sp>
        <p:nvSpPr>
          <p:cNvPr id="7" name="Text 5"/>
          <p:cNvSpPr/>
          <p:nvPr/>
        </p:nvSpPr>
        <p:spPr>
          <a:xfrm>
            <a:off x="2756297" y="1723311"/>
            <a:ext cx="276748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Model Type</a:t>
            </a:r>
            <a:endParaRPr lang="en-US" sz="1583" dirty="0"/>
          </a:p>
        </p:txBody>
      </p:sp>
      <p:sp>
        <p:nvSpPr>
          <p:cNvPr id="8" name="Text 6"/>
          <p:cNvSpPr/>
          <p:nvPr/>
        </p:nvSpPr>
        <p:spPr>
          <a:xfrm>
            <a:off x="5933361" y="1723311"/>
            <a:ext cx="276367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Advantages</a:t>
            </a:r>
            <a:endParaRPr lang="en-US" sz="1583" dirty="0"/>
          </a:p>
        </p:txBody>
      </p:sp>
      <p:sp>
        <p:nvSpPr>
          <p:cNvPr id="9" name="Text 7"/>
          <p:cNvSpPr/>
          <p:nvPr/>
        </p:nvSpPr>
        <p:spPr>
          <a:xfrm>
            <a:off x="9106614" y="1723311"/>
            <a:ext cx="276748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Disadvantages</a:t>
            </a:r>
            <a:endParaRPr lang="en-US" sz="1583" dirty="0"/>
          </a:p>
        </p:txBody>
      </p:sp>
      <p:sp>
        <p:nvSpPr>
          <p:cNvPr id="10" name="Shape 8"/>
          <p:cNvSpPr/>
          <p:nvPr/>
        </p:nvSpPr>
        <p:spPr>
          <a:xfrm>
            <a:off x="2554367" y="2172891"/>
            <a:ext cx="9520714" cy="1220629"/>
          </a:xfrm>
          <a:prstGeom prst="rect">
            <a:avLst/>
          </a:prstGeom>
          <a:solidFill>
            <a:srgbClr val="000000">
              <a:alpha val="4000"/>
            </a:srgbClr>
          </a:solidFill>
          <a:ln/>
        </p:spPr>
      </p:sp>
      <p:sp>
        <p:nvSpPr>
          <p:cNvPr id="11" name="Text 9"/>
          <p:cNvSpPr/>
          <p:nvPr/>
        </p:nvSpPr>
        <p:spPr>
          <a:xfrm>
            <a:off x="2756297" y="2301002"/>
            <a:ext cx="276748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Decision Trees</a:t>
            </a:r>
            <a:endParaRPr lang="en-US" sz="1583" dirty="0"/>
          </a:p>
        </p:txBody>
      </p:sp>
      <p:sp>
        <p:nvSpPr>
          <p:cNvPr id="12" name="Text 10"/>
          <p:cNvSpPr/>
          <p:nvPr/>
        </p:nvSpPr>
        <p:spPr>
          <a:xfrm>
            <a:off x="5933361" y="2301002"/>
            <a:ext cx="2763679" cy="964406"/>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Easy to interpret and implement, handles missing values well</a:t>
            </a:r>
            <a:endParaRPr lang="en-US" sz="1583" dirty="0"/>
          </a:p>
        </p:txBody>
      </p:sp>
      <p:sp>
        <p:nvSpPr>
          <p:cNvPr id="13" name="Text 11"/>
          <p:cNvSpPr/>
          <p:nvPr/>
        </p:nvSpPr>
        <p:spPr>
          <a:xfrm>
            <a:off x="9106614" y="2301002"/>
            <a:ext cx="2767489" cy="964406"/>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Prone to overfitting, biased towards dominant classes in the dataset</a:t>
            </a:r>
            <a:endParaRPr lang="en-US" sz="1583" dirty="0"/>
          </a:p>
        </p:txBody>
      </p:sp>
      <p:sp>
        <p:nvSpPr>
          <p:cNvPr id="14" name="Shape 12"/>
          <p:cNvSpPr/>
          <p:nvPr/>
        </p:nvSpPr>
        <p:spPr>
          <a:xfrm>
            <a:off x="2554367" y="3393519"/>
            <a:ext cx="9520714" cy="1542098"/>
          </a:xfrm>
          <a:prstGeom prst="rect">
            <a:avLst/>
          </a:prstGeom>
          <a:solidFill>
            <a:srgbClr val="FFFFFF">
              <a:alpha val="4000"/>
            </a:srgbClr>
          </a:solidFill>
          <a:ln/>
        </p:spPr>
      </p:sp>
      <p:sp>
        <p:nvSpPr>
          <p:cNvPr id="15" name="Text 13"/>
          <p:cNvSpPr/>
          <p:nvPr/>
        </p:nvSpPr>
        <p:spPr>
          <a:xfrm>
            <a:off x="2756297" y="3521631"/>
            <a:ext cx="276748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Logistic Regression</a:t>
            </a:r>
            <a:endParaRPr lang="en-US" sz="1583" dirty="0"/>
          </a:p>
        </p:txBody>
      </p:sp>
      <p:sp>
        <p:nvSpPr>
          <p:cNvPr id="16" name="Text 14"/>
          <p:cNvSpPr/>
          <p:nvPr/>
        </p:nvSpPr>
        <p:spPr>
          <a:xfrm>
            <a:off x="5933361" y="3521631"/>
            <a:ext cx="2763679" cy="964406"/>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Very fast, easily interpretable results, handles large datasets well</a:t>
            </a:r>
            <a:endParaRPr lang="en-US" sz="1583" dirty="0"/>
          </a:p>
        </p:txBody>
      </p:sp>
      <p:sp>
        <p:nvSpPr>
          <p:cNvPr id="17" name="Text 15"/>
          <p:cNvSpPr/>
          <p:nvPr/>
        </p:nvSpPr>
        <p:spPr>
          <a:xfrm>
            <a:off x="9106614" y="3521631"/>
            <a:ext cx="2767489" cy="1285875"/>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Assumes a linear relationship between features and output, not appropriate for certain datasets</a:t>
            </a:r>
            <a:endParaRPr lang="en-US" sz="1583" dirty="0"/>
          </a:p>
        </p:txBody>
      </p:sp>
      <p:sp>
        <p:nvSpPr>
          <p:cNvPr id="18" name="Shape 16"/>
          <p:cNvSpPr/>
          <p:nvPr/>
        </p:nvSpPr>
        <p:spPr>
          <a:xfrm>
            <a:off x="2554367" y="4935617"/>
            <a:ext cx="9520714" cy="1220629"/>
          </a:xfrm>
          <a:prstGeom prst="rect">
            <a:avLst/>
          </a:prstGeom>
          <a:solidFill>
            <a:srgbClr val="000000">
              <a:alpha val="4000"/>
            </a:srgbClr>
          </a:solidFill>
          <a:ln/>
        </p:spPr>
      </p:sp>
      <p:sp>
        <p:nvSpPr>
          <p:cNvPr id="19" name="Text 17"/>
          <p:cNvSpPr/>
          <p:nvPr/>
        </p:nvSpPr>
        <p:spPr>
          <a:xfrm>
            <a:off x="2756297" y="5063728"/>
            <a:ext cx="2767489" cy="321469"/>
          </a:xfrm>
          <a:prstGeom prst="rect">
            <a:avLst/>
          </a:prstGeom>
          <a:noFill/>
          <a:ln/>
        </p:spPr>
        <p:txBody>
          <a:bodyPr wrap="non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Support Vector Machines</a:t>
            </a:r>
            <a:endParaRPr lang="en-US" sz="1583" dirty="0"/>
          </a:p>
        </p:txBody>
      </p:sp>
      <p:sp>
        <p:nvSpPr>
          <p:cNvPr id="20" name="Text 18"/>
          <p:cNvSpPr/>
          <p:nvPr/>
        </p:nvSpPr>
        <p:spPr>
          <a:xfrm>
            <a:off x="5933361" y="5063728"/>
            <a:ext cx="2763679" cy="964406"/>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Works well with high dimensional data, prevents overfitting</a:t>
            </a:r>
            <a:endParaRPr lang="en-US" sz="1583" dirty="0"/>
          </a:p>
        </p:txBody>
      </p:sp>
      <p:sp>
        <p:nvSpPr>
          <p:cNvPr id="21" name="Text 19"/>
          <p:cNvSpPr/>
          <p:nvPr/>
        </p:nvSpPr>
        <p:spPr>
          <a:xfrm>
            <a:off x="9106614" y="5063728"/>
            <a:ext cx="2767489" cy="964406"/>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Sensitivity to kernel choice, long training times for large datasets</a:t>
            </a:r>
            <a:endParaRPr lang="en-US" sz="1583" dirty="0"/>
          </a:p>
        </p:txBody>
      </p:sp>
      <p:sp>
        <p:nvSpPr>
          <p:cNvPr id="22" name="Text 20"/>
          <p:cNvSpPr/>
          <p:nvPr/>
        </p:nvSpPr>
        <p:spPr>
          <a:xfrm>
            <a:off x="2541865" y="6394847"/>
            <a:ext cx="9546669" cy="1285875"/>
          </a:xfrm>
          <a:prstGeom prst="rect">
            <a:avLst/>
          </a:prstGeom>
          <a:noFill/>
          <a:ln/>
        </p:spPr>
        <p:txBody>
          <a:bodyPr wrap="square" rtlCol="0" anchor="t"/>
          <a:lstStyle/>
          <a:p>
            <a:pPr indent="0" marL="0">
              <a:lnSpc>
                <a:spcPts val="2532"/>
              </a:lnSpc>
              <a:buNone/>
            </a:pPr>
            <a:r>
              <a:rPr lang="en-US" sz="1583" spc="-32" kern="0" dirty="0">
                <a:solidFill>
                  <a:srgbClr val="272525"/>
                </a:solidFill>
                <a:latin typeface="Inter" pitchFamily="34" charset="0"/>
                <a:ea typeface="Inter" pitchFamily="34" charset="-122"/>
                <a:cs typeface="Inter" pitchFamily="34" charset="-120"/>
              </a:rPr>
              <a:t>Choosing the right model for the task is key to building a successful prediction model. Not all models are created equal, and deciding which one is most appropriate depends on the specific characteristics of the data. Once the model has been selected, it is trained on the preprocessed data and tested to optimize its performance.</a:t>
            </a:r>
            <a:endParaRPr lang="en-US" sz="1583" dirty="0"/>
          </a:p>
        </p:txBody>
      </p:sp>
      <p:pic>
        <p:nvPicPr>
          <p:cNvPr id="2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589246"/>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Model Evaluation</a:t>
            </a:r>
            <a:endParaRPr lang="en-US" sz="4374" dirty="0"/>
          </a:p>
        </p:txBody>
      </p:sp>
      <p:sp>
        <p:nvSpPr>
          <p:cNvPr id="5" name="Shape 3"/>
          <p:cNvSpPr/>
          <p:nvPr/>
        </p:nvSpPr>
        <p:spPr>
          <a:xfrm>
            <a:off x="2037993" y="2901553"/>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2206347" y="2943225"/>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2977872"/>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Cross-Validation</a:t>
            </a:r>
            <a:endParaRPr lang="en-US" sz="2187" dirty="0"/>
          </a:p>
        </p:txBody>
      </p:sp>
      <p:sp>
        <p:nvSpPr>
          <p:cNvPr id="8" name="Text 6"/>
          <p:cNvSpPr/>
          <p:nvPr/>
        </p:nvSpPr>
        <p:spPr>
          <a:xfrm>
            <a:off x="2760107" y="3547229"/>
            <a:ext cx="4444008"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Using cross-validation techniques, the model is tested on unseen data to measure its performance. Cross-validation ensures that the model is generalizable and accurate on new data.</a:t>
            </a:r>
            <a:endParaRPr lang="en-US" sz="1750" dirty="0"/>
          </a:p>
        </p:txBody>
      </p:sp>
      <p:sp>
        <p:nvSpPr>
          <p:cNvPr id="9" name="Shape 7"/>
          <p:cNvSpPr/>
          <p:nvPr/>
        </p:nvSpPr>
        <p:spPr>
          <a:xfrm>
            <a:off x="7426285" y="2901553"/>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7575590" y="2943225"/>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2977872"/>
            <a:ext cx="4444008"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Accuracy, Precision, Recall, and F1 Score</a:t>
            </a:r>
            <a:endParaRPr lang="en-US" sz="2187" dirty="0"/>
          </a:p>
        </p:txBody>
      </p:sp>
      <p:sp>
        <p:nvSpPr>
          <p:cNvPr id="12" name="Text 10"/>
          <p:cNvSpPr/>
          <p:nvPr/>
        </p:nvSpPr>
        <p:spPr>
          <a:xfrm>
            <a:off x="8148399" y="3894415"/>
            <a:ext cx="4444008"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Measuring the model based on these metrics helps to quantify its performance and identify areas for improvement.</a:t>
            </a:r>
            <a:endParaRPr lang="en-US" sz="1750" dirty="0"/>
          </a:p>
        </p:txBody>
      </p:sp>
      <p:sp>
        <p:nvSpPr>
          <p:cNvPr id="13" name="Text 11"/>
          <p:cNvSpPr/>
          <p:nvPr/>
        </p:nvSpPr>
        <p:spPr>
          <a:xfrm>
            <a:off x="2037993" y="5574149"/>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Evaluating the performance of the model is a critical step in ensuring that it is effective. Employing various metrics and testing techniques enables data scientists to judge the accuracy of predictions, identify areas for improvement, and optimize the model's performance.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156930"/>
            <a:ext cx="4660702"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Prediction Results</a:t>
            </a:r>
            <a:endParaRPr lang="en-US" sz="4374" dirty="0"/>
          </a:p>
        </p:txBody>
      </p:sp>
      <p:pic>
        <p:nvPicPr>
          <p:cNvPr id="5" name="Image 0" descr="preencoded.png">    </p:cNvPr>
          <p:cNvPicPr>
            <a:picLocks noChangeAspect="1"/>
          </p:cNvPicPr>
          <p:nvPr/>
        </p:nvPicPr>
        <p:blipFill>
          <a:blip r:embed="rId1"/>
          <a:stretch>
            <a:fillRect/>
          </a:stretch>
        </p:blipFill>
        <p:spPr>
          <a:xfrm>
            <a:off x="2037993" y="2295644"/>
            <a:ext cx="5554980" cy="3433167"/>
          </a:xfrm>
          <a:prstGeom prst="rect">
            <a:avLst/>
          </a:prstGeom>
        </p:spPr>
      </p:pic>
      <p:sp>
        <p:nvSpPr>
          <p:cNvPr id="6" name="Text 3"/>
          <p:cNvSpPr/>
          <p:nvPr/>
        </p:nvSpPr>
        <p:spPr>
          <a:xfrm>
            <a:off x="2037993" y="6006465"/>
            <a:ext cx="10554414"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Adult Census Income Prediction model can effectively predict income levels with an accuracy of 85%. With these predictions, companies can make informed decisions about resource allocation, recruitment, and overall profitability.</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656880"/>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3795593"/>
            <a:ext cx="10554414"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Building a successful Adult Census Income Prediction model requires thorough data collection and preprocessing, feature engineering, model selection and training, model evaluation, and testing. Employing various techniques, data scientists can build effective models that companies can use to make informed decisions and optimize their profitability. By following these steps, you can ensure that your prediction model is robust and accurate, improving your performance in the marketplace.</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2023-09-02T07:44:40Z</dcterms:created>
  <dcterms:modified xsi:type="dcterms:W3CDTF">2023-09-02T07:44:40Z</dcterms:modified>
</cp:coreProperties>
</file>