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60" r:id="rId5"/>
    <p:sldId id="300" r:id="rId6"/>
    <p:sldId id="280" r:id="rId7"/>
    <p:sldId id="272" r:id="rId8"/>
    <p:sldId id="274" r:id="rId9"/>
    <p:sldId id="281" r:id="rId10"/>
    <p:sldId id="298" r:id="rId11"/>
    <p:sldId id="270" r:id="rId12"/>
    <p:sldId id="279" r:id="rId13"/>
    <p:sldId id="289" r:id="rId14"/>
    <p:sldId id="301" r:id="rId15"/>
    <p:sldId id="295" r:id="rId16"/>
    <p:sldId id="290" r:id="rId17"/>
    <p:sldId id="297" r:id="rId18"/>
    <p:sldId id="265" r:id="rId19"/>
    <p:sldId id="288"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8EDB47-E3FC-498E-B2EE-03D00C69A066}" type="datetimeFigureOut">
              <a:rPr lang="en-IN" smtClean="0"/>
              <a:t>16-05-2025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0E4860-DF4D-425F-835E-B9FFAA331B0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079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EDB47-E3FC-498E-B2EE-03D00C69A066}" type="datetimeFigureOut">
              <a:rPr lang="en-IN" smtClean="0"/>
              <a:t>16-05-2025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0E4860-DF4D-425F-835E-B9FFAA331B06}" type="slidenum">
              <a:rPr lang="en-IN" smtClean="0"/>
              <a:t>‹#›</a:t>
            </a:fld>
            <a:endParaRPr lang="en-IN"/>
          </a:p>
        </p:txBody>
      </p:sp>
    </p:spTree>
    <p:extLst>
      <p:ext uri="{BB962C8B-B14F-4D97-AF65-F5344CB8AC3E}">
        <p14:creationId xmlns:p14="http://schemas.microsoft.com/office/powerpoint/2010/main" val="3061149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EDB47-E3FC-498E-B2EE-03D00C69A066}" type="datetimeFigureOut">
              <a:rPr lang="en-IN" smtClean="0"/>
              <a:t>16-05-2025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0E4860-DF4D-425F-835E-B9FFAA331B06}" type="slidenum">
              <a:rPr lang="en-IN" smtClean="0"/>
              <a:t>‹#›</a:t>
            </a:fld>
            <a:endParaRPr lang="en-IN"/>
          </a:p>
        </p:txBody>
      </p:sp>
    </p:spTree>
    <p:extLst>
      <p:ext uri="{BB962C8B-B14F-4D97-AF65-F5344CB8AC3E}">
        <p14:creationId xmlns:p14="http://schemas.microsoft.com/office/powerpoint/2010/main" val="86960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EDB47-E3FC-498E-B2EE-03D00C69A066}" type="datetimeFigureOut">
              <a:rPr lang="en-IN" smtClean="0"/>
              <a:t>16-05-2025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0E4860-DF4D-425F-835E-B9FFAA331B06}" type="slidenum">
              <a:rPr lang="en-IN" smtClean="0"/>
              <a:t>‹#›</a:t>
            </a:fld>
            <a:endParaRPr lang="en-IN"/>
          </a:p>
        </p:txBody>
      </p:sp>
    </p:spTree>
    <p:extLst>
      <p:ext uri="{BB962C8B-B14F-4D97-AF65-F5344CB8AC3E}">
        <p14:creationId xmlns:p14="http://schemas.microsoft.com/office/powerpoint/2010/main" val="65278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8EDB47-E3FC-498E-B2EE-03D00C69A066}" type="datetimeFigureOut">
              <a:rPr lang="en-IN" smtClean="0"/>
              <a:t>16-05-2025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0E4860-DF4D-425F-835E-B9FFAA331B0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25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8EDB47-E3FC-498E-B2EE-03D00C69A066}" type="datetimeFigureOut">
              <a:rPr lang="en-IN" smtClean="0"/>
              <a:t>16-05-2025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0E4860-DF4D-425F-835E-B9FFAA331B06}" type="slidenum">
              <a:rPr lang="en-IN" smtClean="0"/>
              <a:t>‹#›</a:t>
            </a:fld>
            <a:endParaRPr lang="en-IN"/>
          </a:p>
        </p:txBody>
      </p:sp>
    </p:spTree>
    <p:extLst>
      <p:ext uri="{BB962C8B-B14F-4D97-AF65-F5344CB8AC3E}">
        <p14:creationId xmlns:p14="http://schemas.microsoft.com/office/powerpoint/2010/main" val="3798214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8EDB47-E3FC-498E-B2EE-03D00C69A066}" type="datetimeFigureOut">
              <a:rPr lang="en-IN" smtClean="0"/>
              <a:t>16-05-2025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0E4860-DF4D-425F-835E-B9FFAA331B06}" type="slidenum">
              <a:rPr lang="en-IN" smtClean="0"/>
              <a:t>‹#›</a:t>
            </a:fld>
            <a:endParaRPr lang="en-IN"/>
          </a:p>
        </p:txBody>
      </p:sp>
    </p:spTree>
    <p:extLst>
      <p:ext uri="{BB962C8B-B14F-4D97-AF65-F5344CB8AC3E}">
        <p14:creationId xmlns:p14="http://schemas.microsoft.com/office/powerpoint/2010/main" val="2858186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8EDB47-E3FC-498E-B2EE-03D00C69A066}" type="datetimeFigureOut">
              <a:rPr lang="en-IN" smtClean="0"/>
              <a:t>16-05-2025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0E4860-DF4D-425F-835E-B9FFAA331B06}" type="slidenum">
              <a:rPr lang="en-IN" smtClean="0"/>
              <a:t>‹#›</a:t>
            </a:fld>
            <a:endParaRPr lang="en-IN"/>
          </a:p>
        </p:txBody>
      </p:sp>
    </p:spTree>
    <p:extLst>
      <p:ext uri="{BB962C8B-B14F-4D97-AF65-F5344CB8AC3E}">
        <p14:creationId xmlns:p14="http://schemas.microsoft.com/office/powerpoint/2010/main" val="190713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A8EDB47-E3FC-498E-B2EE-03D00C69A066}" type="datetimeFigureOut">
              <a:rPr lang="en-IN" smtClean="0"/>
              <a:t>16-05-2025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30E4860-DF4D-425F-835E-B9FFAA331B06}" type="slidenum">
              <a:rPr lang="en-IN" smtClean="0"/>
              <a:t>‹#›</a:t>
            </a:fld>
            <a:endParaRPr lang="en-IN"/>
          </a:p>
        </p:txBody>
      </p:sp>
    </p:spTree>
    <p:extLst>
      <p:ext uri="{BB962C8B-B14F-4D97-AF65-F5344CB8AC3E}">
        <p14:creationId xmlns:p14="http://schemas.microsoft.com/office/powerpoint/2010/main" val="1578256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A8EDB47-E3FC-498E-B2EE-03D00C69A066}" type="datetimeFigureOut">
              <a:rPr lang="en-IN" smtClean="0"/>
              <a:t>16-05-2025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30E4860-DF4D-425F-835E-B9FFAA331B06}" type="slidenum">
              <a:rPr lang="en-IN" smtClean="0"/>
              <a:t>‹#›</a:t>
            </a:fld>
            <a:endParaRPr lang="en-IN"/>
          </a:p>
        </p:txBody>
      </p:sp>
    </p:spTree>
    <p:extLst>
      <p:ext uri="{BB962C8B-B14F-4D97-AF65-F5344CB8AC3E}">
        <p14:creationId xmlns:p14="http://schemas.microsoft.com/office/powerpoint/2010/main" val="2194515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8EDB47-E3FC-498E-B2EE-03D00C69A066}" type="datetimeFigureOut">
              <a:rPr lang="en-IN" smtClean="0"/>
              <a:t>16-05-2025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0E4860-DF4D-425F-835E-B9FFAA331B06}" type="slidenum">
              <a:rPr lang="en-IN" smtClean="0"/>
              <a:t>‹#›</a:t>
            </a:fld>
            <a:endParaRPr lang="en-IN"/>
          </a:p>
        </p:txBody>
      </p:sp>
    </p:spTree>
    <p:extLst>
      <p:ext uri="{BB962C8B-B14F-4D97-AF65-F5344CB8AC3E}">
        <p14:creationId xmlns:p14="http://schemas.microsoft.com/office/powerpoint/2010/main" val="3326484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A8EDB47-E3FC-498E-B2EE-03D00C69A066}" type="datetimeFigureOut">
              <a:rPr lang="en-IN" smtClean="0"/>
              <a:t>16-05-2025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30E4860-DF4D-425F-835E-B9FFAA331B0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730835"/>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drive.google.com/file/d/1iUNcDlnJPhkorcVltqpE0OHZse37vStU/view?usp=sharing" TargetMode="External"/><Relationship Id="rId3" Type="http://schemas.openxmlformats.org/officeDocument/2006/relationships/image" Target="../media/image11.png"/><Relationship Id="rId7" Type="http://schemas.openxmlformats.org/officeDocument/2006/relationships/hyperlink" Target="https://drive.google.com/file/d/1UYiVpH9kQxr3wtrWUDJJPVxe9DCQZduU/view?usp=sharing" TargetMode="External"/><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openclipart.org/detail/34285/tango-system-search-by-warszawianka"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18160-99C4-81FE-9DDF-4F0C3962D280}"/>
              </a:ext>
            </a:extLst>
          </p:cNvPr>
          <p:cNvSpPr>
            <a:spLocks noGrp="1"/>
          </p:cNvSpPr>
          <p:nvPr>
            <p:ph type="ctrTitle"/>
          </p:nvPr>
        </p:nvSpPr>
        <p:spPr>
          <a:xfrm>
            <a:off x="1320801" y="914401"/>
            <a:ext cx="8183034" cy="2164354"/>
          </a:xfrm>
        </p:spPr>
        <p:txBody>
          <a:bodyPr>
            <a:noAutofit/>
          </a:bodyPr>
          <a:lstStyle/>
          <a:p>
            <a:pPr algn="ctr"/>
            <a:r>
              <a:rPr lang="en-US" sz="4000" b="1" dirty="0">
                <a:solidFill>
                  <a:schemeClr val="accent2">
                    <a:lumMod val="75000"/>
                  </a:schemeClr>
                </a:solidFill>
              </a:rPr>
              <a:t> A Deep Learning Based Heart Attack </a:t>
            </a:r>
            <a:br>
              <a:rPr lang="en-US" sz="4000" b="1" dirty="0">
                <a:solidFill>
                  <a:schemeClr val="accent2">
                    <a:lumMod val="75000"/>
                  </a:schemeClr>
                </a:solidFill>
              </a:rPr>
            </a:br>
            <a:r>
              <a:rPr lang="en-US" sz="4000" b="1" dirty="0">
                <a:solidFill>
                  <a:schemeClr val="accent2">
                    <a:lumMod val="75000"/>
                  </a:schemeClr>
                </a:solidFill>
              </a:rPr>
              <a:t>Risk Prediction with Explainable AI</a:t>
            </a:r>
            <a:endParaRPr lang="en-IN" sz="4000" b="1" dirty="0">
              <a:solidFill>
                <a:schemeClr val="accent2">
                  <a:lumMod val="75000"/>
                </a:schemeClr>
              </a:solidFill>
              <a:latin typeface="+mn-lt"/>
            </a:endParaRPr>
          </a:p>
        </p:txBody>
      </p:sp>
      <p:sp>
        <p:nvSpPr>
          <p:cNvPr id="3" name="Subtitle 2">
            <a:extLst>
              <a:ext uri="{FF2B5EF4-FFF2-40B4-BE49-F238E27FC236}">
                <a16:creationId xmlns:a16="http://schemas.microsoft.com/office/drawing/2014/main" id="{19C9C7E3-0042-82A0-11F4-4BBED9736EA4}"/>
              </a:ext>
            </a:extLst>
          </p:cNvPr>
          <p:cNvSpPr>
            <a:spLocks noGrp="1"/>
          </p:cNvSpPr>
          <p:nvPr>
            <p:ph type="subTitle" idx="1"/>
          </p:nvPr>
        </p:nvSpPr>
        <p:spPr>
          <a:xfrm>
            <a:off x="2571099" y="4460239"/>
            <a:ext cx="3049771" cy="1310641"/>
          </a:xfrm>
        </p:spPr>
        <p:txBody>
          <a:bodyPr>
            <a:noAutofit/>
          </a:bodyPr>
          <a:lstStyle/>
          <a:p>
            <a:pPr>
              <a:spcBef>
                <a:spcPts val="0"/>
              </a:spcBef>
              <a:spcAft>
                <a:spcPts val="0"/>
              </a:spcAft>
            </a:pPr>
            <a:r>
              <a:rPr lang="en-IN" sz="1400" b="1" dirty="0">
                <a:solidFill>
                  <a:schemeClr val="tx1"/>
                </a:solidFill>
                <a:latin typeface="+mn-lt"/>
              </a:rPr>
              <a:t>PROJECT GUIDE:</a:t>
            </a:r>
          </a:p>
          <a:p>
            <a:pPr>
              <a:spcBef>
                <a:spcPts val="0"/>
              </a:spcBef>
              <a:spcAft>
                <a:spcPts val="0"/>
              </a:spcAft>
            </a:pPr>
            <a:r>
              <a:rPr lang="en-IN" sz="1400" b="1" i="0" u="none" strike="noStrike" dirty="0">
                <a:solidFill>
                  <a:schemeClr val="tx1"/>
                </a:solidFill>
                <a:effectLst/>
                <a:latin typeface="+mn-lt"/>
              </a:rPr>
              <a:t>Dr. Selvi Ravindran</a:t>
            </a:r>
            <a:r>
              <a:rPr lang="en-IN" sz="1400" b="1" dirty="0">
                <a:solidFill>
                  <a:schemeClr val="tx1"/>
                </a:solidFill>
                <a:latin typeface="+mn-lt"/>
              </a:rPr>
              <a:t> ASSOCIATE PROFESSOR</a:t>
            </a:r>
          </a:p>
          <a:p>
            <a:pPr>
              <a:spcBef>
                <a:spcPts val="0"/>
              </a:spcBef>
              <a:spcAft>
                <a:spcPts val="0"/>
              </a:spcAft>
            </a:pPr>
            <a:r>
              <a:rPr lang="en-IN" sz="1400" b="1" dirty="0">
                <a:solidFill>
                  <a:schemeClr val="tx1"/>
                </a:solidFill>
                <a:latin typeface="+mn-lt"/>
              </a:rPr>
              <a:t>IST DEPARTMENT</a:t>
            </a:r>
          </a:p>
          <a:p>
            <a:pPr>
              <a:spcBef>
                <a:spcPts val="0"/>
              </a:spcBef>
              <a:spcAft>
                <a:spcPts val="0"/>
              </a:spcAft>
            </a:pPr>
            <a:r>
              <a:rPr lang="en-IN" sz="1400" b="1" dirty="0">
                <a:solidFill>
                  <a:schemeClr val="tx1"/>
                </a:solidFill>
                <a:latin typeface="+mn-lt"/>
              </a:rPr>
              <a:t>ANNA UNIVERSITY</a:t>
            </a:r>
          </a:p>
        </p:txBody>
      </p:sp>
      <p:sp>
        <p:nvSpPr>
          <p:cNvPr id="4" name="Subtitle 2">
            <a:extLst>
              <a:ext uri="{FF2B5EF4-FFF2-40B4-BE49-F238E27FC236}">
                <a16:creationId xmlns:a16="http://schemas.microsoft.com/office/drawing/2014/main" id="{F8127632-51A7-051C-18F4-94552ED72145}"/>
              </a:ext>
            </a:extLst>
          </p:cNvPr>
          <p:cNvSpPr txBox="1">
            <a:spLocks/>
          </p:cNvSpPr>
          <p:nvPr/>
        </p:nvSpPr>
        <p:spPr>
          <a:xfrm>
            <a:off x="7256108" y="4460238"/>
            <a:ext cx="2364794" cy="985522"/>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l">
              <a:spcBef>
                <a:spcPts val="0"/>
              </a:spcBef>
              <a:spcAft>
                <a:spcPts val="0"/>
              </a:spcAft>
            </a:pPr>
            <a:r>
              <a:rPr lang="en-IN" sz="1400" b="1" dirty="0"/>
              <a:t>NAME: VAISHALI DUBEY</a:t>
            </a:r>
          </a:p>
          <a:p>
            <a:pPr algn="l">
              <a:spcBef>
                <a:spcPts val="0"/>
              </a:spcBef>
              <a:spcAft>
                <a:spcPts val="0"/>
              </a:spcAft>
            </a:pPr>
            <a:r>
              <a:rPr lang="en-IN" sz="1400" b="1" dirty="0"/>
              <a:t>ROLL NO: 2023179003</a:t>
            </a:r>
          </a:p>
          <a:p>
            <a:pPr algn="l">
              <a:spcBef>
                <a:spcPts val="0"/>
              </a:spcBef>
              <a:spcAft>
                <a:spcPts val="0"/>
              </a:spcAft>
            </a:pPr>
            <a:r>
              <a:rPr lang="en-IN" sz="1400" b="1" dirty="0"/>
              <a:t>MCA SS</a:t>
            </a:r>
          </a:p>
          <a:p>
            <a:pPr algn="l">
              <a:spcBef>
                <a:spcPts val="0"/>
              </a:spcBef>
              <a:spcAft>
                <a:spcPts val="0"/>
              </a:spcAft>
            </a:pPr>
            <a:r>
              <a:rPr lang="en-IN" sz="1400" b="1" dirty="0"/>
              <a:t>IST DEPARTMENT</a:t>
            </a:r>
          </a:p>
        </p:txBody>
      </p:sp>
      <p:sp>
        <p:nvSpPr>
          <p:cNvPr id="5" name="TextBox 4">
            <a:extLst>
              <a:ext uri="{FF2B5EF4-FFF2-40B4-BE49-F238E27FC236}">
                <a16:creationId xmlns:a16="http://schemas.microsoft.com/office/drawing/2014/main" id="{24E95D90-15AA-CD3F-5493-CA9028FA6E6D}"/>
              </a:ext>
            </a:extLst>
          </p:cNvPr>
          <p:cNvSpPr txBox="1"/>
          <p:nvPr/>
        </p:nvSpPr>
        <p:spPr>
          <a:xfrm>
            <a:off x="582706" y="6445624"/>
            <a:ext cx="3424518" cy="369332"/>
          </a:xfrm>
          <a:prstGeom prst="rect">
            <a:avLst/>
          </a:prstGeom>
          <a:noFill/>
        </p:spPr>
        <p:txBody>
          <a:bodyPr wrap="square" rtlCol="0">
            <a:spAutoFit/>
          </a:bodyPr>
          <a:lstStyle/>
          <a:p>
            <a:r>
              <a:rPr lang="en-US" dirty="0"/>
              <a:t>MCA SS VIVA </a:t>
            </a:r>
            <a:endParaRPr lang="en-IN" dirty="0"/>
          </a:p>
        </p:txBody>
      </p:sp>
      <p:sp>
        <p:nvSpPr>
          <p:cNvPr id="6" name="TextBox 5">
            <a:extLst>
              <a:ext uri="{FF2B5EF4-FFF2-40B4-BE49-F238E27FC236}">
                <a16:creationId xmlns:a16="http://schemas.microsoft.com/office/drawing/2014/main" id="{DCB93E96-41AA-1097-D2CE-976E2D7679A3}"/>
              </a:ext>
            </a:extLst>
          </p:cNvPr>
          <p:cNvSpPr txBox="1"/>
          <p:nvPr/>
        </p:nvSpPr>
        <p:spPr>
          <a:xfrm>
            <a:off x="11698940" y="6454588"/>
            <a:ext cx="824756" cy="369332"/>
          </a:xfrm>
          <a:prstGeom prst="rect">
            <a:avLst/>
          </a:prstGeom>
          <a:noFill/>
        </p:spPr>
        <p:txBody>
          <a:bodyPr wrap="square" rtlCol="0">
            <a:spAutoFit/>
          </a:bodyPr>
          <a:lstStyle/>
          <a:p>
            <a:r>
              <a:rPr lang="en-US" dirty="0"/>
              <a:t>1 </a:t>
            </a:r>
            <a:endParaRPr lang="en-IN" dirty="0"/>
          </a:p>
        </p:txBody>
      </p:sp>
    </p:spTree>
    <p:extLst>
      <p:ext uri="{BB962C8B-B14F-4D97-AF65-F5344CB8AC3E}">
        <p14:creationId xmlns:p14="http://schemas.microsoft.com/office/powerpoint/2010/main" val="2169119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A05EC3-0884-8C64-E60C-E503BDF256F5}"/>
              </a:ext>
            </a:extLst>
          </p:cNvPr>
          <p:cNvSpPr txBox="1"/>
          <p:nvPr/>
        </p:nvSpPr>
        <p:spPr>
          <a:xfrm>
            <a:off x="3807816" y="88747"/>
            <a:ext cx="10148048" cy="1569660"/>
          </a:xfrm>
          <a:prstGeom prst="rect">
            <a:avLst/>
          </a:prstGeom>
          <a:noFill/>
        </p:spPr>
        <p:txBody>
          <a:bodyPr wrap="square">
            <a:spAutoFit/>
          </a:bodyPr>
          <a:lstStyle/>
          <a:p>
            <a:r>
              <a:rPr lang="en-US" sz="4800" b="1" u="sng" dirty="0">
                <a:solidFill>
                  <a:schemeClr val="accent2">
                    <a:lumMod val="75000"/>
                  </a:schemeClr>
                </a:solidFill>
              </a:rPr>
              <a:t>LIMITATIONS</a:t>
            </a:r>
            <a:endParaRPr lang="en-IN" sz="4800" b="1" u="sng" dirty="0">
              <a:solidFill>
                <a:schemeClr val="accent2">
                  <a:lumMod val="75000"/>
                </a:schemeClr>
              </a:solidFill>
            </a:endParaRPr>
          </a:p>
          <a:p>
            <a:endParaRPr lang="en-IN" sz="4800" dirty="0">
              <a:solidFill>
                <a:schemeClr val="accent2">
                  <a:lumMod val="75000"/>
                </a:schemeClr>
              </a:solidFill>
            </a:endParaRPr>
          </a:p>
        </p:txBody>
      </p:sp>
      <p:sp>
        <p:nvSpPr>
          <p:cNvPr id="3" name="TextBox 2">
            <a:extLst>
              <a:ext uri="{FF2B5EF4-FFF2-40B4-BE49-F238E27FC236}">
                <a16:creationId xmlns:a16="http://schemas.microsoft.com/office/drawing/2014/main" id="{BD1A1E68-21D1-642B-8BD4-05F7F378258B}"/>
              </a:ext>
            </a:extLst>
          </p:cNvPr>
          <p:cNvSpPr txBox="1"/>
          <p:nvPr/>
        </p:nvSpPr>
        <p:spPr>
          <a:xfrm>
            <a:off x="582706" y="6445624"/>
            <a:ext cx="3424518" cy="369332"/>
          </a:xfrm>
          <a:prstGeom prst="rect">
            <a:avLst/>
          </a:prstGeom>
          <a:noFill/>
        </p:spPr>
        <p:txBody>
          <a:bodyPr wrap="square" rtlCol="0">
            <a:spAutoFit/>
          </a:bodyPr>
          <a:lstStyle/>
          <a:p>
            <a:r>
              <a:rPr lang="en-US" dirty="0"/>
              <a:t>MCA SS VIVA </a:t>
            </a:r>
            <a:endParaRPr lang="en-IN" dirty="0"/>
          </a:p>
        </p:txBody>
      </p:sp>
      <p:sp>
        <p:nvSpPr>
          <p:cNvPr id="9" name="TextBox 8">
            <a:extLst>
              <a:ext uri="{FF2B5EF4-FFF2-40B4-BE49-F238E27FC236}">
                <a16:creationId xmlns:a16="http://schemas.microsoft.com/office/drawing/2014/main" id="{BFF1C4E0-61F6-7190-245D-D0008F56357E}"/>
              </a:ext>
            </a:extLst>
          </p:cNvPr>
          <p:cNvSpPr txBox="1"/>
          <p:nvPr/>
        </p:nvSpPr>
        <p:spPr>
          <a:xfrm>
            <a:off x="11681011" y="6436658"/>
            <a:ext cx="824756" cy="369332"/>
          </a:xfrm>
          <a:prstGeom prst="rect">
            <a:avLst/>
          </a:prstGeom>
          <a:noFill/>
        </p:spPr>
        <p:txBody>
          <a:bodyPr wrap="square" rtlCol="0">
            <a:spAutoFit/>
          </a:bodyPr>
          <a:lstStyle/>
          <a:p>
            <a:r>
              <a:rPr lang="en-US" dirty="0"/>
              <a:t>10</a:t>
            </a:r>
            <a:endParaRPr lang="en-IN" dirty="0"/>
          </a:p>
        </p:txBody>
      </p:sp>
      <p:sp>
        <p:nvSpPr>
          <p:cNvPr id="4" name="TextBox 3">
            <a:extLst>
              <a:ext uri="{FF2B5EF4-FFF2-40B4-BE49-F238E27FC236}">
                <a16:creationId xmlns:a16="http://schemas.microsoft.com/office/drawing/2014/main" id="{999004BE-4904-F2EB-C641-CAA7E83BE589}"/>
              </a:ext>
            </a:extLst>
          </p:cNvPr>
          <p:cNvSpPr txBox="1"/>
          <p:nvPr/>
        </p:nvSpPr>
        <p:spPr>
          <a:xfrm>
            <a:off x="582706" y="1138518"/>
            <a:ext cx="10972800" cy="3970318"/>
          </a:xfrm>
          <a:prstGeom prst="rect">
            <a:avLst/>
          </a:prstGeom>
          <a:noFill/>
        </p:spPr>
        <p:txBody>
          <a:bodyPr wrap="square" rtlCol="0">
            <a:spAutoFit/>
          </a:bodyPr>
          <a:lstStyle/>
          <a:p>
            <a:pPr marL="285750" indent="-285750">
              <a:buFont typeface="Wingdings" panose="05000000000000000000" pitchFamily="2" charset="2"/>
              <a:buChar char="Ø"/>
            </a:pPr>
            <a:r>
              <a:rPr lang="en-IN" b="1" i="0" dirty="0">
                <a:solidFill>
                  <a:srgbClr val="001D35"/>
                </a:solidFill>
                <a:effectLst/>
                <a:latin typeface="Google Sans"/>
              </a:rPr>
              <a:t>Limited Data and Generalization</a:t>
            </a:r>
          </a:p>
          <a:p>
            <a:pPr marL="285750" indent="-285750">
              <a:buFont typeface="Wingdings" panose="05000000000000000000" pitchFamily="2" charset="2"/>
              <a:buChar char="Ø"/>
            </a:pPr>
            <a:endParaRPr lang="en-IN" b="1" dirty="0">
              <a:solidFill>
                <a:srgbClr val="001D35"/>
              </a:solidFill>
              <a:latin typeface="Google Sans"/>
            </a:endParaRPr>
          </a:p>
          <a:p>
            <a:pPr marL="285750" indent="-285750">
              <a:buFont typeface="Wingdings" panose="05000000000000000000" pitchFamily="2" charset="2"/>
              <a:buChar char="Ø"/>
            </a:pPr>
            <a:endParaRPr lang="en-IN" b="1" i="0" dirty="0">
              <a:solidFill>
                <a:srgbClr val="001D35"/>
              </a:solidFill>
              <a:effectLst/>
              <a:latin typeface="Google Sans"/>
            </a:endParaRPr>
          </a:p>
          <a:p>
            <a:pPr marL="285750" indent="-285750">
              <a:buFont typeface="Wingdings" panose="05000000000000000000" pitchFamily="2" charset="2"/>
              <a:buChar char="Ø"/>
            </a:pPr>
            <a:r>
              <a:rPr lang="en-IN" b="1" dirty="0"/>
              <a:t>Imbalanced Class Distribution</a:t>
            </a:r>
          </a:p>
          <a:p>
            <a:pPr marL="285750" indent="-285750">
              <a:buFont typeface="Wingdings" panose="05000000000000000000" pitchFamily="2" charset="2"/>
              <a:buChar char="Ø"/>
            </a:pPr>
            <a:endParaRPr lang="en-IN" b="1" dirty="0"/>
          </a:p>
          <a:p>
            <a:pPr marL="285750" indent="-285750">
              <a:buFont typeface="Wingdings" panose="05000000000000000000" pitchFamily="2" charset="2"/>
              <a:buChar char="Ø"/>
            </a:pPr>
            <a:endParaRPr lang="en-IN" b="1" dirty="0">
              <a:solidFill>
                <a:srgbClr val="001D35"/>
              </a:solidFill>
              <a:latin typeface="Google Sans"/>
            </a:endParaRPr>
          </a:p>
          <a:p>
            <a:pPr marL="285750" indent="-285750">
              <a:buFont typeface="Wingdings" panose="05000000000000000000" pitchFamily="2" charset="2"/>
              <a:buChar char="Ø"/>
            </a:pPr>
            <a:r>
              <a:rPr lang="en-IN" b="1" dirty="0"/>
              <a:t>Lack of Model Explainability</a:t>
            </a:r>
          </a:p>
          <a:p>
            <a:pPr marL="285750" indent="-285750">
              <a:buFont typeface="Wingdings" panose="05000000000000000000" pitchFamily="2" charset="2"/>
              <a:buChar char="Ø"/>
            </a:pPr>
            <a:endParaRPr lang="en-IN" b="1" dirty="0"/>
          </a:p>
          <a:p>
            <a:pPr marL="285750" indent="-285750">
              <a:buFont typeface="Wingdings" panose="05000000000000000000" pitchFamily="2" charset="2"/>
              <a:buChar char="Ø"/>
            </a:pPr>
            <a:endParaRPr lang="en-IN" b="1" dirty="0">
              <a:solidFill>
                <a:srgbClr val="001D35"/>
              </a:solidFill>
              <a:latin typeface="Google Sans"/>
            </a:endParaRPr>
          </a:p>
          <a:p>
            <a:pPr marL="285750" indent="-285750">
              <a:buFont typeface="Wingdings" panose="05000000000000000000" pitchFamily="2" charset="2"/>
              <a:buChar char="Ø"/>
            </a:pPr>
            <a:r>
              <a:rPr lang="en-IN" b="1" dirty="0"/>
              <a:t>High Computational Overhead</a:t>
            </a:r>
          </a:p>
          <a:p>
            <a:pPr marL="285750" indent="-285750">
              <a:buFont typeface="Wingdings" panose="05000000000000000000" pitchFamily="2" charset="2"/>
              <a:buChar char="Ø"/>
            </a:pPr>
            <a:endParaRPr lang="en-IN" b="1" dirty="0">
              <a:solidFill>
                <a:srgbClr val="001D35"/>
              </a:solidFill>
              <a:latin typeface="Google Sans"/>
            </a:endParaRPr>
          </a:p>
          <a:p>
            <a:pPr marL="285750" indent="-285750">
              <a:buFont typeface="Wingdings" panose="05000000000000000000" pitchFamily="2" charset="2"/>
              <a:buChar char="Ø"/>
            </a:pPr>
            <a:endParaRPr lang="en-IN" b="1" dirty="0">
              <a:solidFill>
                <a:srgbClr val="001D35"/>
              </a:solidFill>
              <a:latin typeface="Google Sans"/>
            </a:endParaRPr>
          </a:p>
          <a:p>
            <a:pPr marL="285750" indent="-285750">
              <a:buFont typeface="Wingdings" panose="05000000000000000000" pitchFamily="2" charset="2"/>
              <a:buChar char="Ø"/>
            </a:pPr>
            <a:r>
              <a:rPr lang="en-US" b="1" dirty="0"/>
              <a:t>Absence of External or Cross-Dataset Validation</a:t>
            </a:r>
            <a:endParaRPr lang="en-IN" b="1" i="0" dirty="0">
              <a:solidFill>
                <a:srgbClr val="001D35"/>
              </a:solidFill>
              <a:effectLst/>
              <a:latin typeface="Google Sans"/>
            </a:endParaRPr>
          </a:p>
          <a:p>
            <a:endParaRPr lang="en-IN" dirty="0"/>
          </a:p>
        </p:txBody>
      </p:sp>
    </p:spTree>
    <p:extLst>
      <p:ext uri="{BB962C8B-B14F-4D97-AF65-F5344CB8AC3E}">
        <p14:creationId xmlns:p14="http://schemas.microsoft.com/office/powerpoint/2010/main" val="2503031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3F2685-5757-9811-8562-832AE93E5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29" y="753991"/>
            <a:ext cx="12003741" cy="5350018"/>
          </a:xfrm>
          <a:prstGeom prst="rect">
            <a:avLst/>
          </a:prstGeom>
        </p:spPr>
      </p:pic>
      <p:sp>
        <p:nvSpPr>
          <p:cNvPr id="6" name="TextBox 5">
            <a:extLst>
              <a:ext uri="{FF2B5EF4-FFF2-40B4-BE49-F238E27FC236}">
                <a16:creationId xmlns:a16="http://schemas.microsoft.com/office/drawing/2014/main" id="{6FEC8C38-3540-A638-D0DF-500242976BFA}"/>
              </a:ext>
            </a:extLst>
          </p:cNvPr>
          <p:cNvSpPr txBox="1"/>
          <p:nvPr/>
        </p:nvSpPr>
        <p:spPr>
          <a:xfrm>
            <a:off x="2626660" y="8071"/>
            <a:ext cx="8104094" cy="830997"/>
          </a:xfrm>
          <a:prstGeom prst="rect">
            <a:avLst/>
          </a:prstGeom>
          <a:noFill/>
        </p:spPr>
        <p:txBody>
          <a:bodyPr wrap="square">
            <a:spAutoFit/>
          </a:bodyPr>
          <a:lstStyle/>
          <a:p>
            <a:r>
              <a:rPr lang="en-US" sz="4800" b="1" u="sng" dirty="0">
                <a:solidFill>
                  <a:schemeClr val="accent2">
                    <a:lumMod val="75000"/>
                  </a:schemeClr>
                </a:solidFill>
              </a:rPr>
              <a:t>ARCHITECTURE DIAGRAM</a:t>
            </a:r>
            <a:endParaRPr lang="en-IN" sz="4800" dirty="0">
              <a:solidFill>
                <a:schemeClr val="accent2">
                  <a:lumMod val="75000"/>
                </a:schemeClr>
              </a:solidFill>
            </a:endParaRPr>
          </a:p>
        </p:txBody>
      </p:sp>
      <p:sp>
        <p:nvSpPr>
          <p:cNvPr id="7" name="TextBox 6">
            <a:extLst>
              <a:ext uri="{FF2B5EF4-FFF2-40B4-BE49-F238E27FC236}">
                <a16:creationId xmlns:a16="http://schemas.microsoft.com/office/drawing/2014/main" id="{213F69C8-348E-F746-0FF1-D77A8973F81C}"/>
              </a:ext>
            </a:extLst>
          </p:cNvPr>
          <p:cNvSpPr txBox="1"/>
          <p:nvPr/>
        </p:nvSpPr>
        <p:spPr>
          <a:xfrm>
            <a:off x="582706" y="6445624"/>
            <a:ext cx="3424518" cy="369332"/>
          </a:xfrm>
          <a:prstGeom prst="rect">
            <a:avLst/>
          </a:prstGeom>
          <a:noFill/>
        </p:spPr>
        <p:txBody>
          <a:bodyPr wrap="square" rtlCol="0">
            <a:spAutoFit/>
          </a:bodyPr>
          <a:lstStyle/>
          <a:p>
            <a:r>
              <a:rPr lang="en-US" dirty="0"/>
              <a:t>MCA SS VIVA </a:t>
            </a:r>
            <a:endParaRPr lang="en-IN" dirty="0"/>
          </a:p>
        </p:txBody>
      </p:sp>
      <p:sp>
        <p:nvSpPr>
          <p:cNvPr id="8" name="TextBox 7">
            <a:extLst>
              <a:ext uri="{FF2B5EF4-FFF2-40B4-BE49-F238E27FC236}">
                <a16:creationId xmlns:a16="http://schemas.microsoft.com/office/drawing/2014/main" id="{C8DD5A1A-62DA-373C-B98C-5F209FEBABEF}"/>
              </a:ext>
            </a:extLst>
          </p:cNvPr>
          <p:cNvSpPr txBox="1"/>
          <p:nvPr/>
        </p:nvSpPr>
        <p:spPr>
          <a:xfrm>
            <a:off x="11698940" y="6454588"/>
            <a:ext cx="824756" cy="369332"/>
          </a:xfrm>
          <a:prstGeom prst="rect">
            <a:avLst/>
          </a:prstGeom>
          <a:noFill/>
        </p:spPr>
        <p:txBody>
          <a:bodyPr wrap="square" rtlCol="0">
            <a:spAutoFit/>
          </a:bodyPr>
          <a:lstStyle/>
          <a:p>
            <a:r>
              <a:rPr lang="en-US" dirty="0"/>
              <a:t>11</a:t>
            </a:r>
            <a:endParaRPr lang="en-IN" dirty="0"/>
          </a:p>
        </p:txBody>
      </p:sp>
    </p:spTree>
    <p:extLst>
      <p:ext uri="{BB962C8B-B14F-4D97-AF65-F5344CB8AC3E}">
        <p14:creationId xmlns:p14="http://schemas.microsoft.com/office/powerpoint/2010/main" val="4227057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4F3EC4-A507-CB69-9809-9790DDC552FA}"/>
              </a:ext>
            </a:extLst>
          </p:cNvPr>
          <p:cNvSpPr txBox="1"/>
          <p:nvPr/>
        </p:nvSpPr>
        <p:spPr>
          <a:xfrm>
            <a:off x="251013" y="788894"/>
            <a:ext cx="2976282" cy="1754326"/>
          </a:xfrm>
          <a:prstGeom prst="rect">
            <a:avLst/>
          </a:prstGeom>
          <a:noFill/>
        </p:spPr>
        <p:txBody>
          <a:bodyPr wrap="square" rtlCol="0">
            <a:spAutoFit/>
          </a:bodyPr>
          <a:lstStyle/>
          <a:p>
            <a:pPr marL="285750" indent="-285750">
              <a:buFont typeface="Wingdings" panose="05000000000000000000" pitchFamily="2" charset="2"/>
              <a:buChar char="Ø"/>
            </a:pPr>
            <a:r>
              <a:rPr lang="en-IN" dirty="0"/>
              <a:t>Feature Selection</a:t>
            </a:r>
          </a:p>
          <a:p>
            <a:pPr marL="285750" indent="-285750">
              <a:buFont typeface="Wingdings" panose="05000000000000000000" pitchFamily="2" charset="2"/>
              <a:buChar char="Ø"/>
            </a:pPr>
            <a:r>
              <a:rPr lang="en-IN" dirty="0"/>
              <a:t>Missing Value Handling</a:t>
            </a:r>
          </a:p>
          <a:p>
            <a:pPr marL="285750" indent="-285750">
              <a:buFont typeface="Wingdings" panose="05000000000000000000" pitchFamily="2" charset="2"/>
              <a:buChar char="Ø"/>
            </a:pPr>
            <a:r>
              <a:rPr lang="en-IN" dirty="0"/>
              <a:t>Categorical Encoding</a:t>
            </a:r>
            <a:endParaRPr lang="en-IN" b="1" dirty="0"/>
          </a:p>
          <a:p>
            <a:pPr marL="285750" indent="-285750">
              <a:buFont typeface="Wingdings" panose="05000000000000000000" pitchFamily="2" charset="2"/>
              <a:buChar char="Ø"/>
            </a:pPr>
            <a:r>
              <a:rPr lang="en-IN" dirty="0"/>
              <a:t>Numerical Feature Scaling</a:t>
            </a:r>
            <a:endParaRPr lang="en-IN" b="1" dirty="0"/>
          </a:p>
          <a:p>
            <a:pPr marL="285750" indent="-285750">
              <a:buFont typeface="Wingdings" panose="05000000000000000000" pitchFamily="2" charset="2"/>
              <a:buChar char="Ø"/>
            </a:pPr>
            <a:r>
              <a:rPr lang="en-IN" dirty="0"/>
              <a:t>Class Imbalance Handling</a:t>
            </a:r>
          </a:p>
          <a:p>
            <a:pPr marL="285750" indent="-285750">
              <a:buFont typeface="Wingdings" panose="05000000000000000000" pitchFamily="2" charset="2"/>
              <a:buChar char="Ø"/>
            </a:pPr>
            <a:r>
              <a:rPr lang="en-IN" dirty="0"/>
              <a:t>Train-Test Split</a:t>
            </a:r>
            <a:endParaRPr lang="en-IN" b="1" dirty="0"/>
          </a:p>
        </p:txBody>
      </p:sp>
      <p:sp>
        <p:nvSpPr>
          <p:cNvPr id="4" name="TextBox 3">
            <a:extLst>
              <a:ext uri="{FF2B5EF4-FFF2-40B4-BE49-F238E27FC236}">
                <a16:creationId xmlns:a16="http://schemas.microsoft.com/office/drawing/2014/main" id="{35E3B832-E57B-9C6B-3E45-F083D3C6F5BE}"/>
              </a:ext>
            </a:extLst>
          </p:cNvPr>
          <p:cNvSpPr txBox="1"/>
          <p:nvPr/>
        </p:nvSpPr>
        <p:spPr>
          <a:xfrm>
            <a:off x="2626660" y="8071"/>
            <a:ext cx="8104094" cy="830997"/>
          </a:xfrm>
          <a:prstGeom prst="rect">
            <a:avLst/>
          </a:prstGeom>
          <a:noFill/>
        </p:spPr>
        <p:txBody>
          <a:bodyPr wrap="square">
            <a:spAutoFit/>
          </a:bodyPr>
          <a:lstStyle/>
          <a:p>
            <a:r>
              <a:rPr lang="en-US" sz="4800" b="1" u="sng" dirty="0">
                <a:solidFill>
                  <a:schemeClr val="accent2">
                    <a:lumMod val="75000"/>
                  </a:schemeClr>
                </a:solidFill>
              </a:rPr>
              <a:t>DATA PREPROCESSING</a:t>
            </a:r>
            <a:endParaRPr lang="en-IN" sz="4800" dirty="0">
              <a:solidFill>
                <a:schemeClr val="accent2">
                  <a:lumMod val="75000"/>
                </a:schemeClr>
              </a:solidFill>
            </a:endParaRPr>
          </a:p>
        </p:txBody>
      </p:sp>
      <p:sp>
        <p:nvSpPr>
          <p:cNvPr id="5" name="TextBox 4">
            <a:extLst>
              <a:ext uri="{FF2B5EF4-FFF2-40B4-BE49-F238E27FC236}">
                <a16:creationId xmlns:a16="http://schemas.microsoft.com/office/drawing/2014/main" id="{A315B750-8F3C-360C-0882-F12E3876AE7F}"/>
              </a:ext>
            </a:extLst>
          </p:cNvPr>
          <p:cNvSpPr txBox="1"/>
          <p:nvPr/>
        </p:nvSpPr>
        <p:spPr>
          <a:xfrm>
            <a:off x="582706" y="6445624"/>
            <a:ext cx="3424518" cy="369332"/>
          </a:xfrm>
          <a:prstGeom prst="rect">
            <a:avLst/>
          </a:prstGeom>
          <a:noFill/>
        </p:spPr>
        <p:txBody>
          <a:bodyPr wrap="square" rtlCol="0">
            <a:spAutoFit/>
          </a:bodyPr>
          <a:lstStyle/>
          <a:p>
            <a:r>
              <a:rPr lang="en-US" dirty="0"/>
              <a:t>MCA SS VIVA </a:t>
            </a:r>
            <a:endParaRPr lang="en-IN" dirty="0"/>
          </a:p>
        </p:txBody>
      </p:sp>
      <p:sp>
        <p:nvSpPr>
          <p:cNvPr id="7" name="TextBox 6">
            <a:extLst>
              <a:ext uri="{FF2B5EF4-FFF2-40B4-BE49-F238E27FC236}">
                <a16:creationId xmlns:a16="http://schemas.microsoft.com/office/drawing/2014/main" id="{0843A07E-7B80-2168-6F18-51245D8B5136}"/>
              </a:ext>
            </a:extLst>
          </p:cNvPr>
          <p:cNvSpPr txBox="1"/>
          <p:nvPr/>
        </p:nvSpPr>
        <p:spPr>
          <a:xfrm>
            <a:off x="11698940" y="6454588"/>
            <a:ext cx="824756" cy="369332"/>
          </a:xfrm>
          <a:prstGeom prst="rect">
            <a:avLst/>
          </a:prstGeom>
          <a:noFill/>
        </p:spPr>
        <p:txBody>
          <a:bodyPr wrap="square" rtlCol="0">
            <a:spAutoFit/>
          </a:bodyPr>
          <a:lstStyle/>
          <a:p>
            <a:r>
              <a:rPr lang="en-US" dirty="0"/>
              <a:t>12 </a:t>
            </a:r>
            <a:endParaRPr lang="en-IN" dirty="0"/>
          </a:p>
        </p:txBody>
      </p:sp>
      <p:sp>
        <p:nvSpPr>
          <p:cNvPr id="8" name="TextBox 7">
            <a:extLst>
              <a:ext uri="{FF2B5EF4-FFF2-40B4-BE49-F238E27FC236}">
                <a16:creationId xmlns:a16="http://schemas.microsoft.com/office/drawing/2014/main" id="{427E6467-E547-8690-C9CE-2857725F5897}"/>
              </a:ext>
            </a:extLst>
          </p:cNvPr>
          <p:cNvSpPr txBox="1"/>
          <p:nvPr/>
        </p:nvSpPr>
        <p:spPr>
          <a:xfrm>
            <a:off x="4267197" y="977153"/>
            <a:ext cx="2465294" cy="369332"/>
          </a:xfrm>
          <a:prstGeom prst="rect">
            <a:avLst/>
          </a:prstGeom>
          <a:noFill/>
        </p:spPr>
        <p:txBody>
          <a:bodyPr wrap="square" rtlCol="0">
            <a:spAutoFit/>
          </a:bodyPr>
          <a:lstStyle/>
          <a:p>
            <a:r>
              <a:rPr lang="en-US" dirty="0"/>
              <a:t>BEFORE:</a:t>
            </a:r>
            <a:endParaRPr lang="en-IN" dirty="0"/>
          </a:p>
        </p:txBody>
      </p:sp>
      <p:pic>
        <p:nvPicPr>
          <p:cNvPr id="10" name="Picture 9">
            <a:extLst>
              <a:ext uri="{FF2B5EF4-FFF2-40B4-BE49-F238E27FC236}">
                <a16:creationId xmlns:a16="http://schemas.microsoft.com/office/drawing/2014/main" id="{04401900-4C4D-FC58-ABDC-5B7D5CD97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999645"/>
            <a:ext cx="5602941" cy="74077"/>
          </a:xfrm>
          <a:prstGeom prst="rect">
            <a:avLst/>
          </a:prstGeom>
        </p:spPr>
      </p:pic>
      <p:pic>
        <p:nvPicPr>
          <p:cNvPr id="12" name="Picture 11">
            <a:extLst>
              <a:ext uri="{FF2B5EF4-FFF2-40B4-BE49-F238E27FC236}">
                <a16:creationId xmlns:a16="http://schemas.microsoft.com/office/drawing/2014/main" id="{23F56C47-1055-FC6C-1478-40C96AA33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6692" y="1073722"/>
            <a:ext cx="5652247" cy="934372"/>
          </a:xfrm>
          <a:prstGeom prst="rect">
            <a:avLst/>
          </a:prstGeom>
        </p:spPr>
      </p:pic>
      <p:pic>
        <p:nvPicPr>
          <p:cNvPr id="14" name="Picture 13">
            <a:extLst>
              <a:ext uri="{FF2B5EF4-FFF2-40B4-BE49-F238E27FC236}">
                <a16:creationId xmlns:a16="http://schemas.microsoft.com/office/drawing/2014/main" id="{B74649C7-9DA8-7F52-FA70-275376919E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2218" y="1985682"/>
            <a:ext cx="3884978" cy="1752845"/>
          </a:xfrm>
          <a:prstGeom prst="rect">
            <a:avLst/>
          </a:prstGeom>
        </p:spPr>
      </p:pic>
      <p:sp>
        <p:nvSpPr>
          <p:cNvPr id="15" name="TextBox 14">
            <a:extLst>
              <a:ext uri="{FF2B5EF4-FFF2-40B4-BE49-F238E27FC236}">
                <a16:creationId xmlns:a16="http://schemas.microsoft.com/office/drawing/2014/main" id="{6A0DF089-D9B0-A5F6-C968-9358E53C195E}"/>
              </a:ext>
            </a:extLst>
          </p:cNvPr>
          <p:cNvSpPr txBox="1"/>
          <p:nvPr/>
        </p:nvSpPr>
        <p:spPr>
          <a:xfrm>
            <a:off x="493055" y="4204446"/>
            <a:ext cx="2465294" cy="369332"/>
          </a:xfrm>
          <a:prstGeom prst="rect">
            <a:avLst/>
          </a:prstGeom>
          <a:noFill/>
        </p:spPr>
        <p:txBody>
          <a:bodyPr wrap="square" rtlCol="0">
            <a:spAutoFit/>
          </a:bodyPr>
          <a:lstStyle/>
          <a:p>
            <a:r>
              <a:rPr lang="en-US" dirty="0"/>
              <a:t>AFTER:</a:t>
            </a:r>
            <a:endParaRPr lang="en-IN" dirty="0"/>
          </a:p>
        </p:txBody>
      </p:sp>
      <p:pic>
        <p:nvPicPr>
          <p:cNvPr id="17" name="Picture 16">
            <a:extLst>
              <a:ext uri="{FF2B5EF4-FFF2-40B4-BE49-F238E27FC236}">
                <a16:creationId xmlns:a16="http://schemas.microsoft.com/office/drawing/2014/main" id="{3F4900EC-EF7C-57CD-2F39-B0752865D12C}"/>
              </a:ext>
            </a:extLst>
          </p:cNvPr>
          <p:cNvPicPr>
            <a:picLocks noChangeAspect="1"/>
          </p:cNvPicPr>
          <p:nvPr/>
        </p:nvPicPr>
        <p:blipFill>
          <a:blip r:embed="rId5"/>
          <a:stretch>
            <a:fillRect/>
          </a:stretch>
        </p:blipFill>
        <p:spPr>
          <a:xfrm>
            <a:off x="1277471" y="4455081"/>
            <a:ext cx="6669741" cy="1686876"/>
          </a:xfrm>
          <a:prstGeom prst="rect">
            <a:avLst/>
          </a:prstGeom>
        </p:spPr>
      </p:pic>
    </p:spTree>
    <p:extLst>
      <p:ext uri="{BB962C8B-B14F-4D97-AF65-F5344CB8AC3E}">
        <p14:creationId xmlns:p14="http://schemas.microsoft.com/office/powerpoint/2010/main" val="425218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E35F26A-B19B-645D-4D2F-80214864DD65}"/>
              </a:ext>
            </a:extLst>
          </p:cNvPr>
          <p:cNvPicPr>
            <a:picLocks noChangeAspect="1"/>
          </p:cNvPicPr>
          <p:nvPr/>
        </p:nvPicPr>
        <p:blipFill>
          <a:blip r:embed="rId2"/>
          <a:stretch>
            <a:fillRect/>
          </a:stretch>
        </p:blipFill>
        <p:spPr>
          <a:xfrm>
            <a:off x="807867" y="800279"/>
            <a:ext cx="5999969" cy="5257441"/>
          </a:xfrm>
          <a:prstGeom prst="rect">
            <a:avLst/>
          </a:prstGeom>
        </p:spPr>
      </p:pic>
      <p:sp>
        <p:nvSpPr>
          <p:cNvPr id="3" name="TextBox 2">
            <a:extLst>
              <a:ext uri="{FF2B5EF4-FFF2-40B4-BE49-F238E27FC236}">
                <a16:creationId xmlns:a16="http://schemas.microsoft.com/office/drawing/2014/main" id="{810B0BCC-F226-98C1-B28F-A8FAC46F9B40}"/>
              </a:ext>
            </a:extLst>
          </p:cNvPr>
          <p:cNvSpPr txBox="1"/>
          <p:nvPr/>
        </p:nvSpPr>
        <p:spPr>
          <a:xfrm>
            <a:off x="1165411" y="88747"/>
            <a:ext cx="10148048" cy="1569660"/>
          </a:xfrm>
          <a:prstGeom prst="rect">
            <a:avLst/>
          </a:prstGeom>
          <a:noFill/>
        </p:spPr>
        <p:txBody>
          <a:bodyPr wrap="square">
            <a:spAutoFit/>
          </a:bodyPr>
          <a:lstStyle/>
          <a:p>
            <a:r>
              <a:rPr lang="en-US" sz="4800" b="1" u="sng" dirty="0">
                <a:solidFill>
                  <a:schemeClr val="accent2">
                    <a:lumMod val="75000"/>
                  </a:schemeClr>
                </a:solidFill>
              </a:rPr>
              <a:t>TABTRANSFORMERGRU ALGORITHM</a:t>
            </a:r>
            <a:endParaRPr lang="en-IN" sz="4800" b="1" u="sng" dirty="0">
              <a:solidFill>
                <a:schemeClr val="accent2">
                  <a:lumMod val="75000"/>
                </a:schemeClr>
              </a:solidFill>
            </a:endParaRPr>
          </a:p>
          <a:p>
            <a:endParaRPr lang="en-IN" sz="4800" dirty="0">
              <a:solidFill>
                <a:schemeClr val="accent2">
                  <a:lumMod val="75000"/>
                </a:schemeClr>
              </a:solidFill>
            </a:endParaRPr>
          </a:p>
        </p:txBody>
      </p:sp>
      <p:sp>
        <p:nvSpPr>
          <p:cNvPr id="4" name="TextBox 3">
            <a:extLst>
              <a:ext uri="{FF2B5EF4-FFF2-40B4-BE49-F238E27FC236}">
                <a16:creationId xmlns:a16="http://schemas.microsoft.com/office/drawing/2014/main" id="{4B9EBDD4-1AC5-5004-AD52-86FD962986D8}"/>
              </a:ext>
            </a:extLst>
          </p:cNvPr>
          <p:cNvSpPr txBox="1"/>
          <p:nvPr/>
        </p:nvSpPr>
        <p:spPr>
          <a:xfrm>
            <a:off x="582706" y="6445624"/>
            <a:ext cx="3424518" cy="369332"/>
          </a:xfrm>
          <a:prstGeom prst="rect">
            <a:avLst/>
          </a:prstGeom>
          <a:noFill/>
        </p:spPr>
        <p:txBody>
          <a:bodyPr wrap="square" rtlCol="0">
            <a:spAutoFit/>
          </a:bodyPr>
          <a:lstStyle/>
          <a:p>
            <a:r>
              <a:rPr lang="en-US" dirty="0"/>
              <a:t>MCA SS VIVA </a:t>
            </a:r>
            <a:endParaRPr lang="en-IN" dirty="0"/>
          </a:p>
        </p:txBody>
      </p:sp>
      <p:sp>
        <p:nvSpPr>
          <p:cNvPr id="5" name="TextBox 4">
            <a:extLst>
              <a:ext uri="{FF2B5EF4-FFF2-40B4-BE49-F238E27FC236}">
                <a16:creationId xmlns:a16="http://schemas.microsoft.com/office/drawing/2014/main" id="{5AAA24D5-378F-42C3-DFCA-BEA800F0CD36}"/>
              </a:ext>
            </a:extLst>
          </p:cNvPr>
          <p:cNvSpPr txBox="1"/>
          <p:nvPr/>
        </p:nvSpPr>
        <p:spPr>
          <a:xfrm>
            <a:off x="11698940" y="6454588"/>
            <a:ext cx="824756" cy="369332"/>
          </a:xfrm>
          <a:prstGeom prst="rect">
            <a:avLst/>
          </a:prstGeom>
          <a:noFill/>
        </p:spPr>
        <p:txBody>
          <a:bodyPr wrap="square" rtlCol="0">
            <a:spAutoFit/>
          </a:bodyPr>
          <a:lstStyle/>
          <a:p>
            <a:r>
              <a:rPr lang="en-US" dirty="0"/>
              <a:t>13</a:t>
            </a:r>
            <a:endParaRPr lang="en-IN" dirty="0"/>
          </a:p>
        </p:txBody>
      </p:sp>
    </p:spTree>
    <p:extLst>
      <p:ext uri="{BB962C8B-B14F-4D97-AF65-F5344CB8AC3E}">
        <p14:creationId xmlns:p14="http://schemas.microsoft.com/office/powerpoint/2010/main" val="3828197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496EA7-FA5E-D3F7-AF7D-23F9C9379FCE}"/>
              </a:ext>
            </a:extLst>
          </p:cNvPr>
          <p:cNvSpPr txBox="1"/>
          <p:nvPr/>
        </p:nvSpPr>
        <p:spPr>
          <a:xfrm>
            <a:off x="3048000" y="264946"/>
            <a:ext cx="6096000" cy="830997"/>
          </a:xfrm>
          <a:prstGeom prst="rect">
            <a:avLst/>
          </a:prstGeom>
          <a:noFill/>
        </p:spPr>
        <p:txBody>
          <a:bodyPr wrap="square">
            <a:spAutoFit/>
          </a:bodyPr>
          <a:lstStyle/>
          <a:p>
            <a:r>
              <a:rPr lang="en-US" sz="4800" b="1" u="sng" dirty="0">
                <a:solidFill>
                  <a:schemeClr val="accent2">
                    <a:lumMod val="75000"/>
                  </a:schemeClr>
                </a:solidFill>
              </a:rPr>
              <a:t>SHAPLEY</a:t>
            </a:r>
            <a:endParaRPr lang="en-IN" sz="4800" dirty="0">
              <a:solidFill>
                <a:schemeClr val="accent2">
                  <a:lumMod val="75000"/>
                </a:schemeClr>
              </a:solidFill>
            </a:endParaRPr>
          </a:p>
        </p:txBody>
      </p:sp>
      <p:sp>
        <p:nvSpPr>
          <p:cNvPr id="6" name="TextBox 5">
            <a:extLst>
              <a:ext uri="{FF2B5EF4-FFF2-40B4-BE49-F238E27FC236}">
                <a16:creationId xmlns:a16="http://schemas.microsoft.com/office/drawing/2014/main" id="{B9D65A6F-62A6-4414-7605-8CFB1F2F7C84}"/>
              </a:ext>
            </a:extLst>
          </p:cNvPr>
          <p:cNvSpPr txBox="1"/>
          <p:nvPr/>
        </p:nvSpPr>
        <p:spPr>
          <a:xfrm>
            <a:off x="688157" y="1206631"/>
            <a:ext cx="10878532" cy="3693319"/>
          </a:xfrm>
          <a:prstGeom prst="rect">
            <a:avLst/>
          </a:prstGeom>
          <a:noFill/>
        </p:spPr>
        <p:txBody>
          <a:bodyPr wrap="square" rtlCol="0">
            <a:spAutoFit/>
          </a:bodyPr>
          <a:lstStyle/>
          <a:p>
            <a:r>
              <a:rPr lang="en-US" dirty="0"/>
              <a:t>Input- Model, Data</a:t>
            </a:r>
          </a:p>
          <a:p>
            <a:endParaRPr lang="en-US" dirty="0"/>
          </a:p>
          <a:p>
            <a:r>
              <a:rPr lang="en-US" dirty="0"/>
              <a:t>Prediction Interpretability (Contribution of features)</a:t>
            </a:r>
          </a:p>
          <a:p>
            <a:endParaRPr lang="en-US" dirty="0"/>
          </a:p>
          <a:p>
            <a:r>
              <a:rPr lang="en-US" dirty="0"/>
              <a:t>SHAP Score(+</a:t>
            </a:r>
            <a:r>
              <a:rPr lang="en-US" dirty="0" err="1"/>
              <a:t>ve</a:t>
            </a:r>
            <a:r>
              <a:rPr lang="en-US" dirty="0"/>
              <a:t> / -</a:t>
            </a:r>
            <a:r>
              <a:rPr lang="en-US" dirty="0" err="1"/>
              <a:t>ve</a:t>
            </a:r>
            <a:r>
              <a:rPr lang="en-US" dirty="0"/>
              <a:t>)</a:t>
            </a:r>
          </a:p>
          <a:p>
            <a:endParaRPr lang="en-US" dirty="0"/>
          </a:p>
          <a:p>
            <a:r>
              <a:rPr lang="en-IN" dirty="0"/>
              <a:t>Transparent, patient-specific decision-making</a:t>
            </a:r>
          </a:p>
          <a:p>
            <a:endParaRPr lang="en-US" dirty="0"/>
          </a:p>
          <a:p>
            <a:endParaRPr lang="en-US" dirty="0"/>
          </a:p>
          <a:p>
            <a:endParaRPr lang="en-US" dirty="0"/>
          </a:p>
          <a:p>
            <a:endParaRPr lang="en-US" dirty="0"/>
          </a:p>
          <a:p>
            <a:br>
              <a:rPr lang="en-US" dirty="0"/>
            </a:br>
            <a:endParaRPr lang="en-IN" dirty="0"/>
          </a:p>
        </p:txBody>
      </p:sp>
      <p:pic>
        <p:nvPicPr>
          <p:cNvPr id="8" name="Picture 7">
            <a:extLst>
              <a:ext uri="{FF2B5EF4-FFF2-40B4-BE49-F238E27FC236}">
                <a16:creationId xmlns:a16="http://schemas.microsoft.com/office/drawing/2014/main" id="{9154BD91-DA03-B611-65A3-705942170F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0621" y="1766738"/>
            <a:ext cx="3750398" cy="3226517"/>
          </a:xfrm>
          <a:prstGeom prst="rect">
            <a:avLst/>
          </a:prstGeom>
        </p:spPr>
      </p:pic>
    </p:spTree>
    <p:extLst>
      <p:ext uri="{BB962C8B-B14F-4D97-AF65-F5344CB8AC3E}">
        <p14:creationId xmlns:p14="http://schemas.microsoft.com/office/powerpoint/2010/main" val="1786318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DCEA40D-4EB9-5675-A691-5715F071DBC1}"/>
              </a:ext>
            </a:extLst>
          </p:cNvPr>
          <p:cNvSpPr txBox="1"/>
          <p:nvPr/>
        </p:nvSpPr>
        <p:spPr>
          <a:xfrm>
            <a:off x="672353" y="1111624"/>
            <a:ext cx="10811435" cy="369332"/>
          </a:xfrm>
          <a:prstGeom prst="rect">
            <a:avLst/>
          </a:prstGeom>
          <a:noFill/>
        </p:spPr>
        <p:txBody>
          <a:bodyPr wrap="square" rtlCol="0">
            <a:spAutoFit/>
          </a:bodyPr>
          <a:lstStyle/>
          <a:p>
            <a:pPr marL="342900" indent="-342900">
              <a:buFont typeface="Wingdings" panose="05000000000000000000" pitchFamily="2" charset="2"/>
              <a:buChar char="Ø"/>
            </a:pPr>
            <a:endParaRPr lang="en-IN" b="1" dirty="0"/>
          </a:p>
        </p:txBody>
      </p:sp>
      <p:sp>
        <p:nvSpPr>
          <p:cNvPr id="9" name="TextBox 8">
            <a:extLst>
              <a:ext uri="{FF2B5EF4-FFF2-40B4-BE49-F238E27FC236}">
                <a16:creationId xmlns:a16="http://schemas.microsoft.com/office/drawing/2014/main" id="{148A7952-B04D-85F7-94F5-48D70607397E}"/>
              </a:ext>
            </a:extLst>
          </p:cNvPr>
          <p:cNvSpPr txBox="1"/>
          <p:nvPr/>
        </p:nvSpPr>
        <p:spPr>
          <a:xfrm>
            <a:off x="1165411" y="88747"/>
            <a:ext cx="10148048" cy="1569660"/>
          </a:xfrm>
          <a:prstGeom prst="rect">
            <a:avLst/>
          </a:prstGeom>
          <a:noFill/>
        </p:spPr>
        <p:txBody>
          <a:bodyPr wrap="square">
            <a:spAutoFit/>
          </a:bodyPr>
          <a:lstStyle/>
          <a:p>
            <a:r>
              <a:rPr lang="en-US" sz="4800" b="1" u="sng" dirty="0">
                <a:solidFill>
                  <a:schemeClr val="accent2">
                    <a:lumMod val="75000"/>
                  </a:schemeClr>
                </a:solidFill>
              </a:rPr>
              <a:t>MODEL EVALUATION</a:t>
            </a:r>
            <a:endParaRPr lang="en-IN" sz="4800" b="1" u="sng" dirty="0">
              <a:solidFill>
                <a:schemeClr val="accent2">
                  <a:lumMod val="75000"/>
                </a:schemeClr>
              </a:solidFill>
            </a:endParaRPr>
          </a:p>
          <a:p>
            <a:endParaRPr lang="en-IN" sz="4800" dirty="0">
              <a:solidFill>
                <a:schemeClr val="accent2">
                  <a:lumMod val="75000"/>
                </a:schemeClr>
              </a:solidFill>
            </a:endParaRPr>
          </a:p>
        </p:txBody>
      </p:sp>
      <p:sp>
        <p:nvSpPr>
          <p:cNvPr id="10" name="TextBox 9">
            <a:extLst>
              <a:ext uri="{FF2B5EF4-FFF2-40B4-BE49-F238E27FC236}">
                <a16:creationId xmlns:a16="http://schemas.microsoft.com/office/drawing/2014/main" id="{2285965C-8CE4-22DB-F38D-B27CA656D989}"/>
              </a:ext>
            </a:extLst>
          </p:cNvPr>
          <p:cNvSpPr txBox="1"/>
          <p:nvPr/>
        </p:nvSpPr>
        <p:spPr>
          <a:xfrm>
            <a:off x="582706" y="6445624"/>
            <a:ext cx="3424518" cy="369332"/>
          </a:xfrm>
          <a:prstGeom prst="rect">
            <a:avLst/>
          </a:prstGeom>
          <a:noFill/>
        </p:spPr>
        <p:txBody>
          <a:bodyPr wrap="square" rtlCol="0">
            <a:spAutoFit/>
          </a:bodyPr>
          <a:lstStyle/>
          <a:p>
            <a:r>
              <a:rPr lang="en-US" dirty="0"/>
              <a:t>MCA SS VIVA </a:t>
            </a:r>
            <a:endParaRPr lang="en-IN" dirty="0"/>
          </a:p>
        </p:txBody>
      </p:sp>
      <p:sp>
        <p:nvSpPr>
          <p:cNvPr id="11" name="TextBox 10">
            <a:extLst>
              <a:ext uri="{FF2B5EF4-FFF2-40B4-BE49-F238E27FC236}">
                <a16:creationId xmlns:a16="http://schemas.microsoft.com/office/drawing/2014/main" id="{C8F04055-8CA9-091E-33E2-31745ACF59CC}"/>
              </a:ext>
            </a:extLst>
          </p:cNvPr>
          <p:cNvSpPr txBox="1"/>
          <p:nvPr/>
        </p:nvSpPr>
        <p:spPr>
          <a:xfrm>
            <a:off x="11698940" y="6454588"/>
            <a:ext cx="824756" cy="369332"/>
          </a:xfrm>
          <a:prstGeom prst="rect">
            <a:avLst/>
          </a:prstGeom>
          <a:noFill/>
        </p:spPr>
        <p:txBody>
          <a:bodyPr wrap="square" rtlCol="0">
            <a:spAutoFit/>
          </a:bodyPr>
          <a:lstStyle/>
          <a:p>
            <a:r>
              <a:rPr lang="en-US" dirty="0"/>
              <a:t>14 </a:t>
            </a:r>
            <a:endParaRPr lang="en-IN" dirty="0"/>
          </a:p>
        </p:txBody>
      </p:sp>
      <p:pic>
        <p:nvPicPr>
          <p:cNvPr id="16" name="Picture 15">
            <a:extLst>
              <a:ext uri="{FF2B5EF4-FFF2-40B4-BE49-F238E27FC236}">
                <a16:creationId xmlns:a16="http://schemas.microsoft.com/office/drawing/2014/main" id="{44AFFBFE-E0CA-7548-5DC0-AB758E69EBBD}"/>
              </a:ext>
            </a:extLst>
          </p:cNvPr>
          <p:cNvPicPr>
            <a:picLocks noChangeAspect="1"/>
          </p:cNvPicPr>
          <p:nvPr/>
        </p:nvPicPr>
        <p:blipFill>
          <a:blip r:embed="rId2"/>
          <a:stretch>
            <a:fillRect/>
          </a:stretch>
        </p:blipFill>
        <p:spPr>
          <a:xfrm>
            <a:off x="464787" y="1264981"/>
            <a:ext cx="11549295" cy="4239348"/>
          </a:xfrm>
          <a:prstGeom prst="rect">
            <a:avLst/>
          </a:prstGeom>
        </p:spPr>
      </p:pic>
    </p:spTree>
    <p:extLst>
      <p:ext uri="{BB962C8B-B14F-4D97-AF65-F5344CB8AC3E}">
        <p14:creationId xmlns:p14="http://schemas.microsoft.com/office/powerpoint/2010/main" val="4192948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02B851D-6D68-516A-8F17-5E79EA7ADEF4}"/>
              </a:ext>
            </a:extLst>
          </p:cNvPr>
          <p:cNvPicPr>
            <a:picLocks noChangeAspect="1"/>
          </p:cNvPicPr>
          <p:nvPr/>
        </p:nvPicPr>
        <p:blipFill>
          <a:blip r:embed="rId2"/>
          <a:stretch>
            <a:fillRect/>
          </a:stretch>
        </p:blipFill>
        <p:spPr>
          <a:xfrm>
            <a:off x="72088" y="734347"/>
            <a:ext cx="3552674" cy="2362112"/>
          </a:xfrm>
          <a:prstGeom prst="rect">
            <a:avLst/>
          </a:prstGeom>
        </p:spPr>
      </p:pic>
      <p:pic>
        <p:nvPicPr>
          <p:cNvPr id="5" name="Picture 4">
            <a:extLst>
              <a:ext uri="{FF2B5EF4-FFF2-40B4-BE49-F238E27FC236}">
                <a16:creationId xmlns:a16="http://schemas.microsoft.com/office/drawing/2014/main" id="{EF60E9AA-5ADC-8DF3-ECA5-FE973C13DFB1}"/>
              </a:ext>
            </a:extLst>
          </p:cNvPr>
          <p:cNvPicPr>
            <a:picLocks noChangeAspect="1"/>
          </p:cNvPicPr>
          <p:nvPr/>
        </p:nvPicPr>
        <p:blipFill>
          <a:blip r:embed="rId3"/>
          <a:stretch>
            <a:fillRect/>
          </a:stretch>
        </p:blipFill>
        <p:spPr>
          <a:xfrm>
            <a:off x="3624763" y="716414"/>
            <a:ext cx="4423760" cy="2443100"/>
          </a:xfrm>
          <a:prstGeom prst="rect">
            <a:avLst/>
          </a:prstGeom>
        </p:spPr>
      </p:pic>
      <p:pic>
        <p:nvPicPr>
          <p:cNvPr id="4" name="Picture 3">
            <a:extLst>
              <a:ext uri="{FF2B5EF4-FFF2-40B4-BE49-F238E27FC236}">
                <a16:creationId xmlns:a16="http://schemas.microsoft.com/office/drawing/2014/main" id="{1A130461-F8FD-FCB5-7E66-19602B3CC4D1}"/>
              </a:ext>
            </a:extLst>
          </p:cNvPr>
          <p:cNvPicPr>
            <a:picLocks noChangeAspect="1"/>
          </p:cNvPicPr>
          <p:nvPr/>
        </p:nvPicPr>
        <p:blipFill>
          <a:blip r:embed="rId4"/>
          <a:stretch>
            <a:fillRect/>
          </a:stretch>
        </p:blipFill>
        <p:spPr>
          <a:xfrm>
            <a:off x="8057488" y="680344"/>
            <a:ext cx="3982206" cy="2631272"/>
          </a:xfrm>
          <a:prstGeom prst="rect">
            <a:avLst/>
          </a:prstGeom>
        </p:spPr>
      </p:pic>
      <p:pic>
        <p:nvPicPr>
          <p:cNvPr id="2" name="Picture 1">
            <a:extLst>
              <a:ext uri="{FF2B5EF4-FFF2-40B4-BE49-F238E27FC236}">
                <a16:creationId xmlns:a16="http://schemas.microsoft.com/office/drawing/2014/main" id="{9353CBD5-E413-841F-5C55-F8796039BCC0}"/>
              </a:ext>
            </a:extLst>
          </p:cNvPr>
          <p:cNvPicPr>
            <a:picLocks noChangeAspect="1"/>
          </p:cNvPicPr>
          <p:nvPr/>
        </p:nvPicPr>
        <p:blipFill>
          <a:blip r:embed="rId5"/>
          <a:stretch>
            <a:fillRect/>
          </a:stretch>
        </p:blipFill>
        <p:spPr>
          <a:xfrm>
            <a:off x="28300" y="3355598"/>
            <a:ext cx="4991935" cy="2677896"/>
          </a:xfrm>
          <a:prstGeom prst="rect">
            <a:avLst/>
          </a:prstGeom>
        </p:spPr>
      </p:pic>
      <p:pic>
        <p:nvPicPr>
          <p:cNvPr id="3" name="Picture 2">
            <a:extLst>
              <a:ext uri="{FF2B5EF4-FFF2-40B4-BE49-F238E27FC236}">
                <a16:creationId xmlns:a16="http://schemas.microsoft.com/office/drawing/2014/main" id="{830898A9-E889-721D-8012-46E196FE13C9}"/>
              </a:ext>
            </a:extLst>
          </p:cNvPr>
          <p:cNvPicPr>
            <a:picLocks noChangeAspect="1"/>
          </p:cNvPicPr>
          <p:nvPr/>
        </p:nvPicPr>
        <p:blipFill>
          <a:blip r:embed="rId6"/>
          <a:stretch>
            <a:fillRect/>
          </a:stretch>
        </p:blipFill>
        <p:spPr>
          <a:xfrm>
            <a:off x="6258582" y="3433487"/>
            <a:ext cx="5102996" cy="2631272"/>
          </a:xfrm>
          <a:prstGeom prst="rect">
            <a:avLst/>
          </a:prstGeom>
        </p:spPr>
      </p:pic>
      <p:sp>
        <p:nvSpPr>
          <p:cNvPr id="6" name="TextBox 5">
            <a:extLst>
              <a:ext uri="{FF2B5EF4-FFF2-40B4-BE49-F238E27FC236}">
                <a16:creationId xmlns:a16="http://schemas.microsoft.com/office/drawing/2014/main" id="{40B8860F-FF92-A510-040B-4FCF5A20B331}"/>
              </a:ext>
            </a:extLst>
          </p:cNvPr>
          <p:cNvSpPr txBox="1"/>
          <p:nvPr/>
        </p:nvSpPr>
        <p:spPr>
          <a:xfrm>
            <a:off x="331609" y="6019033"/>
            <a:ext cx="3293153" cy="369332"/>
          </a:xfrm>
          <a:prstGeom prst="rect">
            <a:avLst/>
          </a:prstGeom>
          <a:noFill/>
        </p:spPr>
        <p:txBody>
          <a:bodyPr wrap="square" rtlCol="0">
            <a:spAutoFit/>
          </a:bodyPr>
          <a:lstStyle/>
          <a:p>
            <a:r>
              <a:rPr lang="en-US" b="1" dirty="0"/>
              <a:t>REF: </a:t>
            </a:r>
            <a:r>
              <a:rPr lang="en-US" b="1" dirty="0">
                <a:hlinkClick r:id="rId7"/>
              </a:rPr>
              <a:t>PDF</a:t>
            </a:r>
            <a:endParaRPr lang="en-IN" dirty="0"/>
          </a:p>
        </p:txBody>
      </p:sp>
      <p:sp>
        <p:nvSpPr>
          <p:cNvPr id="8" name="TextBox 7">
            <a:extLst>
              <a:ext uri="{FF2B5EF4-FFF2-40B4-BE49-F238E27FC236}">
                <a16:creationId xmlns:a16="http://schemas.microsoft.com/office/drawing/2014/main" id="{11ACFD87-4F41-7BE3-711F-FAD0B8178E79}"/>
              </a:ext>
            </a:extLst>
          </p:cNvPr>
          <p:cNvSpPr txBox="1"/>
          <p:nvPr/>
        </p:nvSpPr>
        <p:spPr>
          <a:xfrm>
            <a:off x="1102662" y="-18833"/>
            <a:ext cx="10148048" cy="1569660"/>
          </a:xfrm>
          <a:prstGeom prst="rect">
            <a:avLst/>
          </a:prstGeom>
          <a:noFill/>
        </p:spPr>
        <p:txBody>
          <a:bodyPr wrap="square">
            <a:spAutoFit/>
          </a:bodyPr>
          <a:lstStyle/>
          <a:p>
            <a:r>
              <a:rPr lang="en-US" sz="4800" b="1" u="sng" dirty="0">
                <a:solidFill>
                  <a:schemeClr val="accent2">
                    <a:lumMod val="75000"/>
                  </a:schemeClr>
                </a:solidFill>
              </a:rPr>
              <a:t>RESULTS</a:t>
            </a:r>
            <a:endParaRPr lang="en-IN" sz="4800" b="1" u="sng" dirty="0">
              <a:solidFill>
                <a:schemeClr val="accent2">
                  <a:lumMod val="75000"/>
                </a:schemeClr>
              </a:solidFill>
            </a:endParaRPr>
          </a:p>
          <a:p>
            <a:endParaRPr lang="en-IN" sz="4800" dirty="0">
              <a:solidFill>
                <a:schemeClr val="accent2">
                  <a:lumMod val="75000"/>
                </a:schemeClr>
              </a:solidFill>
            </a:endParaRPr>
          </a:p>
        </p:txBody>
      </p:sp>
      <p:sp>
        <p:nvSpPr>
          <p:cNvPr id="10" name="TextBox 9">
            <a:extLst>
              <a:ext uri="{FF2B5EF4-FFF2-40B4-BE49-F238E27FC236}">
                <a16:creationId xmlns:a16="http://schemas.microsoft.com/office/drawing/2014/main" id="{BC003A71-8F85-C428-D25B-381B48620FD0}"/>
              </a:ext>
            </a:extLst>
          </p:cNvPr>
          <p:cNvSpPr txBox="1"/>
          <p:nvPr/>
        </p:nvSpPr>
        <p:spPr>
          <a:xfrm>
            <a:off x="582706" y="6445624"/>
            <a:ext cx="3424518" cy="369332"/>
          </a:xfrm>
          <a:prstGeom prst="rect">
            <a:avLst/>
          </a:prstGeom>
          <a:noFill/>
        </p:spPr>
        <p:txBody>
          <a:bodyPr wrap="square" rtlCol="0">
            <a:spAutoFit/>
          </a:bodyPr>
          <a:lstStyle/>
          <a:p>
            <a:r>
              <a:rPr lang="en-US" dirty="0"/>
              <a:t>MCA SS VIVA </a:t>
            </a:r>
            <a:endParaRPr lang="en-IN" dirty="0"/>
          </a:p>
        </p:txBody>
      </p:sp>
      <p:sp>
        <p:nvSpPr>
          <p:cNvPr id="11" name="TextBox 10">
            <a:extLst>
              <a:ext uri="{FF2B5EF4-FFF2-40B4-BE49-F238E27FC236}">
                <a16:creationId xmlns:a16="http://schemas.microsoft.com/office/drawing/2014/main" id="{9BF7AF18-C373-276F-93D1-72863A133F8C}"/>
              </a:ext>
            </a:extLst>
          </p:cNvPr>
          <p:cNvSpPr txBox="1"/>
          <p:nvPr/>
        </p:nvSpPr>
        <p:spPr>
          <a:xfrm>
            <a:off x="11698940" y="6454588"/>
            <a:ext cx="824756" cy="369332"/>
          </a:xfrm>
          <a:prstGeom prst="rect">
            <a:avLst/>
          </a:prstGeom>
          <a:noFill/>
        </p:spPr>
        <p:txBody>
          <a:bodyPr wrap="square" rtlCol="0">
            <a:spAutoFit/>
          </a:bodyPr>
          <a:lstStyle/>
          <a:p>
            <a:r>
              <a:rPr lang="en-US" dirty="0"/>
              <a:t>15 </a:t>
            </a:r>
            <a:endParaRPr lang="en-IN" dirty="0"/>
          </a:p>
        </p:txBody>
      </p:sp>
      <p:sp>
        <p:nvSpPr>
          <p:cNvPr id="12" name="TextBox 11">
            <a:extLst>
              <a:ext uri="{FF2B5EF4-FFF2-40B4-BE49-F238E27FC236}">
                <a16:creationId xmlns:a16="http://schemas.microsoft.com/office/drawing/2014/main" id="{87FD105C-C062-7B93-3CCB-CC127346CAAC}"/>
              </a:ext>
            </a:extLst>
          </p:cNvPr>
          <p:cNvSpPr txBox="1"/>
          <p:nvPr/>
        </p:nvSpPr>
        <p:spPr>
          <a:xfrm>
            <a:off x="6373821" y="6036962"/>
            <a:ext cx="3293153" cy="369332"/>
          </a:xfrm>
          <a:prstGeom prst="rect">
            <a:avLst/>
          </a:prstGeom>
          <a:noFill/>
        </p:spPr>
        <p:txBody>
          <a:bodyPr wrap="square" rtlCol="0">
            <a:spAutoFit/>
          </a:bodyPr>
          <a:lstStyle/>
          <a:p>
            <a:r>
              <a:rPr lang="en-US" b="1" dirty="0"/>
              <a:t>DEMO: </a:t>
            </a:r>
            <a:r>
              <a:rPr lang="en-US" b="1" dirty="0">
                <a:hlinkClick r:id="rId8"/>
              </a:rPr>
              <a:t>LINK</a:t>
            </a:r>
            <a:endParaRPr lang="en-IN" dirty="0"/>
          </a:p>
        </p:txBody>
      </p:sp>
    </p:spTree>
    <p:extLst>
      <p:ext uri="{BB962C8B-B14F-4D97-AF65-F5344CB8AC3E}">
        <p14:creationId xmlns:p14="http://schemas.microsoft.com/office/powerpoint/2010/main" val="247424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23770-8ED8-4044-8629-E520491487B6}"/>
              </a:ext>
            </a:extLst>
          </p:cNvPr>
          <p:cNvSpPr txBox="1">
            <a:spLocks/>
          </p:cNvSpPr>
          <p:nvPr/>
        </p:nvSpPr>
        <p:spPr>
          <a:xfrm>
            <a:off x="1097280" y="286603"/>
            <a:ext cx="10058400" cy="59193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u="sng" dirty="0">
                <a:solidFill>
                  <a:schemeClr val="accent2">
                    <a:lumMod val="75000"/>
                  </a:schemeClr>
                </a:solidFill>
                <a:latin typeface="+mn-lt"/>
              </a:rPr>
              <a:t>CONCLUS</a:t>
            </a:r>
            <a:r>
              <a:rPr lang="en-US" sz="4800" b="1" u="sng" dirty="0">
                <a:solidFill>
                  <a:schemeClr val="accent2">
                    <a:lumMod val="75000"/>
                  </a:schemeClr>
                </a:solidFill>
                <a:latin typeface="+mn-lt"/>
              </a:rPr>
              <a:t>I</a:t>
            </a:r>
            <a:r>
              <a:rPr lang="en-US" b="1" u="sng" dirty="0">
                <a:solidFill>
                  <a:schemeClr val="accent2">
                    <a:lumMod val="75000"/>
                  </a:schemeClr>
                </a:solidFill>
                <a:latin typeface="+mn-lt"/>
              </a:rPr>
              <a:t>ON AND FUTURE WOR</a:t>
            </a:r>
            <a:r>
              <a:rPr lang="en-US" sz="4800" b="1" u="sng" dirty="0">
                <a:solidFill>
                  <a:schemeClr val="accent2">
                    <a:lumMod val="75000"/>
                  </a:schemeClr>
                </a:solidFill>
                <a:latin typeface="+mn-lt"/>
              </a:rPr>
              <a:t>K</a:t>
            </a:r>
            <a:br>
              <a:rPr lang="en-IN" sz="4800" b="1" u="sng" dirty="0">
                <a:solidFill>
                  <a:schemeClr val="accent2">
                    <a:lumMod val="75000"/>
                  </a:schemeClr>
                </a:solidFill>
                <a:latin typeface="+mn-lt"/>
              </a:rPr>
            </a:br>
            <a:endParaRPr lang="en-IN" b="1" u="sng" dirty="0">
              <a:solidFill>
                <a:schemeClr val="accent2">
                  <a:lumMod val="75000"/>
                </a:schemeClr>
              </a:solidFill>
              <a:latin typeface="+mn-lt"/>
            </a:endParaRPr>
          </a:p>
        </p:txBody>
      </p:sp>
      <p:sp>
        <p:nvSpPr>
          <p:cNvPr id="3" name="Content Placeholder 2">
            <a:extLst>
              <a:ext uri="{FF2B5EF4-FFF2-40B4-BE49-F238E27FC236}">
                <a16:creationId xmlns:a16="http://schemas.microsoft.com/office/drawing/2014/main" id="{A23F4FB6-1E5F-6102-885E-E261F008CA2D}"/>
              </a:ext>
            </a:extLst>
          </p:cNvPr>
          <p:cNvSpPr txBox="1">
            <a:spLocks/>
          </p:cNvSpPr>
          <p:nvPr/>
        </p:nvSpPr>
        <p:spPr>
          <a:xfrm>
            <a:off x="1198880" y="1192305"/>
            <a:ext cx="9518663" cy="493955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b="1" dirty="0"/>
          </a:p>
        </p:txBody>
      </p:sp>
      <p:sp>
        <p:nvSpPr>
          <p:cNvPr id="4" name="TextBox 3">
            <a:extLst>
              <a:ext uri="{FF2B5EF4-FFF2-40B4-BE49-F238E27FC236}">
                <a16:creationId xmlns:a16="http://schemas.microsoft.com/office/drawing/2014/main" id="{4513C2E0-3A66-74AB-7176-C8924A032732}"/>
              </a:ext>
            </a:extLst>
          </p:cNvPr>
          <p:cNvSpPr txBox="1"/>
          <p:nvPr/>
        </p:nvSpPr>
        <p:spPr>
          <a:xfrm>
            <a:off x="582706" y="6445624"/>
            <a:ext cx="3424518" cy="369332"/>
          </a:xfrm>
          <a:prstGeom prst="rect">
            <a:avLst/>
          </a:prstGeom>
          <a:noFill/>
        </p:spPr>
        <p:txBody>
          <a:bodyPr wrap="square" rtlCol="0">
            <a:spAutoFit/>
          </a:bodyPr>
          <a:lstStyle/>
          <a:p>
            <a:r>
              <a:rPr lang="en-US" dirty="0"/>
              <a:t>MCA SS VIVA </a:t>
            </a:r>
            <a:endParaRPr lang="en-IN" dirty="0"/>
          </a:p>
        </p:txBody>
      </p:sp>
      <p:sp>
        <p:nvSpPr>
          <p:cNvPr id="5" name="TextBox 4">
            <a:extLst>
              <a:ext uri="{FF2B5EF4-FFF2-40B4-BE49-F238E27FC236}">
                <a16:creationId xmlns:a16="http://schemas.microsoft.com/office/drawing/2014/main" id="{8C02E251-C46B-2D6C-C804-7E19E9AFB64B}"/>
              </a:ext>
            </a:extLst>
          </p:cNvPr>
          <p:cNvSpPr txBox="1"/>
          <p:nvPr/>
        </p:nvSpPr>
        <p:spPr>
          <a:xfrm>
            <a:off x="11698940" y="6454588"/>
            <a:ext cx="824756" cy="369332"/>
          </a:xfrm>
          <a:prstGeom prst="rect">
            <a:avLst/>
          </a:prstGeom>
          <a:noFill/>
        </p:spPr>
        <p:txBody>
          <a:bodyPr wrap="square" rtlCol="0">
            <a:spAutoFit/>
          </a:bodyPr>
          <a:lstStyle/>
          <a:p>
            <a:r>
              <a:rPr lang="en-US" dirty="0"/>
              <a:t>16 </a:t>
            </a:r>
            <a:endParaRPr lang="en-IN" dirty="0"/>
          </a:p>
        </p:txBody>
      </p:sp>
      <p:sp>
        <p:nvSpPr>
          <p:cNvPr id="7" name="TextBox 6">
            <a:extLst>
              <a:ext uri="{FF2B5EF4-FFF2-40B4-BE49-F238E27FC236}">
                <a16:creationId xmlns:a16="http://schemas.microsoft.com/office/drawing/2014/main" id="{DAD0F68A-BF9A-6058-AB9D-7433C001A441}"/>
              </a:ext>
            </a:extLst>
          </p:cNvPr>
          <p:cNvSpPr txBox="1"/>
          <p:nvPr/>
        </p:nvSpPr>
        <p:spPr>
          <a:xfrm>
            <a:off x="645459" y="1120589"/>
            <a:ext cx="10865223" cy="1754326"/>
          </a:xfrm>
          <a:prstGeom prst="rect">
            <a:avLst/>
          </a:prstGeom>
          <a:noFill/>
        </p:spPr>
        <p:txBody>
          <a:bodyPr wrap="square" rtlCol="0">
            <a:spAutoFit/>
          </a:bodyPr>
          <a:lstStyle/>
          <a:p>
            <a:r>
              <a:rPr lang="en-US" b="1" dirty="0"/>
              <a:t>CONCLUSION:</a:t>
            </a:r>
          </a:p>
          <a:p>
            <a:r>
              <a:rPr lang="en-US" dirty="0"/>
              <a:t>The proposed system effectively predicts heart attack risk using a hybrid deep learning model combining </a:t>
            </a:r>
            <a:r>
              <a:rPr lang="en-US" dirty="0" err="1"/>
              <a:t>TabTransformer</a:t>
            </a:r>
            <a:r>
              <a:rPr lang="en-US" dirty="0"/>
              <a:t> and GRU, achieving 97% accuracy. It handles imbalanced and noisy data efficiently and integrates SHAP for explainability, making predictions transparent and trustworthy. The model is deployed via a Flask web app, enabling real-time, user-friendly risk assessment along with detailed feature-based explanations, making it suitable for clinical decision support.</a:t>
            </a:r>
            <a:endParaRPr lang="en-IN" dirty="0"/>
          </a:p>
        </p:txBody>
      </p:sp>
      <p:sp>
        <p:nvSpPr>
          <p:cNvPr id="8" name="TextBox 7">
            <a:extLst>
              <a:ext uri="{FF2B5EF4-FFF2-40B4-BE49-F238E27FC236}">
                <a16:creationId xmlns:a16="http://schemas.microsoft.com/office/drawing/2014/main" id="{51295250-B923-E77C-86F9-E246F7D4FF12}"/>
              </a:ext>
            </a:extLst>
          </p:cNvPr>
          <p:cNvSpPr txBox="1"/>
          <p:nvPr/>
        </p:nvSpPr>
        <p:spPr>
          <a:xfrm>
            <a:off x="645459" y="3429000"/>
            <a:ext cx="10510221" cy="1200329"/>
          </a:xfrm>
          <a:prstGeom prst="rect">
            <a:avLst/>
          </a:prstGeom>
          <a:noFill/>
        </p:spPr>
        <p:txBody>
          <a:bodyPr wrap="square" rtlCol="0">
            <a:spAutoFit/>
          </a:bodyPr>
          <a:lstStyle/>
          <a:p>
            <a:r>
              <a:rPr lang="en-US" b="1" dirty="0"/>
              <a:t>FUTURE WORK:</a:t>
            </a:r>
          </a:p>
          <a:p>
            <a:r>
              <a:rPr lang="en-US" dirty="0"/>
              <a:t> sensor signals to enrich input diversity</a:t>
            </a:r>
          </a:p>
          <a:p>
            <a:r>
              <a:rPr lang="en-US" dirty="0"/>
              <a:t> personalized health recommendations</a:t>
            </a:r>
          </a:p>
          <a:p>
            <a:r>
              <a:rPr lang="en-US" dirty="0"/>
              <a:t> preventive cardiology </a:t>
            </a:r>
            <a:endParaRPr lang="en-IN" dirty="0"/>
          </a:p>
        </p:txBody>
      </p:sp>
    </p:spTree>
    <p:extLst>
      <p:ext uri="{BB962C8B-B14F-4D97-AF65-F5344CB8AC3E}">
        <p14:creationId xmlns:p14="http://schemas.microsoft.com/office/powerpoint/2010/main" val="675459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5BCF1-94DB-6FEE-732A-A54F7D9F9E03}"/>
              </a:ext>
            </a:extLst>
          </p:cNvPr>
          <p:cNvSpPr>
            <a:spLocks noGrp="1"/>
          </p:cNvSpPr>
          <p:nvPr>
            <p:ph type="title"/>
          </p:nvPr>
        </p:nvSpPr>
        <p:spPr/>
        <p:txBody>
          <a:bodyPr/>
          <a:lstStyle/>
          <a:p>
            <a:r>
              <a:rPr lang="en-US" b="1" dirty="0">
                <a:solidFill>
                  <a:schemeClr val="accent2">
                    <a:lumMod val="75000"/>
                  </a:schemeClr>
                </a:solidFill>
                <a:latin typeface="+mn-lt"/>
              </a:rPr>
              <a:t>REFERENCES</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699D6EE5-9F14-ED3F-213C-2B6663539953}"/>
              </a:ext>
            </a:extLst>
          </p:cNvPr>
          <p:cNvSpPr>
            <a:spLocks noGrp="1"/>
          </p:cNvSpPr>
          <p:nvPr>
            <p:ph idx="1"/>
          </p:nvPr>
        </p:nvSpPr>
        <p:spPr>
          <a:xfrm>
            <a:off x="1133825" y="1855694"/>
            <a:ext cx="9985309" cy="3695054"/>
          </a:xfrm>
        </p:spPr>
        <p:txBody>
          <a:bodyPr>
            <a:normAutofit lnSpcReduction="10000"/>
          </a:bodyPr>
          <a:lstStyle/>
          <a:p>
            <a:pPr marL="342900" indent="-342900">
              <a:buFont typeface="+mj-lt"/>
              <a:buAutoNum type="arabicPeriod"/>
            </a:pPr>
            <a:r>
              <a:rPr lang="en-US" sz="1600" b="1" dirty="0"/>
              <a:t>M. B. Abubaker and B. Babayigit, ‘‘Detection of cardiovascular diseases in ECG images using machine learning and deep learning methods’’, IEEE Trans. </a:t>
            </a:r>
            <a:r>
              <a:rPr lang="en-US" sz="1600" b="1" dirty="0" err="1"/>
              <a:t>Artif</a:t>
            </a:r>
            <a:r>
              <a:rPr lang="en-US" sz="1600" b="1" dirty="0"/>
              <a:t>. </a:t>
            </a:r>
            <a:r>
              <a:rPr lang="en-US" sz="1600" b="1" dirty="0" err="1"/>
              <a:t>Intell</a:t>
            </a:r>
            <a:r>
              <a:rPr lang="en-US" sz="1600" b="1" dirty="0"/>
              <a:t>., vol. 4, no. 2, pp. 373–382, Apr. 2023.</a:t>
            </a:r>
          </a:p>
          <a:p>
            <a:pPr marL="342900" indent="-342900">
              <a:buFont typeface="+mj-lt"/>
              <a:buAutoNum type="arabicPeriod"/>
            </a:pPr>
            <a:r>
              <a:rPr lang="en-IN" sz="1600" b="1" dirty="0"/>
              <a:t>M. </a:t>
            </a:r>
            <a:r>
              <a:rPr lang="en-IN" sz="1600" b="1" dirty="0" err="1"/>
              <a:t>Inam</a:t>
            </a:r>
            <a:r>
              <a:rPr lang="en-IN" sz="1600" b="1" dirty="0"/>
              <a:t>, Z. Samad, E. M. Vaughan, A. Almas, B. Hanif, A. M. Minhas, Z. Jarrar, F. Z. Habib, S. Sheikh, D. Zhu, and S. S. Virani, ‘‘Global cardiovascular research: Gaps and opportunities,’’ Current Cardiology Rep., vol. 25, no. 12, pp. 1831–1838, Dec. 2023</a:t>
            </a:r>
          </a:p>
          <a:p>
            <a:pPr marL="342900" indent="-342900">
              <a:buFont typeface="+mj-lt"/>
              <a:buAutoNum type="arabicPeriod"/>
            </a:pPr>
            <a:r>
              <a:rPr lang="en-IN" sz="1600" b="1" dirty="0"/>
              <a:t>F. Agyekum, A. A. </a:t>
            </a:r>
            <a:r>
              <a:rPr lang="en-IN" sz="1600" b="1" dirty="0" err="1"/>
              <a:t>Folson</a:t>
            </a:r>
            <a:r>
              <a:rPr lang="en-IN" sz="1600" b="1" dirty="0"/>
              <a:t>, B. </a:t>
            </a:r>
            <a:r>
              <a:rPr lang="en-IN" sz="1600" b="1" dirty="0" err="1"/>
              <a:t>Abaidoo</a:t>
            </a:r>
            <a:r>
              <a:rPr lang="en-IN" sz="1600" b="1" dirty="0"/>
              <a:t>, L. T. Appiah, Y. Adu-Boakye, H. </a:t>
            </a:r>
            <a:r>
              <a:rPr lang="en-IN" sz="1600" b="1" dirty="0" err="1"/>
              <a:t>Ayetey</a:t>
            </a:r>
            <a:r>
              <a:rPr lang="en-IN" sz="1600" b="1" dirty="0"/>
              <a:t>, and I. K. Owusu, ‘‘Behavioural and nutritional risk factors for cardiovascular diseases among the Ghanaian population—A </a:t>
            </a:r>
            <a:r>
              <a:rPr lang="en-IN" sz="1600" b="1" dirty="0" err="1"/>
              <a:t>crosssectional</a:t>
            </a:r>
            <a:r>
              <a:rPr lang="en-IN" sz="1600" b="1" dirty="0"/>
              <a:t> study,’’ BMC Public Health, vol. 24, no. 1, p. 194, Jan. 2024</a:t>
            </a:r>
          </a:p>
          <a:p>
            <a:pPr marL="342900" indent="-342900">
              <a:buFont typeface="+mj-lt"/>
              <a:buAutoNum type="arabicPeriod"/>
            </a:pPr>
            <a:r>
              <a:rPr lang="en-IN" sz="1400" b="1" i="0" dirty="0">
                <a:solidFill>
                  <a:srgbClr val="333333"/>
                </a:solidFill>
                <a:effectLst/>
                <a:latin typeface="HelveticaNeue Regular"/>
              </a:rPr>
              <a:t>S.M. Vincent Paul, S. Balasubramaniam, P. </a:t>
            </a:r>
            <a:r>
              <a:rPr lang="en-IN" sz="1400" b="1" i="0" dirty="0" err="1">
                <a:solidFill>
                  <a:srgbClr val="333333"/>
                </a:solidFill>
                <a:effectLst/>
                <a:latin typeface="HelveticaNeue Regular"/>
              </a:rPr>
              <a:t>Panchatcharam</a:t>
            </a:r>
            <a:r>
              <a:rPr lang="en-IN" sz="1400" b="1" i="0" dirty="0">
                <a:solidFill>
                  <a:srgbClr val="333333"/>
                </a:solidFill>
                <a:effectLst/>
                <a:latin typeface="HelveticaNeue Regular"/>
              </a:rPr>
              <a:t>, P. </a:t>
            </a:r>
            <a:r>
              <a:rPr lang="en-IN" sz="1400" b="1" i="0" dirty="0" err="1">
                <a:solidFill>
                  <a:srgbClr val="333333"/>
                </a:solidFill>
                <a:effectLst/>
                <a:latin typeface="HelveticaNeue Regular"/>
              </a:rPr>
              <a:t>Malarvizhi</a:t>
            </a:r>
            <a:r>
              <a:rPr lang="en-IN" sz="1400" b="1" i="0" dirty="0">
                <a:solidFill>
                  <a:srgbClr val="333333"/>
                </a:solidFill>
                <a:effectLst/>
                <a:latin typeface="HelveticaNeue Regular"/>
              </a:rPr>
              <a:t> Kumar and A. </a:t>
            </a:r>
            <a:r>
              <a:rPr lang="en-IN" sz="1400" b="1" i="0" dirty="0" err="1">
                <a:solidFill>
                  <a:srgbClr val="333333"/>
                </a:solidFill>
                <a:effectLst/>
                <a:latin typeface="HelveticaNeue Regular"/>
              </a:rPr>
              <a:t>Mubarakali</a:t>
            </a:r>
            <a:r>
              <a:rPr lang="en-IN" sz="1400" b="1" i="0" dirty="0">
                <a:solidFill>
                  <a:srgbClr val="333333"/>
                </a:solidFill>
                <a:effectLst/>
                <a:latin typeface="HelveticaNeue Regular"/>
              </a:rPr>
              <a:t>, "Intelligent Framework for Prediction of Heart Disease using Deep Learning", </a:t>
            </a:r>
            <a:r>
              <a:rPr lang="en-IN" sz="1400" b="1" i="1" dirty="0">
                <a:solidFill>
                  <a:srgbClr val="333333"/>
                </a:solidFill>
                <a:effectLst/>
                <a:latin typeface="HelveticaNeue Regular"/>
              </a:rPr>
              <a:t>Arabian Journal for Science and Engineering</a:t>
            </a:r>
            <a:r>
              <a:rPr lang="en-IN" sz="1400" b="1" i="0" dirty="0">
                <a:solidFill>
                  <a:srgbClr val="333333"/>
                </a:solidFill>
                <a:effectLst/>
                <a:latin typeface="HelveticaNeue Regular"/>
              </a:rPr>
              <a:t>, vol. 47, pp. 2159-2169, 2021).</a:t>
            </a:r>
          </a:p>
          <a:p>
            <a:pPr marL="342900" indent="-342900">
              <a:buFont typeface="+mj-lt"/>
              <a:buAutoNum type="arabicPeriod"/>
            </a:pPr>
            <a:r>
              <a:rPr lang="en-IN" sz="1400" b="1" i="0" dirty="0">
                <a:solidFill>
                  <a:srgbClr val="333333"/>
                </a:solidFill>
                <a:effectLst/>
                <a:latin typeface="HelveticaNeue Regular"/>
              </a:rPr>
              <a:t>M.T. García-</a:t>
            </a:r>
            <a:r>
              <a:rPr lang="en-IN" sz="1400" b="1" i="0" dirty="0" err="1">
                <a:solidFill>
                  <a:srgbClr val="333333"/>
                </a:solidFill>
                <a:effectLst/>
                <a:latin typeface="HelveticaNeue Regular"/>
              </a:rPr>
              <a:t>Ordás</a:t>
            </a:r>
            <a:r>
              <a:rPr lang="en-IN" sz="1400" b="1" i="0" dirty="0">
                <a:solidFill>
                  <a:srgbClr val="333333"/>
                </a:solidFill>
                <a:effectLst/>
                <a:latin typeface="HelveticaNeue Regular"/>
              </a:rPr>
              <a:t>, M. </a:t>
            </a:r>
            <a:r>
              <a:rPr lang="en-IN" sz="1400" b="1" i="0" dirty="0" err="1">
                <a:solidFill>
                  <a:srgbClr val="333333"/>
                </a:solidFill>
                <a:effectLst/>
                <a:latin typeface="HelveticaNeue Regular"/>
              </a:rPr>
              <a:t>Bayón</a:t>
            </a:r>
            <a:r>
              <a:rPr lang="en-IN" sz="1400" b="1" i="0" dirty="0">
                <a:solidFill>
                  <a:srgbClr val="333333"/>
                </a:solidFill>
                <a:effectLst/>
                <a:latin typeface="HelveticaNeue Regular"/>
              </a:rPr>
              <a:t>-Gutiérrez, C. Benavides, J. </a:t>
            </a:r>
            <a:r>
              <a:rPr lang="en-IN" sz="1400" b="1" i="0" dirty="0" err="1">
                <a:solidFill>
                  <a:srgbClr val="333333"/>
                </a:solidFill>
                <a:effectLst/>
                <a:latin typeface="HelveticaNeue Regular"/>
              </a:rPr>
              <a:t>Aveleira</a:t>
            </a:r>
            <a:r>
              <a:rPr lang="en-IN" sz="1400" b="1" i="0" dirty="0">
                <a:solidFill>
                  <a:srgbClr val="333333"/>
                </a:solidFill>
                <a:effectLst/>
                <a:latin typeface="HelveticaNeue Regular"/>
              </a:rPr>
              <a:t>-Mata and J.A. Benítez-</a:t>
            </a:r>
            <a:r>
              <a:rPr lang="en-IN" sz="1400" b="1" i="0" dirty="0" err="1">
                <a:solidFill>
                  <a:srgbClr val="333333"/>
                </a:solidFill>
                <a:effectLst/>
                <a:latin typeface="HelveticaNeue Regular"/>
              </a:rPr>
              <a:t>Andrades</a:t>
            </a:r>
            <a:r>
              <a:rPr lang="en-IN" sz="1400" b="1" i="0" dirty="0">
                <a:solidFill>
                  <a:srgbClr val="333333"/>
                </a:solidFill>
                <a:effectLst/>
                <a:latin typeface="HelveticaNeue Regular"/>
              </a:rPr>
              <a:t>, "Heart disease risk prediction using deep learning techniques with feature augmentation", </a:t>
            </a:r>
            <a:r>
              <a:rPr lang="en-IN" sz="1400" b="1" i="1" dirty="0">
                <a:solidFill>
                  <a:srgbClr val="333333"/>
                </a:solidFill>
                <a:effectLst/>
                <a:latin typeface="HelveticaNeue Regular"/>
              </a:rPr>
              <a:t>Multimedia Tools and Applications</a:t>
            </a:r>
            <a:r>
              <a:rPr lang="en-IN" sz="1400" b="1" i="0" dirty="0">
                <a:solidFill>
                  <a:srgbClr val="333333"/>
                </a:solidFill>
                <a:effectLst/>
                <a:latin typeface="HelveticaNeue Regular"/>
              </a:rPr>
              <a:t>, pp. 1-15, 2023)</a:t>
            </a:r>
            <a:endParaRPr lang="en-US" sz="1400" b="1" i="0" dirty="0">
              <a:solidFill>
                <a:srgbClr val="1F1F1F"/>
              </a:solidFill>
              <a:effectLst/>
              <a:latin typeface="ElsevierGulliver"/>
            </a:endParaRPr>
          </a:p>
          <a:p>
            <a:pPr>
              <a:buBlip>
                <a:blip r:embed="rId2">
                  <a:extLst>
                    <a:ext uri="{837473B0-CC2E-450A-ABE3-18F120FF3D39}">
                      <a1611:picAttrSrcUrl xmlns:a1611="http://schemas.microsoft.com/office/drawing/2016/11/main" r:id="rId3"/>
                    </a:ext>
                  </a:extLst>
                </a:blip>
              </a:buBlip>
            </a:pPr>
            <a:endParaRPr lang="en-IN" sz="1600" b="1" dirty="0"/>
          </a:p>
        </p:txBody>
      </p:sp>
      <p:sp>
        <p:nvSpPr>
          <p:cNvPr id="6" name="TextBox 5">
            <a:extLst>
              <a:ext uri="{FF2B5EF4-FFF2-40B4-BE49-F238E27FC236}">
                <a16:creationId xmlns:a16="http://schemas.microsoft.com/office/drawing/2014/main" id="{A2A7362A-808A-AD9E-4F8B-6B15F30ED433}"/>
              </a:ext>
            </a:extLst>
          </p:cNvPr>
          <p:cNvSpPr txBox="1"/>
          <p:nvPr/>
        </p:nvSpPr>
        <p:spPr>
          <a:xfrm>
            <a:off x="582706" y="6445624"/>
            <a:ext cx="3424518" cy="369332"/>
          </a:xfrm>
          <a:prstGeom prst="rect">
            <a:avLst/>
          </a:prstGeom>
          <a:noFill/>
        </p:spPr>
        <p:txBody>
          <a:bodyPr wrap="square" rtlCol="0">
            <a:spAutoFit/>
          </a:bodyPr>
          <a:lstStyle/>
          <a:p>
            <a:r>
              <a:rPr lang="en-US" dirty="0"/>
              <a:t>MCA SS VIVA </a:t>
            </a:r>
            <a:endParaRPr lang="en-IN" dirty="0"/>
          </a:p>
        </p:txBody>
      </p:sp>
      <p:sp>
        <p:nvSpPr>
          <p:cNvPr id="7" name="TextBox 6">
            <a:extLst>
              <a:ext uri="{FF2B5EF4-FFF2-40B4-BE49-F238E27FC236}">
                <a16:creationId xmlns:a16="http://schemas.microsoft.com/office/drawing/2014/main" id="{177410AE-3991-4080-5B14-F8EC4635D248}"/>
              </a:ext>
            </a:extLst>
          </p:cNvPr>
          <p:cNvSpPr txBox="1"/>
          <p:nvPr/>
        </p:nvSpPr>
        <p:spPr>
          <a:xfrm>
            <a:off x="11698940" y="6454588"/>
            <a:ext cx="824756" cy="369332"/>
          </a:xfrm>
          <a:prstGeom prst="rect">
            <a:avLst/>
          </a:prstGeom>
          <a:noFill/>
        </p:spPr>
        <p:txBody>
          <a:bodyPr wrap="square" rtlCol="0">
            <a:spAutoFit/>
          </a:bodyPr>
          <a:lstStyle/>
          <a:p>
            <a:r>
              <a:rPr lang="en-US" dirty="0"/>
              <a:t>17 </a:t>
            </a:r>
            <a:endParaRPr lang="en-IN" dirty="0"/>
          </a:p>
        </p:txBody>
      </p:sp>
    </p:spTree>
    <p:extLst>
      <p:ext uri="{BB962C8B-B14F-4D97-AF65-F5344CB8AC3E}">
        <p14:creationId xmlns:p14="http://schemas.microsoft.com/office/powerpoint/2010/main" val="3390268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290B2-3E9A-B54F-25C2-4577F6B800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D93CCC-290B-4148-768E-2D61E9EB0180}"/>
              </a:ext>
            </a:extLst>
          </p:cNvPr>
          <p:cNvSpPr>
            <a:spLocks noGrp="1"/>
          </p:cNvSpPr>
          <p:nvPr>
            <p:ph type="title"/>
          </p:nvPr>
        </p:nvSpPr>
        <p:spPr/>
        <p:txBody>
          <a:bodyPr/>
          <a:lstStyle/>
          <a:p>
            <a:r>
              <a:rPr lang="en-US" b="1" dirty="0">
                <a:solidFill>
                  <a:schemeClr val="accent2">
                    <a:lumMod val="75000"/>
                  </a:schemeClr>
                </a:solidFill>
                <a:latin typeface="+mn-lt"/>
              </a:rPr>
              <a:t>REFERENCES</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743DC327-67F0-FB86-AE47-E908AE30FE79}"/>
              </a:ext>
            </a:extLst>
          </p:cNvPr>
          <p:cNvSpPr>
            <a:spLocks noGrp="1"/>
          </p:cNvSpPr>
          <p:nvPr>
            <p:ph idx="1"/>
          </p:nvPr>
        </p:nvSpPr>
        <p:spPr>
          <a:xfrm>
            <a:off x="1183640" y="1873624"/>
            <a:ext cx="9985309" cy="3633088"/>
          </a:xfrm>
        </p:spPr>
        <p:txBody>
          <a:bodyPr>
            <a:normAutofit/>
          </a:bodyPr>
          <a:lstStyle/>
          <a:p>
            <a:pPr marL="342900" indent="-342900">
              <a:buFont typeface="+mj-lt"/>
              <a:buAutoNum type="arabicPeriod" startAt="6"/>
            </a:pPr>
            <a:r>
              <a:rPr lang="en-IN" sz="1600" b="1" dirty="0"/>
              <a:t>F. Agyekum, A. A. </a:t>
            </a:r>
            <a:r>
              <a:rPr lang="en-IN" sz="1600" b="1" dirty="0" err="1"/>
              <a:t>Folson</a:t>
            </a:r>
            <a:r>
              <a:rPr lang="en-IN" sz="1600" b="1" dirty="0"/>
              <a:t>, B. </a:t>
            </a:r>
            <a:r>
              <a:rPr lang="en-IN" sz="1600" b="1" dirty="0" err="1"/>
              <a:t>Abaidoo</a:t>
            </a:r>
            <a:r>
              <a:rPr lang="en-IN" sz="1600" b="1" dirty="0"/>
              <a:t>, L. T. Appiah, Y. Adu-Boakye, H. </a:t>
            </a:r>
            <a:r>
              <a:rPr lang="en-IN" sz="1600" b="1" dirty="0" err="1"/>
              <a:t>Ayetey</a:t>
            </a:r>
            <a:r>
              <a:rPr lang="en-IN" sz="1600" b="1" dirty="0"/>
              <a:t>, and I. K. Owusu, ‘‘Behavioural and nutritional risk factors for cardiovascular diseases among the Ghanaian population A cross sectional study,’’ BMC Public Health, vol. 24, no. 1, p. 194, Jan. 2024</a:t>
            </a:r>
          </a:p>
          <a:p>
            <a:pPr marL="342900" indent="-342900">
              <a:buFont typeface="+mj-lt"/>
              <a:buAutoNum type="arabicPeriod" startAt="6"/>
            </a:pPr>
            <a:r>
              <a:rPr lang="en-IN" sz="1600" b="1" dirty="0"/>
              <a:t>A. Kumar, K. U. Singh, and M. Kumar, ‘‘A clinical data analysis based diagnostic systems for heart disease prediction using ensemble method,’’ Big Data Mining Analytics, vol. 6, no. 4, pp. 513–525, Dec. 2023.</a:t>
            </a:r>
          </a:p>
          <a:p>
            <a:pPr marL="342900" indent="-342900">
              <a:buFont typeface="+mj-lt"/>
              <a:buAutoNum type="arabicPeriod" startAt="6"/>
            </a:pPr>
            <a:r>
              <a:rPr lang="en-IN" sz="1600" b="1" dirty="0"/>
              <a:t>Y. Shen, J. Zhu, Z. Deng, W. Lu, and H. Wang, ‘‘</a:t>
            </a:r>
            <a:r>
              <a:rPr lang="en-IN" sz="1600" b="1" dirty="0" err="1"/>
              <a:t>EnsDeepDP</a:t>
            </a:r>
            <a:r>
              <a:rPr lang="en-IN" sz="1600" b="1" dirty="0"/>
              <a:t>: An ensemble deep learning approach for disease prediction through metagenomics,’’ IEEE/ACM Trans. </a:t>
            </a:r>
            <a:r>
              <a:rPr lang="en-IN" sz="1600" b="1" dirty="0" err="1"/>
              <a:t>Comput</a:t>
            </a:r>
            <a:r>
              <a:rPr lang="en-IN" sz="1600" b="1" dirty="0"/>
              <a:t>. Biol. </a:t>
            </a:r>
            <a:r>
              <a:rPr lang="en-IN" sz="1600" b="1" dirty="0" err="1"/>
              <a:t>Bioinf</a:t>
            </a:r>
            <a:r>
              <a:rPr lang="en-IN" sz="1600" b="1" dirty="0"/>
              <a:t>., vol. 20, no. 2, pp. 986–998, Mar. 2023.</a:t>
            </a:r>
          </a:p>
          <a:p>
            <a:pPr marL="342900" indent="-342900">
              <a:buFont typeface="+mj-lt"/>
              <a:buAutoNum type="arabicPeriod" startAt="6"/>
            </a:pPr>
            <a:r>
              <a:rPr lang="en-IN" sz="1600" b="1" dirty="0"/>
              <a:t>C. J. </a:t>
            </a:r>
            <a:r>
              <a:rPr lang="en-IN" sz="1600" b="1" dirty="0" err="1"/>
              <a:t>Ejiyi</a:t>
            </a:r>
            <a:r>
              <a:rPr lang="en-IN" sz="1600" b="1" dirty="0"/>
              <a:t>, Z. Qin, J. Amos, M. B. </a:t>
            </a:r>
            <a:r>
              <a:rPr lang="en-IN" sz="1600" b="1" dirty="0" err="1"/>
              <a:t>Ejiyi</a:t>
            </a:r>
            <a:r>
              <a:rPr lang="en-IN" sz="1600" b="1" dirty="0"/>
              <a:t>, A. </a:t>
            </a:r>
            <a:r>
              <a:rPr lang="en-IN" sz="1600" b="1" dirty="0" err="1"/>
              <a:t>Nnani</a:t>
            </a:r>
            <a:r>
              <a:rPr lang="en-IN" sz="1600" b="1" dirty="0"/>
              <a:t>, T. U. </a:t>
            </a:r>
            <a:r>
              <a:rPr lang="en-IN" sz="1600" b="1" dirty="0" err="1"/>
              <a:t>Ejiyi</a:t>
            </a:r>
            <a:r>
              <a:rPr lang="en-IN" sz="1600" b="1" dirty="0"/>
              <a:t>, V. K. </a:t>
            </a:r>
            <a:r>
              <a:rPr lang="en-IN" sz="1600" b="1" dirty="0" err="1"/>
              <a:t>Agbesi</a:t>
            </a:r>
            <a:r>
              <a:rPr lang="en-IN" sz="1600" b="1" dirty="0"/>
              <a:t>, C. </a:t>
            </a:r>
            <a:r>
              <a:rPr lang="en-IN" sz="1600" b="1" dirty="0" err="1"/>
              <a:t>Diokpo</a:t>
            </a:r>
            <a:r>
              <a:rPr lang="en-IN" sz="1600" b="1" dirty="0"/>
              <a:t>, and C. Okpara, ‘‘A robust predictive diagnosis model for diabetes mellitus using Shapley-incorporated machine learning algorithms,’’ Healthcare Analytics, vol. 3, Nov. 2023, Art. no. 100166</a:t>
            </a:r>
          </a:p>
          <a:p>
            <a:pPr marL="342900" indent="-342900">
              <a:buFont typeface="+mj-lt"/>
              <a:buAutoNum type="arabicPeriod" startAt="6"/>
            </a:pPr>
            <a:r>
              <a:rPr lang="en-US" sz="1600" b="1" dirty="0"/>
              <a:t>. </a:t>
            </a:r>
            <a:r>
              <a:rPr lang="en-US" sz="1600" b="1" dirty="0" err="1"/>
              <a:t>Chaurasia</a:t>
            </a:r>
            <a:r>
              <a:rPr lang="en-US" sz="1600" b="1" dirty="0"/>
              <a:t> and A. </a:t>
            </a:r>
            <a:r>
              <a:rPr lang="en-US" sz="1600" b="1" dirty="0" err="1"/>
              <a:t>Chaurasia</a:t>
            </a:r>
            <a:r>
              <a:rPr lang="en-US" sz="1600" b="1" dirty="0"/>
              <a:t>, ‘‘Novel method of characterization of heart disease prediction using sequential feature selection-based ensemble technique,’’ Biomed. Mater. Devices, vol. 1, no. 2, pp. 932–941, Sep. 2023.</a:t>
            </a:r>
            <a:endParaRPr lang="en-IN" sz="1800" b="1" dirty="0"/>
          </a:p>
        </p:txBody>
      </p:sp>
      <p:sp>
        <p:nvSpPr>
          <p:cNvPr id="5" name="Rectangle 2">
            <a:extLst>
              <a:ext uri="{FF2B5EF4-FFF2-40B4-BE49-F238E27FC236}">
                <a16:creationId xmlns:a16="http://schemas.microsoft.com/office/drawing/2014/main" id="{AA61B94D-2EF0-4817-569A-DD616C7F23DB}"/>
              </a:ext>
            </a:extLst>
          </p:cNvPr>
          <p:cNvSpPr>
            <a:spLocks noChangeArrowheads="1"/>
          </p:cNvSpPr>
          <p:nvPr/>
        </p:nvSpPr>
        <p:spPr bwMode="auto">
          <a:xfrm>
            <a:off x="152400" y="139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602CF1B-50E4-7E10-2744-8497D824E283}"/>
              </a:ext>
            </a:extLst>
          </p:cNvPr>
          <p:cNvSpPr txBox="1"/>
          <p:nvPr/>
        </p:nvSpPr>
        <p:spPr>
          <a:xfrm>
            <a:off x="582706" y="6445624"/>
            <a:ext cx="3424518" cy="369332"/>
          </a:xfrm>
          <a:prstGeom prst="rect">
            <a:avLst/>
          </a:prstGeom>
          <a:noFill/>
        </p:spPr>
        <p:txBody>
          <a:bodyPr wrap="square" rtlCol="0">
            <a:spAutoFit/>
          </a:bodyPr>
          <a:lstStyle/>
          <a:p>
            <a:r>
              <a:rPr lang="en-US" dirty="0"/>
              <a:t>MCA SS VIVA </a:t>
            </a:r>
            <a:endParaRPr lang="en-IN" dirty="0"/>
          </a:p>
        </p:txBody>
      </p:sp>
      <p:sp>
        <p:nvSpPr>
          <p:cNvPr id="7" name="TextBox 6">
            <a:extLst>
              <a:ext uri="{FF2B5EF4-FFF2-40B4-BE49-F238E27FC236}">
                <a16:creationId xmlns:a16="http://schemas.microsoft.com/office/drawing/2014/main" id="{906D22C2-AA9E-60E8-D687-46C629AFA194}"/>
              </a:ext>
            </a:extLst>
          </p:cNvPr>
          <p:cNvSpPr txBox="1"/>
          <p:nvPr/>
        </p:nvSpPr>
        <p:spPr>
          <a:xfrm>
            <a:off x="11698940" y="6454588"/>
            <a:ext cx="824756" cy="369332"/>
          </a:xfrm>
          <a:prstGeom prst="rect">
            <a:avLst/>
          </a:prstGeom>
          <a:noFill/>
        </p:spPr>
        <p:txBody>
          <a:bodyPr wrap="square" rtlCol="0">
            <a:spAutoFit/>
          </a:bodyPr>
          <a:lstStyle/>
          <a:p>
            <a:r>
              <a:rPr lang="en-US" dirty="0"/>
              <a:t>18 </a:t>
            </a:r>
            <a:endParaRPr lang="en-IN" dirty="0"/>
          </a:p>
        </p:txBody>
      </p:sp>
    </p:spTree>
    <p:extLst>
      <p:ext uri="{BB962C8B-B14F-4D97-AF65-F5344CB8AC3E}">
        <p14:creationId xmlns:p14="http://schemas.microsoft.com/office/powerpoint/2010/main" val="352693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B902F-56BE-BB5C-F6EF-464BD63CE708}"/>
              </a:ext>
            </a:extLst>
          </p:cNvPr>
          <p:cNvSpPr>
            <a:spLocks noGrp="1"/>
          </p:cNvSpPr>
          <p:nvPr>
            <p:ph type="title"/>
          </p:nvPr>
        </p:nvSpPr>
        <p:spPr>
          <a:xfrm>
            <a:off x="1070385" y="456932"/>
            <a:ext cx="10058400" cy="1246636"/>
          </a:xfrm>
        </p:spPr>
        <p:txBody>
          <a:bodyPr>
            <a:normAutofit/>
          </a:bodyPr>
          <a:lstStyle/>
          <a:p>
            <a:r>
              <a:rPr lang="en-US" b="1" i="0" dirty="0">
                <a:solidFill>
                  <a:schemeClr val="accent2">
                    <a:lumMod val="75000"/>
                  </a:schemeClr>
                </a:solidFill>
                <a:effectLst/>
                <a:latin typeface="+mn-lt"/>
              </a:rPr>
              <a:t>CONTENT</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1407F48D-01F3-EF48-F719-850D9E6378E1}"/>
              </a:ext>
            </a:extLst>
          </p:cNvPr>
          <p:cNvSpPr>
            <a:spLocks noGrp="1"/>
          </p:cNvSpPr>
          <p:nvPr>
            <p:ph idx="1"/>
          </p:nvPr>
        </p:nvSpPr>
        <p:spPr>
          <a:xfrm>
            <a:off x="1097280" y="1748121"/>
            <a:ext cx="10058400" cy="4652950"/>
          </a:xfrm>
        </p:spPr>
        <p:txBody>
          <a:bodyPr>
            <a:normAutofit fontScale="92500" lnSpcReduction="20000"/>
          </a:bodyPr>
          <a:lstStyle/>
          <a:p>
            <a:pPr marL="0" indent="0">
              <a:buNone/>
            </a:pPr>
            <a:r>
              <a:rPr lang="en-US" b="1" dirty="0">
                <a:solidFill>
                  <a:srgbClr val="0D0D0D"/>
                </a:solidFill>
              </a:rPr>
              <a:t>  </a:t>
            </a:r>
            <a:r>
              <a:rPr lang="en-US" sz="2100" b="1" dirty="0">
                <a:solidFill>
                  <a:srgbClr val="0D0D0D"/>
                </a:solidFill>
              </a:rPr>
              <a:t>INTRODUCTION</a:t>
            </a:r>
          </a:p>
          <a:p>
            <a:r>
              <a:rPr lang="en-US" sz="2100" b="1" dirty="0">
                <a:solidFill>
                  <a:srgbClr val="0D0D0D"/>
                </a:solidFill>
              </a:rPr>
              <a:t>PROBLEM STATEMENT</a:t>
            </a:r>
          </a:p>
          <a:p>
            <a:r>
              <a:rPr lang="en-US" sz="2100" b="1" dirty="0">
                <a:solidFill>
                  <a:srgbClr val="0D0D0D"/>
                </a:solidFill>
              </a:rPr>
              <a:t>OBJECTIVE</a:t>
            </a:r>
          </a:p>
          <a:p>
            <a:r>
              <a:rPr lang="en-US" sz="2100" b="1" dirty="0">
                <a:solidFill>
                  <a:srgbClr val="0D0D0D"/>
                </a:solidFill>
              </a:rPr>
              <a:t>LITERATURE SURVEY </a:t>
            </a:r>
          </a:p>
          <a:p>
            <a:pPr lvl="1">
              <a:buFont typeface="Wingdings" panose="05000000000000000000" pitchFamily="2" charset="2"/>
              <a:buChar char="Ø"/>
            </a:pPr>
            <a:r>
              <a:rPr lang="en-US" sz="2100" b="1" dirty="0">
                <a:solidFill>
                  <a:srgbClr val="0D0D0D"/>
                </a:solidFill>
              </a:rPr>
              <a:t>Limitations</a:t>
            </a:r>
          </a:p>
          <a:p>
            <a:r>
              <a:rPr lang="en-US" sz="2100" b="1" dirty="0">
                <a:solidFill>
                  <a:srgbClr val="0D0D0D"/>
                </a:solidFill>
              </a:rPr>
              <a:t>ARCHITECTURE</a:t>
            </a:r>
            <a:r>
              <a:rPr lang="en-IN" sz="2100" b="1" dirty="0">
                <a:solidFill>
                  <a:srgbClr val="0D0D0D"/>
                </a:solidFill>
              </a:rPr>
              <a:t> DIAGRAM</a:t>
            </a:r>
            <a:endParaRPr lang="en-US" sz="2100" b="1" dirty="0">
              <a:solidFill>
                <a:srgbClr val="0D0D0D"/>
              </a:solidFill>
            </a:endParaRPr>
          </a:p>
          <a:p>
            <a:pPr lvl="1">
              <a:buFont typeface="Wingdings" panose="05000000000000000000" pitchFamily="2" charset="2"/>
              <a:buChar char="Ø"/>
            </a:pPr>
            <a:r>
              <a:rPr lang="en-US" sz="2100" b="1" dirty="0">
                <a:solidFill>
                  <a:srgbClr val="0D0D0D"/>
                </a:solidFill>
              </a:rPr>
              <a:t>Data Preprocessing</a:t>
            </a:r>
          </a:p>
          <a:p>
            <a:pPr lvl="1">
              <a:buFont typeface="Wingdings" panose="05000000000000000000" pitchFamily="2" charset="2"/>
              <a:buChar char="Ø"/>
            </a:pPr>
            <a:r>
              <a:rPr lang="en-US" sz="2100" b="1" dirty="0" err="1">
                <a:solidFill>
                  <a:srgbClr val="0D0D0D"/>
                </a:solidFill>
              </a:rPr>
              <a:t>TabTransformerGRU</a:t>
            </a:r>
            <a:endParaRPr lang="en-US" sz="2100" b="1" dirty="0">
              <a:solidFill>
                <a:srgbClr val="0D0D0D"/>
              </a:solidFill>
            </a:endParaRPr>
          </a:p>
          <a:p>
            <a:pPr lvl="1">
              <a:buFont typeface="Wingdings" panose="05000000000000000000" pitchFamily="2" charset="2"/>
              <a:buChar char="Ø"/>
            </a:pPr>
            <a:r>
              <a:rPr lang="en-US" sz="2100" b="1" dirty="0">
                <a:solidFill>
                  <a:srgbClr val="0D0D0D"/>
                </a:solidFill>
              </a:rPr>
              <a:t>SHAPLEY</a:t>
            </a:r>
          </a:p>
          <a:p>
            <a:r>
              <a:rPr lang="en-IN" sz="2100" b="1" dirty="0">
                <a:solidFill>
                  <a:srgbClr val="0D0D0D"/>
                </a:solidFill>
              </a:rPr>
              <a:t>MODEL EVALUATION</a:t>
            </a:r>
          </a:p>
          <a:p>
            <a:r>
              <a:rPr lang="en-IN" sz="2100" b="1" dirty="0">
                <a:solidFill>
                  <a:srgbClr val="0D0D0D"/>
                </a:solidFill>
              </a:rPr>
              <a:t>RESULTS</a:t>
            </a:r>
          </a:p>
          <a:p>
            <a:r>
              <a:rPr lang="en-US" sz="2100" b="1" dirty="0">
                <a:solidFill>
                  <a:srgbClr val="0D0D0D"/>
                </a:solidFill>
              </a:rPr>
              <a:t>CONCLUSION AND FUTURE WORK</a:t>
            </a:r>
          </a:p>
          <a:p>
            <a:r>
              <a:rPr lang="en-US" sz="2100" b="1" dirty="0">
                <a:solidFill>
                  <a:srgbClr val="0D0D0D"/>
                </a:solidFill>
              </a:rPr>
              <a:t>REFERENCES</a:t>
            </a:r>
          </a:p>
        </p:txBody>
      </p:sp>
      <p:sp>
        <p:nvSpPr>
          <p:cNvPr id="6" name="TextBox 5">
            <a:extLst>
              <a:ext uri="{FF2B5EF4-FFF2-40B4-BE49-F238E27FC236}">
                <a16:creationId xmlns:a16="http://schemas.microsoft.com/office/drawing/2014/main" id="{52CFCEFF-FC54-B401-AB06-E45325B8001A}"/>
              </a:ext>
            </a:extLst>
          </p:cNvPr>
          <p:cNvSpPr txBox="1"/>
          <p:nvPr/>
        </p:nvSpPr>
        <p:spPr>
          <a:xfrm>
            <a:off x="582706" y="6445624"/>
            <a:ext cx="3424518" cy="369332"/>
          </a:xfrm>
          <a:prstGeom prst="rect">
            <a:avLst/>
          </a:prstGeom>
          <a:noFill/>
        </p:spPr>
        <p:txBody>
          <a:bodyPr wrap="square" rtlCol="0">
            <a:spAutoFit/>
          </a:bodyPr>
          <a:lstStyle/>
          <a:p>
            <a:r>
              <a:rPr lang="en-US" dirty="0"/>
              <a:t>MCA SS VIVA </a:t>
            </a:r>
            <a:endParaRPr lang="en-IN" dirty="0"/>
          </a:p>
        </p:txBody>
      </p:sp>
      <p:sp>
        <p:nvSpPr>
          <p:cNvPr id="7" name="TextBox 6">
            <a:extLst>
              <a:ext uri="{FF2B5EF4-FFF2-40B4-BE49-F238E27FC236}">
                <a16:creationId xmlns:a16="http://schemas.microsoft.com/office/drawing/2014/main" id="{23AE23FB-9C8F-A03D-284B-A66E293690C3}"/>
              </a:ext>
            </a:extLst>
          </p:cNvPr>
          <p:cNvSpPr txBox="1"/>
          <p:nvPr/>
        </p:nvSpPr>
        <p:spPr>
          <a:xfrm>
            <a:off x="11698940" y="6454588"/>
            <a:ext cx="824756" cy="369332"/>
          </a:xfrm>
          <a:prstGeom prst="rect">
            <a:avLst/>
          </a:prstGeom>
          <a:noFill/>
        </p:spPr>
        <p:txBody>
          <a:bodyPr wrap="square" rtlCol="0">
            <a:spAutoFit/>
          </a:bodyPr>
          <a:lstStyle/>
          <a:p>
            <a:r>
              <a:rPr lang="en-US" dirty="0"/>
              <a:t>2 </a:t>
            </a:r>
            <a:endParaRPr lang="en-IN" dirty="0"/>
          </a:p>
        </p:txBody>
      </p:sp>
    </p:spTree>
    <p:extLst>
      <p:ext uri="{BB962C8B-B14F-4D97-AF65-F5344CB8AC3E}">
        <p14:creationId xmlns:p14="http://schemas.microsoft.com/office/powerpoint/2010/main" val="3510651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D9CB33-7B85-CDA9-8895-E9A6892F1714}"/>
              </a:ext>
            </a:extLst>
          </p:cNvPr>
          <p:cNvSpPr txBox="1"/>
          <p:nvPr/>
        </p:nvSpPr>
        <p:spPr>
          <a:xfrm>
            <a:off x="3261360" y="2178596"/>
            <a:ext cx="6096000" cy="1446550"/>
          </a:xfrm>
          <a:prstGeom prst="rect">
            <a:avLst/>
          </a:prstGeom>
          <a:noFill/>
        </p:spPr>
        <p:txBody>
          <a:bodyPr wrap="square">
            <a:spAutoFit/>
          </a:bodyPr>
          <a:lstStyle/>
          <a:p>
            <a:r>
              <a:rPr lang="en-US" sz="8800" b="1" dirty="0"/>
              <a:t>Thank You</a:t>
            </a:r>
            <a:endParaRPr lang="en-IN" sz="8800" b="1" dirty="0"/>
          </a:p>
        </p:txBody>
      </p:sp>
      <p:sp>
        <p:nvSpPr>
          <p:cNvPr id="2" name="TextBox 1">
            <a:extLst>
              <a:ext uri="{FF2B5EF4-FFF2-40B4-BE49-F238E27FC236}">
                <a16:creationId xmlns:a16="http://schemas.microsoft.com/office/drawing/2014/main" id="{1E8C6D7A-9C26-3673-1932-208E38011885}"/>
              </a:ext>
            </a:extLst>
          </p:cNvPr>
          <p:cNvSpPr txBox="1"/>
          <p:nvPr/>
        </p:nvSpPr>
        <p:spPr>
          <a:xfrm>
            <a:off x="582706" y="6445624"/>
            <a:ext cx="3424518" cy="369332"/>
          </a:xfrm>
          <a:prstGeom prst="rect">
            <a:avLst/>
          </a:prstGeom>
          <a:noFill/>
        </p:spPr>
        <p:txBody>
          <a:bodyPr wrap="square" rtlCol="0">
            <a:spAutoFit/>
          </a:bodyPr>
          <a:lstStyle/>
          <a:p>
            <a:r>
              <a:rPr lang="en-US" dirty="0"/>
              <a:t>MCA SS VIVA </a:t>
            </a:r>
            <a:endParaRPr lang="en-IN" dirty="0"/>
          </a:p>
        </p:txBody>
      </p:sp>
      <p:sp>
        <p:nvSpPr>
          <p:cNvPr id="4" name="TextBox 3">
            <a:extLst>
              <a:ext uri="{FF2B5EF4-FFF2-40B4-BE49-F238E27FC236}">
                <a16:creationId xmlns:a16="http://schemas.microsoft.com/office/drawing/2014/main" id="{112E523C-342B-70B0-72B2-6820A2217532}"/>
              </a:ext>
            </a:extLst>
          </p:cNvPr>
          <p:cNvSpPr txBox="1"/>
          <p:nvPr/>
        </p:nvSpPr>
        <p:spPr>
          <a:xfrm>
            <a:off x="11698940" y="6454588"/>
            <a:ext cx="824756" cy="369332"/>
          </a:xfrm>
          <a:prstGeom prst="rect">
            <a:avLst/>
          </a:prstGeom>
          <a:noFill/>
        </p:spPr>
        <p:txBody>
          <a:bodyPr wrap="square" rtlCol="0">
            <a:spAutoFit/>
          </a:bodyPr>
          <a:lstStyle/>
          <a:p>
            <a:r>
              <a:rPr lang="en-US" dirty="0"/>
              <a:t>19</a:t>
            </a:r>
            <a:endParaRPr lang="en-IN" dirty="0"/>
          </a:p>
        </p:txBody>
      </p:sp>
    </p:spTree>
    <p:extLst>
      <p:ext uri="{BB962C8B-B14F-4D97-AF65-F5344CB8AC3E}">
        <p14:creationId xmlns:p14="http://schemas.microsoft.com/office/powerpoint/2010/main" val="3918191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E5B96-3DBA-B8E3-1290-6D5B4A231732}"/>
              </a:ext>
            </a:extLst>
          </p:cNvPr>
          <p:cNvSpPr>
            <a:spLocks noGrp="1"/>
          </p:cNvSpPr>
          <p:nvPr>
            <p:ph type="title"/>
          </p:nvPr>
        </p:nvSpPr>
        <p:spPr/>
        <p:txBody>
          <a:bodyPr/>
          <a:lstStyle/>
          <a:p>
            <a:r>
              <a:rPr lang="en-US" b="1" i="0" dirty="0">
                <a:solidFill>
                  <a:schemeClr val="accent2">
                    <a:lumMod val="75000"/>
                  </a:schemeClr>
                </a:solidFill>
                <a:effectLst/>
                <a:latin typeface="+mn-lt"/>
              </a:rPr>
              <a:t>INTRODUCTION</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899ADB69-2102-8199-E38F-89DF5449122C}"/>
              </a:ext>
            </a:extLst>
          </p:cNvPr>
          <p:cNvSpPr>
            <a:spLocks noGrp="1"/>
          </p:cNvSpPr>
          <p:nvPr>
            <p:ph idx="1"/>
          </p:nvPr>
        </p:nvSpPr>
        <p:spPr>
          <a:xfrm>
            <a:off x="1198880" y="1900518"/>
            <a:ext cx="9518663" cy="3670550"/>
          </a:xfrm>
        </p:spPr>
        <p:txBody>
          <a:bodyPr>
            <a:normAutofit lnSpcReduction="10000"/>
          </a:bodyPr>
          <a:lstStyle/>
          <a:p>
            <a:pPr>
              <a:buFont typeface="Wingdings" panose="05000000000000000000" pitchFamily="2" charset="2"/>
              <a:buChar char="Ø"/>
            </a:pPr>
            <a:r>
              <a:rPr lang="en-US" dirty="0"/>
              <a:t>Heart attack is one of the leading causes of death globally, needing early and accurate risk detection.</a:t>
            </a:r>
          </a:p>
          <a:p>
            <a:pPr>
              <a:buFont typeface="Wingdings" panose="05000000000000000000" pitchFamily="2" charset="2"/>
              <a:buChar char="Ø"/>
            </a:pPr>
            <a:r>
              <a:rPr lang="en-US" dirty="0"/>
              <a:t>Traditional methods lack adaptability and often fail to generalize across diverse patient profiles.</a:t>
            </a:r>
            <a:endParaRPr lang="en-US" b="1" dirty="0"/>
          </a:p>
          <a:p>
            <a:pPr>
              <a:buFont typeface="Wingdings" panose="05000000000000000000" pitchFamily="2" charset="2"/>
              <a:buChar char="Ø"/>
            </a:pPr>
            <a:r>
              <a:rPr lang="en-US" dirty="0"/>
              <a:t>Deep Learning can discover hidden patterns in clinical data for better risk prediction.</a:t>
            </a:r>
            <a:endParaRPr lang="en-US" b="1" dirty="0"/>
          </a:p>
          <a:p>
            <a:pPr>
              <a:buFont typeface="Wingdings" panose="05000000000000000000" pitchFamily="2" charset="2"/>
              <a:buChar char="Ø"/>
            </a:pPr>
            <a:r>
              <a:rPr lang="en-US" dirty="0"/>
              <a:t>The P</a:t>
            </a:r>
            <a:r>
              <a:rPr lang="en-US" sz="2000" dirty="0"/>
              <a:t>rediction integrates advanced deep learning techniques with Explainable AI to detect on early stages.</a:t>
            </a:r>
          </a:p>
          <a:p>
            <a:pPr>
              <a:buFont typeface="Wingdings" panose="05000000000000000000" pitchFamily="2" charset="2"/>
              <a:buChar char="Ø"/>
            </a:pPr>
            <a:r>
              <a:rPr lang="en-US" dirty="0"/>
              <a:t>Leverages Deep Learning techniques to solve critical healthcare challenges by providing    accurate predictions for actionable recommendations.</a:t>
            </a:r>
          </a:p>
          <a:p>
            <a:pPr>
              <a:buFont typeface="Wingdings" panose="05000000000000000000" pitchFamily="2" charset="2"/>
              <a:buChar char="Ø"/>
            </a:pPr>
            <a:r>
              <a:rPr lang="en-US" dirty="0"/>
              <a:t>Deep learning models offer high accuracy in medical predictions.</a:t>
            </a:r>
          </a:p>
          <a:p>
            <a:pPr algn="just">
              <a:buFont typeface="Wingdings" panose="05000000000000000000" pitchFamily="2" charset="2"/>
              <a:buChar char="Ø"/>
            </a:pPr>
            <a:endParaRPr lang="en-IN" dirty="0"/>
          </a:p>
        </p:txBody>
      </p:sp>
      <p:sp>
        <p:nvSpPr>
          <p:cNvPr id="4" name="TextBox 3">
            <a:extLst>
              <a:ext uri="{FF2B5EF4-FFF2-40B4-BE49-F238E27FC236}">
                <a16:creationId xmlns:a16="http://schemas.microsoft.com/office/drawing/2014/main" id="{56C1FC52-1843-307C-393D-9FCDBE3D22F6}"/>
              </a:ext>
            </a:extLst>
          </p:cNvPr>
          <p:cNvSpPr txBox="1"/>
          <p:nvPr/>
        </p:nvSpPr>
        <p:spPr>
          <a:xfrm>
            <a:off x="582706" y="6445624"/>
            <a:ext cx="3424518" cy="369332"/>
          </a:xfrm>
          <a:prstGeom prst="rect">
            <a:avLst/>
          </a:prstGeom>
          <a:noFill/>
        </p:spPr>
        <p:txBody>
          <a:bodyPr wrap="square" rtlCol="0">
            <a:spAutoFit/>
          </a:bodyPr>
          <a:lstStyle/>
          <a:p>
            <a:r>
              <a:rPr lang="en-US" dirty="0"/>
              <a:t>MCA SS VIVA </a:t>
            </a:r>
            <a:endParaRPr lang="en-IN" dirty="0"/>
          </a:p>
        </p:txBody>
      </p:sp>
      <p:sp>
        <p:nvSpPr>
          <p:cNvPr id="5" name="TextBox 4">
            <a:extLst>
              <a:ext uri="{FF2B5EF4-FFF2-40B4-BE49-F238E27FC236}">
                <a16:creationId xmlns:a16="http://schemas.microsoft.com/office/drawing/2014/main" id="{F9C66010-A970-3F15-98F6-A44BE48A9799}"/>
              </a:ext>
            </a:extLst>
          </p:cNvPr>
          <p:cNvSpPr txBox="1"/>
          <p:nvPr/>
        </p:nvSpPr>
        <p:spPr>
          <a:xfrm>
            <a:off x="11698940" y="6454588"/>
            <a:ext cx="824756" cy="369332"/>
          </a:xfrm>
          <a:prstGeom prst="rect">
            <a:avLst/>
          </a:prstGeom>
          <a:noFill/>
        </p:spPr>
        <p:txBody>
          <a:bodyPr wrap="square" rtlCol="0">
            <a:spAutoFit/>
          </a:bodyPr>
          <a:lstStyle/>
          <a:p>
            <a:r>
              <a:rPr lang="en-US" dirty="0"/>
              <a:t>3 </a:t>
            </a:r>
            <a:endParaRPr lang="en-IN" dirty="0"/>
          </a:p>
        </p:txBody>
      </p:sp>
    </p:spTree>
    <p:extLst>
      <p:ext uri="{BB962C8B-B14F-4D97-AF65-F5344CB8AC3E}">
        <p14:creationId xmlns:p14="http://schemas.microsoft.com/office/powerpoint/2010/main" val="83019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191EF-B7C8-64EB-B857-16BA6185EF15}"/>
              </a:ext>
            </a:extLst>
          </p:cNvPr>
          <p:cNvSpPr>
            <a:spLocks noGrp="1"/>
          </p:cNvSpPr>
          <p:nvPr>
            <p:ph type="title"/>
          </p:nvPr>
        </p:nvSpPr>
        <p:spPr/>
        <p:txBody>
          <a:bodyPr/>
          <a:lstStyle/>
          <a:p>
            <a:r>
              <a:rPr lang="en-US" b="1" i="0" dirty="0">
                <a:solidFill>
                  <a:schemeClr val="accent2">
                    <a:lumMod val="75000"/>
                  </a:schemeClr>
                </a:solidFill>
                <a:effectLst/>
                <a:latin typeface="+mn-lt"/>
              </a:rPr>
              <a:t>PROBLEM STATEMENT</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B4ACA342-D8C8-4FA3-FA0A-95265823362D}"/>
              </a:ext>
            </a:extLst>
          </p:cNvPr>
          <p:cNvSpPr>
            <a:spLocks noGrp="1"/>
          </p:cNvSpPr>
          <p:nvPr>
            <p:ph idx="1"/>
          </p:nvPr>
        </p:nvSpPr>
        <p:spPr>
          <a:xfrm>
            <a:off x="1097280" y="1845734"/>
            <a:ext cx="10058400" cy="4023360"/>
          </a:xfrm>
        </p:spPr>
        <p:txBody>
          <a:bodyPr>
            <a:normAutofit/>
          </a:bodyPr>
          <a:lstStyle/>
          <a:p>
            <a:pPr marL="0" indent="0">
              <a:buNone/>
            </a:pPr>
            <a:r>
              <a:rPr lang="en-US" dirty="0"/>
              <a:t>Despite significant advances in medical science and technology, heart attacks remain a leading cause of death globally. Current prediction systems, heart attack risk prediction methods often rely on traditional clinical assessments or basic machine learning models that struggle to capture complex interactions among diverse patient data. These approaches may lack accuracy, fail to generalize across populations, and are often difficult to interpret, limiting clinical trust and timely intervention. This project proposes a hybrid deep learning model combining </a:t>
            </a:r>
            <a:r>
              <a:rPr lang="en-US" dirty="0" err="1"/>
              <a:t>TabTransformer</a:t>
            </a:r>
            <a:r>
              <a:rPr lang="en-US" dirty="0"/>
              <a:t> and GRU to effectively learn from both categorical and numerical clinical features. By integrating SHAP explainability, it offers transparent, trustworthy predictions. The system is deployed as a real-time web application, enabling accessible and interpretable heart attack risk assessment.</a:t>
            </a:r>
          </a:p>
          <a:p>
            <a:pPr marL="0" indent="0">
              <a:buNone/>
            </a:pPr>
            <a:endParaRPr lang="en-IN" b="1" dirty="0"/>
          </a:p>
        </p:txBody>
      </p:sp>
      <p:sp>
        <p:nvSpPr>
          <p:cNvPr id="4" name="TextBox 3">
            <a:extLst>
              <a:ext uri="{FF2B5EF4-FFF2-40B4-BE49-F238E27FC236}">
                <a16:creationId xmlns:a16="http://schemas.microsoft.com/office/drawing/2014/main" id="{BDA840BD-5E2B-AC35-7A13-D6E20D76EB44}"/>
              </a:ext>
            </a:extLst>
          </p:cNvPr>
          <p:cNvSpPr txBox="1"/>
          <p:nvPr/>
        </p:nvSpPr>
        <p:spPr>
          <a:xfrm>
            <a:off x="582706" y="6445624"/>
            <a:ext cx="3424518" cy="369332"/>
          </a:xfrm>
          <a:prstGeom prst="rect">
            <a:avLst/>
          </a:prstGeom>
          <a:noFill/>
        </p:spPr>
        <p:txBody>
          <a:bodyPr wrap="square" rtlCol="0">
            <a:spAutoFit/>
          </a:bodyPr>
          <a:lstStyle/>
          <a:p>
            <a:r>
              <a:rPr lang="en-US" dirty="0"/>
              <a:t>MCA SS VIVA </a:t>
            </a:r>
            <a:endParaRPr lang="en-IN" dirty="0"/>
          </a:p>
        </p:txBody>
      </p:sp>
      <p:sp>
        <p:nvSpPr>
          <p:cNvPr id="5" name="TextBox 4">
            <a:extLst>
              <a:ext uri="{FF2B5EF4-FFF2-40B4-BE49-F238E27FC236}">
                <a16:creationId xmlns:a16="http://schemas.microsoft.com/office/drawing/2014/main" id="{CC56FB40-52C0-7038-E267-1B967623D3CA}"/>
              </a:ext>
            </a:extLst>
          </p:cNvPr>
          <p:cNvSpPr txBox="1"/>
          <p:nvPr/>
        </p:nvSpPr>
        <p:spPr>
          <a:xfrm>
            <a:off x="11698940" y="6454588"/>
            <a:ext cx="824756" cy="369332"/>
          </a:xfrm>
          <a:prstGeom prst="rect">
            <a:avLst/>
          </a:prstGeom>
          <a:noFill/>
        </p:spPr>
        <p:txBody>
          <a:bodyPr wrap="square" rtlCol="0">
            <a:spAutoFit/>
          </a:bodyPr>
          <a:lstStyle/>
          <a:p>
            <a:r>
              <a:rPr lang="en-US" dirty="0"/>
              <a:t>4 </a:t>
            </a:r>
            <a:endParaRPr lang="en-IN" dirty="0"/>
          </a:p>
        </p:txBody>
      </p:sp>
    </p:spTree>
    <p:extLst>
      <p:ext uri="{BB962C8B-B14F-4D97-AF65-F5344CB8AC3E}">
        <p14:creationId xmlns:p14="http://schemas.microsoft.com/office/powerpoint/2010/main" val="565254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532E03-A871-1F19-5396-8A518487A284}"/>
              </a:ext>
            </a:extLst>
          </p:cNvPr>
          <p:cNvSpPr>
            <a:spLocks noGrp="1"/>
          </p:cNvSpPr>
          <p:nvPr>
            <p:ph idx="1"/>
          </p:nvPr>
        </p:nvSpPr>
        <p:spPr/>
        <p:txBody>
          <a:bodyPr/>
          <a:lstStyle/>
          <a:p>
            <a:pPr>
              <a:buFont typeface="Wingdings" panose="05000000000000000000" pitchFamily="2" charset="2"/>
              <a:buChar char="Ø"/>
            </a:pPr>
            <a:r>
              <a:rPr lang="en-US" dirty="0"/>
              <a:t>To Develop a predictive model using Deep Learning techniques to assess the risk of heart attack based on clinical parameters, demographic factors, and patient history.</a:t>
            </a:r>
          </a:p>
          <a:p>
            <a:pPr>
              <a:buFont typeface="Wingdings" panose="05000000000000000000" pitchFamily="2" charset="2"/>
              <a:buChar char="Ø"/>
            </a:pPr>
            <a:r>
              <a:rPr lang="en-US" dirty="0"/>
              <a:t> Enhances prediction accuracy by integrating embedding layers for categorical feature representation and a GRU for capturing sequential patterns, culminating in a fully connected layer for refined classification. </a:t>
            </a:r>
          </a:p>
          <a:p>
            <a:pPr>
              <a:buFont typeface="Wingdings" panose="05000000000000000000" pitchFamily="2" charset="2"/>
              <a:buChar char="Ø"/>
            </a:pPr>
            <a:r>
              <a:rPr lang="en-US" dirty="0"/>
              <a:t>To Develop a web-based application that allows users to input their health parameters, analyze key contributing factors influencing heart attack risk by identifying the most clinical features causing disease.</a:t>
            </a:r>
            <a:endParaRPr lang="en-IN" dirty="0"/>
          </a:p>
        </p:txBody>
      </p:sp>
      <p:sp>
        <p:nvSpPr>
          <p:cNvPr id="4" name="Title 1">
            <a:extLst>
              <a:ext uri="{FF2B5EF4-FFF2-40B4-BE49-F238E27FC236}">
                <a16:creationId xmlns:a16="http://schemas.microsoft.com/office/drawing/2014/main" id="{0D04CDFE-5983-DACF-E1AA-1D94A8384195}"/>
              </a:ext>
            </a:extLst>
          </p:cNvPr>
          <p:cNvSpPr>
            <a:spLocks noGrp="1"/>
          </p:cNvSpPr>
          <p:nvPr>
            <p:ph type="title"/>
          </p:nvPr>
        </p:nvSpPr>
        <p:spPr>
          <a:xfrm>
            <a:off x="1096963" y="287338"/>
            <a:ext cx="10058400" cy="1449387"/>
          </a:xfrm>
        </p:spPr>
        <p:txBody>
          <a:bodyPr/>
          <a:lstStyle/>
          <a:p>
            <a:r>
              <a:rPr lang="en-US" b="1" dirty="0">
                <a:solidFill>
                  <a:schemeClr val="accent2">
                    <a:lumMod val="75000"/>
                  </a:schemeClr>
                </a:solidFill>
                <a:latin typeface="+mn-lt"/>
              </a:rPr>
              <a:t>OBJECTIVE</a:t>
            </a:r>
            <a:endParaRPr lang="en-IN" dirty="0">
              <a:solidFill>
                <a:schemeClr val="accent2">
                  <a:lumMod val="75000"/>
                </a:schemeClr>
              </a:solidFill>
            </a:endParaRPr>
          </a:p>
        </p:txBody>
      </p:sp>
      <p:sp>
        <p:nvSpPr>
          <p:cNvPr id="5" name="TextBox 4">
            <a:extLst>
              <a:ext uri="{FF2B5EF4-FFF2-40B4-BE49-F238E27FC236}">
                <a16:creationId xmlns:a16="http://schemas.microsoft.com/office/drawing/2014/main" id="{2E695FBD-D541-8B82-25D0-D6E8926555BB}"/>
              </a:ext>
            </a:extLst>
          </p:cNvPr>
          <p:cNvSpPr txBox="1"/>
          <p:nvPr/>
        </p:nvSpPr>
        <p:spPr>
          <a:xfrm>
            <a:off x="582706" y="6445624"/>
            <a:ext cx="3424518" cy="369332"/>
          </a:xfrm>
          <a:prstGeom prst="rect">
            <a:avLst/>
          </a:prstGeom>
          <a:noFill/>
        </p:spPr>
        <p:txBody>
          <a:bodyPr wrap="square" rtlCol="0">
            <a:spAutoFit/>
          </a:bodyPr>
          <a:lstStyle/>
          <a:p>
            <a:r>
              <a:rPr lang="en-US" dirty="0"/>
              <a:t>MCA SS VIVA </a:t>
            </a:r>
            <a:endParaRPr lang="en-IN" dirty="0"/>
          </a:p>
        </p:txBody>
      </p:sp>
      <p:sp>
        <p:nvSpPr>
          <p:cNvPr id="6" name="TextBox 5">
            <a:extLst>
              <a:ext uri="{FF2B5EF4-FFF2-40B4-BE49-F238E27FC236}">
                <a16:creationId xmlns:a16="http://schemas.microsoft.com/office/drawing/2014/main" id="{A4E9615C-93C2-1D9C-427F-8D593362EDFA}"/>
              </a:ext>
            </a:extLst>
          </p:cNvPr>
          <p:cNvSpPr txBox="1"/>
          <p:nvPr/>
        </p:nvSpPr>
        <p:spPr>
          <a:xfrm>
            <a:off x="11698940" y="6454588"/>
            <a:ext cx="824756" cy="369332"/>
          </a:xfrm>
          <a:prstGeom prst="rect">
            <a:avLst/>
          </a:prstGeom>
          <a:noFill/>
        </p:spPr>
        <p:txBody>
          <a:bodyPr wrap="square" rtlCol="0">
            <a:spAutoFit/>
          </a:bodyPr>
          <a:lstStyle/>
          <a:p>
            <a:r>
              <a:rPr lang="en-US" dirty="0"/>
              <a:t>5 </a:t>
            </a:r>
            <a:endParaRPr lang="en-IN" dirty="0"/>
          </a:p>
        </p:txBody>
      </p:sp>
    </p:spTree>
    <p:extLst>
      <p:ext uri="{BB962C8B-B14F-4D97-AF65-F5344CB8AC3E}">
        <p14:creationId xmlns:p14="http://schemas.microsoft.com/office/powerpoint/2010/main" val="157938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1E3C8-7360-1ED3-18DD-A740F16265C3}"/>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8EF7406-650A-31E5-01AD-7F29B64A150B}"/>
              </a:ext>
            </a:extLst>
          </p:cNvPr>
          <p:cNvGraphicFramePr>
            <a:graphicFrameLocks noGrp="1"/>
          </p:cNvGraphicFramePr>
          <p:nvPr>
            <p:extLst>
              <p:ext uri="{D42A27DB-BD31-4B8C-83A1-F6EECF244321}">
                <p14:modId xmlns:p14="http://schemas.microsoft.com/office/powerpoint/2010/main" val="4073374374"/>
              </p:ext>
            </p:extLst>
          </p:nvPr>
        </p:nvGraphicFramePr>
        <p:xfrm>
          <a:off x="457201" y="735106"/>
          <a:ext cx="11460479" cy="5576047"/>
        </p:xfrm>
        <a:graphic>
          <a:graphicData uri="http://schemas.openxmlformats.org/drawingml/2006/table">
            <a:tbl>
              <a:tblPr firstRow="1" bandRow="1">
                <a:tableStyleId>{2D5ABB26-0587-4C30-8999-92F81FD0307C}</a:tableStyleId>
              </a:tblPr>
              <a:tblGrid>
                <a:gridCol w="2651759">
                  <a:extLst>
                    <a:ext uri="{9D8B030D-6E8A-4147-A177-3AD203B41FA5}">
                      <a16:colId xmlns:a16="http://schemas.microsoft.com/office/drawing/2014/main" val="2728106759"/>
                    </a:ext>
                  </a:extLst>
                </a:gridCol>
                <a:gridCol w="2037806">
                  <a:extLst>
                    <a:ext uri="{9D8B030D-6E8A-4147-A177-3AD203B41FA5}">
                      <a16:colId xmlns:a16="http://schemas.microsoft.com/office/drawing/2014/main" val="3731268747"/>
                    </a:ext>
                  </a:extLst>
                </a:gridCol>
                <a:gridCol w="1833154">
                  <a:extLst>
                    <a:ext uri="{9D8B030D-6E8A-4147-A177-3AD203B41FA5}">
                      <a16:colId xmlns:a16="http://schemas.microsoft.com/office/drawing/2014/main" val="4117945820"/>
                    </a:ext>
                  </a:extLst>
                </a:gridCol>
                <a:gridCol w="2834640">
                  <a:extLst>
                    <a:ext uri="{9D8B030D-6E8A-4147-A177-3AD203B41FA5}">
                      <a16:colId xmlns:a16="http://schemas.microsoft.com/office/drawing/2014/main" val="2117777629"/>
                    </a:ext>
                  </a:extLst>
                </a:gridCol>
                <a:gridCol w="2103120">
                  <a:extLst>
                    <a:ext uri="{9D8B030D-6E8A-4147-A177-3AD203B41FA5}">
                      <a16:colId xmlns:a16="http://schemas.microsoft.com/office/drawing/2014/main" val="1534341079"/>
                    </a:ext>
                  </a:extLst>
                </a:gridCol>
              </a:tblGrid>
              <a:tr h="617374">
                <a:tc>
                  <a:txBody>
                    <a:bodyPr/>
                    <a:lstStyle/>
                    <a:p>
                      <a:pPr algn="ctr"/>
                      <a:r>
                        <a:rPr lang="en-IN" sz="1600" b="0" dirty="0">
                          <a:solidFill>
                            <a:schemeClr val="bg2">
                              <a:lumMod val="10000"/>
                            </a:schemeClr>
                          </a:solidFill>
                        </a:rPr>
                        <a:t>PAPER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0" dirty="0">
                          <a:solidFill>
                            <a:schemeClr val="bg2">
                              <a:lumMod val="10000"/>
                            </a:schemeClr>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0" dirty="0">
                          <a:solidFill>
                            <a:schemeClr val="bg2">
                              <a:lumMod val="10000"/>
                            </a:schemeClr>
                          </a:solidFill>
                        </a:rPr>
                        <a:t>PUBLICATION</a:t>
                      </a:r>
                      <a:br>
                        <a:rPr lang="en-IN" sz="1600" b="0" dirty="0">
                          <a:solidFill>
                            <a:schemeClr val="bg2">
                              <a:lumMod val="10000"/>
                            </a:schemeClr>
                          </a:solidFill>
                        </a:rPr>
                      </a:br>
                      <a:r>
                        <a:rPr lang="en-IN" sz="1600" b="0" dirty="0">
                          <a:solidFill>
                            <a:schemeClr val="bg2">
                              <a:lumMod val="10000"/>
                            </a:schemeClr>
                          </a:solidFill>
                        </a:rPr>
                        <a:t>&amp;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0" dirty="0">
                          <a:solidFill>
                            <a:schemeClr val="bg2">
                              <a:lumMod val="10000"/>
                            </a:schemeClr>
                          </a:solidFill>
                        </a:rPr>
                        <a:t>PROS  &amp; 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solidFill>
                            <a:schemeClr val="bg2">
                              <a:lumMod val="10000"/>
                            </a:schemeClr>
                          </a:solidFill>
                        </a:rPr>
                        <a:t>LIMITATIONS</a:t>
                      </a:r>
                      <a:endParaRPr lang="en-IN" sz="1600" b="0" dirty="0">
                        <a:solidFill>
                          <a:schemeClr val="bg2">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617154"/>
                  </a:ext>
                </a:extLst>
              </a:tr>
              <a:tr h="29585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Heart Disease Prediction Using Novel Ensemble and Blending Based Cardiovascular Disease Detection Networks: </a:t>
                      </a:r>
                      <a:r>
                        <a:rPr lang="en-US" sz="1600" dirty="0" err="1"/>
                        <a:t>EnsCVDD</a:t>
                      </a:r>
                      <a:r>
                        <a:rPr lang="en-US" sz="1600" dirty="0"/>
                        <a:t>-Net and </a:t>
                      </a:r>
                      <a:r>
                        <a:rPr lang="en-US" sz="1600" dirty="0" err="1"/>
                        <a:t>BlCVDD</a:t>
                      </a:r>
                      <a:r>
                        <a:rPr lang="en-US" sz="1600" dirty="0"/>
                        <a:t>-Net</a:t>
                      </a:r>
                      <a:endParaRPr lang="en-IN" sz="1600" b="0" dirty="0"/>
                    </a:p>
                    <a:p>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dirty="0"/>
                        <a:t>Hira Khan, Nadeem Javed,  Tariq Bashir, Mariam Akbar, Nabil </a:t>
                      </a:r>
                      <a:r>
                        <a:rPr lang="en-IN" sz="1600" b="0" dirty="0" err="1"/>
                        <a:t>Alrajeh</a:t>
                      </a:r>
                      <a:r>
                        <a:rPr lang="en-IN" sz="1600" b="0"/>
                        <a:t>, Sheraz Aslam</a:t>
                      </a:r>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0" dirty="0"/>
                        <a:t>IEEE ACCESS</a:t>
                      </a:r>
                    </a:p>
                    <a:p>
                      <a:pPr algn="ctr"/>
                      <a:r>
                        <a:rPr lang="en-IN" sz="1600" b="0" dirty="0"/>
                        <a:t>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
                      </a:pPr>
                      <a:r>
                        <a:rPr lang="en-US" sz="1600" dirty="0"/>
                        <a:t>Reduces errors and makes data handling more accurate.</a:t>
                      </a:r>
                    </a:p>
                    <a:p>
                      <a:pPr marL="285750" indent="-285750">
                        <a:buFont typeface="Wingdings" panose="05000000000000000000" pitchFamily="2" charset="2"/>
                        <a:buChar char="§"/>
                      </a:pPr>
                      <a:r>
                        <a:rPr lang="en-US" sz="1600" dirty="0"/>
                        <a:t>Complex to implement with diverse data types.</a:t>
                      </a:r>
                    </a:p>
                    <a:p>
                      <a:pPr marL="285750" indent="-285750">
                        <a:buFont typeface="Wingdings" panose="05000000000000000000" pitchFamily="2" charset="2"/>
                        <a:buChar char="§"/>
                      </a:pPr>
                      <a:r>
                        <a:rPr lang="en-IN" sz="1600" dirty="0"/>
                        <a:t>Requires more computational resources.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
                      </a:pPr>
                      <a:r>
                        <a:rPr lang="en-US" sz="1600" b="0" dirty="0"/>
                        <a:t>Only prediction system is available .</a:t>
                      </a:r>
                    </a:p>
                    <a:p>
                      <a:pPr marL="285750" indent="-285750">
                        <a:buFont typeface="Wingdings" panose="05000000000000000000" pitchFamily="2" charset="2"/>
                        <a:buChar char="§"/>
                      </a:pPr>
                      <a:r>
                        <a:rPr lang="en-US" sz="1600" b="0" dirty="0"/>
                        <a:t>Working with Binary Datasets.</a:t>
                      </a:r>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4364503"/>
                  </a:ext>
                </a:extLst>
              </a:tr>
              <a:tr h="20000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Cardiovascular Disease Prediction using Deep Learning</a:t>
                      </a:r>
                    </a:p>
                    <a:p>
                      <a:endParaRPr lang="en-US" sz="16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u="none" strike="noStrike" kern="1200" dirty="0">
                          <a:solidFill>
                            <a:schemeClr val="tx1"/>
                          </a:solidFill>
                          <a:effectLst/>
                          <a:latin typeface="+mn-lt"/>
                          <a:ea typeface="+mn-ea"/>
                          <a:cs typeface="+mn-cs"/>
                        </a:rPr>
                        <a:t>Paranthaman M,</a:t>
                      </a:r>
                      <a:r>
                        <a:rPr lang="en-US" sz="1600" b="0" i="0" kern="1200" dirty="0">
                          <a:solidFill>
                            <a:schemeClr val="tx1"/>
                          </a:solidFill>
                          <a:effectLst/>
                          <a:latin typeface="+mn-lt"/>
                          <a:ea typeface="+mn-ea"/>
                          <a:cs typeface="+mn-cs"/>
                        </a:rPr>
                        <a:t> </a:t>
                      </a:r>
                      <a:r>
                        <a:rPr lang="en-US" sz="1600" b="0" i="0" u="none" strike="noStrike" kern="1200" dirty="0" err="1">
                          <a:solidFill>
                            <a:schemeClr val="tx1"/>
                          </a:solidFill>
                          <a:effectLst/>
                          <a:latin typeface="+mn-lt"/>
                          <a:ea typeface="+mn-ea"/>
                          <a:cs typeface="+mn-cs"/>
                        </a:rPr>
                        <a:t>Yaathash</a:t>
                      </a:r>
                      <a:r>
                        <a:rPr lang="en-US" sz="1600" b="0" i="0" u="none" strike="noStrike" kern="1200" dirty="0">
                          <a:solidFill>
                            <a:schemeClr val="tx1"/>
                          </a:solidFill>
                          <a:effectLst/>
                          <a:latin typeface="+mn-lt"/>
                          <a:ea typeface="+mn-ea"/>
                          <a:cs typeface="+mn-cs"/>
                        </a:rPr>
                        <a:t> B, </a:t>
                      </a:r>
                      <a:r>
                        <a:rPr lang="en-US" sz="1600" b="0" i="0" kern="1200" dirty="0">
                          <a:solidFill>
                            <a:schemeClr val="tx1"/>
                          </a:solidFill>
                          <a:effectLst/>
                          <a:latin typeface="+mn-lt"/>
                          <a:ea typeface="+mn-ea"/>
                          <a:cs typeface="+mn-cs"/>
                        </a:rPr>
                        <a:t> </a:t>
                      </a:r>
                      <a:r>
                        <a:rPr lang="en-US" sz="1600" b="0" i="0" u="none" strike="noStrike" kern="1200" dirty="0">
                          <a:solidFill>
                            <a:schemeClr val="tx1"/>
                          </a:solidFill>
                          <a:effectLst/>
                          <a:latin typeface="+mn-lt"/>
                          <a:ea typeface="+mn-ea"/>
                          <a:cs typeface="+mn-cs"/>
                        </a:rPr>
                        <a:t>Santhosh S,</a:t>
                      </a:r>
                      <a:r>
                        <a:rPr lang="en-US" sz="1600" b="0" i="0" kern="1200" dirty="0">
                          <a:solidFill>
                            <a:schemeClr val="tx1"/>
                          </a:solidFill>
                          <a:effectLst/>
                          <a:latin typeface="+mn-lt"/>
                          <a:ea typeface="+mn-ea"/>
                          <a:cs typeface="+mn-cs"/>
                        </a:rPr>
                        <a:t> </a:t>
                      </a:r>
                      <a:r>
                        <a:rPr lang="en-US" sz="1600" b="0" i="0" u="none" strike="noStrike" kern="1200" dirty="0" err="1">
                          <a:solidFill>
                            <a:schemeClr val="tx1"/>
                          </a:solidFill>
                          <a:effectLst/>
                          <a:latin typeface="+mn-lt"/>
                          <a:ea typeface="+mn-ea"/>
                          <a:cs typeface="+mn-cs"/>
                        </a:rPr>
                        <a:t>Sanjairam</a:t>
                      </a:r>
                      <a:r>
                        <a:rPr lang="en-US" sz="1600" b="0" i="0" u="none" strike="noStrike" kern="1200" dirty="0">
                          <a:solidFill>
                            <a:schemeClr val="tx1"/>
                          </a:solidFill>
                          <a:effectLst/>
                          <a:latin typeface="+mn-lt"/>
                          <a:ea typeface="+mn-ea"/>
                          <a:cs typeface="+mn-cs"/>
                        </a:rPr>
                        <a:t> M</a:t>
                      </a:r>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0" dirty="0"/>
                        <a:t>IEEE</a:t>
                      </a:r>
                    </a:p>
                    <a:p>
                      <a:pPr algn="ctr"/>
                      <a:r>
                        <a:rPr lang="en-IN" sz="1600" b="0" dirty="0"/>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
                      </a:pPr>
                      <a:r>
                        <a:rPr lang="en-US" sz="1600" dirty="0"/>
                        <a:t>Makes the model faster and more efficient.</a:t>
                      </a:r>
                    </a:p>
                    <a:p>
                      <a:pPr marL="285750" indent="-285750">
                        <a:buFont typeface="Wingdings" panose="05000000000000000000" pitchFamily="2" charset="2"/>
                        <a:buChar char="§"/>
                      </a:pPr>
                      <a:r>
                        <a:rPr lang="en-US" sz="1600" dirty="0"/>
                        <a:t>Difficult to implement patient-specific advice.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IN" sz="1600" dirty="0"/>
                        <a:t>May increase computational 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
                      </a:pPr>
                      <a:r>
                        <a:rPr lang="en-US" sz="1600" dirty="0"/>
                        <a:t>Implementing personalized recommendations becomes challenging due to diverse individual needs.</a:t>
                      </a:r>
                      <a:endParaRPr lang="en-IN" sz="16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0998511"/>
                  </a:ext>
                </a:extLst>
              </a:tr>
            </a:tbl>
          </a:graphicData>
        </a:graphic>
      </p:graphicFrame>
      <p:sp>
        <p:nvSpPr>
          <p:cNvPr id="7" name="TextBox 6">
            <a:extLst>
              <a:ext uri="{FF2B5EF4-FFF2-40B4-BE49-F238E27FC236}">
                <a16:creationId xmlns:a16="http://schemas.microsoft.com/office/drawing/2014/main" id="{2146B427-1A35-196A-8F4F-8A308D4D6512}"/>
              </a:ext>
            </a:extLst>
          </p:cNvPr>
          <p:cNvSpPr txBox="1"/>
          <p:nvPr/>
        </p:nvSpPr>
        <p:spPr>
          <a:xfrm>
            <a:off x="2626660" y="34966"/>
            <a:ext cx="8104094" cy="830997"/>
          </a:xfrm>
          <a:prstGeom prst="rect">
            <a:avLst/>
          </a:prstGeom>
          <a:noFill/>
        </p:spPr>
        <p:txBody>
          <a:bodyPr wrap="square">
            <a:spAutoFit/>
          </a:bodyPr>
          <a:lstStyle/>
          <a:p>
            <a:r>
              <a:rPr lang="en-US" sz="4800" b="1" u="sng" dirty="0">
                <a:solidFill>
                  <a:schemeClr val="accent2">
                    <a:lumMod val="75000"/>
                  </a:schemeClr>
                </a:solidFill>
              </a:rPr>
              <a:t>LITERATURE SURVEY(1/4)</a:t>
            </a:r>
            <a:endParaRPr lang="en-IN" sz="4800" dirty="0">
              <a:solidFill>
                <a:schemeClr val="accent2">
                  <a:lumMod val="75000"/>
                </a:schemeClr>
              </a:solidFill>
            </a:endParaRPr>
          </a:p>
        </p:txBody>
      </p:sp>
      <p:sp>
        <p:nvSpPr>
          <p:cNvPr id="8" name="TextBox 7">
            <a:extLst>
              <a:ext uri="{FF2B5EF4-FFF2-40B4-BE49-F238E27FC236}">
                <a16:creationId xmlns:a16="http://schemas.microsoft.com/office/drawing/2014/main" id="{15CEA3A7-8C7A-1885-5A34-6E6BC6E3846D}"/>
              </a:ext>
            </a:extLst>
          </p:cNvPr>
          <p:cNvSpPr txBox="1"/>
          <p:nvPr/>
        </p:nvSpPr>
        <p:spPr>
          <a:xfrm>
            <a:off x="582706" y="6445624"/>
            <a:ext cx="3424518" cy="369332"/>
          </a:xfrm>
          <a:prstGeom prst="rect">
            <a:avLst/>
          </a:prstGeom>
          <a:noFill/>
        </p:spPr>
        <p:txBody>
          <a:bodyPr wrap="square" rtlCol="0">
            <a:spAutoFit/>
          </a:bodyPr>
          <a:lstStyle/>
          <a:p>
            <a:r>
              <a:rPr lang="en-US" dirty="0"/>
              <a:t>MCA SS VIVA </a:t>
            </a:r>
            <a:endParaRPr lang="en-IN" dirty="0"/>
          </a:p>
        </p:txBody>
      </p:sp>
      <p:sp>
        <p:nvSpPr>
          <p:cNvPr id="9" name="TextBox 8">
            <a:extLst>
              <a:ext uri="{FF2B5EF4-FFF2-40B4-BE49-F238E27FC236}">
                <a16:creationId xmlns:a16="http://schemas.microsoft.com/office/drawing/2014/main" id="{03B8400F-C3E6-A492-2A04-00099AC22346}"/>
              </a:ext>
            </a:extLst>
          </p:cNvPr>
          <p:cNvSpPr txBox="1"/>
          <p:nvPr/>
        </p:nvSpPr>
        <p:spPr>
          <a:xfrm>
            <a:off x="11698940" y="6454588"/>
            <a:ext cx="824756" cy="369332"/>
          </a:xfrm>
          <a:prstGeom prst="rect">
            <a:avLst/>
          </a:prstGeom>
          <a:noFill/>
        </p:spPr>
        <p:txBody>
          <a:bodyPr wrap="square" rtlCol="0">
            <a:spAutoFit/>
          </a:bodyPr>
          <a:lstStyle/>
          <a:p>
            <a:r>
              <a:rPr lang="en-US" dirty="0"/>
              <a:t>6 </a:t>
            </a:r>
            <a:endParaRPr lang="en-IN" dirty="0"/>
          </a:p>
        </p:txBody>
      </p:sp>
    </p:spTree>
    <p:extLst>
      <p:ext uri="{BB962C8B-B14F-4D97-AF65-F5344CB8AC3E}">
        <p14:creationId xmlns:p14="http://schemas.microsoft.com/office/powerpoint/2010/main" val="2415390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43398F3-D5CF-F523-3820-68FD62D49170}"/>
              </a:ext>
            </a:extLst>
          </p:cNvPr>
          <p:cNvGraphicFramePr>
            <a:graphicFrameLocks noGrp="1"/>
          </p:cNvGraphicFramePr>
          <p:nvPr>
            <p:extLst>
              <p:ext uri="{D42A27DB-BD31-4B8C-83A1-F6EECF244321}">
                <p14:modId xmlns:p14="http://schemas.microsoft.com/office/powerpoint/2010/main" val="589948413"/>
              </p:ext>
            </p:extLst>
          </p:nvPr>
        </p:nvGraphicFramePr>
        <p:xfrm>
          <a:off x="324035" y="778726"/>
          <a:ext cx="11607553" cy="5497639"/>
        </p:xfrm>
        <a:graphic>
          <a:graphicData uri="http://schemas.openxmlformats.org/drawingml/2006/table">
            <a:tbl>
              <a:tblPr firstRow="1" bandRow="1">
                <a:tableStyleId>{2D5ABB26-0587-4C30-8999-92F81FD0307C}</a:tableStyleId>
              </a:tblPr>
              <a:tblGrid>
                <a:gridCol w="2239502">
                  <a:extLst>
                    <a:ext uri="{9D8B030D-6E8A-4147-A177-3AD203B41FA5}">
                      <a16:colId xmlns:a16="http://schemas.microsoft.com/office/drawing/2014/main" val="2728106759"/>
                    </a:ext>
                  </a:extLst>
                </a:gridCol>
                <a:gridCol w="1671740">
                  <a:extLst>
                    <a:ext uri="{9D8B030D-6E8A-4147-A177-3AD203B41FA5}">
                      <a16:colId xmlns:a16="http://schemas.microsoft.com/office/drawing/2014/main" val="3731268747"/>
                    </a:ext>
                  </a:extLst>
                </a:gridCol>
                <a:gridCol w="1750595">
                  <a:extLst>
                    <a:ext uri="{9D8B030D-6E8A-4147-A177-3AD203B41FA5}">
                      <a16:colId xmlns:a16="http://schemas.microsoft.com/office/drawing/2014/main" val="4117945820"/>
                    </a:ext>
                  </a:extLst>
                </a:gridCol>
                <a:gridCol w="2838803">
                  <a:extLst>
                    <a:ext uri="{9D8B030D-6E8A-4147-A177-3AD203B41FA5}">
                      <a16:colId xmlns:a16="http://schemas.microsoft.com/office/drawing/2014/main" val="2117777629"/>
                    </a:ext>
                  </a:extLst>
                </a:gridCol>
                <a:gridCol w="3106913">
                  <a:extLst>
                    <a:ext uri="{9D8B030D-6E8A-4147-A177-3AD203B41FA5}">
                      <a16:colId xmlns:a16="http://schemas.microsoft.com/office/drawing/2014/main" val="1233970424"/>
                    </a:ext>
                  </a:extLst>
                </a:gridCol>
              </a:tblGrid>
              <a:tr h="617382">
                <a:tc>
                  <a:txBody>
                    <a:bodyPr/>
                    <a:lstStyle/>
                    <a:p>
                      <a:pPr algn="ctr"/>
                      <a:r>
                        <a:rPr lang="en-IN" sz="1600" b="0" dirty="0"/>
                        <a:t>PAPER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0" dirty="0"/>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0" dirty="0"/>
                        <a:t>PUBLICATION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0" dirty="0"/>
                        <a:t>PROS &amp; 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t>LIMITATIONS</a:t>
                      </a:r>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617154"/>
                  </a:ext>
                </a:extLst>
              </a:tr>
              <a:tr h="22049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Heart disease risk prediction using deep learning techniques with feature augmentation</a:t>
                      </a:r>
                    </a:p>
                    <a:p>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i="0" kern="1200" dirty="0">
                          <a:solidFill>
                            <a:schemeClr val="tx1"/>
                          </a:solidFill>
                          <a:effectLst/>
                          <a:latin typeface="+mn-lt"/>
                          <a:ea typeface="+mn-ea"/>
                          <a:cs typeface="+mn-cs"/>
                        </a:rPr>
                        <a:t>Maria Teresa Garcia-Ordas,</a:t>
                      </a:r>
                    </a:p>
                    <a:p>
                      <a:r>
                        <a:rPr lang="en-IN" sz="1600" b="0" i="0" kern="1200" dirty="0">
                          <a:solidFill>
                            <a:schemeClr val="tx1"/>
                          </a:solidFill>
                          <a:effectLst/>
                          <a:latin typeface="+mn-lt"/>
                          <a:ea typeface="+mn-ea"/>
                          <a:cs typeface="+mn-cs"/>
                        </a:rPr>
                        <a:t>Martin Bayon-Gutierrez,</a:t>
                      </a:r>
                    </a:p>
                    <a:p>
                      <a:r>
                        <a:rPr lang="en-IN" sz="1600" b="0" i="0" kern="1200" dirty="0">
                          <a:solidFill>
                            <a:schemeClr val="tx1"/>
                          </a:solidFill>
                          <a:effectLst/>
                          <a:latin typeface="+mn-lt"/>
                          <a:ea typeface="+mn-ea"/>
                          <a:cs typeface="+mn-cs"/>
                        </a:rPr>
                        <a:t>Jose </a:t>
                      </a:r>
                      <a:r>
                        <a:rPr lang="en-IN" sz="1600" b="0" i="0" kern="1200" dirty="0" err="1">
                          <a:solidFill>
                            <a:schemeClr val="tx1"/>
                          </a:solidFill>
                          <a:effectLst/>
                          <a:latin typeface="+mn-lt"/>
                          <a:ea typeface="+mn-ea"/>
                          <a:cs typeface="+mn-cs"/>
                        </a:rPr>
                        <a:t>Aveleira</a:t>
                      </a:r>
                      <a:r>
                        <a:rPr lang="en-IN" sz="1600" b="0" i="0" kern="1200" dirty="0">
                          <a:solidFill>
                            <a:schemeClr val="tx1"/>
                          </a:solidFill>
                          <a:effectLst/>
                          <a:latin typeface="+mn-lt"/>
                          <a:ea typeface="+mn-ea"/>
                          <a:cs typeface="+mn-cs"/>
                        </a:rPr>
                        <a:t>-Mata,</a:t>
                      </a:r>
                    </a:p>
                    <a:p>
                      <a:r>
                        <a:rPr lang="en-IN" sz="1600" b="0" i="0" kern="1200" dirty="0">
                          <a:solidFill>
                            <a:schemeClr val="tx1"/>
                          </a:solidFill>
                          <a:effectLst/>
                          <a:latin typeface="+mn-lt"/>
                          <a:ea typeface="+mn-ea"/>
                          <a:cs typeface="+mn-cs"/>
                        </a:rPr>
                        <a:t>Jose Alberto Benitez-Andrades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t>SPRINGER</a:t>
                      </a:r>
                    </a:p>
                    <a:p>
                      <a:pPr algn="ctr"/>
                      <a:r>
                        <a:rPr lang="en-US" sz="1600" b="0" dirty="0"/>
                        <a:t>2023</a:t>
                      </a:r>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
                      </a:pPr>
                      <a:r>
                        <a:rPr lang="en-US" sz="1600" b="0" dirty="0"/>
                        <a:t>Achieves a 90% precision, significantly improving detection accuracy.</a:t>
                      </a:r>
                    </a:p>
                    <a:p>
                      <a:pPr marL="285750" indent="-285750">
                        <a:buFont typeface="Wingdings" panose="05000000000000000000" pitchFamily="2" charset="2"/>
                        <a:buChar char="§"/>
                      </a:pPr>
                      <a:r>
                        <a:rPr lang="en-US" sz="1600" b="0" dirty="0"/>
                        <a:t>Complex analysis due to high variable count.</a:t>
                      </a:r>
                    </a:p>
                    <a:p>
                      <a:pPr marL="285750" indent="-285750">
                        <a:buFont typeface="Wingdings" panose="05000000000000000000" pitchFamily="2" charset="2"/>
                        <a:buChar char="§"/>
                      </a:pPr>
                      <a:r>
                        <a:rPr lang="en-US" sz="1600" b="0" dirty="0"/>
                        <a:t>Requires advanced deep learning expertise.</a:t>
                      </a:r>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
                      </a:pPr>
                      <a:r>
                        <a:rPr lang="en-US" sz="1600" dirty="0"/>
                        <a:t>The model may not account for all potential risk factors or uncommon conditions.</a:t>
                      </a:r>
                    </a:p>
                    <a:p>
                      <a:pPr marL="285750" indent="-285750">
                        <a:buFont typeface="Wingdings" panose="05000000000000000000" pitchFamily="2" charset="2"/>
                        <a:buChar char="§"/>
                      </a:pPr>
                      <a:r>
                        <a:rPr lang="en-US" sz="1600" dirty="0"/>
                        <a:t>Requires significant computational resources for training and evaluation.</a:t>
                      </a:r>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4364503"/>
                  </a:ext>
                </a:extLst>
              </a:tr>
              <a:tr h="26753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A one-dimensional convolutional neural network-based deep learning approach for predicting cardiovascular disease</a:t>
                      </a:r>
                    </a:p>
                    <a:p>
                      <a:endParaRPr lang="en-US" sz="16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i="0" kern="1200" dirty="0">
                          <a:solidFill>
                            <a:schemeClr val="tx1"/>
                          </a:solidFill>
                          <a:effectLst/>
                          <a:latin typeface="+mn-lt"/>
                          <a:ea typeface="+mn-ea"/>
                          <a:cs typeface="+mn-cs"/>
                        </a:rPr>
                        <a:t>Dhafer G. Honi,</a:t>
                      </a:r>
                      <a:endParaRPr lang="hi-IN" sz="1600" b="0" i="0" kern="1200" dirty="0">
                        <a:solidFill>
                          <a:schemeClr val="tx1"/>
                        </a:solidFill>
                        <a:effectLst/>
                        <a:latin typeface="+mn-lt"/>
                        <a:ea typeface="+mn-ea"/>
                        <a:cs typeface="+mn-cs"/>
                      </a:endParaRPr>
                    </a:p>
                    <a:p>
                      <a:r>
                        <a:rPr lang="en-IN" sz="1600" b="0" i="0" kern="1200" dirty="0">
                          <a:solidFill>
                            <a:schemeClr val="tx1"/>
                          </a:solidFill>
                          <a:effectLst/>
                          <a:latin typeface="+mn-lt"/>
                          <a:ea typeface="+mn-ea"/>
                          <a:cs typeface="+mn-cs"/>
                        </a:rPr>
                        <a:t>Laszlo Szathmary</a:t>
                      </a:r>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t>ScienceDirect</a:t>
                      </a:r>
                    </a:p>
                    <a:p>
                      <a:pPr algn="ctr"/>
                      <a:r>
                        <a:rPr lang="en-US" sz="1600" b="0" dirty="0"/>
                        <a:t>2024</a:t>
                      </a:r>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
                      </a:pPr>
                      <a:r>
                        <a:rPr lang="en-US" sz="1600" b="0" dirty="0"/>
                        <a:t>Achieves high prediction accuracy of 99.95%, significantly improving performance.</a:t>
                      </a:r>
                    </a:p>
                    <a:p>
                      <a:pPr marL="285750" indent="-285750">
                        <a:buFont typeface="Wingdings" panose="05000000000000000000" pitchFamily="2" charset="2"/>
                        <a:buChar char="§"/>
                      </a:pPr>
                      <a:r>
                        <a:rPr lang="en-US" sz="1600" b="0" dirty="0"/>
                        <a:t>Relies on extensive testing and optimization, which can be time-consuming.</a:t>
                      </a:r>
                    </a:p>
                    <a:p>
                      <a:pPr marL="285750" indent="-285750">
                        <a:buFont typeface="Wingdings" panose="05000000000000000000" pitchFamily="2" charset="2"/>
                        <a:buChar char="§"/>
                      </a:pPr>
                      <a:r>
                        <a:rPr lang="en-US" sz="1600" b="0" dirty="0"/>
                        <a:t>Requires specialized knowledge in deep learning for implementation.</a:t>
                      </a:r>
                      <a:endParaRPr lang="en-IN" sz="16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
                      </a:pPr>
                      <a:r>
                        <a:rPr lang="en-US" sz="1600" dirty="0"/>
                        <a:t>Implementing the model necessitates specialized expertise in deep learning, making it harder for beginners.</a:t>
                      </a:r>
                    </a:p>
                    <a:p>
                      <a:pPr marL="285750" indent="-285750">
                        <a:buFont typeface="Wingdings" panose="05000000000000000000" pitchFamily="2" charset="2"/>
                        <a:buChar char="§"/>
                      </a:pPr>
                      <a:r>
                        <a:rPr lang="en-US" sz="1600" dirty="0"/>
                        <a:t>Achieving high accuracy requires extensive testing and optimization, which can be time-intensive.</a:t>
                      </a:r>
                      <a:endParaRPr lang="en-IN" sz="16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0998511"/>
                  </a:ext>
                </a:extLst>
              </a:tr>
            </a:tbl>
          </a:graphicData>
        </a:graphic>
      </p:graphicFrame>
      <p:sp>
        <p:nvSpPr>
          <p:cNvPr id="5" name="TextBox 4">
            <a:extLst>
              <a:ext uri="{FF2B5EF4-FFF2-40B4-BE49-F238E27FC236}">
                <a16:creationId xmlns:a16="http://schemas.microsoft.com/office/drawing/2014/main" id="{E2631E06-9995-9EF1-A5C0-8D55548D0E51}"/>
              </a:ext>
            </a:extLst>
          </p:cNvPr>
          <p:cNvSpPr txBox="1"/>
          <p:nvPr/>
        </p:nvSpPr>
        <p:spPr>
          <a:xfrm>
            <a:off x="2626660" y="52896"/>
            <a:ext cx="8104094" cy="830997"/>
          </a:xfrm>
          <a:prstGeom prst="rect">
            <a:avLst/>
          </a:prstGeom>
          <a:noFill/>
        </p:spPr>
        <p:txBody>
          <a:bodyPr wrap="square">
            <a:spAutoFit/>
          </a:bodyPr>
          <a:lstStyle/>
          <a:p>
            <a:r>
              <a:rPr lang="en-US" sz="4800" b="1" u="sng" dirty="0">
                <a:solidFill>
                  <a:schemeClr val="accent2">
                    <a:lumMod val="75000"/>
                  </a:schemeClr>
                </a:solidFill>
              </a:rPr>
              <a:t>LITERATURE SURVEY(2/4)</a:t>
            </a:r>
            <a:endParaRPr lang="en-IN" sz="4800" dirty="0">
              <a:solidFill>
                <a:schemeClr val="accent2">
                  <a:lumMod val="75000"/>
                </a:schemeClr>
              </a:solidFill>
            </a:endParaRPr>
          </a:p>
        </p:txBody>
      </p:sp>
      <p:sp>
        <p:nvSpPr>
          <p:cNvPr id="6" name="TextBox 5">
            <a:extLst>
              <a:ext uri="{FF2B5EF4-FFF2-40B4-BE49-F238E27FC236}">
                <a16:creationId xmlns:a16="http://schemas.microsoft.com/office/drawing/2014/main" id="{F3CC2D4F-17E7-22D3-154B-1F6ED85FECE3}"/>
              </a:ext>
            </a:extLst>
          </p:cNvPr>
          <p:cNvSpPr txBox="1"/>
          <p:nvPr/>
        </p:nvSpPr>
        <p:spPr>
          <a:xfrm>
            <a:off x="582706" y="6445624"/>
            <a:ext cx="3424518" cy="369332"/>
          </a:xfrm>
          <a:prstGeom prst="rect">
            <a:avLst/>
          </a:prstGeom>
          <a:noFill/>
        </p:spPr>
        <p:txBody>
          <a:bodyPr wrap="square" rtlCol="0">
            <a:spAutoFit/>
          </a:bodyPr>
          <a:lstStyle/>
          <a:p>
            <a:r>
              <a:rPr lang="en-US" dirty="0"/>
              <a:t>MCA SS VIVA </a:t>
            </a:r>
            <a:endParaRPr lang="en-IN" dirty="0"/>
          </a:p>
        </p:txBody>
      </p:sp>
      <p:sp>
        <p:nvSpPr>
          <p:cNvPr id="7" name="TextBox 6">
            <a:extLst>
              <a:ext uri="{FF2B5EF4-FFF2-40B4-BE49-F238E27FC236}">
                <a16:creationId xmlns:a16="http://schemas.microsoft.com/office/drawing/2014/main" id="{A781BB32-8CD4-8665-1EB3-DA05561CA139}"/>
              </a:ext>
            </a:extLst>
          </p:cNvPr>
          <p:cNvSpPr txBox="1"/>
          <p:nvPr/>
        </p:nvSpPr>
        <p:spPr>
          <a:xfrm>
            <a:off x="11698940" y="6454588"/>
            <a:ext cx="824756" cy="369332"/>
          </a:xfrm>
          <a:prstGeom prst="rect">
            <a:avLst/>
          </a:prstGeom>
          <a:noFill/>
        </p:spPr>
        <p:txBody>
          <a:bodyPr wrap="square" rtlCol="0">
            <a:spAutoFit/>
          </a:bodyPr>
          <a:lstStyle/>
          <a:p>
            <a:r>
              <a:rPr lang="en-US" dirty="0"/>
              <a:t>7 </a:t>
            </a:r>
            <a:endParaRPr lang="en-IN" dirty="0"/>
          </a:p>
        </p:txBody>
      </p:sp>
    </p:spTree>
    <p:extLst>
      <p:ext uri="{BB962C8B-B14F-4D97-AF65-F5344CB8AC3E}">
        <p14:creationId xmlns:p14="http://schemas.microsoft.com/office/powerpoint/2010/main" val="3357010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3AFE6DD-D83E-7030-4017-DE917422FB5F}"/>
              </a:ext>
            </a:extLst>
          </p:cNvPr>
          <p:cNvGraphicFramePr>
            <a:graphicFrameLocks noGrp="1"/>
          </p:cNvGraphicFramePr>
          <p:nvPr>
            <p:extLst>
              <p:ext uri="{D42A27DB-BD31-4B8C-83A1-F6EECF244321}">
                <p14:modId xmlns:p14="http://schemas.microsoft.com/office/powerpoint/2010/main" val="95298899"/>
              </p:ext>
            </p:extLst>
          </p:nvPr>
        </p:nvGraphicFramePr>
        <p:xfrm>
          <a:off x="213361" y="708212"/>
          <a:ext cx="11719560" cy="5611906"/>
        </p:xfrm>
        <a:graphic>
          <a:graphicData uri="http://schemas.openxmlformats.org/drawingml/2006/table">
            <a:tbl>
              <a:tblPr firstRow="1" bandRow="1">
                <a:tableStyleId>{2D5ABB26-0587-4C30-8999-92F81FD0307C}</a:tableStyleId>
              </a:tblPr>
              <a:tblGrid>
                <a:gridCol w="2301239">
                  <a:extLst>
                    <a:ext uri="{9D8B030D-6E8A-4147-A177-3AD203B41FA5}">
                      <a16:colId xmlns:a16="http://schemas.microsoft.com/office/drawing/2014/main" val="2728106759"/>
                    </a:ext>
                  </a:extLst>
                </a:gridCol>
                <a:gridCol w="1767840">
                  <a:extLst>
                    <a:ext uri="{9D8B030D-6E8A-4147-A177-3AD203B41FA5}">
                      <a16:colId xmlns:a16="http://schemas.microsoft.com/office/drawing/2014/main" val="3731268747"/>
                    </a:ext>
                  </a:extLst>
                </a:gridCol>
                <a:gridCol w="2118360">
                  <a:extLst>
                    <a:ext uri="{9D8B030D-6E8A-4147-A177-3AD203B41FA5}">
                      <a16:colId xmlns:a16="http://schemas.microsoft.com/office/drawing/2014/main" val="4117945820"/>
                    </a:ext>
                  </a:extLst>
                </a:gridCol>
                <a:gridCol w="2941320">
                  <a:extLst>
                    <a:ext uri="{9D8B030D-6E8A-4147-A177-3AD203B41FA5}">
                      <a16:colId xmlns:a16="http://schemas.microsoft.com/office/drawing/2014/main" val="2117777629"/>
                    </a:ext>
                  </a:extLst>
                </a:gridCol>
                <a:gridCol w="2590801">
                  <a:extLst>
                    <a:ext uri="{9D8B030D-6E8A-4147-A177-3AD203B41FA5}">
                      <a16:colId xmlns:a16="http://schemas.microsoft.com/office/drawing/2014/main" val="685868378"/>
                    </a:ext>
                  </a:extLst>
                </a:gridCol>
              </a:tblGrid>
              <a:tr h="660117">
                <a:tc>
                  <a:txBody>
                    <a:bodyPr/>
                    <a:lstStyle/>
                    <a:p>
                      <a:pPr algn="ctr"/>
                      <a:r>
                        <a:rPr lang="en-IN" sz="1800" b="0" dirty="0"/>
                        <a:t>PAPER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0" dirty="0"/>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0" dirty="0"/>
                        <a:t>PUBLICATION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0" dirty="0"/>
                        <a:t>PROS /CONS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0" dirty="0"/>
                        <a:t>LIMITATIONS</a:t>
                      </a:r>
                      <a:endParaRPr lang="en-IN" sz="18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617154"/>
                  </a:ext>
                </a:extLst>
              </a:tr>
              <a:tr h="2419392">
                <a:tc>
                  <a:txBody>
                    <a:bodyPr/>
                    <a:lstStyle/>
                    <a:p>
                      <a:r>
                        <a:rPr lang="en-US" sz="1600" b="0" i="0" kern="1200" dirty="0">
                          <a:solidFill>
                            <a:schemeClr val="tx1"/>
                          </a:solidFill>
                          <a:effectLst/>
                          <a:latin typeface="+mn-lt"/>
                          <a:ea typeface="+mn-ea"/>
                          <a:cs typeface="+mn-cs"/>
                        </a:rPr>
                        <a:t>Cardiovascular Disease Prediction using Machine Learning Methods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i="0" u="none" strike="noStrike" kern="1200" dirty="0">
                          <a:solidFill>
                            <a:schemeClr val="tx1"/>
                          </a:solidFill>
                          <a:effectLst/>
                          <a:latin typeface="+mn-lt"/>
                          <a:ea typeface="+mn-ea"/>
                          <a:cs typeface="+mn-cs"/>
                        </a:rPr>
                        <a:t>Tugba </a:t>
                      </a:r>
                      <a:r>
                        <a:rPr lang="en-IN" sz="1600" b="0" i="0" u="none" strike="noStrike" kern="1200" dirty="0" err="1">
                          <a:solidFill>
                            <a:schemeClr val="tx1"/>
                          </a:solidFill>
                          <a:effectLst/>
                          <a:latin typeface="+mn-lt"/>
                          <a:ea typeface="+mn-ea"/>
                          <a:cs typeface="+mn-cs"/>
                        </a:rPr>
                        <a:t>Palabas</a:t>
                      </a:r>
                      <a:endParaRPr lang="en-IN" sz="1600" b="0" i="0" u="none" strike="noStrike"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t>IEEE CONF 2024</a:t>
                      </a:r>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
                      </a:pPr>
                      <a:r>
                        <a:rPr lang="en-US" sz="1600" b="0" dirty="0"/>
                        <a:t>Achieves 99% accuracy using the Random Forest classifier.</a:t>
                      </a:r>
                    </a:p>
                    <a:p>
                      <a:pPr marL="285750" indent="-285750">
                        <a:buFont typeface="Wingdings" panose="05000000000000000000" pitchFamily="2" charset="2"/>
                        <a:buChar char="§"/>
                      </a:pPr>
                      <a:r>
                        <a:rPr lang="en-US" sz="1600" b="0" dirty="0"/>
                        <a:t>Requires extensive preprocessing and normalization of the dataset.</a:t>
                      </a:r>
                    </a:p>
                    <a:p>
                      <a:pPr marL="285750" indent="-285750">
                        <a:buFont typeface="Wingdings" panose="05000000000000000000" pitchFamily="2" charset="2"/>
                        <a:buChar char="§"/>
                      </a:pPr>
                      <a:r>
                        <a:rPr lang="en-US" sz="1600" b="0" dirty="0"/>
                        <a:t>Performance varies significantly across classifiers, necessitating multiple evaluations.</a:t>
                      </a:r>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
                      </a:pPr>
                      <a:r>
                        <a:rPr lang="en-US" sz="1600" dirty="0"/>
                        <a:t>Dependence on dataset quality and preprocessing techniques for achieving high accuracy.</a:t>
                      </a:r>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4364503"/>
                  </a:ext>
                </a:extLst>
              </a:tr>
              <a:tr h="2532397">
                <a:tc>
                  <a:txBody>
                    <a:bodyPr/>
                    <a:lstStyle/>
                    <a:p>
                      <a:r>
                        <a:rPr lang="en-US" sz="1600" b="0" i="0" kern="1200" dirty="0">
                          <a:solidFill>
                            <a:schemeClr val="tx1"/>
                          </a:solidFill>
                          <a:effectLst/>
                          <a:latin typeface="+mn-lt"/>
                          <a:ea typeface="+mn-ea"/>
                          <a:cs typeface="+mn-cs"/>
                        </a:rPr>
                        <a:t>Heart Disease Prediction using Machine Learning Techniques</a:t>
                      </a:r>
                    </a:p>
                    <a:p>
                      <a:endParaRPr lang="en-US" sz="16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kern="1200" dirty="0">
                          <a:solidFill>
                            <a:schemeClr val="tx1"/>
                          </a:solidFill>
                          <a:effectLst/>
                          <a:latin typeface="+mn-lt"/>
                          <a:ea typeface="+mn-ea"/>
                          <a:cs typeface="+mn-cs"/>
                        </a:rPr>
                        <a:t>Devansh Shah, Samir Patel &amp; Santosh Kumar Bharti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t>ScienceDirect</a:t>
                      </a:r>
                    </a:p>
                    <a:p>
                      <a:pPr algn="ctr"/>
                      <a:r>
                        <a:rPr lang="en-US" sz="1600" b="0" dirty="0"/>
                        <a:t>2020</a:t>
                      </a:r>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
                      </a:pPr>
                      <a:r>
                        <a:rPr lang="en-US" sz="1600" b="0" dirty="0"/>
                        <a:t>Utilizes supervised learning algorithms to predict heart disease effectively.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1600" b="0" dirty="0"/>
                    </a:p>
                    <a:p>
                      <a:pPr marL="285750" indent="-285750">
                        <a:buFont typeface="Wingdings" panose="05000000000000000000" pitchFamily="2" charset="2"/>
                        <a:buChar char="§"/>
                      </a:pPr>
                      <a:r>
                        <a:rPr lang="en-US" sz="1600" dirty="0"/>
                        <a:t>May not generalize well to larger, more diverse datasets.</a:t>
                      </a:r>
                      <a:endParaRPr lang="en-IN" sz="16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b="0" dirty="0"/>
                        <a:t>Limited testing with less dataset which  may limit generalizability.</a:t>
                      </a:r>
                    </a:p>
                    <a:p>
                      <a:pPr marL="285750" indent="-285750">
                        <a:buFont typeface="Wingdings" panose="05000000000000000000" pitchFamily="2" charset="2"/>
                        <a:buChar char="§"/>
                      </a:pPr>
                      <a:endParaRPr lang="en-IN" sz="16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0998511"/>
                  </a:ext>
                </a:extLst>
              </a:tr>
            </a:tbl>
          </a:graphicData>
        </a:graphic>
      </p:graphicFrame>
      <p:sp>
        <p:nvSpPr>
          <p:cNvPr id="5" name="TextBox 4">
            <a:extLst>
              <a:ext uri="{FF2B5EF4-FFF2-40B4-BE49-F238E27FC236}">
                <a16:creationId xmlns:a16="http://schemas.microsoft.com/office/drawing/2014/main" id="{1F742343-B753-68F8-89EA-D6D364E583BF}"/>
              </a:ext>
            </a:extLst>
          </p:cNvPr>
          <p:cNvSpPr txBox="1"/>
          <p:nvPr/>
        </p:nvSpPr>
        <p:spPr>
          <a:xfrm>
            <a:off x="2716307" y="-18824"/>
            <a:ext cx="8104094" cy="830997"/>
          </a:xfrm>
          <a:prstGeom prst="rect">
            <a:avLst/>
          </a:prstGeom>
          <a:noFill/>
        </p:spPr>
        <p:txBody>
          <a:bodyPr wrap="square">
            <a:spAutoFit/>
          </a:bodyPr>
          <a:lstStyle/>
          <a:p>
            <a:r>
              <a:rPr lang="en-US" sz="4800" b="1" u="sng" dirty="0">
                <a:solidFill>
                  <a:schemeClr val="accent2">
                    <a:lumMod val="75000"/>
                  </a:schemeClr>
                </a:solidFill>
              </a:rPr>
              <a:t>LITERATURE SURVEY(3/4)</a:t>
            </a:r>
            <a:endParaRPr lang="en-IN" sz="4800" dirty="0">
              <a:solidFill>
                <a:schemeClr val="accent2">
                  <a:lumMod val="75000"/>
                </a:schemeClr>
              </a:solidFill>
            </a:endParaRPr>
          </a:p>
        </p:txBody>
      </p:sp>
      <p:sp>
        <p:nvSpPr>
          <p:cNvPr id="6" name="TextBox 5">
            <a:extLst>
              <a:ext uri="{FF2B5EF4-FFF2-40B4-BE49-F238E27FC236}">
                <a16:creationId xmlns:a16="http://schemas.microsoft.com/office/drawing/2014/main" id="{82868DEF-D599-E4D2-1225-C0D7991CD709}"/>
              </a:ext>
            </a:extLst>
          </p:cNvPr>
          <p:cNvSpPr txBox="1"/>
          <p:nvPr/>
        </p:nvSpPr>
        <p:spPr>
          <a:xfrm>
            <a:off x="582706" y="6445624"/>
            <a:ext cx="3424518" cy="369332"/>
          </a:xfrm>
          <a:prstGeom prst="rect">
            <a:avLst/>
          </a:prstGeom>
          <a:noFill/>
        </p:spPr>
        <p:txBody>
          <a:bodyPr wrap="square" rtlCol="0">
            <a:spAutoFit/>
          </a:bodyPr>
          <a:lstStyle/>
          <a:p>
            <a:r>
              <a:rPr lang="en-US" dirty="0"/>
              <a:t>MCA SS VIVA </a:t>
            </a:r>
            <a:endParaRPr lang="en-IN" dirty="0"/>
          </a:p>
        </p:txBody>
      </p:sp>
      <p:sp>
        <p:nvSpPr>
          <p:cNvPr id="7" name="TextBox 6">
            <a:extLst>
              <a:ext uri="{FF2B5EF4-FFF2-40B4-BE49-F238E27FC236}">
                <a16:creationId xmlns:a16="http://schemas.microsoft.com/office/drawing/2014/main" id="{38EE0387-4981-773E-3B5F-0D12D6972D0D}"/>
              </a:ext>
            </a:extLst>
          </p:cNvPr>
          <p:cNvSpPr txBox="1"/>
          <p:nvPr/>
        </p:nvSpPr>
        <p:spPr>
          <a:xfrm>
            <a:off x="11698940" y="6454588"/>
            <a:ext cx="824756" cy="369332"/>
          </a:xfrm>
          <a:prstGeom prst="rect">
            <a:avLst/>
          </a:prstGeom>
          <a:noFill/>
        </p:spPr>
        <p:txBody>
          <a:bodyPr wrap="square" rtlCol="0">
            <a:spAutoFit/>
          </a:bodyPr>
          <a:lstStyle/>
          <a:p>
            <a:r>
              <a:rPr lang="en-US" dirty="0"/>
              <a:t>8 </a:t>
            </a:r>
            <a:endParaRPr lang="en-IN" dirty="0"/>
          </a:p>
        </p:txBody>
      </p:sp>
    </p:spTree>
    <p:extLst>
      <p:ext uri="{BB962C8B-B14F-4D97-AF65-F5344CB8AC3E}">
        <p14:creationId xmlns:p14="http://schemas.microsoft.com/office/powerpoint/2010/main" val="319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247012B-8999-8ABF-6356-601CAF20E0D7}"/>
              </a:ext>
            </a:extLst>
          </p:cNvPr>
          <p:cNvGraphicFramePr>
            <a:graphicFrameLocks noGrp="1"/>
          </p:cNvGraphicFramePr>
          <p:nvPr>
            <p:extLst>
              <p:ext uri="{D42A27DB-BD31-4B8C-83A1-F6EECF244321}">
                <p14:modId xmlns:p14="http://schemas.microsoft.com/office/powerpoint/2010/main" val="3767657002"/>
              </p:ext>
            </p:extLst>
          </p:nvPr>
        </p:nvGraphicFramePr>
        <p:xfrm>
          <a:off x="233083" y="654618"/>
          <a:ext cx="11682198" cy="5680169"/>
        </p:xfrm>
        <a:graphic>
          <a:graphicData uri="http://schemas.openxmlformats.org/drawingml/2006/table">
            <a:tbl>
              <a:tblPr firstRow="1" bandRow="1">
                <a:tableStyleId>{2D5ABB26-0587-4C30-8999-92F81FD0307C}</a:tableStyleId>
              </a:tblPr>
              <a:tblGrid>
                <a:gridCol w="2091222">
                  <a:extLst>
                    <a:ext uri="{9D8B030D-6E8A-4147-A177-3AD203B41FA5}">
                      <a16:colId xmlns:a16="http://schemas.microsoft.com/office/drawing/2014/main" val="2576361706"/>
                    </a:ext>
                  </a:extLst>
                </a:gridCol>
                <a:gridCol w="1921812">
                  <a:extLst>
                    <a:ext uri="{9D8B030D-6E8A-4147-A177-3AD203B41FA5}">
                      <a16:colId xmlns:a16="http://schemas.microsoft.com/office/drawing/2014/main" val="1487443308"/>
                    </a:ext>
                  </a:extLst>
                </a:gridCol>
                <a:gridCol w="1937437">
                  <a:extLst>
                    <a:ext uri="{9D8B030D-6E8A-4147-A177-3AD203B41FA5}">
                      <a16:colId xmlns:a16="http://schemas.microsoft.com/office/drawing/2014/main" val="2665850533"/>
                    </a:ext>
                  </a:extLst>
                </a:gridCol>
                <a:gridCol w="2749910">
                  <a:extLst>
                    <a:ext uri="{9D8B030D-6E8A-4147-A177-3AD203B41FA5}">
                      <a16:colId xmlns:a16="http://schemas.microsoft.com/office/drawing/2014/main" val="517712295"/>
                    </a:ext>
                  </a:extLst>
                </a:gridCol>
                <a:gridCol w="2981817">
                  <a:extLst>
                    <a:ext uri="{9D8B030D-6E8A-4147-A177-3AD203B41FA5}">
                      <a16:colId xmlns:a16="http://schemas.microsoft.com/office/drawing/2014/main" val="3437407994"/>
                    </a:ext>
                  </a:extLst>
                </a:gridCol>
              </a:tblGrid>
              <a:tr h="620489">
                <a:tc>
                  <a:txBody>
                    <a:bodyPr/>
                    <a:lstStyle/>
                    <a:p>
                      <a:pPr algn="ctr"/>
                      <a:r>
                        <a:rPr lang="en-IN" sz="1600" b="0" dirty="0"/>
                        <a:t>PAPER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0" dirty="0"/>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0" dirty="0"/>
                        <a:t>PUBLICATION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0" dirty="0"/>
                        <a:t>PROS /CONS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t>LIMITATIONS</a:t>
                      </a:r>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8455756"/>
                  </a:ext>
                </a:extLst>
              </a:tr>
              <a:tr h="29442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Heart Diseases Prediction Using machine learning and Deep learning Models</a:t>
                      </a:r>
                    </a:p>
                    <a:p>
                      <a:endParaRPr lang="en-US" sz="16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0" i="0" u="none" strike="noStrike" kern="1200" dirty="0">
                        <a:solidFill>
                          <a:schemeClr val="tx1"/>
                        </a:solidFill>
                        <a:effectLst/>
                        <a:latin typeface="+mn-lt"/>
                        <a:ea typeface="+mn-ea"/>
                        <a:cs typeface="+mn-cs"/>
                      </a:endParaRPr>
                    </a:p>
                    <a:p>
                      <a:r>
                        <a:rPr lang="en-IN" sz="1600" b="0" i="0" u="none" strike="noStrike" kern="1200" dirty="0">
                          <a:solidFill>
                            <a:schemeClr val="tx1"/>
                          </a:solidFill>
                          <a:effectLst/>
                          <a:latin typeface="+mn-lt"/>
                          <a:ea typeface="+mn-ea"/>
                          <a:cs typeface="+mn-cs"/>
                        </a:rPr>
                        <a:t>Himanshi, </a:t>
                      </a:r>
                      <a:r>
                        <a:rPr lang="en-IN" sz="1600" b="0" i="0" u="none" strike="noStrike" kern="1200" dirty="0" err="1">
                          <a:solidFill>
                            <a:schemeClr val="tx1"/>
                          </a:solidFill>
                          <a:effectLst/>
                          <a:latin typeface="+mn-lt"/>
                          <a:ea typeface="+mn-ea"/>
                          <a:cs typeface="+mn-cs"/>
                        </a:rPr>
                        <a:t>Srinibas</a:t>
                      </a:r>
                      <a:r>
                        <a:rPr lang="en-IN" sz="1600" b="0" i="0" u="none" strike="noStrike" kern="1200" dirty="0">
                          <a:solidFill>
                            <a:schemeClr val="tx1"/>
                          </a:solidFill>
                          <a:effectLst/>
                          <a:latin typeface="+mn-lt"/>
                          <a:ea typeface="+mn-ea"/>
                          <a:cs typeface="+mn-cs"/>
                        </a:rPr>
                        <a:t> </a:t>
                      </a:r>
                      <a:r>
                        <a:rPr lang="en-IN" sz="1600" b="0" i="0" u="none" strike="noStrike" kern="1200" dirty="0" err="1">
                          <a:solidFill>
                            <a:schemeClr val="tx1"/>
                          </a:solidFill>
                          <a:effectLst/>
                          <a:latin typeface="+mn-lt"/>
                          <a:ea typeface="+mn-ea"/>
                          <a:cs typeface="+mn-cs"/>
                        </a:rPr>
                        <a:t>Pattanai</a:t>
                      </a:r>
                      <a:r>
                        <a:rPr lang="en-IN" sz="1600" b="0" i="0" u="none" strike="noStrike" kern="1200" dirty="0">
                          <a:solidFill>
                            <a:schemeClr val="tx1"/>
                          </a:solidFill>
                          <a:effectLst/>
                          <a:latin typeface="+mn-lt"/>
                          <a:ea typeface="+mn-ea"/>
                          <a:cs typeface="+mn-cs"/>
                        </a:rPr>
                        <a:t>, </a:t>
                      </a:r>
                      <a:r>
                        <a:rPr lang="en-IN" sz="1600" b="0" i="0" u="none" strike="noStrike" kern="1200" dirty="0" err="1">
                          <a:solidFill>
                            <a:schemeClr val="tx1"/>
                          </a:solidFill>
                          <a:effectLst/>
                          <a:latin typeface="+mn-lt"/>
                          <a:ea typeface="+mn-ea"/>
                          <a:cs typeface="+mn-cs"/>
                        </a:rPr>
                        <a:t>Kanishk</a:t>
                      </a:r>
                      <a:r>
                        <a:rPr lang="en-IN" sz="1600" b="0" i="0" u="none" strike="noStrike" kern="1200" dirty="0">
                          <a:solidFill>
                            <a:schemeClr val="tx1"/>
                          </a:solidFill>
                          <a:effectLst/>
                          <a:latin typeface="+mn-lt"/>
                          <a:ea typeface="+mn-ea"/>
                          <a:cs typeface="+mn-cs"/>
                        </a:rPr>
                        <a:t> Nayak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t>IEEE CONFERENCE</a:t>
                      </a:r>
                    </a:p>
                    <a:p>
                      <a:pPr algn="ctr"/>
                      <a:r>
                        <a:rPr lang="en-US" sz="1600" b="0" dirty="0"/>
                        <a:t>2024</a:t>
                      </a:r>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
                      </a:pPr>
                      <a:r>
                        <a:rPr lang="en-US" sz="1600" dirty="0"/>
                        <a:t>Improved accuracy in early heart disease detection.</a:t>
                      </a:r>
                    </a:p>
                    <a:p>
                      <a:pPr marL="285750" indent="-285750">
                        <a:buFont typeface="Wingdings" panose="05000000000000000000" pitchFamily="2" charset="2"/>
                        <a:buChar char="§"/>
                      </a:pPr>
                      <a:r>
                        <a:rPr lang="en-IN" sz="1600" dirty="0"/>
                        <a:t>Enables personalized care via diverse data integration.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a:t>Data privacy concerns challenge ethical application.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600" dirty="0"/>
                        <a:t>Complex models reduce interpretability and clinical trust.</a:t>
                      </a:r>
                    </a:p>
                    <a:p>
                      <a:pPr marL="285750" indent="-285750">
                        <a:buFont typeface="Wingdings" panose="05000000000000000000" pitchFamily="2" charset="2"/>
                        <a:buChar char="§"/>
                      </a:pPr>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
                      </a:pPr>
                      <a:r>
                        <a:rPr lang="en-IN" sz="1600" dirty="0"/>
                        <a:t>Computational demands challenge clinical scalability.</a:t>
                      </a:r>
                    </a:p>
                    <a:p>
                      <a:pPr marL="285750" indent="-285750">
                        <a:buFont typeface="Wingdings" panose="05000000000000000000" pitchFamily="2" charset="2"/>
                        <a:buChar char="§"/>
                      </a:pPr>
                      <a:r>
                        <a:rPr lang="en-IN" sz="1600" dirty="0"/>
                        <a:t>Model interpretability limits clinician trust.</a:t>
                      </a:r>
                    </a:p>
                    <a:p>
                      <a:pPr marL="285750" indent="-285750">
                        <a:buFont typeface="Wingdings" panose="05000000000000000000" pitchFamily="2" charset="2"/>
                        <a:buChar char="§"/>
                      </a:pPr>
                      <a:r>
                        <a:rPr lang="en-US" sz="1600" dirty="0"/>
                        <a:t>Data imbalance increases potential prediction bias.</a:t>
                      </a:r>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1068332"/>
                  </a:ext>
                </a:extLst>
              </a:tr>
              <a:tr h="1832963">
                <a:tc>
                  <a:txBody>
                    <a:bodyPr/>
                    <a:lstStyle/>
                    <a:p>
                      <a:endParaRPr lang="en-US" sz="16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Research of Heart Disease Prediction Based on Machine Learning</a:t>
                      </a:r>
                    </a:p>
                    <a:p>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i="0" u="none" strike="noStrike" kern="1200" dirty="0" err="1">
                          <a:solidFill>
                            <a:schemeClr val="tx1"/>
                          </a:solidFill>
                          <a:effectLst/>
                          <a:latin typeface="+mn-lt"/>
                          <a:ea typeface="+mn-ea"/>
                          <a:cs typeface="+mn-cs"/>
                        </a:rPr>
                        <a:t>Shuge</a:t>
                      </a:r>
                      <a:r>
                        <a:rPr lang="en-IN" sz="1600" b="0" i="0" u="none" strike="noStrike" kern="1200" dirty="0">
                          <a:solidFill>
                            <a:schemeClr val="tx1"/>
                          </a:solidFill>
                          <a:effectLst/>
                          <a:latin typeface="+mn-lt"/>
                          <a:ea typeface="+mn-ea"/>
                          <a:cs typeface="+mn-cs"/>
                        </a:rPr>
                        <a:t> </a:t>
                      </a:r>
                      <a:r>
                        <a:rPr lang="en-IN" sz="1600" b="0" i="0" u="none" strike="noStrike" kern="1200" dirty="0" err="1">
                          <a:solidFill>
                            <a:schemeClr val="tx1"/>
                          </a:solidFill>
                          <a:effectLst/>
                          <a:latin typeface="+mn-lt"/>
                          <a:ea typeface="+mn-ea"/>
                          <a:cs typeface="+mn-cs"/>
                        </a:rPr>
                        <a:t>Oyuang</a:t>
                      </a:r>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dirty="0"/>
                        <a:t>IEEE CONFERENCE</a:t>
                      </a:r>
                      <a:br>
                        <a:rPr lang="en-US" sz="1600" b="0" dirty="0"/>
                      </a:br>
                      <a:r>
                        <a:rPr lang="en-US" sz="1600" b="0" dirty="0"/>
                        <a:t>2022</a:t>
                      </a:r>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
                      </a:pPr>
                      <a:r>
                        <a:rPr lang="en-US" sz="1600" dirty="0"/>
                        <a:t>Enhances real-time, data-driven clinical decisions.</a:t>
                      </a:r>
                    </a:p>
                    <a:p>
                      <a:pPr marL="285750" indent="-285750">
                        <a:buFont typeface="Wingdings" panose="05000000000000000000" pitchFamily="2" charset="2"/>
                        <a:buChar char="§"/>
                      </a:pPr>
                      <a:r>
                        <a:rPr lang="en-US" sz="1600" dirty="0"/>
                        <a:t>Integrates diverse data for personalized predictions.</a:t>
                      </a:r>
                    </a:p>
                    <a:p>
                      <a:pPr marL="285750" indent="-285750">
                        <a:buFont typeface="Wingdings" panose="05000000000000000000" pitchFamily="2" charset="2"/>
                        <a:buChar char="§"/>
                      </a:pPr>
                      <a:r>
                        <a:rPr lang="en-US" sz="1600" dirty="0"/>
                        <a:t>Each ML method applies only to a specific scope.</a:t>
                      </a:r>
                    </a:p>
                    <a:p>
                      <a:pPr marL="285750" indent="-285750">
                        <a:buFont typeface="Wingdings" panose="05000000000000000000" pitchFamily="2" charset="2"/>
                        <a:buChar char="§"/>
                      </a:pPr>
                      <a:r>
                        <a:rPr lang="en-US" sz="1600" dirty="0"/>
                        <a:t> Non-uniform data restricts broad generalization.</a:t>
                      </a:r>
                      <a:endParaRPr lang="en-IN" sz="16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Wingdings" panose="05000000000000000000" pitchFamily="2" charset="2"/>
                        <a:buChar char="§"/>
                      </a:pPr>
                      <a:r>
                        <a:rPr lang="en-US" sz="1600" dirty="0"/>
                        <a:t>Heterogeneous clinical data limits standardization.</a:t>
                      </a:r>
                    </a:p>
                    <a:p>
                      <a:pPr marL="285750" indent="-285750">
                        <a:buFont typeface="Wingdings" panose="05000000000000000000" pitchFamily="2" charset="2"/>
                        <a:buChar char="§"/>
                      </a:pPr>
                      <a:r>
                        <a:rPr lang="en-US" sz="1600" dirty="0"/>
                        <a:t> Bias and imbalance may affect prediction accuracy.</a:t>
                      </a:r>
                      <a:endParaRPr lang="en-IN" sz="16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1923354"/>
                  </a:ext>
                </a:extLst>
              </a:tr>
            </a:tbl>
          </a:graphicData>
        </a:graphic>
      </p:graphicFrame>
      <p:sp>
        <p:nvSpPr>
          <p:cNvPr id="4" name="TextBox 3">
            <a:extLst>
              <a:ext uri="{FF2B5EF4-FFF2-40B4-BE49-F238E27FC236}">
                <a16:creationId xmlns:a16="http://schemas.microsoft.com/office/drawing/2014/main" id="{081904FB-CD34-82D6-1C6E-59EE8276F268}"/>
              </a:ext>
            </a:extLst>
          </p:cNvPr>
          <p:cNvSpPr txBox="1"/>
          <p:nvPr/>
        </p:nvSpPr>
        <p:spPr>
          <a:xfrm>
            <a:off x="2626660" y="-63648"/>
            <a:ext cx="8104094" cy="830997"/>
          </a:xfrm>
          <a:prstGeom prst="rect">
            <a:avLst/>
          </a:prstGeom>
          <a:noFill/>
        </p:spPr>
        <p:txBody>
          <a:bodyPr wrap="square">
            <a:spAutoFit/>
          </a:bodyPr>
          <a:lstStyle/>
          <a:p>
            <a:r>
              <a:rPr lang="en-US" sz="4800" b="1" u="sng" dirty="0">
                <a:solidFill>
                  <a:schemeClr val="accent2">
                    <a:lumMod val="75000"/>
                  </a:schemeClr>
                </a:solidFill>
              </a:rPr>
              <a:t>LITERATURE SURVEY(4/4)</a:t>
            </a:r>
            <a:endParaRPr lang="en-IN" sz="4800" dirty="0">
              <a:solidFill>
                <a:schemeClr val="accent2">
                  <a:lumMod val="75000"/>
                </a:schemeClr>
              </a:solidFill>
            </a:endParaRPr>
          </a:p>
        </p:txBody>
      </p:sp>
      <p:sp>
        <p:nvSpPr>
          <p:cNvPr id="6" name="TextBox 5">
            <a:extLst>
              <a:ext uri="{FF2B5EF4-FFF2-40B4-BE49-F238E27FC236}">
                <a16:creationId xmlns:a16="http://schemas.microsoft.com/office/drawing/2014/main" id="{0B838FAD-E9EA-AAD7-B57D-A7DC0CE07770}"/>
              </a:ext>
            </a:extLst>
          </p:cNvPr>
          <p:cNvSpPr txBox="1"/>
          <p:nvPr/>
        </p:nvSpPr>
        <p:spPr>
          <a:xfrm>
            <a:off x="582706" y="6445624"/>
            <a:ext cx="3424518" cy="369332"/>
          </a:xfrm>
          <a:prstGeom prst="rect">
            <a:avLst/>
          </a:prstGeom>
          <a:noFill/>
        </p:spPr>
        <p:txBody>
          <a:bodyPr wrap="square" rtlCol="0">
            <a:spAutoFit/>
          </a:bodyPr>
          <a:lstStyle/>
          <a:p>
            <a:r>
              <a:rPr lang="en-US" dirty="0"/>
              <a:t>MCA SS VIVA </a:t>
            </a:r>
            <a:endParaRPr lang="en-IN" dirty="0"/>
          </a:p>
        </p:txBody>
      </p:sp>
      <p:sp>
        <p:nvSpPr>
          <p:cNvPr id="7" name="TextBox 6">
            <a:extLst>
              <a:ext uri="{FF2B5EF4-FFF2-40B4-BE49-F238E27FC236}">
                <a16:creationId xmlns:a16="http://schemas.microsoft.com/office/drawing/2014/main" id="{0902332D-087C-B96D-3028-CF025AE6C41F}"/>
              </a:ext>
            </a:extLst>
          </p:cNvPr>
          <p:cNvSpPr txBox="1"/>
          <p:nvPr/>
        </p:nvSpPr>
        <p:spPr>
          <a:xfrm>
            <a:off x="11698940" y="6454588"/>
            <a:ext cx="824756" cy="369332"/>
          </a:xfrm>
          <a:prstGeom prst="rect">
            <a:avLst/>
          </a:prstGeom>
          <a:noFill/>
        </p:spPr>
        <p:txBody>
          <a:bodyPr wrap="square" rtlCol="0">
            <a:spAutoFit/>
          </a:bodyPr>
          <a:lstStyle/>
          <a:p>
            <a:r>
              <a:rPr lang="en-US" dirty="0"/>
              <a:t>9 </a:t>
            </a:r>
            <a:endParaRPr lang="en-IN" dirty="0"/>
          </a:p>
        </p:txBody>
      </p:sp>
    </p:spTree>
    <p:extLst>
      <p:ext uri="{BB962C8B-B14F-4D97-AF65-F5344CB8AC3E}">
        <p14:creationId xmlns:p14="http://schemas.microsoft.com/office/powerpoint/2010/main" val="203616208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5438</TotalTime>
  <Words>1811</Words>
  <Application>Microsoft Office PowerPoint</Application>
  <PresentationFormat>Widescreen</PresentationFormat>
  <Paragraphs>236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ElsevierGulliver</vt:lpstr>
      <vt:lpstr>Google Sans</vt:lpstr>
      <vt:lpstr>HelveticaNeue Regular</vt:lpstr>
      <vt:lpstr>Wingdings</vt:lpstr>
      <vt:lpstr>Retrospect</vt:lpstr>
      <vt:lpstr> A Deep Learning Based Heart Attack  Risk Prediction with Explainable AI</vt:lpstr>
      <vt:lpstr>CONTENT</vt:lpstr>
      <vt:lpstr>INTRODUCTION</vt:lpstr>
      <vt:lpstr>PROBLEM STATEMENT</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EmotionAI: Real-time Emotion Detection with Deep</dc:title>
  <dc:creator>sai krishna</dc:creator>
  <cp:lastModifiedBy>Vaishali Dubey</cp:lastModifiedBy>
  <cp:revision>42</cp:revision>
  <dcterms:created xsi:type="dcterms:W3CDTF">2024-03-04T09:17:05Z</dcterms:created>
  <dcterms:modified xsi:type="dcterms:W3CDTF">2025-05-16T03:33:03Z</dcterms:modified>
</cp:coreProperties>
</file>