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48"/>
  </p:handoutMasterIdLst>
  <p:sldIdLst>
    <p:sldId id="256" r:id="rId3"/>
    <p:sldId id="278" r:id="rId4"/>
    <p:sldId id="279" r:id="rId5"/>
    <p:sldId id="312" r:id="rId6"/>
    <p:sldId id="257" r:id="rId7"/>
    <p:sldId id="258" r:id="rId8"/>
    <p:sldId id="259" r:id="rId9"/>
    <p:sldId id="260" r:id="rId11"/>
    <p:sldId id="298" r:id="rId12"/>
    <p:sldId id="294" r:id="rId13"/>
    <p:sldId id="297" r:id="rId14"/>
    <p:sldId id="295" r:id="rId15"/>
    <p:sldId id="350" r:id="rId16"/>
    <p:sldId id="351" r:id="rId17"/>
    <p:sldId id="299" r:id="rId18"/>
    <p:sldId id="301" r:id="rId19"/>
    <p:sldId id="296" r:id="rId20"/>
    <p:sldId id="302" r:id="rId21"/>
    <p:sldId id="300" r:id="rId22"/>
    <p:sldId id="303" r:id="rId23"/>
    <p:sldId id="304" r:id="rId24"/>
    <p:sldId id="305" r:id="rId25"/>
    <p:sldId id="306" r:id="rId26"/>
    <p:sldId id="308" r:id="rId27"/>
    <p:sldId id="307" r:id="rId28"/>
    <p:sldId id="309" r:id="rId29"/>
    <p:sldId id="310" r:id="rId30"/>
    <p:sldId id="311" r:id="rId31"/>
    <p:sldId id="268" r:id="rId32"/>
    <p:sldId id="261" r:id="rId33"/>
    <p:sldId id="346" r:id="rId34"/>
    <p:sldId id="345" r:id="rId35"/>
    <p:sldId id="269" r:id="rId36"/>
    <p:sldId id="263" r:id="rId37"/>
    <p:sldId id="381" r:id="rId38"/>
    <p:sldId id="382" r:id="rId39"/>
    <p:sldId id="380" r:id="rId40"/>
    <p:sldId id="270" r:id="rId41"/>
    <p:sldId id="265" r:id="rId42"/>
    <p:sldId id="266" r:id="rId43"/>
    <p:sldId id="347" r:id="rId44"/>
    <p:sldId id="348" r:id="rId45"/>
    <p:sldId id="349" r:id="rId46"/>
    <p:sldId id="27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/>
    <p:restoredTop sz="94659"/>
  </p:normalViewPr>
  <p:slideViewPr>
    <p:cSldViewPr snapToGrid="0" snapToObjects="1">
      <p:cViewPr>
        <p:scale>
          <a:sx n="85" d="100"/>
          <a:sy n="85" d="100"/>
        </p:scale>
        <p:origin x="8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B73A-8C2B-F042-BFED-8E9BC3020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EAAB-1021-C349-BB54-F3B029F995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4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20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.sv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8070" y="2417445"/>
            <a:ext cx="10056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叶根友行书(繁)" charset="-122"/>
              </a:rPr>
              <a:t>原版模组入门教程</a:t>
            </a:r>
            <a:endParaRPr kumimoji="1" lang="zh-CN" altLang="en-US" sz="9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叶根友行书(繁)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80705" y="5716905"/>
            <a:ext cx="3858895" cy="915035"/>
            <a:chOff x="1849" y="5301"/>
            <a:chExt cx="10543" cy="2500"/>
          </a:xfrm>
        </p:grpSpPr>
        <p:pic>
          <p:nvPicPr>
            <p:cNvPr id="2" name="图片 1" descr="attribution_icon_white_x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30" y="5301"/>
              <a:ext cx="2500" cy="2500"/>
            </a:xfrm>
            <a:prstGeom prst="rect">
              <a:avLst/>
            </a:prstGeom>
          </p:spPr>
        </p:pic>
        <p:pic>
          <p:nvPicPr>
            <p:cNvPr id="3" name="图片 2" descr="cc_icon_white_x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9" y="5301"/>
              <a:ext cx="2500" cy="2500"/>
            </a:xfrm>
            <a:prstGeom prst="rect">
              <a:avLst/>
            </a:prstGeom>
          </p:spPr>
        </p:pic>
        <p:pic>
          <p:nvPicPr>
            <p:cNvPr id="5" name="图片 4" descr="nc_white_x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" y="5301"/>
              <a:ext cx="2500" cy="2500"/>
            </a:xfrm>
            <a:prstGeom prst="rect">
              <a:avLst/>
            </a:prstGeom>
          </p:spPr>
        </p:pic>
        <p:pic>
          <p:nvPicPr>
            <p:cNvPr id="6" name="图片 5" descr="sa_white_x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2" y="5301"/>
              <a:ext cx="2500" cy="25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1228725" y="3985895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原文作者：</a:t>
            </a:r>
            <a:r>
              <a:rPr lang="en-US" altLang="zh-CN" sz="2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ruhuasiyu</a:t>
            </a:r>
            <a:endParaRPr lang="en-US" altLang="zh-CN" sz="2400" b="1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597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375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900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924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147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4059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92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900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405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47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9" grpId="1"/>
      <p:bldP spid="9" grpId="2"/>
      <p:bldP spid="12" grpId="1"/>
      <p:bldP spid="9" grpId="3"/>
      <p:bldP spid="1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44650" y="335915"/>
            <a:ext cx="96221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bg1"/>
                </a:solidFill>
                <a:ea typeface="楷体" panose="02010609060101010101" charset="-122"/>
              </a:rPr>
              <a:t>绝对坐标(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Absolute coordinate</a:t>
            </a:r>
            <a:r>
              <a:rPr lang="zh-CN" altLang="en-US" sz="4400" b="1">
                <a:solidFill>
                  <a:schemeClr val="bg1"/>
                </a:solidFill>
                <a:ea typeface="楷体" panose="02010609060101010101" charset="-122"/>
              </a:rPr>
              <a:t>)</a:t>
            </a:r>
            <a:endParaRPr lang="zh-CN" altLang="en-US" sz="4400" b="1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绝对坐标的参照点为游戏的原点，即(0,0,0)。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一般不特别指明的情况下都为绝对坐标、主世界。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一般地图内的定位大多用绝对坐标，因为我们清楚所有东西的坐标，使用相对坐标则需要新的参照点并且需要一些计算，比较麻烦。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然而能够在多个地图内使用的模块则甚少使用绝对坐标，因为我们不清楚当前坐标的绝对坐标(命令没法轻易获得此数值，即使能获取也无法将它便捷地用在其他命令中)。在这种情况下，我们会以某个实体为参照点，使用相对坐标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2021-03-15_22.4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576705"/>
            <a:ext cx="9406255" cy="4982210"/>
          </a:xfrm>
          <a:prstGeom prst="rect">
            <a:avLst/>
          </a:prstGeom>
        </p:spPr>
      </p:pic>
      <p:pic>
        <p:nvPicPr>
          <p:cNvPr id="3" name="图片 2" descr="QQ截图202103152245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0" y="551180"/>
            <a:ext cx="9277350" cy="890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71575" y="3353435"/>
            <a:ext cx="2476500" cy="2190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0"/>
          </p:cNvCxnSpPr>
          <p:nvPr/>
        </p:nvCxnSpPr>
        <p:spPr>
          <a:xfrm flipV="1">
            <a:off x="2409825" y="1442085"/>
            <a:ext cx="419100" cy="1911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83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479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3018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6177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59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8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8512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8098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59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281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617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45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0244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818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31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7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49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68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0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02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631950" y="681355"/>
            <a:ext cx="1013142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相对坐标(</a:t>
            </a:r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Relative coordinate</a:t>
            </a:r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相对坐标就是相对于某个点的坐标。表达相对坐标的符号为~（如~3就是+3，~就是没有变化）。比如(~5 ~ ~-3)就是某个点的(x+5, y, z-3)的位置。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相对坐标可以与绝对坐标一起使用, 比如原点为(5,5,5)，坐标(~5 20 ~-3)换为绝对坐标就是(10 20 2)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相对坐标在大部分命令都充当着一个很重要的角色, 因为很多时候我们会希望对目标相对位置进行操作, 比如在玩家上方放置方块。（有时候我们也会使用绝对的Y坐标，因为Y坐标的数值有其独特含义，如64代表的是海平面的高度。相比之下我们X, Z绝对坐标的意义就不大。）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025015" y="1783080"/>
            <a:ext cx="814260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局部坐标(</a:t>
            </a:r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Relative coordinate</a:t>
            </a:r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局部坐标以执行者的头部为基准点，并在包括头部的倾斜角度下分别指向左、上、前方为坐标轴 x y z 的正方向。表达局部的符号为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（如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3就是+3，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就是没有变化）。比如(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-3)就是某个点的(x+5, y, z-3)的位置。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局部坐标不可以与绝对坐标一起使用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5385865" y="4476167"/>
            <a:ext cx="12192000" cy="1419849"/>
          </a:xfrm>
          <a:prstGeom prst="rect">
            <a:avLst/>
          </a:prstGeom>
        </p:spPr>
      </p:pic>
      <p:pic>
        <p:nvPicPr>
          <p:cNvPr id="2" name="图片 1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5" y="962660"/>
            <a:ext cx="4631690" cy="61753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918200" y="440690"/>
            <a:ext cx="1661795" cy="2564765"/>
            <a:chOff x="9320" y="694"/>
            <a:chExt cx="2617" cy="4039"/>
          </a:xfrm>
        </p:grpSpPr>
        <p:grpSp>
          <p:nvGrpSpPr>
            <p:cNvPr id="8" name="组合 7"/>
            <p:cNvGrpSpPr/>
            <p:nvPr/>
          </p:nvGrpSpPr>
          <p:grpSpPr>
            <a:xfrm>
              <a:off x="9320" y="1444"/>
              <a:ext cx="1867" cy="2467"/>
              <a:chOff x="11599" y="1732"/>
              <a:chExt cx="1867" cy="2467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11599" y="4110"/>
                <a:ext cx="1867" cy="8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11599" y="3377"/>
                <a:ext cx="1536" cy="73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11599" y="1732"/>
                <a:ext cx="0" cy="237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10856" y="2267"/>
              <a:ext cx="68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X</a:t>
              </a:r>
              <a:endParaRPr lang="en-US" altLang="zh-CN" sz="2800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20" y="694"/>
              <a:ext cx="66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Y</a:t>
              </a:r>
              <a:endParaRPr lang="en-US" altLang="zh-CN" sz="2800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187" y="3911"/>
              <a:ext cx="75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Z</a:t>
              </a:r>
              <a:endParaRPr lang="en-US" altLang="zh-CN" sz="2800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5254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3239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12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482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323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060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8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1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5100" y="736600"/>
            <a:ext cx="1048194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相对坐标的原点=执行点？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在大多数使用相对坐标的情况下，是的。很大部分相对坐标是相对于执行坐标的。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然而有两个例外: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命令及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tp命令的其中一个格式: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&lt;被传送实体&gt; &lt;x&gt; &lt;y&gt; &lt;z&gt;，中的(x, y, z)，原点为被传送实体的当前坐标，而不是执行点。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命令的格式: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at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&lt;实体&gt;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run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command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&gt;及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as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&lt;实体&gt;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command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，中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at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以选择到的实体的坐标为原点，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as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执行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坐标为原点。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不过，在实际的使用情况上，除非是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命令，否则都是相对于执行坐标了。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9245" y="706120"/>
            <a:ext cx="1013206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方块坐标(</a:t>
            </a:r>
            <a:r>
              <a:rPr lang="zh-CN" altLang="en-US" sz="36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Block coordinate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我们常见的坐标是精确的，可以出现小数的。然而，对于方块我们并不需要那么精确，只需要到整数便可。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这便是方块坐标了。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方块坐标换为普通的坐标就是每个数值+0.5。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如(1, 2, 3)的普通坐标就是(1.5, 2.5, 3.5)。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部分命令会把坐标视为方块坐标（如果没有填写小数的话），如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普通坐标的整数就是方块之间的边界。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输入命令的坐标参数时，按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tab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就可以补全指针指着的方块的相应坐标，令输入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fill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clone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等命令变得更加方便。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7" name="图片 6" descr="QQ截图202103152257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5" y="442595"/>
            <a:ext cx="6349365" cy="726440"/>
          </a:xfrm>
          <a:prstGeom prst="rect">
            <a:avLst/>
          </a:prstGeom>
        </p:spPr>
      </p:pic>
      <p:pic>
        <p:nvPicPr>
          <p:cNvPr id="9" name="图片 8" descr="2021-03-15_22.43.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636395"/>
            <a:ext cx="9424670" cy="499237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26160" y="3620770"/>
            <a:ext cx="1317625" cy="1905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flipV="1">
            <a:off x="1685290" y="1169035"/>
            <a:ext cx="1449705" cy="24517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55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346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5481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321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6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55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973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9063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6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9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21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88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7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30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7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2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82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66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3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61160" y="1028700"/>
            <a:ext cx="1012952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维度（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Dimension</a:t>
            </a: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坐标体系不包括维度的参数，也就是说，我们没法在主世界里指定下界里的东西，也没法在下界里指定主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世界的东西等（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execute命令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除外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等命令也没法做到跨维度的传送。故此处理跨维度的问题时需要小心。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一般我们说的坐标都是说主世界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The Overworld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，很少说别的维度。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2021-03-15_22.4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1429385"/>
            <a:ext cx="10063480" cy="5330825"/>
          </a:xfrm>
          <a:prstGeom prst="rect">
            <a:avLst/>
          </a:prstGeom>
        </p:spPr>
      </p:pic>
      <p:pic>
        <p:nvPicPr>
          <p:cNvPr id="3" name="图片 2" descr="QQ截图202103152305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" y="422275"/>
            <a:ext cx="8975725" cy="7226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5470" y="2999105"/>
            <a:ext cx="1978025" cy="1466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0"/>
          </p:cNvCxnSpPr>
          <p:nvPr/>
        </p:nvCxnSpPr>
        <p:spPr>
          <a:xfrm flipV="1">
            <a:off x="1574800" y="1144905"/>
            <a:ext cx="1853565" cy="1854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365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5955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458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236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09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0435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43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425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497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70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480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043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036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49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42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8760" y="4344035"/>
            <a:ext cx="917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仓库地址：</a:t>
            </a: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https://gitee.com/zhangshenxing/VanillaModTutorial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教程地址：</a:t>
            </a: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https://zhangshenxing.gitee.io/vanillamodtutorial/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61615" y="575310"/>
            <a:ext cx="6668770" cy="3442335"/>
            <a:chOff x="4349" y="906"/>
            <a:chExt cx="10502" cy="5421"/>
          </a:xfrm>
        </p:grpSpPr>
        <p:grpSp>
          <p:nvGrpSpPr>
            <p:cNvPr id="18" name="组合 17"/>
            <p:cNvGrpSpPr/>
            <p:nvPr/>
          </p:nvGrpSpPr>
          <p:grpSpPr>
            <a:xfrm>
              <a:off x="7608" y="906"/>
              <a:ext cx="3984" cy="4841"/>
              <a:chOff x="7608" y="515"/>
              <a:chExt cx="3984" cy="4841"/>
            </a:xfrm>
          </p:grpSpPr>
          <p:pic>
            <p:nvPicPr>
              <p:cNvPr id="5" name="图片 4" descr="25_avatar_middl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8" y="515"/>
                <a:ext cx="3985" cy="3985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901" y="4340"/>
                <a:ext cx="339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MV Boli" panose="02000500030200090000" charset="0"/>
                    <a:cs typeface="MV Boli" panose="02000500030200090000" charset="0"/>
                  </a:rPr>
                  <a:t>ruhuasiyu</a:t>
                </a:r>
                <a:endParaRPr lang="en-US" altLang="zh-CN" sz="36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349" y="5747"/>
              <a:ext cx="105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https://www.mcbbs.net/home.php?mod=space&amp;uid=975525</a:t>
              </a:r>
              <a:endParaRPr lang="zh-CN" altLang="en-US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916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3486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939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48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5110" y="405765"/>
            <a:ext cx="10201910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朝向(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Facing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里的朝向都是以角度为单位。可以填写负数角度。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朝向分为两个: rx, ry。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rx即平面上的转轴，垂直于当前玩家的朝向。也就是说这角度决定了玩家看向上、看向前还是看向下的。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-90就是向上，0就是看向正前方，90就是向下。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ry即垂直的转轴，这决定了平面的朝向。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值得一提的是，MC无法直接取得面向的前方的坐标，如果要做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到这功能的话只能靠一些黑科技或枚举（穷举，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enumerating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rx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85" y="285750"/>
            <a:ext cx="6285865" cy="628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5110" y="405765"/>
            <a:ext cx="102019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solidFill>
                  <a:schemeClr val="bg1"/>
                </a:solidFill>
                <a:ea typeface="楷体" panose="02010609060101010101" charset="-122"/>
              </a:rPr>
              <a:t>区块（</a:t>
            </a:r>
            <a:r>
              <a:rPr lang="zh-CN" altLang="en-US" sz="4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Chunk</a:t>
            </a:r>
            <a:r>
              <a:rPr lang="zh-CN" altLang="en-US" sz="4800">
                <a:solidFill>
                  <a:schemeClr val="bg1"/>
                </a:solidFill>
                <a:ea typeface="楷体" panose="02010609060101010101" charset="-122"/>
              </a:rPr>
              <a:t>）</a:t>
            </a:r>
            <a:endParaRPr lang="zh-CN" altLang="en-US" sz="4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区块是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世界的组成部分。每个区块的大小为16*384‌‌*16，长16格，宽16格，高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384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格（y=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-64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到y=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319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）。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当你所在坐标（普通坐标）的 x或z mod16=0（mod为取余），你就是在区块的边缘上了。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方块的话。如果方块任意一个坐标数值 mod16= 0 或 15，就是贴近着区块边缘。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除了这个方法以外, 你还可以按下F3 + G, 这会显示区块边缘, 再按一次F3 + G就能关闭。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3" name="图片 2" descr="QQ截图20210315231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" y="339725"/>
            <a:ext cx="8040370" cy="664210"/>
          </a:xfrm>
          <a:prstGeom prst="rect">
            <a:avLst/>
          </a:prstGeom>
        </p:spPr>
      </p:pic>
      <p:pic>
        <p:nvPicPr>
          <p:cNvPr id="5" name="图片 4" descr="2021-03-15_22.43.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" y="1467485"/>
            <a:ext cx="9729470" cy="5153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5815" y="3695700"/>
            <a:ext cx="1874520" cy="1898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V="1">
            <a:off x="1743075" y="1003935"/>
            <a:ext cx="1275080" cy="26917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7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393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7050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9510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9507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43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0979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958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97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27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50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3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9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0979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5110" y="405765"/>
            <a:ext cx="102019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800" b="1">
                <a:solidFill>
                  <a:schemeClr val="bg1"/>
                </a:solidFill>
                <a:ea typeface="楷体" panose="02010609060101010101" charset="-122"/>
              </a:rPr>
              <a:t>出生区块(</a:t>
            </a:r>
            <a:r>
              <a:rPr sz="48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Spawn chunk</a:t>
            </a:r>
            <a:r>
              <a:rPr sz="4800" b="1">
                <a:solidFill>
                  <a:schemeClr val="bg1"/>
                </a:solidFill>
                <a:ea typeface="楷体" panose="02010609060101010101" charset="-122"/>
              </a:rPr>
              <a:t>)</a:t>
            </a:r>
            <a:endParaRPr sz="4800" b="1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出生区块在服务器/游戏运行时会被加载。如果某区块的中心距离世界出生点距离（任意一条轴的距离，不是实际距离）小于等于128格，那么它就会被加载。所以一般加载范围是16*16个区块，也有可能是17*17（如果出生点刚好在区块中心）</a:t>
            </a:r>
            <a:endParaRPr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可以通过/</a:t>
            </a:r>
            <a:r>
              <a:rPr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setworldspawn</a:t>
            </a:r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指令来更改世界出生点，以更改出生区块。然而需要知道的是，那个出生区块更改出生区块后需要玩家经过至少一次才会开始加载。</a:t>
            </a:r>
            <a:endParaRPr sz="36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QQ截图20210315232653"/>
          <p:cNvPicPr>
            <a:picLocks noChangeAspect="1"/>
          </p:cNvPicPr>
          <p:nvPr/>
        </p:nvPicPr>
        <p:blipFill>
          <a:blip r:embed="rId3"/>
          <a:srcRect l="3937"/>
          <a:stretch>
            <a:fillRect/>
          </a:stretch>
        </p:blipFill>
        <p:spPr>
          <a:xfrm>
            <a:off x="2846705" y="175895"/>
            <a:ext cx="6499225" cy="650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6035" y="0"/>
            <a:ext cx="10895965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区块加载、卸载(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load, unload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除了出生区块以外，玩家附近的区块也会被加载。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玩家的加载范围是一个以玩家为中心正方形。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单人游戏中，正方形的边长取决于选项中的“渲染距离”：边长 = 渲染距离 × 2 + 1.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多人游戏中，正方形的边长取决于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server.properties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里的“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view-distance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”：边长 = view-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× 2 + 1.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例如，当“渲染距离”为5个区块时，强加载区块有11×11，外边围一圈弱加载区块，再围一圈加载边界。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除此之外，还可以使用/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forceload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命令可以让区块获得“强制”类型的加载标签。加载等级为31。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“强制”类型的加载标签在游戏重启后依然有效。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加载等级用于决定了这个区块中哪些游戏内容能够被运算。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加载等级的范围是22-44。只会在22-33的范围里有常规的游戏运算。理论上小于22的加载等级是可能的（不过在原版中不可行）。加载等级44以上是不可能的。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一个区块如果获得多个加载等级，只有最小的加载等级是有效的。加载等级越小，游戏会运算更多内容。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3" name="图片 2" descr="669px-Spawn_chunks_ran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" y="571500"/>
            <a:ext cx="6372225" cy="571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8930" y="551815"/>
            <a:ext cx="39624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强加载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31及以下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所有游戏内容都能够被运算。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弱加载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32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除了区块刻以及实体不会运算（例如不会移动），所有的游戏内容都正常运行，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加载边界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33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只有少部分游戏内容会正常运行（红石元件和命令方块等都不能运行）。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不可访问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34及以上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各种游戏内容都不会运算，但世界生成会在这些区块中运行。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3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103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7575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03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6035" y="244475"/>
            <a:ext cx="1089596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出生点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“出生点”加载标签的等级传播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世界出生点所在的区块会获得“出生点”加载标签。使用/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setworldspawn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改变世界出生点时，加载标签会同时改变。加载等级为22，是游戏中最小的加载等级。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传送门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当实体通过下界传送门传送时，在即将到达的下界传送门所在的区块会获得传送门标签，加载等级为30。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“传送门”加载标签本身没有“存活时间”，不过如果传送门300gt（不卡顿则300gt=15秒）内没有使用过，传送门系统会移除这个加载标签。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末影龙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“末影龙”加载类型的加载等级为24。在开始攻击末影龙时，在末地的（0,0）区块创建，并在停止或结束后移除。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瞬移后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实体瞬移后在瞬移到的区块创建的加载标签，包括使用/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命令、/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spreadplayers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命令，通过末地传送门。对于/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命令，加载等级为32，而/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spreadplayers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命令和末地传送门的加载等级为33。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具有“存活时间”属性，为5gt，也就是说它在5个游戏刻后失效。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296410" y="1904365"/>
            <a:ext cx="33096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贰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时间</a:t>
            </a:r>
            <a:r>
              <a:rPr kumimoji="1" lang="en-US" altLang="zh-CN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顺序</a:t>
            </a:r>
            <a:endParaRPr kumimoji="1" lang="zh-CN" altLang="en-US" sz="48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3469005" y="2449213"/>
            <a:ext cx="4964430" cy="204720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2355" y="1214120"/>
            <a:ext cx="5239385" cy="101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6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部分内容来源：</a:t>
            </a:r>
            <a:endParaRPr lang="zh-CN" altLang="en-US" sz="6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795" y="2228850"/>
            <a:ext cx="10643870" cy="2214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3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  <a:sym typeface="+mn-ea"/>
              </a:rPr>
              <a:t>《命令进阶》</a:t>
            </a:r>
            <a:endParaRPr lang="zh-CN" altLang="en-US" sz="13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57755" y="4732020"/>
            <a:ext cx="7475855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https://mc-command.oschina.io/command-tutorial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708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410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0560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35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997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101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64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35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/>
      <p:bldP spid="9" grpId="0" build="p"/>
      <p:bldP spid="9" grpId="1"/>
      <p:bldP spid="11" grpId="0" build="p"/>
      <p:bldP spid="11" grpId="1"/>
      <p:bldP spid="11" grpId="2"/>
      <p:bldP spid="11" grpId="3"/>
      <p:bldP spid="7" grpId="2"/>
      <p:bldP spid="9" grpId="2"/>
      <p:bldP spid="7" grpId="3"/>
      <p:bldP spid="11" grpId="4"/>
      <p:bldP spid="7" grpId="4"/>
      <p:bldP spid="9" grpId="3"/>
      <p:bldP spid="11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7335" y="243840"/>
            <a:ext cx="1038415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现实时间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现实时间就不用多说了，就是时、分、秒，相信大家都十分熟悉了。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然而在游戏里使用时分秒的东西真的不多，主要是因为游戏内的时间未必与现实世界同步（由于卡顿的缘故），因为游戏内的时间单位为游戏刻。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4000" b="1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额外知识：获取现实过去的时间</a:t>
            </a:r>
            <a:endParaRPr lang="zh-CN" altLang="en-US" sz="4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endParaRPr lang="zh-CN" altLang="en-US" sz="4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worldborder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里的时间参数是真·时间参数，以现实时间计算的。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因此我们可以通过设置长时间、大长度改变，然后以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stats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及</a:t>
            </a:r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worldborder get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获取边界的直径，以计算过去了的时间。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" y="511810"/>
            <a:ext cx="117278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游戏刻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游戏刻（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 tick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简写: 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gt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）是游戏的基础时间单位。游戏会在1刻里做很多事情，如执行命令、进行一部分红石元件的更新等。一部分事情是马上进行的，如结构方块(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Structure block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)复制方块，或是删除实体等。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然而也有部分操作需要等待下一游戏刻才可见效，如骑乘实体的位置改变。因为游戏把那些操作放进了一个列表，我们通常称作NTE(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Next Tick Entry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)，等待游戏刻开始/结束时的某个时段执行。所以我们对一些和实体、方块相关的更新需要特别留意，因为它们可能是需要1gt才能见效的，在同一gt进行重复性的操作是无意义的。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一般情况下是每秒20个游戏刻（最多20，可以更少），所以一般来说1游戏刻就是0.05秒（最短0.05秒）。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然而，如果电脑无法保持这个速度，每游戏刻的时间就可能延长。由于很多东西都是使用游戏刻来计算时间，所以如果游戏刻减慢，很多东西需要的时间会延长，而这也是大型命令系统中常见的卡顿。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假如1个游戏刻达到了1分钟的长度（当服务器配置不足以运行那么多命令/那命令需要的计算太多的时候可能出现）， 服务器一般会崩溃。因此请注意别玩得太过。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2730" y="151765"/>
            <a:ext cx="1066927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顺序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即使是同一游戏刻执行命令，也不可能是真正的同时的。故此执行的先后次序十分重要。命令的先后次序对效果有非常大的影响。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举个例子：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A: 先说出自己的分数，然后让自己的分数+1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B: 先让自己的分数+1，然后说出自己的分数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这两个情况的输出一样么？明显不同！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假设一开始的分数为x，A的输出为x，B的输出为x+1。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故此，确定命令执行前后是十分重要的。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不肯定执行顺序的时候可以用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say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命令输出不同数字，通过那些数字推断执行顺序。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这是大型系统常见的一个问题，因为设计大型系统时模块执行的先后次序或许会被忽略，导致问题的发生。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30289" y="1875392"/>
            <a:ext cx="28275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弎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命令执行</a:t>
            </a:r>
            <a:endParaRPr kumimoji="1" lang="zh-CN" altLang="en-US" sz="48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3823396" y="2569328"/>
            <a:ext cx="4241360" cy="17490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0010169" y="296973"/>
            <a:ext cx="1887994" cy="1090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" y="6350"/>
            <a:ext cx="1219073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命令（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Command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命令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是通过输入特定文本字符串而激活的高级功能。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根据命令的功能，我们可以大致分为几类: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只影响玩家的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影响实体的（无论能不能影响玩家）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影响方块的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显示的（只有玩家能看见、听见，不影响游戏内任何东西的）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记分板及检测类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其他（其他的几乎都自成一体系）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部分命令同时属于几类，如replaceitem能影响实体及方块实体(block-entity)本文将不会说明所有命令</a:t>
            </a:r>
            <a:endParaRPr lang="zh-CN" altLang="en-US" sz="2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的用法，只会在例子中对使用的命令作出简单介绍，详细说明请见 </a:t>
            </a:r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https://minecraft.gamepedia.com/Commands （英文版，有能力者建议阅读英文版）或</a:t>
            </a:r>
            <a:endParaRPr lang="zh-CN" altLang="en-US" sz="2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https://minecraft-zh.gamepedia.com/%E5%91%BD%E4%BB%A4 （中文版，部分内容较过时）</a:t>
            </a:r>
            <a:endParaRPr lang="zh-CN" altLang="en-US" sz="2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078" y="5260767"/>
            <a:ext cx="2203554" cy="13756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12192635" cy="6616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执行者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执行者就是执行那段命令的物件，分别有几种情况：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管理员执行命令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（于聊天栏直接输入执行或聊天信息、书本的clickEvent），执行者为管理员自己（玩家）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服主于后台执行命令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，即服务器执行命令，执行者为服务器（非方块非实体，权限等级为4，坐标为(0, 0, 0)，即能执行所有命令）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玩家点击牌子执行命令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，执行者为玩家，权限为2（不论点击者权限为多少）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命令方块执行命令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，执行者为命令方块（方块）。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execute让实体执行后方的命令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，后方的命令的执行者为被选择到的实体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function执行xxx.mcfunction文件内命令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，xxx.mcfunction内所有命令的执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行者为function的执行者。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078" y="5260767"/>
            <a:ext cx="2203554" cy="13756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635" y="613410"/>
            <a:ext cx="121926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数据包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执行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带有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tick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load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标签的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xxx.mcfunction文件内命令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的执行者为一个虚拟执行者，权限为2，坐标为(0, 0, 0)。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例子: 让管理员（名称为admin）执行以下命令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execute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as 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@e[name=a]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execute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as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@e[name=b]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say hi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整条命令的执行者为玩家admin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execute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as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@e[name=b]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say hi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这命令的执行者为实体a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say hi这命令的执行者为实体b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078" y="5077887"/>
            <a:ext cx="2203554" cy="13756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635" y="490220"/>
            <a:ext cx="1219263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执行点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默认情况下, 命令执行点就是执行者的坐标。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命令执行点对相对坐标有非常重要的影响（相对坐标大多是以执行坐标为原点计算的）, 以及目标选择器选择条件、顺序也和执行坐标有关系。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有三种情况会导致执行点与执行者坐标不同: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execute命令，而且指定了后方的执行坐标或偏移（不是(~, ~, ~)）。那时候后面的命令的执行坐标就和执行者坐标不同了。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牌子clickEvent。该情况下执行者是点击的玩家，然而执行坐标是牌子的坐标。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执行命令函数期间把执行者移位。执行点还是之前的点，然而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执行者的位置已经不同了。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75125" y="1875155"/>
            <a:ext cx="3474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肆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目标选择器</a:t>
            </a:r>
            <a:endParaRPr kumimoji="1" lang="zh-CN" altLang="en-US" sz="48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3306445" y="2368941"/>
            <a:ext cx="5212080" cy="21493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6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9815" y="4717415"/>
            <a:ext cx="7783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https://minecraft-zh.gamepedia.com/Minecraft_Wiki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0430" y="3430270"/>
            <a:ext cx="10643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《中文Minecraft Wiki》</a:t>
            </a:r>
            <a:endParaRPr lang="zh-CN" altLang="en-US" sz="7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1720" y="495935"/>
            <a:ext cx="5239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部分内容来源：</a:t>
            </a:r>
            <a:endParaRPr lang="zh-CN" altLang="en-US" sz="6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Minecraft_Wiki_header_mob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70" y="1510665"/>
            <a:ext cx="6169660" cy="168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365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8629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8324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86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143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6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14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19" grpId="1"/>
      <p:bldP spid="19" grpId="2"/>
      <p:bldP spid="2" grpId="1"/>
      <p:bldP spid="4" grpId="0"/>
      <p:bldP spid="19" grpId="3"/>
      <p:bldP spid="2" grpId="2"/>
      <p:bldP spid="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4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12920" y="1933575"/>
            <a:ext cx="32492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伍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命令执行统计</a:t>
            </a:r>
            <a:endParaRPr kumimoji="1" lang="zh-CN" altLang="en-US" sz="40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41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032" y="1726339"/>
            <a:ext cx="6030435" cy="39297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61785" y="2748753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谢</a:t>
            </a:r>
            <a:endParaRPr kumimoji="1" lang="zh-CN" altLang="en-US" sz="80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4585" y="1680132"/>
            <a:ext cx="91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感</a:t>
            </a:r>
            <a:endParaRPr kumimoji="1" lang="zh-CN" altLang="en-US" sz="88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5803" y="620379"/>
            <a:ext cx="1940430" cy="3867666"/>
          </a:xfrm>
          <a:prstGeom prst="rect">
            <a:avLst/>
          </a:prstGeom>
          <a:noFill/>
          <a:ln w="12700" cmpd="sng">
            <a:solidFill>
              <a:schemeClr val="bg1">
                <a:alpha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38818" y="667109"/>
            <a:ext cx="9144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基础概念</a:t>
            </a:r>
            <a:endParaRPr kumimoji="1" lang="zh-CN" altLang="en-US" sz="60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pic>
        <p:nvPicPr>
          <p:cNvPr id="15" name="图形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457775" y="730549"/>
            <a:ext cx="844270" cy="487800"/>
          </a:xfrm>
          <a:prstGeom prst="rect">
            <a:avLst/>
          </a:prstGeom>
        </p:spPr>
      </p:pic>
      <p:pic>
        <p:nvPicPr>
          <p:cNvPr id="16" name="图形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694294">
            <a:off x="4925190" y="3870767"/>
            <a:ext cx="844270" cy="48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59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666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5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500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591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04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11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9998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3859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2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3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6429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20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38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99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6" grpId="1" animBg="1"/>
      <p:bldP spid="6" grpId="2" animBg="1"/>
      <p:bldP spid="2" grpId="1"/>
      <p:bldP spid="6" grpId="3" animBg="1"/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22034" y="1662667"/>
            <a:ext cx="2827573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壹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坐标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朝向</a:t>
            </a:r>
            <a:r>
              <a:rPr kumimoji="1" lang="en-US" altLang="zh-CN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区块</a:t>
            </a:r>
            <a:endParaRPr kumimoji="1" lang="zh-CN" altLang="en-US" sz="40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4"/>
            </p:custDataLst>
          </p:nvPr>
        </p:nvSpPr>
        <p:spPr>
          <a:xfrm>
            <a:off x="3815141" y="2849363"/>
            <a:ext cx="4241360" cy="17490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44650" y="675005"/>
            <a:ext cx="8903335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坐标(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Coordinate</a:t>
            </a: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坐标为三个数字，定义了物件在当前维度内的位置。该三数值分别为x、y、z数值，分别代表物件在x、y、z轴上离参照点(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Reference point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)的距离，单位为米，即一般方块的长、宽、高的数值。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x轴为东（+）西（-）。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y轴为上（+）下（-）。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z轴为南（+）北（-）。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本文会以(x, y, z)表达坐标。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523865" y="2737485"/>
            <a:ext cx="3089910" cy="3089910"/>
            <a:chOff x="6266" y="2067"/>
            <a:chExt cx="6667" cy="6666"/>
          </a:xfrm>
        </p:grpSpPr>
        <p:sp>
          <p:nvSpPr>
            <p:cNvPr id="5" name="立方体 4"/>
            <p:cNvSpPr/>
            <p:nvPr/>
          </p:nvSpPr>
          <p:spPr>
            <a:xfrm rot="10800000">
              <a:off x="6266" y="2067"/>
              <a:ext cx="6667" cy="6667"/>
            </a:xfrm>
            <a:prstGeom prst="cube">
              <a:avLst/>
            </a:prstGeom>
            <a:noFill/>
            <a:ln w="57150">
              <a:solidFill>
                <a:srgbClr val="92D050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2D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6267" y="2067"/>
              <a:ext cx="6667" cy="6667"/>
            </a:xfrm>
            <a:prstGeom prst="cube">
              <a:avLst/>
            </a:prstGeom>
            <a:noFill/>
            <a:ln w="57150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2D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/>
        </p:nvCxnSpPr>
        <p:spPr>
          <a:xfrm flipV="1">
            <a:off x="6286500" y="421640"/>
            <a:ext cx="0" cy="23444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286500" y="1945640"/>
            <a:ext cx="782320" cy="7918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50970" y="2738120"/>
            <a:ext cx="23355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388735" y="421640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Y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68820" y="146621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X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230" y="201866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Z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0800000">
            <a:off x="655320" y="5001895"/>
            <a:ext cx="2277110" cy="792480"/>
            <a:chOff x="1477" y="2099"/>
            <a:chExt cx="3586" cy="1248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1477" y="2099"/>
              <a:ext cx="1232" cy="12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477" y="3347"/>
              <a:ext cx="3587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654685" y="419163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东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54580" y="5525770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北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806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1710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483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171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83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373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83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0068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81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077395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006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5277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1682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44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32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28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92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0851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60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777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077395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58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6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527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3" grpId="1"/>
      <p:bldP spid="15" grpId="0"/>
      <p:bldP spid="13" grpId="2"/>
      <p:bldP spid="14" grpId="1"/>
      <p:bldP spid="13" grpId="3"/>
      <p:bldP spid="14" grpId="2"/>
      <p:bldP spid="15" grpId="1"/>
      <p:bldP spid="19" grpId="0"/>
      <p:bldP spid="13" grpId="4"/>
      <p:bldP spid="14" grpId="3"/>
      <p:bldP spid="15" grpId="2"/>
      <p:bldP spid="20" grpId="0"/>
      <p:bldP spid="13" grpId="5"/>
      <p:bldP spid="14" grpId="4"/>
      <p:bldP spid="15" grpId="3"/>
      <p:bldP spid="19" grpId="1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QQ截图20210315224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812800"/>
            <a:ext cx="9874885" cy="595630"/>
          </a:xfrm>
          <a:prstGeom prst="rect">
            <a:avLst/>
          </a:prstGeom>
        </p:spPr>
      </p:pic>
      <p:pic>
        <p:nvPicPr>
          <p:cNvPr id="3" name="图片 2" descr="2021-03-15_22.43.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60" y="1694180"/>
            <a:ext cx="9026525" cy="4781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7860" y="3911600"/>
            <a:ext cx="3378835" cy="1962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2347595" y="1408430"/>
            <a:ext cx="246380" cy="2503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3138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04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1020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3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4464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2350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2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02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6194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4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56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46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0582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80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619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tags/tag1.xml><?xml version="1.0" encoding="utf-8"?>
<p:tagLst xmlns:p="http://schemas.openxmlformats.org/presentationml/2006/main">
  <p:tag name="KSO_WM_DECORATE_SHAPE_ID" val="234"/>
</p:tagLst>
</file>

<file path=ppt/tags/tag10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</p:tagLst>
</file>

<file path=ppt/tags/tag2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823768333_1_1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823768333_1_1"/>
</p:tagLst>
</file>

<file path=ppt/tags/tag5.xml><?xml version="1.0" encoding="utf-8"?>
<p:tagLst xmlns:p="http://schemas.openxmlformats.org/presentationml/2006/main">
  <p:tag name="KSO_WM_DECORATE_SHAPE_ID" val="234"/>
</p:tagLst>
</file>

<file path=ppt/tags/tag6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</p:tagLst>
</file>

<file path=ppt/tags/tag7.xml><?xml version="1.0" encoding="utf-8"?>
<p:tagLst xmlns:p="http://schemas.openxmlformats.org/presentationml/2006/main">
  <p:tag name="KSO_WM_DECORATE_SHAPE_ID" val="234"/>
</p:tagLst>
</file>

<file path=ppt/tags/tag8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</p:tagLst>
</file>

<file path=ppt/tags/tag9.xml><?xml version="1.0" encoding="utf-8"?>
<p:tagLst xmlns:p="http://schemas.openxmlformats.org/presentationml/2006/main">
  <p:tag name="KSO_WM_DECORATE_SHAPE_ID" val="23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5666</Words>
  <Application>WPS 演示</Application>
  <PresentationFormat>宽屏</PresentationFormat>
  <Paragraphs>268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宋体</vt:lpstr>
      <vt:lpstr>Wingdings</vt:lpstr>
      <vt:lpstr>Arial</vt:lpstr>
      <vt:lpstr>楷体</vt:lpstr>
      <vt:lpstr>叶根友行书(繁)</vt:lpstr>
      <vt:lpstr>MV Boli</vt:lpstr>
      <vt:lpstr>等线</vt:lpstr>
      <vt:lpstr>微软雅黑</vt:lpstr>
      <vt:lpstr>Arial Unicode MS</vt:lpstr>
      <vt:lpstr>等线 Light</vt:lpstr>
      <vt:lpstr>Calibri</vt:lpstr>
      <vt:lpstr>Segoe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Gu_ZT</cp:lastModifiedBy>
  <cp:revision>14</cp:revision>
  <dcterms:created xsi:type="dcterms:W3CDTF">2019-10-22T04:07:00Z</dcterms:created>
  <dcterms:modified xsi:type="dcterms:W3CDTF">2021-03-20T14:07:07Z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v1.0_mb_FvRX8Z+dlSirpGeU3alQiw==</vt:lpwstr>
  </property>
  <property fmtid="{D5CDD505-2E9C-101B-9397-08002B2CF9AE}" pid="4" name="ICV">
    <vt:lpwstr>9C2D4FF7705444DB82B2CD76803DA8B9</vt:lpwstr>
  </property>
</Properties>
</file>