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40"/>
  </p:handoutMasterIdLst>
  <p:sldIdLst>
    <p:sldId id="256" r:id="rId3"/>
    <p:sldId id="278" r:id="rId4"/>
    <p:sldId id="279" r:id="rId5"/>
    <p:sldId id="312" r:id="rId6"/>
    <p:sldId id="257" r:id="rId7"/>
    <p:sldId id="258" r:id="rId8"/>
    <p:sldId id="259" r:id="rId9"/>
    <p:sldId id="260" r:id="rId11"/>
    <p:sldId id="298" r:id="rId12"/>
    <p:sldId id="294" r:id="rId13"/>
    <p:sldId id="297" r:id="rId14"/>
    <p:sldId id="295" r:id="rId15"/>
    <p:sldId id="299" r:id="rId16"/>
    <p:sldId id="301" r:id="rId17"/>
    <p:sldId id="296" r:id="rId18"/>
    <p:sldId id="302" r:id="rId19"/>
    <p:sldId id="300" r:id="rId20"/>
    <p:sldId id="303" r:id="rId21"/>
    <p:sldId id="304" r:id="rId22"/>
    <p:sldId id="305" r:id="rId23"/>
    <p:sldId id="306" r:id="rId24"/>
    <p:sldId id="308" r:id="rId25"/>
    <p:sldId id="307" r:id="rId26"/>
    <p:sldId id="309" r:id="rId27"/>
    <p:sldId id="310" r:id="rId28"/>
    <p:sldId id="311" r:id="rId29"/>
    <p:sldId id="268" r:id="rId30"/>
    <p:sldId id="261" r:id="rId31"/>
    <p:sldId id="262" r:id="rId32"/>
    <p:sldId id="269" r:id="rId33"/>
    <p:sldId id="263" r:id="rId34"/>
    <p:sldId id="264" r:id="rId35"/>
    <p:sldId id="270" r:id="rId36"/>
    <p:sldId id="265" r:id="rId37"/>
    <p:sldId id="266" r:id="rId38"/>
    <p:sldId id="27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/>
    <p:restoredTop sz="94659"/>
  </p:normalViewPr>
  <p:slideViewPr>
    <p:cSldViewPr snapToGrid="0" snapToObjects="1">
      <p:cViewPr>
        <p:scale>
          <a:sx n="85" d="100"/>
          <a:sy n="85" d="100"/>
        </p:scale>
        <p:origin x="8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B73A-8C2B-F042-BFED-8E9BC3020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EAAB-1021-C349-BB54-F3B029F995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image23.wdp"/><Relationship Id="rId4" Type="http://schemas.openxmlformats.org/officeDocument/2006/relationships/image" Target="../media/image22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image26.wdp"/><Relationship Id="rId4" Type="http://schemas.openxmlformats.org/officeDocument/2006/relationships/image" Target="../media/image25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image28.wdp"/><Relationship Id="rId4" Type="http://schemas.openxmlformats.org/officeDocument/2006/relationships/image" Target="../media/image27.png"/><Relationship Id="rId3" Type="http://schemas.openxmlformats.org/officeDocument/2006/relationships/image" Target="../media/image2.sv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image29.wdp"/><Relationship Id="rId4" Type="http://schemas.openxmlformats.org/officeDocument/2006/relationships/image" Target="../media/image25.png"/><Relationship Id="rId3" Type="http://schemas.openxmlformats.org/officeDocument/2006/relationships/image" Target="../media/image2.sv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image29.wdp"/><Relationship Id="rId4" Type="http://schemas.openxmlformats.org/officeDocument/2006/relationships/image" Target="../media/image25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image30.wdp"/><Relationship Id="rId4" Type="http://schemas.openxmlformats.org/officeDocument/2006/relationships/image" Target="../media/image22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3.sv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8070" y="2417445"/>
            <a:ext cx="10056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叶根友行书(繁)" charset="-122"/>
              </a:rPr>
              <a:t>原版模组入门教程</a:t>
            </a:r>
            <a:endParaRPr kumimoji="1" lang="zh-CN" altLang="en-US" sz="9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叶根友行书(繁)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80705" y="5716905"/>
            <a:ext cx="3858895" cy="915035"/>
            <a:chOff x="1849" y="5301"/>
            <a:chExt cx="10543" cy="2500"/>
          </a:xfrm>
        </p:grpSpPr>
        <p:pic>
          <p:nvPicPr>
            <p:cNvPr id="2" name="图片 1" descr="attribution_icon_white_x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30" y="5301"/>
              <a:ext cx="2500" cy="2500"/>
            </a:xfrm>
            <a:prstGeom prst="rect">
              <a:avLst/>
            </a:prstGeom>
          </p:spPr>
        </p:pic>
        <p:pic>
          <p:nvPicPr>
            <p:cNvPr id="3" name="图片 2" descr="cc_icon_white_x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" y="5301"/>
              <a:ext cx="2500" cy="2500"/>
            </a:xfrm>
            <a:prstGeom prst="rect">
              <a:avLst/>
            </a:prstGeom>
          </p:spPr>
        </p:pic>
        <p:pic>
          <p:nvPicPr>
            <p:cNvPr id="5" name="图片 4" descr="nc_white_x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" y="5301"/>
              <a:ext cx="2500" cy="2500"/>
            </a:xfrm>
            <a:prstGeom prst="rect">
              <a:avLst/>
            </a:prstGeom>
          </p:spPr>
        </p:pic>
        <p:pic>
          <p:nvPicPr>
            <p:cNvPr id="6" name="图片 5" descr="sa_white_x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2" y="5301"/>
              <a:ext cx="2500" cy="25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28725" y="3985895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原文作者：</a:t>
            </a:r>
            <a:r>
              <a:rPr lang="en-US" altLang="zh-CN" sz="2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ruhuasiyu</a:t>
            </a:r>
            <a:endParaRPr lang="en-US" altLang="zh-CN" sz="2400" b="1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597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375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900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924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147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4059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92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900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405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47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9" grpId="1"/>
      <p:bldP spid="9" grpId="2"/>
      <p:bldP spid="12" grpId="1"/>
      <p:bldP spid="9" grpId="3"/>
      <p:bldP spid="1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44650" y="675005"/>
            <a:ext cx="962215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ea typeface="楷体" panose="02010609060101010101" charset="-122"/>
              </a:rPr>
              <a:t>绝对坐标(</a:t>
            </a:r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Absolute coordinate</a:t>
            </a:r>
            <a:r>
              <a:rPr lang="zh-CN" altLang="en-US" sz="4000" b="1">
                <a:solidFill>
                  <a:schemeClr val="bg1"/>
                </a:solidFill>
                <a:ea typeface="楷体" panose="02010609060101010101" charset="-122"/>
              </a:rPr>
              <a:t>)</a:t>
            </a:r>
            <a:endParaRPr lang="zh-CN" altLang="en-US" sz="4000" b="1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ea typeface="楷体" panose="02010609060101010101" charset="-122"/>
              </a:rPr>
              <a:t>绝对坐标的参照点为游戏的原点，即(0,0,0)。</a:t>
            </a:r>
            <a:endParaRPr lang="zh-CN" altLang="en-US" sz="2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ea typeface="楷体" panose="02010609060101010101" charset="-122"/>
              </a:rPr>
              <a:t>一般不特别指明的情况下都为绝对坐标、主维度。</a:t>
            </a:r>
            <a:endParaRPr lang="zh-CN" altLang="en-US" sz="2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ea typeface="楷体" panose="02010609060101010101" charset="-122"/>
              </a:rPr>
              <a:t>游戏内点击F3后出现的调试界面会显示玩家当前的绝对坐标（注意是脚的坐标）、朝向等资料，对地图制作十分有用。</a:t>
            </a:r>
            <a:endParaRPr lang="zh-CN" altLang="en-US" sz="28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ea typeface="楷体" panose="02010609060101010101" charset="-122"/>
              </a:rPr>
              <a:t>一般地图内的定位大多用绝对坐标，因为我们清楚所有东西的坐标，使用相对坐标则需要新的参照点并且需要一些计算，比较麻烦。</a:t>
            </a:r>
            <a:endParaRPr lang="zh-CN" altLang="en-US" sz="2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ea typeface="楷体" panose="02010609060101010101" charset="-122"/>
              </a:rPr>
              <a:t>然而能够在多个地图内使用的模块则甚少使用绝对坐标，因为我们不清楚当前坐标的绝对坐标(命令没法轻易获得此数值，即使能获取也无法将它便捷地用在其他命令中)。在这情况下，我们会以某个实体为参照点，使用相对坐标。</a:t>
            </a:r>
            <a:endParaRPr lang="zh-CN" altLang="en-US" sz="28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2021-03-15_22.43.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576705"/>
            <a:ext cx="9406255" cy="4982210"/>
          </a:xfrm>
          <a:prstGeom prst="rect">
            <a:avLst/>
          </a:prstGeom>
        </p:spPr>
      </p:pic>
      <p:pic>
        <p:nvPicPr>
          <p:cNvPr id="3" name="图片 2" descr="QQ截图202103152245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" y="551180"/>
            <a:ext cx="9277350" cy="890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1575" y="3353435"/>
            <a:ext cx="2476500" cy="2190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0"/>
          </p:cNvCxnSpPr>
          <p:nvPr/>
        </p:nvCxnSpPr>
        <p:spPr>
          <a:xfrm flipV="1">
            <a:off x="2409825" y="1442085"/>
            <a:ext cx="419100" cy="1911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83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479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3018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6177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59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8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8512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8098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59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281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617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45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0244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818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31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7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49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68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0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02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631950" y="681355"/>
            <a:ext cx="1013142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相对坐标(</a:t>
            </a:r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Relative coordinate</a:t>
            </a:r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相对坐标就是相对于某个点的坐标。表达相对坐标的符号为~（如~3就是+3，~就是没有变化）。比如(~5 ~ ~-3)就是某个点的(x+5, y, z-3)的位置。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相对坐标可以与绝对坐标一起使用, 比如原点为(5,5,5)，坐标(~5 20 ~-3)换为绝对坐标就是(10 20 2)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相对坐标在大部分命令都充当着一个很重要的角色, 因为很多时候我们会希望对目标相对位置进行操作, 比如在玩家上方放置方块。（有时候我们也会使用绝对的Y坐标，因为Y坐标的数值有其独特含义，如64代表的是海平面的高度。相比之下我们X, Z绝对坐标的意义就不大。）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7645" y="367030"/>
            <a:ext cx="1048194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相对坐标的原点=执行点？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在大多数使用相对坐标的情况下，是的。很大部分相对坐标是相对于执行坐标的。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然而有两个例外: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命令及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tp命令的其中一个格式: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&lt;被传送实体&gt; &lt;x&gt; &lt;y&gt; &lt;z&gt;，中的(x, y, z)，原点为被传送实体的当前坐标，而不是执行点。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命令的格式: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&lt;实体&gt; &lt;x1&gt; &lt;y1&gt; &lt;z1&gt;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command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&gt;及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&lt;实体&gt; &lt;x1&gt; &lt;y1&gt; &lt;z1&gt;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detect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&lt;x2&gt; &lt;y2&gt; &lt;z2&gt;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block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data value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|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block state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command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&gt;，中的(x1, y1, z1)以选择到的实体的坐标为原点，(x2, y2, z2)以 (x1, y1, z1) 的坐标为原点。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不过，在实际的使用情况上，除非是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命令，否则都是相对于执行坐标了。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9245" y="520700"/>
            <a:ext cx="1013206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方块坐标(</a:t>
            </a:r>
            <a:r>
              <a:rPr lang="zh-CN" altLang="en-US" sz="36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Block coordinate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我们常见的坐标是精确的，可以出现小数的。然而，对于方块我们并不需要那么精确，只需要到整数便可。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这便是方块坐标了。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方块坐标换为普通的坐标就是每个数值+0.5。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如(1, 2, 3)的普通坐标就是(1.5, 2.5, 3.5)。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部分命令会把坐标视为方块坐标（如果没有填写小数的话），如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普通坐标的整数就是方块之间的边界。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输入命令的坐标参数时，按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tab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就可以补全指针指着的方块的相应坐标（看你现在输入的是x, y还是z），令输入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fill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clone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等命令变得更加方便。（起码你不用烦着计算坐标）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7" name="图片 6" descr="QQ截图202103152257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65" y="442595"/>
            <a:ext cx="6349365" cy="726440"/>
          </a:xfrm>
          <a:prstGeom prst="rect">
            <a:avLst/>
          </a:prstGeom>
        </p:spPr>
      </p:pic>
      <p:pic>
        <p:nvPicPr>
          <p:cNvPr id="9" name="图片 8" descr="2021-03-15_22.43.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0" y="1636395"/>
            <a:ext cx="9424670" cy="499237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26160" y="3620770"/>
            <a:ext cx="1317625" cy="1905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flipV="1">
            <a:off x="1685290" y="1169035"/>
            <a:ext cx="1449705" cy="24517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55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346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5481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321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6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55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973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9063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6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9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21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88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7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30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7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2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82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66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3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61160" y="1028700"/>
            <a:ext cx="1012952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维度（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Dimension</a:t>
            </a: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坐标体系不包括维度的参数，也就是说，我们没法在主维度里指定地狱里的东西，没法在地狱里指定主维度的东西等（不通过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命令的话）。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等命令也没法做到跨维度的传送。故此处理跨维度的问题时需要小心。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一般我们说的坐标都是说主世界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The Overworld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，很少说别的维度的。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2021-03-15_22.43.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" y="1429385"/>
            <a:ext cx="10063480" cy="5330825"/>
          </a:xfrm>
          <a:prstGeom prst="rect">
            <a:avLst/>
          </a:prstGeom>
        </p:spPr>
      </p:pic>
      <p:pic>
        <p:nvPicPr>
          <p:cNvPr id="3" name="图片 2" descr="QQ截图202103152305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" y="422275"/>
            <a:ext cx="8975725" cy="722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5470" y="2999105"/>
            <a:ext cx="1978025" cy="1466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0"/>
          </p:cNvCxnSpPr>
          <p:nvPr/>
        </p:nvCxnSpPr>
        <p:spPr>
          <a:xfrm flipV="1">
            <a:off x="1574800" y="1144905"/>
            <a:ext cx="1853565" cy="1854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365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5955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458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236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09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0435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43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425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497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70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480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043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036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49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42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5110" y="405765"/>
            <a:ext cx="10201910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朝向(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Facing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里的朝向都是以角度为单位。可以填写负数角度。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朝向分为两个: rx, ry。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rx即平面上的转轴，垂直于当前玩家的朝向。也就是说这角度决定了玩家看向上、看向前还是看向下的。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-90就是向上，0就是看向正前方，90就是向下。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ry即垂直的转轴，这决定了平面的朝向。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值得一提的是，MC无法直接取得面向的前方的坐标，如果要做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到这功能的话只能靠一些黑科技或枚举（穷举，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enumerating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rx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385" y="285750"/>
            <a:ext cx="6285865" cy="628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8760" y="4344035"/>
            <a:ext cx="917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仓库地址：</a:t>
            </a: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https://gitee.com/zhangshenxing/VanillaModTutorial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教程地址：</a:t>
            </a: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https://zhangshenxing.gitee.io/vanillamodtutorial/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61615" y="575310"/>
            <a:ext cx="6668770" cy="3442335"/>
            <a:chOff x="4349" y="906"/>
            <a:chExt cx="10502" cy="5421"/>
          </a:xfrm>
        </p:grpSpPr>
        <p:grpSp>
          <p:nvGrpSpPr>
            <p:cNvPr id="18" name="组合 17"/>
            <p:cNvGrpSpPr/>
            <p:nvPr/>
          </p:nvGrpSpPr>
          <p:grpSpPr>
            <a:xfrm>
              <a:off x="7608" y="906"/>
              <a:ext cx="3984" cy="4841"/>
              <a:chOff x="7608" y="515"/>
              <a:chExt cx="3984" cy="4841"/>
            </a:xfrm>
          </p:grpSpPr>
          <p:pic>
            <p:nvPicPr>
              <p:cNvPr id="5" name="图片 4" descr="25_avatar_middl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8" y="515"/>
                <a:ext cx="3985" cy="3985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01" y="4340"/>
                <a:ext cx="339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MV Boli" panose="02000500030200090000" charset="0"/>
                    <a:cs typeface="MV Boli" panose="02000500030200090000" charset="0"/>
                  </a:rPr>
                  <a:t>ruhuasiyu</a:t>
                </a:r>
                <a:endParaRPr lang="en-US" altLang="zh-CN" sz="36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349" y="5747"/>
              <a:ext cx="105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https://www.mcbbs.net/home.php?mod=space&amp;uid=975525</a:t>
              </a:r>
              <a:endParaRPr lang="zh-CN" altLang="en-US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916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3486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939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48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5110" y="405765"/>
            <a:ext cx="102019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solidFill>
                  <a:schemeClr val="bg1"/>
                </a:solidFill>
                <a:ea typeface="楷体" panose="02010609060101010101" charset="-122"/>
              </a:rPr>
              <a:t>区块（</a:t>
            </a:r>
            <a:r>
              <a:rPr lang="zh-CN" altLang="en-US" sz="4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Chunk</a:t>
            </a:r>
            <a:r>
              <a:rPr lang="zh-CN" altLang="en-US" sz="4800">
                <a:solidFill>
                  <a:schemeClr val="bg1"/>
                </a:solidFill>
                <a:ea typeface="楷体" panose="02010609060101010101" charset="-122"/>
              </a:rPr>
              <a:t>）</a:t>
            </a:r>
            <a:endParaRPr lang="zh-CN" altLang="en-US" sz="4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区块是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世界的组成部分。每个区块的大小为16*384‌‌*16，长16格，宽16格，高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384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格（y=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-64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到y=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319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）。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当你所在坐标（普通坐标）的 x或z mod16=0（mod为取余），你就是在区块的边缘上了。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方块的话。如果方块任意一个坐标数值 mod16= 0 或 15，就是贴近着区块边缘。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除了这个方法以外, 你还可以按下F3 + G, 这会显示区块边缘, 再按一次F3 + G就能关闭。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3" name="图片 2" descr="QQ截图202103152314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" y="339725"/>
            <a:ext cx="8040370" cy="664210"/>
          </a:xfrm>
          <a:prstGeom prst="rect">
            <a:avLst/>
          </a:prstGeom>
        </p:spPr>
      </p:pic>
      <p:pic>
        <p:nvPicPr>
          <p:cNvPr id="5" name="图片 4" descr="2021-03-15_22.43.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5" y="1467485"/>
            <a:ext cx="9729470" cy="5153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5815" y="3695700"/>
            <a:ext cx="1874520" cy="1898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V="1">
            <a:off x="1743075" y="1003935"/>
            <a:ext cx="1275080" cy="26917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7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393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7050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9510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9507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43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0979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958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97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27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50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3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9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0979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5110" y="405765"/>
            <a:ext cx="102019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800" b="1">
                <a:solidFill>
                  <a:schemeClr val="bg1"/>
                </a:solidFill>
                <a:ea typeface="楷体" panose="02010609060101010101" charset="-122"/>
              </a:rPr>
              <a:t>出生区块(</a:t>
            </a:r>
            <a:r>
              <a:rPr sz="48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Spawn chunk</a:t>
            </a:r>
            <a:r>
              <a:rPr sz="4800" b="1">
                <a:solidFill>
                  <a:schemeClr val="bg1"/>
                </a:solidFill>
                <a:ea typeface="楷体" panose="02010609060101010101" charset="-122"/>
              </a:rPr>
              <a:t>)</a:t>
            </a:r>
            <a:endParaRPr sz="4800" b="1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出生区块在服务器/游戏运行时会被加载。如果某区块的中心距离世界出生点距离（任意一条轴的距离，不是实际距离）小于等于128格，那么它就会被加载。所以一般加载范围是16*16个区块，也有可能是17*17（如果出生点刚好在区块中心）</a:t>
            </a:r>
            <a:endParaRPr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可以通过/</a:t>
            </a:r>
            <a:r>
              <a:rPr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setworldspawn</a:t>
            </a:r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指令来更改世界出生点，以更改出生区块。然而需要知道的是，那个出生区块更改出生区块后需要玩家经过至少一次才会开始加载。</a:t>
            </a:r>
            <a:endParaRPr sz="36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QQ截图20210315232653"/>
          <p:cNvPicPr>
            <a:picLocks noChangeAspect="1"/>
          </p:cNvPicPr>
          <p:nvPr/>
        </p:nvPicPr>
        <p:blipFill>
          <a:blip r:embed="rId4"/>
          <a:srcRect l="3937"/>
          <a:stretch>
            <a:fillRect/>
          </a:stretch>
        </p:blipFill>
        <p:spPr>
          <a:xfrm>
            <a:off x="2846705" y="175895"/>
            <a:ext cx="6499225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6035" y="0"/>
            <a:ext cx="10895965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区块加载、卸载(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load, unload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除了出生区块以外，玩家附近的区块也会被加载。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玩家的加载范围是一个以玩家为中心正方形。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单人游戏中，正方形的边长取决于选项中的“渲染距离”：边长 = 渲染距离 × 2 + 1.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多人游戏中，正方形的边长取决于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server.properties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里的“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view-distance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”：边长 = view-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× 2 + 1.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例如，当“渲染距离”为5个区块时，强加载区块有11×11，外边围一圈弱加载区块，再围一圈加载边界。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除此之外，还可以使用/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forceload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命令可以让区块获得“强制”类型的加载标签。加载等级为31。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“强制”类型的加载标签在游戏重启后依然有效。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加载等级用于决定了这个区块中哪些游戏内容能够被运算。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加载等级的范围是22-44。只会在22-33的范围里有常规的游戏运算。理论上小于22的加载等级是可能的（不过在原版中不可行）。加载等级44以上是不可能的。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一个区块如果获得多个加载等级，只有最小的加载等级是有效的。加载等级越小，游戏会运算更多内容。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3" name="图片 2" descr="669px-Spawn_chunks_ra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" y="571500"/>
            <a:ext cx="6372225" cy="571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8930" y="551815"/>
            <a:ext cx="39624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强加载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31及以下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所有游戏内容都能够被运算。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弱加载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32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除了区块刻以及实体不会运算（例如不会移动），所有的游戏内容都正常运行，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加载边界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33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只有少部分游戏内容会正常运行（红石元件和命令方块等都不能运行）。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不可访问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34及以上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各种游戏内容都不会运算，但世界生成会在这些区块中运行。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3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103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7575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03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6035" y="244475"/>
            <a:ext cx="1089596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出生点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“出生点”加载标签的等级传播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世界出生点所在的区块会获得“出生点”加载标签。使用/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setworldspawn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改变世界出生点时，加载标签会同时改变。加载等级为22，是游戏中最小的加载等级。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传送门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当实体通过下界传送门传送时，在即将到达的下界传送门所在的区块会获得传送门标签，加载等级为30。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“传送门”加载标签本身没有“存活时间”，不过如果传送门300gt（不卡顿则300gt=15秒）内没有使用过，传送门系统会移除这个的加载标签。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末影龙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“末影龙”加载类型的加载等级为24。在开始攻击末影龙时，在末地的（0,0）区块创建，并在停止或结束后移除。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瞬移后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实体瞬移后在瞬移到的区块创建的加载标签，包括使用/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命令、/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spreadplayers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命令，通过末地传送门。对于/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命令，加载等级为32，而/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spreadplayers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命令和末地传送门的加载等级为33。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具有“存活时间”属性，为5gt，也就是说它在5个游戏刻后失效。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61734" y="1875392"/>
            <a:ext cx="282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贰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标题文字</a:t>
            </a:r>
            <a:endParaRPr kumimoji="1" lang="zh-CN" altLang="en-US" sz="48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88" y="2913070"/>
            <a:ext cx="902970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35" y="3019853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71" y="2477377"/>
            <a:ext cx="73152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44" y="2750240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2355" y="1214120"/>
            <a:ext cx="5239385" cy="101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6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部分内容来源：</a:t>
            </a:r>
            <a:endParaRPr lang="zh-CN" altLang="en-US" sz="6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795" y="2228850"/>
            <a:ext cx="10643870" cy="2214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3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  <a:sym typeface="+mn-ea"/>
              </a:rPr>
              <a:t>《命令进阶》</a:t>
            </a:r>
            <a:endParaRPr lang="zh-CN" altLang="en-US" sz="13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7755" y="4732020"/>
            <a:ext cx="7475855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https://mc-command.oschina.io/command-tutorial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708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410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0560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35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997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101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64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35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/>
      <p:bldP spid="9" grpId="0" build="p"/>
      <p:bldP spid="9" grpId="1"/>
      <p:bldP spid="11" grpId="0" build="p"/>
      <p:bldP spid="11" grpId="1"/>
      <p:bldP spid="11" grpId="2"/>
      <p:bldP spid="11" grpId="3"/>
      <p:bldP spid="7" grpId="2"/>
      <p:bldP spid="9" grpId="2"/>
      <p:bldP spid="7" grpId="3"/>
      <p:bldP spid="11" grpId="4"/>
      <p:bldP spid="7" grpId="4"/>
      <p:bldP spid="9" grpId="3"/>
      <p:bldP spid="11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61734" y="1875392"/>
            <a:ext cx="282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弎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标题文字</a:t>
            </a:r>
            <a:endParaRPr kumimoji="1" lang="zh-CN" altLang="en-US" sz="48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314" y="2908093"/>
            <a:ext cx="1887994" cy="1090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62" y="2433493"/>
            <a:ext cx="7705725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08" y="3348583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098623" y="2833162"/>
            <a:ext cx="2203554" cy="1375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23299"/>
            <a:ext cx="73152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73" y="2896162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61734" y="1875392"/>
            <a:ext cx="2827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肆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标题文字</a:t>
            </a:r>
            <a:endParaRPr kumimoji="1" lang="zh-CN" altLang="en-US" sz="48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23299"/>
            <a:ext cx="73152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73" y="2896162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1419849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09" y="3183387"/>
            <a:ext cx="90297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0" y="3402401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22032" y="1726339"/>
            <a:ext cx="6030435" cy="39297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61785" y="2602703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谢</a:t>
            </a:r>
            <a:endParaRPr kumimoji="1" lang="zh-CN" altLang="en-US" sz="80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4585" y="1534082"/>
            <a:ext cx="91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感</a:t>
            </a:r>
            <a:endParaRPr kumimoji="1" lang="zh-CN" altLang="en-US" sz="88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58" y="2270647"/>
            <a:ext cx="325053" cy="70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9815" y="4717415"/>
            <a:ext cx="7783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https://minecraft-zh.gamepedia.com/Minecraft_Wiki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0430" y="3430270"/>
            <a:ext cx="10643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《中文Minecraft Wiki》</a:t>
            </a:r>
            <a:endParaRPr lang="zh-CN" altLang="en-US" sz="7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1720" y="495935"/>
            <a:ext cx="5239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部分内容来源：</a:t>
            </a:r>
            <a:endParaRPr lang="zh-CN" altLang="en-US" sz="6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Minecraft_Wiki_header_mob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70" y="1510665"/>
            <a:ext cx="6169660" cy="168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365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8629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8324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86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143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6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14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19" grpId="1"/>
      <p:bldP spid="19" grpId="2"/>
      <p:bldP spid="2" grpId="1"/>
      <p:bldP spid="4" grpId="0"/>
      <p:bldP spid="19" grpId="3"/>
      <p:bldP spid="2" grpId="2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5803" y="620379"/>
            <a:ext cx="1940430" cy="3867666"/>
          </a:xfrm>
          <a:prstGeom prst="rect">
            <a:avLst/>
          </a:prstGeom>
          <a:noFill/>
          <a:ln w="12700" cmpd="sng">
            <a:solidFill>
              <a:schemeClr val="bg1">
                <a:alpha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38818" y="667109"/>
            <a:ext cx="9144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基础概念</a:t>
            </a:r>
            <a:endParaRPr kumimoji="1" lang="zh-CN" altLang="en-US" sz="60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pic>
        <p:nvPicPr>
          <p:cNvPr id="15" name="图形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457775" y="730549"/>
            <a:ext cx="844270" cy="487800"/>
          </a:xfrm>
          <a:prstGeom prst="rect">
            <a:avLst/>
          </a:prstGeom>
        </p:spPr>
      </p:pic>
      <p:pic>
        <p:nvPicPr>
          <p:cNvPr id="16" name="图形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694294">
            <a:off x="4925190" y="3870767"/>
            <a:ext cx="844270" cy="48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59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666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5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500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591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04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11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9998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3859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2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3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6429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20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38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99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6" grpId="1" animBg="1"/>
      <p:bldP spid="6" grpId="2" animBg="1"/>
      <p:bldP spid="2" grpId="1"/>
      <p:bldP spid="6" grpId="3" animBg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22034" y="1662667"/>
            <a:ext cx="2827573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壹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坐标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朝向</a:t>
            </a:r>
            <a:r>
              <a:rPr kumimoji="1" lang="en-US" altLang="zh-CN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区块</a:t>
            </a:r>
            <a:endParaRPr kumimoji="1" lang="zh-CN" altLang="en-US" sz="40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4"/>
            </p:custDataLst>
          </p:nvPr>
        </p:nvSpPr>
        <p:spPr>
          <a:xfrm>
            <a:off x="3815141" y="2849363"/>
            <a:ext cx="4241360" cy="17490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44650" y="675005"/>
            <a:ext cx="8903335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坐标(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Coordinate</a:t>
            </a: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坐标为三个数字，定义了物件在当前维度内的位置。该三数值分别为x、y、z数值，分别代表物件在x、y、z轴上离参照点(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Reference point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)的距离，单位为米，即一般方块的长、宽、高的数值。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x轴为东（+）西（-）。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y轴为上（+）下（-）。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z轴为南（+）北（-）。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本文会以(x, y, z)表达坐标。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523865" y="2737485"/>
            <a:ext cx="3089910" cy="3089910"/>
            <a:chOff x="6266" y="2067"/>
            <a:chExt cx="6667" cy="6666"/>
          </a:xfrm>
        </p:grpSpPr>
        <p:sp>
          <p:nvSpPr>
            <p:cNvPr id="5" name="立方体 4"/>
            <p:cNvSpPr/>
            <p:nvPr/>
          </p:nvSpPr>
          <p:spPr>
            <a:xfrm rot="10800000">
              <a:off x="6266" y="2067"/>
              <a:ext cx="6667" cy="6667"/>
            </a:xfrm>
            <a:prstGeom prst="cube">
              <a:avLst/>
            </a:prstGeom>
            <a:noFill/>
            <a:ln w="57150">
              <a:solidFill>
                <a:srgbClr val="92D050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2D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6267" y="2067"/>
              <a:ext cx="6667" cy="6667"/>
            </a:xfrm>
            <a:prstGeom prst="cube">
              <a:avLst/>
            </a:prstGeom>
            <a:noFill/>
            <a:ln w="57150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2D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/>
        </p:nvCxnSpPr>
        <p:spPr>
          <a:xfrm flipV="1">
            <a:off x="6286500" y="421640"/>
            <a:ext cx="0" cy="23444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286500" y="1945640"/>
            <a:ext cx="782320" cy="7918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50970" y="2738120"/>
            <a:ext cx="23355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388735" y="421640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Y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68820" y="146621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X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230" y="201866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Z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0800000">
            <a:off x="655320" y="5001895"/>
            <a:ext cx="2277110" cy="792480"/>
            <a:chOff x="1477" y="2099"/>
            <a:chExt cx="3586" cy="1248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1477" y="2099"/>
              <a:ext cx="1232" cy="12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477" y="3347"/>
              <a:ext cx="3587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654685" y="419163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东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54580" y="5525770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北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806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1710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483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171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83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373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83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0068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81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077395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006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5277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1682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44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32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28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92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0851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60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777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077395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58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6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527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3" grpId="1"/>
      <p:bldP spid="15" grpId="0"/>
      <p:bldP spid="13" grpId="2"/>
      <p:bldP spid="14" grpId="1"/>
      <p:bldP spid="13" grpId="3"/>
      <p:bldP spid="14" grpId="2"/>
      <p:bldP spid="15" grpId="1"/>
      <p:bldP spid="19" grpId="0"/>
      <p:bldP spid="13" grpId="4"/>
      <p:bldP spid="14" grpId="3"/>
      <p:bldP spid="15" grpId="2"/>
      <p:bldP spid="20" grpId="0"/>
      <p:bldP spid="13" grpId="5"/>
      <p:bldP spid="14" grpId="4"/>
      <p:bldP spid="15" grpId="3"/>
      <p:bldP spid="19" grpId="1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QQ截图20210315224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812800"/>
            <a:ext cx="9874885" cy="595630"/>
          </a:xfrm>
          <a:prstGeom prst="rect">
            <a:avLst/>
          </a:prstGeom>
        </p:spPr>
      </p:pic>
      <p:pic>
        <p:nvPicPr>
          <p:cNvPr id="3" name="图片 2" descr="2021-03-15_22.43.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60" y="1694180"/>
            <a:ext cx="9026525" cy="4781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7860" y="3911600"/>
            <a:ext cx="3378835" cy="1962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2347595" y="1408430"/>
            <a:ext cx="246380" cy="2503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3138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04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1020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3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4464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2350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2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02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6194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4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56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46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0582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80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619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tags/tag1.xml><?xml version="1.0" encoding="utf-8"?>
<p:tagLst xmlns:p="http://schemas.openxmlformats.org/presentationml/2006/main">
  <p:tag name="KSO_WM_DECORATE_SHAPE_ID" val="234"/>
</p:tagLst>
</file>

<file path=ppt/tags/tag2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823768333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3563</Words>
  <Application>WPS 演示</Application>
  <PresentationFormat>宽屏</PresentationFormat>
  <Paragraphs>168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Arial</vt:lpstr>
      <vt:lpstr>楷体</vt:lpstr>
      <vt:lpstr>叶根友行书(繁)</vt:lpstr>
      <vt:lpstr>MV Boli</vt:lpstr>
      <vt:lpstr>微软雅黑</vt:lpstr>
      <vt:lpstr>Arial Unicode MS</vt:lpstr>
      <vt:lpstr>等线 Light</vt:lpstr>
      <vt:lpstr>等线</vt:lpstr>
      <vt:lpstr>Calibri</vt:lpstr>
      <vt:lpstr>Segoe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Gu_ZT</cp:lastModifiedBy>
  <cp:revision>10</cp:revision>
  <dcterms:created xsi:type="dcterms:W3CDTF">2019-10-22T04:07:00Z</dcterms:created>
  <dcterms:modified xsi:type="dcterms:W3CDTF">2021-03-15T15:59:02Z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v1.0_mb_FvRX8Z+dlSirpGeU3alQiw==</vt:lpwstr>
  </property>
  <property fmtid="{D5CDD505-2E9C-101B-9397-08002B2CF9AE}" pid="4" name="ICV">
    <vt:lpwstr>9C2D4FF7705444DB82B2CD76803DA8B9</vt:lpwstr>
  </property>
</Properties>
</file>