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Mulish"/>
      <p:regular r:id="rId30"/>
      <p:bold r:id="rId31"/>
      <p:italic r:id="rId32"/>
      <p:boldItalic r:id="rId33"/>
    </p:embeddedFont>
    <p:embeddedFont>
      <p:font typeface="Bebas Neue"/>
      <p:regular r:id="rId34"/>
    </p:embeddedFont>
    <p:embeddedFont>
      <p:font typeface="Roboto Condensed"/>
      <p:regular r:id="rId35"/>
      <p:bold r:id="rId36"/>
      <p:italic r:id="rId37"/>
      <p:boldItalic r:id="rId38"/>
    </p:embeddedFont>
    <p:embeddedFont>
      <p:font typeface="Roboto Condensed Medium"/>
      <p:regular r:id="rId39"/>
      <p:bold r:id="rId40"/>
      <p:italic r:id="rId41"/>
      <p:boldItalic r:id="rId42"/>
    </p:embeddedFont>
    <p:embeddedFont>
      <p:font typeface="Roboto Condensed SemiBold"/>
      <p:regular r:id="rId43"/>
      <p:bold r:id="rId44"/>
      <p:italic r:id="rId45"/>
      <p:boldItalic r:id="rId46"/>
    </p:embeddedFont>
    <p:embeddedFont>
      <p:font typeface="Mulish Medium"/>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A115D55-C49C-438E-BD97-9DCF97BC24FE}">
  <a:tblStyle styleId="{6A115D55-C49C-438E-BD97-9DCF97BC24FE}" styleName="Table_0">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CondensedMedium-bold.fntdata"/><Relationship Id="rId42" Type="http://schemas.openxmlformats.org/officeDocument/2006/relationships/font" Target="fonts/RobotoCondensedMedium-boldItalic.fntdata"/><Relationship Id="rId41" Type="http://schemas.openxmlformats.org/officeDocument/2006/relationships/font" Target="fonts/RobotoCondensedMedium-italic.fntdata"/><Relationship Id="rId44" Type="http://schemas.openxmlformats.org/officeDocument/2006/relationships/font" Target="fonts/RobotoCondensedSemiBold-bold.fntdata"/><Relationship Id="rId43" Type="http://schemas.openxmlformats.org/officeDocument/2006/relationships/font" Target="fonts/RobotoCondensedSemiBold-regular.fntdata"/><Relationship Id="rId46" Type="http://schemas.openxmlformats.org/officeDocument/2006/relationships/font" Target="fonts/RobotoCondensedSemiBold-boldItalic.fntdata"/><Relationship Id="rId45" Type="http://schemas.openxmlformats.org/officeDocument/2006/relationships/font" Target="fonts/RobotoCondensedSemi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ulishMedium-bold.fntdata"/><Relationship Id="rId47" Type="http://schemas.openxmlformats.org/officeDocument/2006/relationships/font" Target="fonts/MulishMedium-regular.fntdata"/><Relationship Id="rId49" Type="http://schemas.openxmlformats.org/officeDocument/2006/relationships/font" Target="fonts/MulishMedium-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ulish-bold.fntdata"/><Relationship Id="rId30" Type="http://schemas.openxmlformats.org/officeDocument/2006/relationships/font" Target="fonts/Mulish-regular.fntdata"/><Relationship Id="rId33" Type="http://schemas.openxmlformats.org/officeDocument/2006/relationships/font" Target="fonts/Mulish-boldItalic.fntdata"/><Relationship Id="rId32" Type="http://schemas.openxmlformats.org/officeDocument/2006/relationships/font" Target="fonts/Mulish-italic.fntdata"/><Relationship Id="rId35" Type="http://schemas.openxmlformats.org/officeDocument/2006/relationships/font" Target="fonts/RobotoCondensed-regular.fntdata"/><Relationship Id="rId34" Type="http://schemas.openxmlformats.org/officeDocument/2006/relationships/font" Target="fonts/BebasNeue-regular.fntdata"/><Relationship Id="rId37" Type="http://schemas.openxmlformats.org/officeDocument/2006/relationships/font" Target="fonts/RobotoCondensed-italic.fntdata"/><Relationship Id="rId36" Type="http://schemas.openxmlformats.org/officeDocument/2006/relationships/font" Target="fonts/RobotoCondensed-bold.fntdata"/><Relationship Id="rId39" Type="http://schemas.openxmlformats.org/officeDocument/2006/relationships/font" Target="fonts/RobotoCondensedMedium-regular.fntdata"/><Relationship Id="rId38" Type="http://schemas.openxmlformats.org/officeDocument/2006/relationships/font" Target="fonts/RobotoCondensed-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MulishMedium-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62a386deb3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62a386deb3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Mulish"/>
                <a:ea typeface="Mulish"/>
                <a:cs typeface="Mulish"/>
                <a:sym typeface="Mulish"/>
              </a:rPr>
              <a:t>Change 1: [Read insight]. In response to this insight, adjustments are deemed necessary to enhance accessibility and ensure a more user-friendly experience for all.</a:t>
            </a:r>
            <a:endParaRPr sz="1300">
              <a:solidFill>
                <a:schemeClr val="dk1"/>
              </a:solidFill>
              <a:latin typeface="Mulish"/>
              <a:ea typeface="Mulish"/>
              <a:cs typeface="Mulish"/>
              <a:sym typeface="Mulish"/>
            </a:endParaRPr>
          </a:p>
          <a:p>
            <a:pPr indent="0" lvl="0" marL="0" rtl="0" algn="l">
              <a:spcBef>
                <a:spcPts val="0"/>
              </a:spcBef>
              <a:spcAft>
                <a:spcPts val="0"/>
              </a:spcAft>
              <a:buNone/>
            </a:pPr>
            <a:r>
              <a:t/>
            </a:r>
            <a:endParaRPr sz="1300">
              <a:solidFill>
                <a:schemeClr val="dk1"/>
              </a:solidFill>
              <a:latin typeface="Mulish"/>
              <a:ea typeface="Mulish"/>
              <a:cs typeface="Mulish"/>
              <a:sym typeface="Mulish"/>
            </a:endParaRPr>
          </a:p>
          <a:p>
            <a:pPr indent="0" lvl="0" marL="0" rtl="0" algn="l">
              <a:spcBef>
                <a:spcPts val="0"/>
              </a:spcBef>
              <a:spcAft>
                <a:spcPts val="0"/>
              </a:spcAft>
              <a:buNone/>
            </a:pPr>
            <a:r>
              <a:rPr lang="en" sz="1300">
                <a:solidFill>
                  <a:schemeClr val="dk1"/>
                </a:solidFill>
                <a:latin typeface="Mulish"/>
                <a:ea typeface="Mulish"/>
                <a:cs typeface="Mulish"/>
                <a:sym typeface="Mulish"/>
              </a:rPr>
              <a:t>Change 2: [Read insight], …and the same comment was made about messages the huddle page, specifically the description.</a:t>
            </a:r>
            <a:endParaRPr sz="1300">
              <a:solidFill>
                <a:schemeClr val="dk1"/>
              </a:solidFill>
              <a:latin typeface="Mulish"/>
              <a:ea typeface="Mulish"/>
              <a:cs typeface="Mulish"/>
              <a:sym typeface="Mulish"/>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62a386deb3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62a386deb3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62a386deb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62a386deb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62a386deb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62a386deb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62a386deb3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62a386deb3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62a386deb3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62a386deb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62a386deb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62a386deb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62a386deb3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62a386deb3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62a386deb3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62a386deb3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62a386deb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62a386deb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85dd61ce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85dd61ce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62a386deb3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62a386deb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62a386deb3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62a386deb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62a386deb3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62a386deb3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62a386deb3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62a386deb3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62a386deb3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62a386deb3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85dd61ce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85dd61ce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2a386deb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2a386deb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2a386deb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2a386deb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85dd61ced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85dd61ced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2a386deb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2a386deb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2a386deb3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2a386deb3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Mulish"/>
                <a:ea typeface="Mulish"/>
                <a:cs typeface="Mulish"/>
                <a:sym typeface="Mulish"/>
              </a:rPr>
              <a:t>Change 1: [Read insight]. In response to this insight, adjustments are deemed necessary to enhance accessibility and ensure a more user-friendly experience for all.</a:t>
            </a:r>
            <a:endParaRPr sz="1300">
              <a:solidFill>
                <a:schemeClr val="dk1"/>
              </a:solidFill>
              <a:latin typeface="Mulish"/>
              <a:ea typeface="Mulish"/>
              <a:cs typeface="Mulish"/>
              <a:sym typeface="Mulish"/>
            </a:endParaRPr>
          </a:p>
          <a:p>
            <a:pPr indent="0" lvl="0" marL="0" rtl="0" algn="l">
              <a:spcBef>
                <a:spcPts val="0"/>
              </a:spcBef>
              <a:spcAft>
                <a:spcPts val="0"/>
              </a:spcAft>
              <a:buNone/>
            </a:pPr>
            <a:r>
              <a:t/>
            </a:r>
            <a:endParaRPr sz="1300">
              <a:solidFill>
                <a:schemeClr val="dk1"/>
              </a:solidFill>
              <a:latin typeface="Mulish"/>
              <a:ea typeface="Mulish"/>
              <a:cs typeface="Mulish"/>
              <a:sym typeface="Mulish"/>
            </a:endParaRPr>
          </a:p>
          <a:p>
            <a:pPr indent="0" lvl="0" marL="0" rtl="0" algn="l">
              <a:spcBef>
                <a:spcPts val="0"/>
              </a:spcBef>
              <a:spcAft>
                <a:spcPts val="0"/>
              </a:spcAft>
              <a:buNone/>
            </a:pPr>
            <a:r>
              <a:rPr lang="en" sz="1300">
                <a:solidFill>
                  <a:schemeClr val="dk1"/>
                </a:solidFill>
                <a:latin typeface="Mulish"/>
                <a:ea typeface="Mulish"/>
                <a:cs typeface="Mulish"/>
                <a:sym typeface="Mulish"/>
              </a:rPr>
              <a:t>Change 2: [Read insight], …and the same comment was made about messages the huddle page, specifically the description.</a:t>
            </a:r>
            <a:endParaRPr sz="1300">
              <a:solidFill>
                <a:schemeClr val="dk1"/>
              </a:solidFill>
              <a:latin typeface="Mulish"/>
              <a:ea typeface="Mulish"/>
              <a:cs typeface="Mulish"/>
              <a:sym typeface="Mulish"/>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2a386deb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62a386deb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B986EE"/>
            </a:gs>
            <a:gs pos="100000">
              <a:schemeClr val="dk1"/>
            </a:gs>
          </a:gsLst>
          <a:lin ang="5400012"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3537700" y="1802250"/>
            <a:ext cx="4889700" cy="1539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90000"/>
              </a:lnSpc>
              <a:spcBef>
                <a:spcPts val="0"/>
              </a:spcBef>
              <a:spcAft>
                <a:spcPts val="0"/>
              </a:spcAft>
              <a:buClr>
                <a:srgbClr val="191919"/>
              </a:buClr>
              <a:buSzPts val="5200"/>
              <a:buNone/>
              <a:defRPr b="1"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3537700" y="3340525"/>
            <a:ext cx="4140600" cy="409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B986EE"/>
            </a:gs>
            <a:gs pos="100000">
              <a:schemeClr val="dk1"/>
            </a:gs>
          </a:gsLst>
          <a:lin ang="5400012" scaled="0"/>
        </a:gradFill>
      </p:bgPr>
    </p:bg>
    <p:spTree>
      <p:nvGrpSpPr>
        <p:cNvPr id="43" name="Shape 43"/>
        <p:cNvGrpSpPr/>
        <p:nvPr/>
      </p:nvGrpSpPr>
      <p:grpSpPr>
        <a:xfrm>
          <a:off x="0" y="0"/>
          <a:ext cx="0" cy="0"/>
          <a:chOff x="0" y="0"/>
          <a:chExt cx="0" cy="0"/>
        </a:xfrm>
      </p:grpSpPr>
      <p:sp>
        <p:nvSpPr>
          <p:cNvPr id="44" name="Google Shape;44;p11"/>
          <p:cNvSpPr txBox="1"/>
          <p:nvPr>
            <p:ph hasCustomPrompt="1" type="title"/>
          </p:nvPr>
        </p:nvSpPr>
        <p:spPr>
          <a:xfrm>
            <a:off x="1284000" y="1554650"/>
            <a:ext cx="6576000" cy="14811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5" name="Google Shape;45;p11"/>
          <p:cNvSpPr txBox="1"/>
          <p:nvPr>
            <p:ph idx="1" type="subTitle"/>
          </p:nvPr>
        </p:nvSpPr>
        <p:spPr>
          <a:xfrm>
            <a:off x="1284000" y="3111950"/>
            <a:ext cx="6576000" cy="4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6" name="Google Shape;46;p11"/>
          <p:cNvSpPr/>
          <p:nvPr/>
        </p:nvSpPr>
        <p:spPr>
          <a:xfrm>
            <a:off x="711300" y="0"/>
            <a:ext cx="7712700" cy="539700"/>
          </a:xfrm>
          <a:prstGeom prst="rect">
            <a:avLst/>
          </a:prstGeom>
          <a:gradFill>
            <a:gsLst>
              <a:gs pos="0">
                <a:schemeClr val="lt2"/>
              </a:gs>
              <a:gs pos="100000">
                <a:schemeClr val="dk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gradFill>
          <a:gsLst>
            <a:gs pos="0">
              <a:srgbClr val="B986EE"/>
            </a:gs>
            <a:gs pos="100000">
              <a:schemeClr val="dk1"/>
            </a:gs>
          </a:gsLst>
          <a:lin ang="5400012" scaled="0"/>
        </a:gradFill>
      </p:bgPr>
    </p:bg>
    <p:spTree>
      <p:nvGrpSpPr>
        <p:cNvPr id="47" name="Shape 4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gradFill>
          <a:gsLst>
            <a:gs pos="0">
              <a:srgbClr val="B986EE"/>
            </a:gs>
            <a:gs pos="100000">
              <a:schemeClr val="dk1"/>
            </a:gs>
          </a:gsLst>
          <a:lin ang="5400012" scaled="0"/>
        </a:gradFill>
      </p:bgPr>
    </p:bg>
    <p:spTree>
      <p:nvGrpSpPr>
        <p:cNvPr id="48" name="Shape 48"/>
        <p:cNvGrpSpPr/>
        <p:nvPr/>
      </p:nvGrpSpPr>
      <p:grpSpPr>
        <a:xfrm>
          <a:off x="0" y="0"/>
          <a:ext cx="0" cy="0"/>
          <a:chOff x="0" y="0"/>
          <a:chExt cx="0" cy="0"/>
        </a:xfrm>
      </p:grpSpPr>
      <p:sp>
        <p:nvSpPr>
          <p:cNvPr id="49" name="Google Shape;49;p13"/>
          <p:cNvSpPr txBox="1"/>
          <p:nvPr>
            <p:ph type="title"/>
          </p:nvPr>
        </p:nvSpPr>
        <p:spPr>
          <a:xfrm>
            <a:off x="2891486" y="1425325"/>
            <a:ext cx="2007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0" name="Google Shape;50;p13"/>
          <p:cNvSpPr txBox="1"/>
          <p:nvPr>
            <p:ph hasCustomPrompt="1" idx="2" type="title"/>
          </p:nvPr>
        </p:nvSpPr>
        <p:spPr>
          <a:xfrm>
            <a:off x="1676525" y="1425325"/>
            <a:ext cx="1062000" cy="5277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p:nvPr>
            <p:ph idx="1" type="subTitle"/>
          </p:nvPr>
        </p:nvSpPr>
        <p:spPr>
          <a:xfrm>
            <a:off x="5133800" y="1425313"/>
            <a:ext cx="23364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2" name="Google Shape;52;p13"/>
          <p:cNvSpPr txBox="1"/>
          <p:nvPr>
            <p:ph idx="3" type="title"/>
          </p:nvPr>
        </p:nvSpPr>
        <p:spPr>
          <a:xfrm>
            <a:off x="2887275" y="3025060"/>
            <a:ext cx="2007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13"/>
          <p:cNvSpPr txBox="1"/>
          <p:nvPr>
            <p:ph hasCustomPrompt="1" idx="4" type="title"/>
          </p:nvPr>
        </p:nvSpPr>
        <p:spPr>
          <a:xfrm>
            <a:off x="1673800" y="3025058"/>
            <a:ext cx="1062000" cy="5277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p:nvPr>
            <p:ph idx="5" type="subTitle"/>
          </p:nvPr>
        </p:nvSpPr>
        <p:spPr>
          <a:xfrm>
            <a:off x="5133800" y="3025054"/>
            <a:ext cx="23364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5" name="Google Shape;55;p13"/>
          <p:cNvSpPr txBox="1"/>
          <p:nvPr>
            <p:ph idx="6" type="title"/>
          </p:nvPr>
        </p:nvSpPr>
        <p:spPr>
          <a:xfrm>
            <a:off x="2891486" y="2225192"/>
            <a:ext cx="2007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6" name="Google Shape;56;p13"/>
          <p:cNvSpPr txBox="1"/>
          <p:nvPr>
            <p:ph hasCustomPrompt="1" idx="7" type="title"/>
          </p:nvPr>
        </p:nvSpPr>
        <p:spPr>
          <a:xfrm>
            <a:off x="1677900" y="2225192"/>
            <a:ext cx="1062000" cy="5277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p:nvPr>
            <p:ph idx="8" type="subTitle"/>
          </p:nvPr>
        </p:nvSpPr>
        <p:spPr>
          <a:xfrm>
            <a:off x="5133800" y="2225183"/>
            <a:ext cx="23364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8" name="Google Shape;58;p13"/>
          <p:cNvSpPr txBox="1"/>
          <p:nvPr>
            <p:ph idx="9" type="title"/>
          </p:nvPr>
        </p:nvSpPr>
        <p:spPr>
          <a:xfrm>
            <a:off x="2891486" y="3824927"/>
            <a:ext cx="2007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9" name="Google Shape;59;p13"/>
          <p:cNvSpPr txBox="1"/>
          <p:nvPr>
            <p:ph hasCustomPrompt="1" idx="13" type="title"/>
          </p:nvPr>
        </p:nvSpPr>
        <p:spPr>
          <a:xfrm>
            <a:off x="1675175" y="3824925"/>
            <a:ext cx="1062000" cy="5277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p:nvPr>
            <p:ph idx="14" type="subTitle"/>
          </p:nvPr>
        </p:nvSpPr>
        <p:spPr>
          <a:xfrm>
            <a:off x="5133800" y="3824925"/>
            <a:ext cx="23364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1" name="Google Shape;61;p13"/>
          <p:cNvSpPr txBox="1"/>
          <p:nvPr>
            <p:ph idx="15" type="title"/>
          </p:nvPr>
        </p:nvSpPr>
        <p:spPr>
          <a:xfrm>
            <a:off x="711300" y="5397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 name="Google Shape;62;p13"/>
          <p:cNvSpPr/>
          <p:nvPr/>
        </p:nvSpPr>
        <p:spPr>
          <a:xfrm>
            <a:off x="711300" y="0"/>
            <a:ext cx="7712700" cy="539700"/>
          </a:xfrm>
          <a:prstGeom prst="rect">
            <a:avLst/>
          </a:prstGeom>
          <a:gradFill>
            <a:gsLst>
              <a:gs pos="0">
                <a:schemeClr val="lt2"/>
              </a:gs>
              <a:gs pos="100000">
                <a:schemeClr val="dk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bg>
      <p:bgPr>
        <a:gradFill>
          <a:gsLst>
            <a:gs pos="0">
              <a:srgbClr val="B986EE"/>
            </a:gs>
            <a:gs pos="100000">
              <a:schemeClr val="dk1"/>
            </a:gs>
          </a:gsLst>
          <a:lin ang="5400012" scaled="0"/>
        </a:gradFill>
      </p:bgPr>
    </p:bg>
    <p:spTree>
      <p:nvGrpSpPr>
        <p:cNvPr id="63" name="Shape 63"/>
        <p:cNvGrpSpPr/>
        <p:nvPr/>
      </p:nvGrpSpPr>
      <p:grpSpPr>
        <a:xfrm>
          <a:off x="0" y="0"/>
          <a:ext cx="0" cy="0"/>
          <a:chOff x="0" y="0"/>
          <a:chExt cx="0" cy="0"/>
        </a:xfrm>
      </p:grpSpPr>
      <p:sp>
        <p:nvSpPr>
          <p:cNvPr id="64" name="Google Shape;64;p14"/>
          <p:cNvSpPr txBox="1"/>
          <p:nvPr>
            <p:ph idx="1" type="subTitle"/>
          </p:nvPr>
        </p:nvSpPr>
        <p:spPr>
          <a:xfrm>
            <a:off x="4749000" y="1859750"/>
            <a:ext cx="3675000" cy="201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Fira Sans Extra Condensed SemiBold"/>
              <a:buChar char="●"/>
              <a:defRPr/>
            </a:lvl1pPr>
            <a:lvl2pPr lvl="1" rtl="0" algn="ctr">
              <a:lnSpc>
                <a:spcPct val="100000"/>
              </a:lnSpc>
              <a:spcBef>
                <a:spcPts val="0"/>
              </a:spcBef>
              <a:spcAft>
                <a:spcPts val="0"/>
              </a:spcAft>
              <a:buClr>
                <a:srgbClr val="434343"/>
              </a:buClr>
              <a:buSzPts val="1600"/>
              <a:buFont typeface="Barlow Condensed SemiBold"/>
              <a:buChar char="○"/>
              <a:defRPr/>
            </a:lvl2pPr>
            <a:lvl3pPr lvl="2" rtl="0" algn="ctr">
              <a:lnSpc>
                <a:spcPct val="100000"/>
              </a:lnSpc>
              <a:spcBef>
                <a:spcPts val="0"/>
              </a:spcBef>
              <a:spcAft>
                <a:spcPts val="0"/>
              </a:spcAft>
              <a:buClr>
                <a:srgbClr val="434343"/>
              </a:buClr>
              <a:buSzPts val="1600"/>
              <a:buFont typeface="Barlow Condensed SemiBold"/>
              <a:buChar char="■"/>
              <a:defRPr/>
            </a:lvl3pPr>
            <a:lvl4pPr lvl="3" rtl="0" algn="ctr">
              <a:lnSpc>
                <a:spcPct val="100000"/>
              </a:lnSpc>
              <a:spcBef>
                <a:spcPts val="0"/>
              </a:spcBef>
              <a:spcAft>
                <a:spcPts val="0"/>
              </a:spcAft>
              <a:buClr>
                <a:srgbClr val="434343"/>
              </a:buClr>
              <a:buSzPts val="1600"/>
              <a:buFont typeface="Barlow Condensed SemiBold"/>
              <a:buChar char="●"/>
              <a:defRPr/>
            </a:lvl4pPr>
            <a:lvl5pPr lvl="4" rtl="0" algn="ctr">
              <a:lnSpc>
                <a:spcPct val="100000"/>
              </a:lnSpc>
              <a:spcBef>
                <a:spcPts val="0"/>
              </a:spcBef>
              <a:spcAft>
                <a:spcPts val="0"/>
              </a:spcAft>
              <a:buClr>
                <a:srgbClr val="434343"/>
              </a:buClr>
              <a:buSzPts val="1600"/>
              <a:buFont typeface="Barlow Condensed SemiBold"/>
              <a:buChar char="○"/>
              <a:defRPr/>
            </a:lvl5pPr>
            <a:lvl6pPr lvl="5" rtl="0" algn="ctr">
              <a:lnSpc>
                <a:spcPct val="100000"/>
              </a:lnSpc>
              <a:spcBef>
                <a:spcPts val="0"/>
              </a:spcBef>
              <a:spcAft>
                <a:spcPts val="0"/>
              </a:spcAft>
              <a:buClr>
                <a:srgbClr val="434343"/>
              </a:buClr>
              <a:buSzPts val="1600"/>
              <a:buFont typeface="Barlow Condensed SemiBold"/>
              <a:buChar char="■"/>
              <a:defRPr/>
            </a:lvl6pPr>
            <a:lvl7pPr lvl="6" rtl="0" algn="ctr">
              <a:lnSpc>
                <a:spcPct val="100000"/>
              </a:lnSpc>
              <a:spcBef>
                <a:spcPts val="0"/>
              </a:spcBef>
              <a:spcAft>
                <a:spcPts val="0"/>
              </a:spcAft>
              <a:buClr>
                <a:srgbClr val="434343"/>
              </a:buClr>
              <a:buSzPts val="1600"/>
              <a:buFont typeface="Barlow Condensed SemiBold"/>
              <a:buChar char="●"/>
              <a:defRPr/>
            </a:lvl7pPr>
            <a:lvl8pPr lvl="7" rtl="0" algn="ctr">
              <a:lnSpc>
                <a:spcPct val="100000"/>
              </a:lnSpc>
              <a:spcBef>
                <a:spcPts val="0"/>
              </a:spcBef>
              <a:spcAft>
                <a:spcPts val="0"/>
              </a:spcAft>
              <a:buClr>
                <a:srgbClr val="434343"/>
              </a:buClr>
              <a:buSzPts val="1600"/>
              <a:buFont typeface="Barlow Condensed SemiBold"/>
              <a:buChar char="○"/>
              <a:defRPr/>
            </a:lvl8pPr>
            <a:lvl9pPr lvl="8" rtl="0" algn="ctr">
              <a:lnSpc>
                <a:spcPct val="100000"/>
              </a:lnSpc>
              <a:spcBef>
                <a:spcPts val="0"/>
              </a:spcBef>
              <a:spcAft>
                <a:spcPts val="0"/>
              </a:spcAft>
              <a:buClr>
                <a:srgbClr val="434343"/>
              </a:buClr>
              <a:buSzPts val="1600"/>
              <a:buFont typeface="Barlow Condensed SemiBold"/>
              <a:buChar char="■"/>
              <a:defRPr/>
            </a:lvl9pPr>
          </a:lstStyle>
          <a:p/>
        </p:txBody>
      </p:sp>
      <p:sp>
        <p:nvSpPr>
          <p:cNvPr id="65" name="Google Shape;65;p14"/>
          <p:cNvSpPr txBox="1"/>
          <p:nvPr>
            <p:ph type="title"/>
          </p:nvPr>
        </p:nvSpPr>
        <p:spPr>
          <a:xfrm>
            <a:off x="711300" y="5397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 name="Google Shape;66;p14"/>
          <p:cNvSpPr/>
          <p:nvPr>
            <p:ph idx="2" type="pic"/>
          </p:nvPr>
        </p:nvSpPr>
        <p:spPr>
          <a:xfrm>
            <a:off x="0" y="1349450"/>
            <a:ext cx="4566900" cy="3030900"/>
          </a:xfrm>
          <a:prstGeom prst="rect">
            <a:avLst/>
          </a:prstGeom>
          <a:noFill/>
          <a:ln>
            <a:noFill/>
          </a:ln>
        </p:spPr>
      </p:sp>
      <p:sp>
        <p:nvSpPr>
          <p:cNvPr id="67" name="Google Shape;67;p14"/>
          <p:cNvSpPr/>
          <p:nvPr/>
        </p:nvSpPr>
        <p:spPr>
          <a:xfrm>
            <a:off x="711300" y="0"/>
            <a:ext cx="7712700" cy="539700"/>
          </a:xfrm>
          <a:prstGeom prst="rect">
            <a:avLst/>
          </a:prstGeom>
          <a:gradFill>
            <a:gsLst>
              <a:gs pos="0">
                <a:schemeClr val="lt2"/>
              </a:gs>
              <a:gs pos="100000">
                <a:schemeClr val="dk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bg>
      <p:bgPr>
        <a:gradFill>
          <a:gsLst>
            <a:gs pos="0">
              <a:srgbClr val="B986EE"/>
            </a:gs>
            <a:gs pos="100000">
              <a:schemeClr val="dk1"/>
            </a:gs>
          </a:gsLst>
          <a:lin ang="5400012" scaled="0"/>
        </a:gradFill>
      </p:bgPr>
    </p:bg>
    <p:spTree>
      <p:nvGrpSpPr>
        <p:cNvPr id="68" name="Shape 68"/>
        <p:cNvGrpSpPr/>
        <p:nvPr/>
      </p:nvGrpSpPr>
      <p:grpSpPr>
        <a:xfrm>
          <a:off x="0" y="0"/>
          <a:ext cx="0" cy="0"/>
          <a:chOff x="0" y="0"/>
          <a:chExt cx="0" cy="0"/>
        </a:xfrm>
      </p:grpSpPr>
      <p:sp>
        <p:nvSpPr>
          <p:cNvPr id="69" name="Google Shape;69;p15"/>
          <p:cNvSpPr txBox="1"/>
          <p:nvPr>
            <p:ph idx="1" type="subTitle"/>
          </p:nvPr>
        </p:nvSpPr>
        <p:spPr>
          <a:xfrm>
            <a:off x="1190640" y="2513775"/>
            <a:ext cx="2791800" cy="97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Font typeface="Fira Sans Extra Condensed SemiBold"/>
              <a:buChar char="●"/>
              <a:defRPr/>
            </a:lvl1pPr>
            <a:lvl2pPr lvl="1" rtl="0" algn="ctr">
              <a:lnSpc>
                <a:spcPct val="100000"/>
              </a:lnSpc>
              <a:spcBef>
                <a:spcPts val="0"/>
              </a:spcBef>
              <a:spcAft>
                <a:spcPts val="0"/>
              </a:spcAft>
              <a:buClr>
                <a:srgbClr val="434343"/>
              </a:buClr>
              <a:buSzPts val="1600"/>
              <a:buFont typeface="Barlow Condensed SemiBold"/>
              <a:buChar char="○"/>
              <a:defRPr/>
            </a:lvl2pPr>
            <a:lvl3pPr lvl="2" rtl="0" algn="ctr">
              <a:lnSpc>
                <a:spcPct val="100000"/>
              </a:lnSpc>
              <a:spcBef>
                <a:spcPts val="0"/>
              </a:spcBef>
              <a:spcAft>
                <a:spcPts val="0"/>
              </a:spcAft>
              <a:buClr>
                <a:srgbClr val="434343"/>
              </a:buClr>
              <a:buSzPts val="1600"/>
              <a:buFont typeface="Barlow Condensed SemiBold"/>
              <a:buChar char="■"/>
              <a:defRPr/>
            </a:lvl3pPr>
            <a:lvl4pPr lvl="3" rtl="0" algn="ctr">
              <a:lnSpc>
                <a:spcPct val="100000"/>
              </a:lnSpc>
              <a:spcBef>
                <a:spcPts val="0"/>
              </a:spcBef>
              <a:spcAft>
                <a:spcPts val="0"/>
              </a:spcAft>
              <a:buClr>
                <a:srgbClr val="434343"/>
              </a:buClr>
              <a:buSzPts val="1600"/>
              <a:buFont typeface="Barlow Condensed SemiBold"/>
              <a:buChar char="●"/>
              <a:defRPr/>
            </a:lvl4pPr>
            <a:lvl5pPr lvl="4" rtl="0" algn="ctr">
              <a:lnSpc>
                <a:spcPct val="100000"/>
              </a:lnSpc>
              <a:spcBef>
                <a:spcPts val="0"/>
              </a:spcBef>
              <a:spcAft>
                <a:spcPts val="0"/>
              </a:spcAft>
              <a:buClr>
                <a:srgbClr val="434343"/>
              </a:buClr>
              <a:buSzPts val="1600"/>
              <a:buFont typeface="Barlow Condensed SemiBold"/>
              <a:buChar char="○"/>
              <a:defRPr/>
            </a:lvl5pPr>
            <a:lvl6pPr lvl="5" rtl="0" algn="ctr">
              <a:lnSpc>
                <a:spcPct val="100000"/>
              </a:lnSpc>
              <a:spcBef>
                <a:spcPts val="0"/>
              </a:spcBef>
              <a:spcAft>
                <a:spcPts val="0"/>
              </a:spcAft>
              <a:buClr>
                <a:srgbClr val="434343"/>
              </a:buClr>
              <a:buSzPts val="1600"/>
              <a:buFont typeface="Barlow Condensed SemiBold"/>
              <a:buChar char="■"/>
              <a:defRPr/>
            </a:lvl6pPr>
            <a:lvl7pPr lvl="6" rtl="0" algn="ctr">
              <a:lnSpc>
                <a:spcPct val="100000"/>
              </a:lnSpc>
              <a:spcBef>
                <a:spcPts val="0"/>
              </a:spcBef>
              <a:spcAft>
                <a:spcPts val="0"/>
              </a:spcAft>
              <a:buClr>
                <a:srgbClr val="434343"/>
              </a:buClr>
              <a:buSzPts val="1600"/>
              <a:buFont typeface="Barlow Condensed SemiBold"/>
              <a:buChar char="●"/>
              <a:defRPr/>
            </a:lvl7pPr>
            <a:lvl8pPr lvl="7" rtl="0" algn="ctr">
              <a:lnSpc>
                <a:spcPct val="100000"/>
              </a:lnSpc>
              <a:spcBef>
                <a:spcPts val="0"/>
              </a:spcBef>
              <a:spcAft>
                <a:spcPts val="0"/>
              </a:spcAft>
              <a:buClr>
                <a:srgbClr val="434343"/>
              </a:buClr>
              <a:buSzPts val="1600"/>
              <a:buFont typeface="Barlow Condensed SemiBold"/>
              <a:buChar char="○"/>
              <a:defRPr/>
            </a:lvl8pPr>
            <a:lvl9pPr lvl="8" rtl="0" algn="ctr">
              <a:lnSpc>
                <a:spcPct val="100000"/>
              </a:lnSpc>
              <a:spcBef>
                <a:spcPts val="0"/>
              </a:spcBef>
              <a:spcAft>
                <a:spcPts val="0"/>
              </a:spcAft>
              <a:buClr>
                <a:srgbClr val="434343"/>
              </a:buClr>
              <a:buSzPts val="1600"/>
              <a:buFont typeface="Barlow Condensed SemiBold"/>
              <a:buChar char="■"/>
              <a:defRPr/>
            </a:lvl9pPr>
          </a:lstStyle>
          <a:p/>
        </p:txBody>
      </p:sp>
      <p:sp>
        <p:nvSpPr>
          <p:cNvPr id="70" name="Google Shape;70;p15"/>
          <p:cNvSpPr txBox="1"/>
          <p:nvPr>
            <p:ph type="title"/>
          </p:nvPr>
        </p:nvSpPr>
        <p:spPr>
          <a:xfrm>
            <a:off x="1190640" y="1448775"/>
            <a:ext cx="2791800" cy="1122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1" name="Google Shape;71;p15"/>
          <p:cNvSpPr/>
          <p:nvPr/>
        </p:nvSpPr>
        <p:spPr>
          <a:xfrm>
            <a:off x="711300" y="0"/>
            <a:ext cx="7712700" cy="539700"/>
          </a:xfrm>
          <a:prstGeom prst="rect">
            <a:avLst/>
          </a:prstGeom>
          <a:gradFill>
            <a:gsLst>
              <a:gs pos="0">
                <a:schemeClr val="lt2"/>
              </a:gs>
              <a:gs pos="100000">
                <a:schemeClr val="dk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bg>
      <p:bgPr>
        <a:gradFill>
          <a:gsLst>
            <a:gs pos="0">
              <a:srgbClr val="B986EE"/>
            </a:gs>
            <a:gs pos="100000">
              <a:schemeClr val="dk1"/>
            </a:gs>
          </a:gsLst>
          <a:lin ang="5400012" scaled="0"/>
        </a:gra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711300" y="53965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4" name="Google Shape;74;p16"/>
          <p:cNvSpPr txBox="1"/>
          <p:nvPr>
            <p:ph idx="1" type="body"/>
          </p:nvPr>
        </p:nvSpPr>
        <p:spPr>
          <a:xfrm>
            <a:off x="711200" y="1184200"/>
            <a:ext cx="7717800" cy="3413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Char char="●"/>
              <a:defRPr>
                <a:solidFill>
                  <a:srgbClr val="434343"/>
                </a:solidFill>
              </a:defRPr>
            </a:lvl1pPr>
            <a:lvl2pPr indent="-304800" lvl="1" marL="914400" rtl="0">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sp>
        <p:nvSpPr>
          <p:cNvPr id="75" name="Google Shape;75;p16"/>
          <p:cNvSpPr/>
          <p:nvPr/>
        </p:nvSpPr>
        <p:spPr>
          <a:xfrm>
            <a:off x="711300" y="0"/>
            <a:ext cx="7712700" cy="539700"/>
          </a:xfrm>
          <a:prstGeom prst="rect">
            <a:avLst/>
          </a:prstGeom>
          <a:gradFill>
            <a:gsLst>
              <a:gs pos="0">
                <a:schemeClr val="lt2"/>
              </a:gs>
              <a:gs pos="100000">
                <a:schemeClr val="dk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gradFill>
          <a:gsLst>
            <a:gs pos="0">
              <a:srgbClr val="B986EE"/>
            </a:gs>
            <a:gs pos="100000">
              <a:schemeClr val="dk1"/>
            </a:gs>
          </a:gsLst>
          <a:lin ang="5400012" scaled="0"/>
        </a:gradFill>
      </p:bgPr>
    </p:bg>
    <p:spTree>
      <p:nvGrpSpPr>
        <p:cNvPr id="76" name="Shape 76"/>
        <p:cNvGrpSpPr/>
        <p:nvPr/>
      </p:nvGrpSpPr>
      <p:grpSpPr>
        <a:xfrm>
          <a:off x="0" y="0"/>
          <a:ext cx="0" cy="0"/>
          <a:chOff x="0" y="0"/>
          <a:chExt cx="0" cy="0"/>
        </a:xfrm>
      </p:grpSpPr>
      <p:sp>
        <p:nvSpPr>
          <p:cNvPr id="77" name="Google Shape;77;p17"/>
          <p:cNvSpPr txBox="1"/>
          <p:nvPr>
            <p:ph type="title"/>
          </p:nvPr>
        </p:nvSpPr>
        <p:spPr>
          <a:xfrm>
            <a:off x="1023450" y="2438366"/>
            <a:ext cx="22257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8" name="Google Shape;78;p17"/>
          <p:cNvSpPr txBox="1"/>
          <p:nvPr>
            <p:ph idx="1" type="subTitle"/>
          </p:nvPr>
        </p:nvSpPr>
        <p:spPr>
          <a:xfrm>
            <a:off x="1023450" y="2799400"/>
            <a:ext cx="2225700" cy="82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 name="Google Shape;79;p17"/>
          <p:cNvSpPr txBox="1"/>
          <p:nvPr>
            <p:ph idx="2" type="title"/>
          </p:nvPr>
        </p:nvSpPr>
        <p:spPr>
          <a:xfrm>
            <a:off x="3454800" y="2438366"/>
            <a:ext cx="22257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0" name="Google Shape;80;p17"/>
          <p:cNvSpPr txBox="1"/>
          <p:nvPr>
            <p:ph idx="3" type="subTitle"/>
          </p:nvPr>
        </p:nvSpPr>
        <p:spPr>
          <a:xfrm>
            <a:off x="3454800" y="2799400"/>
            <a:ext cx="2225700" cy="82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 name="Google Shape;81;p17"/>
          <p:cNvSpPr txBox="1"/>
          <p:nvPr>
            <p:ph idx="4" type="title"/>
          </p:nvPr>
        </p:nvSpPr>
        <p:spPr>
          <a:xfrm>
            <a:off x="5886150" y="2438366"/>
            <a:ext cx="22257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2" name="Google Shape;82;p17"/>
          <p:cNvSpPr txBox="1"/>
          <p:nvPr>
            <p:ph idx="5" type="subTitle"/>
          </p:nvPr>
        </p:nvSpPr>
        <p:spPr>
          <a:xfrm>
            <a:off x="5886150" y="2799400"/>
            <a:ext cx="2225700" cy="82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 name="Google Shape;83;p17"/>
          <p:cNvSpPr txBox="1"/>
          <p:nvPr>
            <p:ph idx="6" type="title"/>
          </p:nvPr>
        </p:nvSpPr>
        <p:spPr>
          <a:xfrm>
            <a:off x="716300" y="539650"/>
            <a:ext cx="771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4" name="Google Shape;84;p17"/>
          <p:cNvSpPr/>
          <p:nvPr/>
        </p:nvSpPr>
        <p:spPr>
          <a:xfrm>
            <a:off x="711300" y="0"/>
            <a:ext cx="7712700" cy="539700"/>
          </a:xfrm>
          <a:prstGeom prst="rect">
            <a:avLst/>
          </a:prstGeom>
          <a:gradFill>
            <a:gsLst>
              <a:gs pos="0">
                <a:schemeClr val="lt2"/>
              </a:gs>
              <a:gs pos="100000">
                <a:schemeClr val="dk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gradFill>
          <a:gsLst>
            <a:gs pos="0">
              <a:srgbClr val="B986EE"/>
            </a:gs>
            <a:gs pos="100000">
              <a:schemeClr val="dk1"/>
            </a:gs>
          </a:gsLst>
          <a:lin ang="5400012" scaled="0"/>
        </a:grad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1043491" y="1879605"/>
            <a:ext cx="22026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7" name="Google Shape;87;p18"/>
          <p:cNvSpPr txBox="1"/>
          <p:nvPr>
            <p:ph idx="1" type="subTitle"/>
          </p:nvPr>
        </p:nvSpPr>
        <p:spPr>
          <a:xfrm>
            <a:off x="1043491" y="2234338"/>
            <a:ext cx="22026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8" name="Google Shape;88;p18"/>
          <p:cNvSpPr txBox="1"/>
          <p:nvPr>
            <p:ph idx="2" type="title"/>
          </p:nvPr>
        </p:nvSpPr>
        <p:spPr>
          <a:xfrm>
            <a:off x="3470682" y="1879617"/>
            <a:ext cx="22026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9" name="Google Shape;89;p18"/>
          <p:cNvSpPr txBox="1"/>
          <p:nvPr>
            <p:ph idx="3" type="subTitle"/>
          </p:nvPr>
        </p:nvSpPr>
        <p:spPr>
          <a:xfrm>
            <a:off x="3470682" y="2243342"/>
            <a:ext cx="22026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 name="Google Shape;90;p18"/>
          <p:cNvSpPr txBox="1"/>
          <p:nvPr>
            <p:ph idx="4" type="title"/>
          </p:nvPr>
        </p:nvSpPr>
        <p:spPr>
          <a:xfrm>
            <a:off x="1043491" y="3663200"/>
            <a:ext cx="22026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1" name="Google Shape;91;p18"/>
          <p:cNvSpPr txBox="1"/>
          <p:nvPr>
            <p:ph idx="5" type="subTitle"/>
          </p:nvPr>
        </p:nvSpPr>
        <p:spPr>
          <a:xfrm>
            <a:off x="1043491" y="4026924"/>
            <a:ext cx="22026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 name="Google Shape;92;p18"/>
          <p:cNvSpPr txBox="1"/>
          <p:nvPr>
            <p:ph idx="6" type="title"/>
          </p:nvPr>
        </p:nvSpPr>
        <p:spPr>
          <a:xfrm>
            <a:off x="3470682" y="3663200"/>
            <a:ext cx="22026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3" name="Google Shape;93;p18"/>
          <p:cNvSpPr txBox="1"/>
          <p:nvPr>
            <p:ph idx="7" type="subTitle"/>
          </p:nvPr>
        </p:nvSpPr>
        <p:spPr>
          <a:xfrm>
            <a:off x="3470682" y="4026925"/>
            <a:ext cx="22026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 name="Google Shape;94;p18"/>
          <p:cNvSpPr txBox="1"/>
          <p:nvPr>
            <p:ph idx="8" type="title"/>
          </p:nvPr>
        </p:nvSpPr>
        <p:spPr>
          <a:xfrm>
            <a:off x="5897909" y="1879617"/>
            <a:ext cx="22026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5" name="Google Shape;95;p18"/>
          <p:cNvSpPr txBox="1"/>
          <p:nvPr>
            <p:ph idx="9" type="subTitle"/>
          </p:nvPr>
        </p:nvSpPr>
        <p:spPr>
          <a:xfrm>
            <a:off x="5897909" y="2243337"/>
            <a:ext cx="22026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 name="Google Shape;96;p18"/>
          <p:cNvSpPr txBox="1"/>
          <p:nvPr>
            <p:ph idx="13" type="title"/>
          </p:nvPr>
        </p:nvSpPr>
        <p:spPr>
          <a:xfrm>
            <a:off x="5897909" y="3663200"/>
            <a:ext cx="22026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7" name="Google Shape;97;p18"/>
          <p:cNvSpPr txBox="1"/>
          <p:nvPr>
            <p:ph idx="14" type="subTitle"/>
          </p:nvPr>
        </p:nvSpPr>
        <p:spPr>
          <a:xfrm>
            <a:off x="5897909" y="4026925"/>
            <a:ext cx="22026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 name="Google Shape;98;p18"/>
          <p:cNvSpPr txBox="1"/>
          <p:nvPr>
            <p:ph idx="15" type="title"/>
          </p:nvPr>
        </p:nvSpPr>
        <p:spPr>
          <a:xfrm>
            <a:off x="711200" y="543600"/>
            <a:ext cx="771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9" name="Google Shape;99;p18"/>
          <p:cNvSpPr/>
          <p:nvPr/>
        </p:nvSpPr>
        <p:spPr>
          <a:xfrm>
            <a:off x="711300" y="0"/>
            <a:ext cx="7712700" cy="539700"/>
          </a:xfrm>
          <a:prstGeom prst="rect">
            <a:avLst/>
          </a:prstGeom>
          <a:gradFill>
            <a:gsLst>
              <a:gs pos="0">
                <a:schemeClr val="lt2"/>
              </a:gs>
              <a:gs pos="100000">
                <a:schemeClr val="dk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gradFill>
          <a:gsLst>
            <a:gs pos="0">
              <a:srgbClr val="B986EE"/>
            </a:gs>
            <a:gs pos="100000">
              <a:schemeClr val="dk1"/>
            </a:gs>
          </a:gsLst>
          <a:lin ang="5400012" scaled="0"/>
        </a:gradFill>
      </p:bgPr>
    </p:bg>
    <p:spTree>
      <p:nvGrpSpPr>
        <p:cNvPr id="100" name="Shape 100"/>
        <p:cNvGrpSpPr/>
        <p:nvPr/>
      </p:nvGrpSpPr>
      <p:grpSpPr>
        <a:xfrm>
          <a:off x="0" y="0"/>
          <a:ext cx="0" cy="0"/>
          <a:chOff x="0" y="0"/>
          <a:chExt cx="0" cy="0"/>
        </a:xfrm>
      </p:grpSpPr>
      <p:sp>
        <p:nvSpPr>
          <p:cNvPr id="101" name="Google Shape;101;p19"/>
          <p:cNvSpPr txBox="1"/>
          <p:nvPr>
            <p:ph hasCustomPrompt="1" type="title"/>
          </p:nvPr>
        </p:nvSpPr>
        <p:spPr>
          <a:xfrm>
            <a:off x="1041050" y="1474727"/>
            <a:ext cx="2190000" cy="742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6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2" name="Google Shape;102;p19"/>
          <p:cNvSpPr txBox="1"/>
          <p:nvPr>
            <p:ph idx="1" type="subTitle"/>
          </p:nvPr>
        </p:nvSpPr>
        <p:spPr>
          <a:xfrm>
            <a:off x="1041050" y="3314207"/>
            <a:ext cx="2190000" cy="74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3" name="Google Shape;103;p19"/>
          <p:cNvSpPr txBox="1"/>
          <p:nvPr>
            <p:ph hasCustomPrompt="1" idx="2" type="title"/>
          </p:nvPr>
        </p:nvSpPr>
        <p:spPr>
          <a:xfrm>
            <a:off x="3484775" y="1476960"/>
            <a:ext cx="2190000" cy="742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6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4" name="Google Shape;104;p19"/>
          <p:cNvSpPr txBox="1"/>
          <p:nvPr>
            <p:ph idx="3" type="subTitle"/>
          </p:nvPr>
        </p:nvSpPr>
        <p:spPr>
          <a:xfrm>
            <a:off x="3484775" y="3318374"/>
            <a:ext cx="2190000" cy="74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 name="Google Shape;105;p19"/>
          <p:cNvSpPr txBox="1"/>
          <p:nvPr>
            <p:ph hasCustomPrompt="1" idx="4" type="title"/>
          </p:nvPr>
        </p:nvSpPr>
        <p:spPr>
          <a:xfrm>
            <a:off x="5912950" y="1474725"/>
            <a:ext cx="2190000" cy="742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6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6" name="Google Shape;106;p19"/>
          <p:cNvSpPr txBox="1"/>
          <p:nvPr>
            <p:ph idx="5" type="subTitle"/>
          </p:nvPr>
        </p:nvSpPr>
        <p:spPr>
          <a:xfrm>
            <a:off x="5912950" y="3314203"/>
            <a:ext cx="2190000" cy="74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 name="Google Shape;107;p19"/>
          <p:cNvSpPr txBox="1"/>
          <p:nvPr>
            <p:ph idx="6" type="title"/>
          </p:nvPr>
        </p:nvSpPr>
        <p:spPr>
          <a:xfrm>
            <a:off x="711300" y="539496"/>
            <a:ext cx="771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8" name="Google Shape;108;p19"/>
          <p:cNvSpPr txBox="1"/>
          <p:nvPr>
            <p:ph idx="7" type="title"/>
          </p:nvPr>
        </p:nvSpPr>
        <p:spPr>
          <a:xfrm>
            <a:off x="1041050" y="2876975"/>
            <a:ext cx="2190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9" name="Google Shape;109;p19"/>
          <p:cNvSpPr txBox="1"/>
          <p:nvPr>
            <p:ph idx="8" type="title"/>
          </p:nvPr>
        </p:nvSpPr>
        <p:spPr>
          <a:xfrm>
            <a:off x="3474500" y="2876975"/>
            <a:ext cx="2190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0" name="Google Shape;110;p19"/>
          <p:cNvSpPr txBox="1"/>
          <p:nvPr>
            <p:ph idx="9" type="title"/>
          </p:nvPr>
        </p:nvSpPr>
        <p:spPr>
          <a:xfrm>
            <a:off x="5912950" y="2876975"/>
            <a:ext cx="2190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1" name="Google Shape;111;p19"/>
          <p:cNvSpPr/>
          <p:nvPr/>
        </p:nvSpPr>
        <p:spPr>
          <a:xfrm>
            <a:off x="711300" y="0"/>
            <a:ext cx="7712700" cy="539700"/>
          </a:xfrm>
          <a:prstGeom prst="rect">
            <a:avLst/>
          </a:prstGeom>
          <a:gradFill>
            <a:gsLst>
              <a:gs pos="0">
                <a:schemeClr val="lt2"/>
              </a:gs>
              <a:gs pos="100000">
                <a:schemeClr val="dk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gradFill>
          <a:gsLst>
            <a:gs pos="0">
              <a:srgbClr val="B986EE"/>
            </a:gs>
            <a:gs pos="100000">
              <a:schemeClr val="dk1"/>
            </a:gs>
          </a:gsLst>
          <a:lin ang="5400012" scaled="0"/>
        </a:gradFill>
      </p:bgPr>
    </p:bg>
    <p:spTree>
      <p:nvGrpSpPr>
        <p:cNvPr id="112" name="Shape 112"/>
        <p:cNvGrpSpPr/>
        <p:nvPr/>
      </p:nvGrpSpPr>
      <p:grpSpPr>
        <a:xfrm>
          <a:off x="0" y="0"/>
          <a:ext cx="0" cy="0"/>
          <a:chOff x="0" y="0"/>
          <a:chExt cx="0" cy="0"/>
        </a:xfrm>
      </p:grpSpPr>
      <p:sp>
        <p:nvSpPr>
          <p:cNvPr id="113" name="Google Shape;113;p20"/>
          <p:cNvSpPr txBox="1"/>
          <p:nvPr>
            <p:ph type="ctrTitle"/>
          </p:nvPr>
        </p:nvSpPr>
        <p:spPr>
          <a:xfrm>
            <a:off x="3676000" y="928375"/>
            <a:ext cx="4375800" cy="921000"/>
          </a:xfrm>
          <a:prstGeom prst="rect">
            <a:avLst/>
          </a:prstGeom>
          <a:ln cap="flat" cmpd="sng" w="9525">
            <a:solidFill>
              <a:schemeClr val="lt1"/>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4" name="Google Shape;114;p20"/>
          <p:cNvSpPr txBox="1"/>
          <p:nvPr>
            <p:ph idx="1" type="subTitle"/>
          </p:nvPr>
        </p:nvSpPr>
        <p:spPr>
          <a:xfrm>
            <a:off x="3675988" y="1849375"/>
            <a:ext cx="4375800" cy="118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5" name="Google Shape;115;p20"/>
          <p:cNvSpPr txBox="1"/>
          <p:nvPr/>
        </p:nvSpPr>
        <p:spPr>
          <a:xfrm>
            <a:off x="3716950" y="3385863"/>
            <a:ext cx="4293900" cy="61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lt1"/>
                </a:solidFill>
                <a:latin typeface="Mulish"/>
                <a:ea typeface="Mulish"/>
                <a:cs typeface="Mulish"/>
                <a:sym typeface="Mulish"/>
              </a:rPr>
              <a:t>CREDITS: This presentation template was created by </a:t>
            </a:r>
            <a:r>
              <a:rPr b="1" lang="en" sz="1000" u="sng">
                <a:solidFill>
                  <a:schemeClr val="hlink"/>
                </a:solidFill>
                <a:latin typeface="Mulish"/>
                <a:ea typeface="Mulish"/>
                <a:cs typeface="Mulish"/>
                <a:sym typeface="Mulish"/>
                <a:hlinkClick r:id="rId2"/>
              </a:rPr>
              <a:t>Slidesgo</a:t>
            </a:r>
            <a:r>
              <a:rPr lang="en" sz="1000">
                <a:solidFill>
                  <a:schemeClr val="lt1"/>
                </a:solidFill>
                <a:latin typeface="Mulish"/>
                <a:ea typeface="Mulish"/>
                <a:cs typeface="Mulish"/>
                <a:sym typeface="Mulish"/>
              </a:rPr>
              <a:t>, including icons by </a:t>
            </a:r>
            <a:r>
              <a:rPr b="1" lang="en" sz="1000" u="sng">
                <a:solidFill>
                  <a:schemeClr val="hlink"/>
                </a:solidFill>
                <a:latin typeface="Mulish"/>
                <a:ea typeface="Mulish"/>
                <a:cs typeface="Mulish"/>
                <a:sym typeface="Mulish"/>
                <a:hlinkClick r:id="rId3"/>
              </a:rPr>
              <a:t>Flaticon</a:t>
            </a:r>
            <a:r>
              <a:rPr b="1" lang="en" sz="1000">
                <a:solidFill>
                  <a:schemeClr val="lt1"/>
                </a:solidFill>
                <a:latin typeface="Mulish"/>
                <a:ea typeface="Mulish"/>
                <a:cs typeface="Mulish"/>
                <a:sym typeface="Mulish"/>
              </a:rPr>
              <a:t> </a:t>
            </a:r>
            <a:r>
              <a:rPr lang="en" sz="1000">
                <a:solidFill>
                  <a:schemeClr val="lt1"/>
                </a:solidFill>
                <a:latin typeface="Mulish"/>
                <a:ea typeface="Mulish"/>
                <a:cs typeface="Mulish"/>
                <a:sym typeface="Mulish"/>
              </a:rPr>
              <a:t>and infographics &amp; images by </a:t>
            </a:r>
            <a:r>
              <a:rPr b="1" lang="en" sz="1000" u="sng">
                <a:solidFill>
                  <a:schemeClr val="hlink"/>
                </a:solidFill>
                <a:latin typeface="Mulish"/>
                <a:ea typeface="Mulish"/>
                <a:cs typeface="Mulish"/>
                <a:sym typeface="Mulish"/>
                <a:hlinkClick r:id="rId4"/>
              </a:rPr>
              <a:t>Freepik</a:t>
            </a:r>
            <a:endParaRPr b="1" sz="1000">
              <a:solidFill>
                <a:schemeClr val="lt1"/>
              </a:solidFill>
              <a:latin typeface="Mulish"/>
              <a:ea typeface="Mulish"/>
              <a:cs typeface="Mulish"/>
              <a:sym typeface="Mulish"/>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B986EE"/>
            </a:gs>
            <a:gs pos="100000">
              <a:schemeClr val="dk1"/>
            </a:gs>
          </a:gsLst>
          <a:lin ang="5400012" scaled="0"/>
        </a:gra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720000" y="2407625"/>
            <a:ext cx="7704000" cy="8418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b="1"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3924300" y="1429925"/>
            <a:ext cx="1295400" cy="9015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b="1" sz="48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 name="Google Shape;14;p3"/>
          <p:cNvSpPr txBox="1"/>
          <p:nvPr>
            <p:ph idx="1" type="subTitle"/>
          </p:nvPr>
        </p:nvSpPr>
        <p:spPr>
          <a:xfrm>
            <a:off x="2391900" y="3325625"/>
            <a:ext cx="4360200" cy="4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gradFill>
          <a:gsLst>
            <a:gs pos="0">
              <a:srgbClr val="B986EE"/>
            </a:gs>
            <a:gs pos="100000">
              <a:schemeClr val="dk1"/>
            </a:gs>
          </a:gsLst>
          <a:lin ang="5400012" scaled="0"/>
        </a:gradFill>
      </p:bgPr>
    </p:bg>
    <p:spTree>
      <p:nvGrpSpPr>
        <p:cNvPr id="116" name="Shape 116"/>
        <p:cNvGrpSpPr/>
        <p:nvPr/>
      </p:nvGrpSpPr>
      <p:grpSpPr>
        <a:xfrm>
          <a:off x="0" y="0"/>
          <a:ext cx="0" cy="0"/>
          <a:chOff x="0" y="0"/>
          <a:chExt cx="0" cy="0"/>
        </a:xfrm>
      </p:grpSpPr>
      <p:sp>
        <p:nvSpPr>
          <p:cNvPr id="117" name="Google Shape;117;p21"/>
          <p:cNvSpPr/>
          <p:nvPr/>
        </p:nvSpPr>
        <p:spPr>
          <a:xfrm>
            <a:off x="-4350" y="0"/>
            <a:ext cx="9144000" cy="539700"/>
          </a:xfrm>
          <a:prstGeom prst="rect">
            <a:avLst/>
          </a:prstGeom>
          <a:gradFill>
            <a:gsLst>
              <a:gs pos="0">
                <a:schemeClr val="lt2"/>
              </a:gs>
              <a:gs pos="100000">
                <a:schemeClr val="dk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gradFill>
          <a:gsLst>
            <a:gs pos="0">
              <a:srgbClr val="B986EE"/>
            </a:gs>
            <a:gs pos="100000">
              <a:schemeClr val="dk1"/>
            </a:gs>
          </a:gsLst>
          <a:lin ang="5400012" scaled="0"/>
        </a:gradFill>
      </p:bgPr>
    </p:bg>
    <p:spTree>
      <p:nvGrpSpPr>
        <p:cNvPr id="118" name="Shape 118"/>
        <p:cNvGrpSpPr/>
        <p:nvPr/>
      </p:nvGrpSpPr>
      <p:grpSpPr>
        <a:xfrm>
          <a:off x="0" y="0"/>
          <a:ext cx="0" cy="0"/>
          <a:chOff x="0" y="0"/>
          <a:chExt cx="0" cy="0"/>
        </a:xfrm>
      </p:grpSpPr>
      <p:cxnSp>
        <p:nvCxnSpPr>
          <p:cNvPr id="119" name="Google Shape;119;p22"/>
          <p:cNvCxnSpPr/>
          <p:nvPr/>
        </p:nvCxnSpPr>
        <p:spPr>
          <a:xfrm rot="10800000">
            <a:off x="0" y="4867300"/>
            <a:ext cx="9144000" cy="0"/>
          </a:xfrm>
          <a:prstGeom prst="straightConnector1">
            <a:avLst/>
          </a:prstGeom>
          <a:noFill/>
          <a:ln cap="flat" cmpd="sng" w="9525">
            <a:solidFill>
              <a:schemeClr val="lt1"/>
            </a:solidFill>
            <a:prstDash val="solid"/>
            <a:round/>
            <a:headEnd len="med" w="med" type="none"/>
            <a:tailEnd len="med" w="med" type="none"/>
          </a:ln>
        </p:spPr>
      </p:cxnSp>
      <p:cxnSp>
        <p:nvCxnSpPr>
          <p:cNvPr id="120" name="Google Shape;120;p22"/>
          <p:cNvCxnSpPr/>
          <p:nvPr/>
        </p:nvCxnSpPr>
        <p:spPr>
          <a:xfrm rot="10800000">
            <a:off x="0" y="269850"/>
            <a:ext cx="91440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rgbClr val="B986EE"/>
            </a:gs>
            <a:gs pos="100000">
              <a:schemeClr val="dk1"/>
            </a:gs>
          </a:gsLst>
          <a:lin ang="5400012" scaled="0"/>
        </a:gradFill>
      </p:bgPr>
    </p:bg>
    <p:spTree>
      <p:nvGrpSpPr>
        <p:cNvPr id="15" name="Shape 15"/>
        <p:cNvGrpSpPr/>
        <p:nvPr/>
      </p:nvGrpSpPr>
      <p:grpSpPr>
        <a:xfrm>
          <a:off x="0" y="0"/>
          <a:ext cx="0" cy="0"/>
          <a:chOff x="0" y="0"/>
          <a:chExt cx="0" cy="0"/>
        </a:xfrm>
      </p:grpSpPr>
      <p:sp>
        <p:nvSpPr>
          <p:cNvPr id="16" name="Google Shape;16;p4"/>
          <p:cNvSpPr txBox="1"/>
          <p:nvPr>
            <p:ph idx="1" type="body"/>
          </p:nvPr>
        </p:nvSpPr>
        <p:spPr>
          <a:xfrm>
            <a:off x="1367000" y="1259400"/>
            <a:ext cx="7062000" cy="33468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0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sp>
        <p:nvSpPr>
          <p:cNvPr id="17" name="Google Shape;17;p4"/>
          <p:cNvSpPr/>
          <p:nvPr/>
        </p:nvSpPr>
        <p:spPr>
          <a:xfrm>
            <a:off x="711300" y="0"/>
            <a:ext cx="7712700" cy="539700"/>
          </a:xfrm>
          <a:prstGeom prst="rect">
            <a:avLst/>
          </a:prstGeom>
          <a:gradFill>
            <a:gsLst>
              <a:gs pos="0">
                <a:schemeClr val="lt2"/>
              </a:gs>
              <a:gs pos="100000">
                <a:schemeClr val="dk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txBox="1"/>
          <p:nvPr>
            <p:ph type="title"/>
          </p:nvPr>
        </p:nvSpPr>
        <p:spPr>
          <a:xfrm>
            <a:off x="711300" y="5397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rgbClr val="B986EE"/>
            </a:gs>
            <a:gs pos="100000">
              <a:schemeClr val="dk1"/>
            </a:gs>
          </a:gsLst>
          <a:lin ang="5400012" scaled="0"/>
        </a:gradFill>
      </p:bgPr>
    </p:bg>
    <p:spTree>
      <p:nvGrpSpPr>
        <p:cNvPr id="19" name="Shape 19"/>
        <p:cNvGrpSpPr/>
        <p:nvPr/>
      </p:nvGrpSpPr>
      <p:grpSpPr>
        <a:xfrm>
          <a:off x="0" y="0"/>
          <a:ext cx="0" cy="0"/>
          <a:chOff x="0" y="0"/>
          <a:chExt cx="0" cy="0"/>
        </a:xfrm>
      </p:grpSpPr>
      <p:sp>
        <p:nvSpPr>
          <p:cNvPr id="20" name="Google Shape;20;p5"/>
          <p:cNvSpPr txBox="1"/>
          <p:nvPr>
            <p:ph idx="1" type="subTitle"/>
          </p:nvPr>
        </p:nvSpPr>
        <p:spPr>
          <a:xfrm>
            <a:off x="1308363" y="2393896"/>
            <a:ext cx="2816400" cy="5727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Bebas Neue"/>
              <a:buNone/>
              <a:defRPr b="1" sz="2500">
                <a:latin typeface="Roboto Condensed"/>
                <a:ea typeface="Roboto Condensed"/>
                <a:cs typeface="Roboto Condensed"/>
                <a:sym typeface="Roboto Condense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1" name="Google Shape;21;p5"/>
          <p:cNvSpPr txBox="1"/>
          <p:nvPr>
            <p:ph idx="2" type="subTitle"/>
          </p:nvPr>
        </p:nvSpPr>
        <p:spPr>
          <a:xfrm>
            <a:off x="5019238" y="2393896"/>
            <a:ext cx="28164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500">
                <a:latin typeface="Roboto Condensed"/>
                <a:ea typeface="Roboto Condensed"/>
                <a:cs typeface="Roboto Condensed"/>
                <a:sym typeface="Roboto Condense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2" name="Google Shape;22;p5"/>
          <p:cNvSpPr txBox="1"/>
          <p:nvPr>
            <p:ph idx="3" type="subTitle"/>
          </p:nvPr>
        </p:nvSpPr>
        <p:spPr>
          <a:xfrm>
            <a:off x="1308363" y="2799921"/>
            <a:ext cx="2816400" cy="11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 name="Google Shape;23;p5"/>
          <p:cNvSpPr txBox="1"/>
          <p:nvPr>
            <p:ph idx="4" type="subTitle"/>
          </p:nvPr>
        </p:nvSpPr>
        <p:spPr>
          <a:xfrm>
            <a:off x="5019238" y="2799921"/>
            <a:ext cx="2816400" cy="11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 name="Google Shape;24;p5"/>
          <p:cNvSpPr/>
          <p:nvPr/>
        </p:nvSpPr>
        <p:spPr>
          <a:xfrm>
            <a:off x="711300" y="0"/>
            <a:ext cx="7712700" cy="539700"/>
          </a:xfrm>
          <a:prstGeom prst="rect">
            <a:avLst/>
          </a:prstGeom>
          <a:gradFill>
            <a:gsLst>
              <a:gs pos="0">
                <a:schemeClr val="lt2"/>
              </a:gs>
              <a:gs pos="100000">
                <a:schemeClr val="dk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711300" y="5397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986EE"/>
            </a:gs>
            <a:gs pos="100000">
              <a:schemeClr val="dk1"/>
            </a:gs>
          </a:gsLst>
          <a:lin ang="5400012" scaled="0"/>
        </a:gradFill>
      </p:bgPr>
    </p:bg>
    <p:spTree>
      <p:nvGrpSpPr>
        <p:cNvPr id="26" name="Shape 26"/>
        <p:cNvGrpSpPr/>
        <p:nvPr/>
      </p:nvGrpSpPr>
      <p:grpSpPr>
        <a:xfrm>
          <a:off x="0" y="0"/>
          <a:ext cx="0" cy="0"/>
          <a:chOff x="0" y="0"/>
          <a:chExt cx="0" cy="0"/>
        </a:xfrm>
      </p:grpSpPr>
      <p:sp>
        <p:nvSpPr>
          <p:cNvPr id="27" name="Google Shape;27;p6"/>
          <p:cNvSpPr txBox="1"/>
          <p:nvPr>
            <p:ph type="title"/>
          </p:nvPr>
        </p:nvSpPr>
        <p:spPr>
          <a:xfrm>
            <a:off x="711300" y="5397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 name="Google Shape;28;p6"/>
          <p:cNvSpPr/>
          <p:nvPr/>
        </p:nvSpPr>
        <p:spPr>
          <a:xfrm>
            <a:off x="711300" y="0"/>
            <a:ext cx="7712700" cy="539700"/>
          </a:xfrm>
          <a:prstGeom prst="rect">
            <a:avLst/>
          </a:prstGeom>
          <a:gradFill>
            <a:gsLst>
              <a:gs pos="0">
                <a:schemeClr val="lt2"/>
              </a:gs>
              <a:gs pos="100000">
                <a:schemeClr val="dk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rgbClr val="B986EE"/>
            </a:gs>
            <a:gs pos="100000">
              <a:schemeClr val="dk1"/>
            </a:gs>
          </a:gsLst>
          <a:lin ang="5400012" scaled="0"/>
        </a:gradFill>
      </p:bgPr>
    </p:bg>
    <p:spTree>
      <p:nvGrpSpPr>
        <p:cNvPr id="29" name="Shape 29"/>
        <p:cNvGrpSpPr/>
        <p:nvPr/>
      </p:nvGrpSpPr>
      <p:grpSpPr>
        <a:xfrm>
          <a:off x="0" y="0"/>
          <a:ext cx="0" cy="0"/>
          <a:chOff x="0" y="0"/>
          <a:chExt cx="0" cy="0"/>
        </a:xfrm>
      </p:grpSpPr>
      <p:sp>
        <p:nvSpPr>
          <p:cNvPr id="30" name="Google Shape;30;p7"/>
          <p:cNvSpPr txBox="1"/>
          <p:nvPr>
            <p:ph idx="1" type="body"/>
          </p:nvPr>
        </p:nvSpPr>
        <p:spPr>
          <a:xfrm>
            <a:off x="1367000" y="1258350"/>
            <a:ext cx="3322200" cy="3310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31" name="Google Shape;31;p7"/>
          <p:cNvSpPr/>
          <p:nvPr/>
        </p:nvSpPr>
        <p:spPr>
          <a:xfrm>
            <a:off x="711300" y="0"/>
            <a:ext cx="7712700" cy="539700"/>
          </a:xfrm>
          <a:prstGeom prst="rect">
            <a:avLst/>
          </a:prstGeom>
          <a:gradFill>
            <a:gsLst>
              <a:gs pos="0">
                <a:schemeClr val="lt2"/>
              </a:gs>
              <a:gs pos="100000">
                <a:schemeClr val="dk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7"/>
          <p:cNvSpPr txBox="1"/>
          <p:nvPr>
            <p:ph type="title"/>
          </p:nvPr>
        </p:nvSpPr>
        <p:spPr>
          <a:xfrm>
            <a:off x="711300" y="5397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rgbClr val="B986EE"/>
            </a:gs>
            <a:gs pos="100000">
              <a:schemeClr val="dk1"/>
            </a:gs>
          </a:gsLst>
          <a:lin ang="5400012" scaled="0"/>
        </a:gra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2036550" y="1597350"/>
            <a:ext cx="5070900" cy="19488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35" name="Google Shape;35;p8"/>
          <p:cNvSpPr/>
          <p:nvPr/>
        </p:nvSpPr>
        <p:spPr>
          <a:xfrm>
            <a:off x="711300" y="0"/>
            <a:ext cx="7712700" cy="539700"/>
          </a:xfrm>
          <a:prstGeom prst="rect">
            <a:avLst/>
          </a:prstGeom>
          <a:gradFill>
            <a:gsLst>
              <a:gs pos="0">
                <a:schemeClr val="lt2"/>
              </a:gs>
              <a:gs pos="100000">
                <a:schemeClr val="dk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rgbClr val="B986EE"/>
            </a:gs>
            <a:gs pos="100000">
              <a:schemeClr val="dk1"/>
            </a:gs>
          </a:gsLst>
          <a:lin ang="5400012" scaled="0"/>
        </a:gradFill>
      </p:bgPr>
    </p:bg>
    <p:spTree>
      <p:nvGrpSpPr>
        <p:cNvPr id="36" name="Shape 36"/>
        <p:cNvGrpSpPr/>
        <p:nvPr/>
      </p:nvGrpSpPr>
      <p:grpSpPr>
        <a:xfrm>
          <a:off x="0" y="0"/>
          <a:ext cx="0" cy="0"/>
          <a:chOff x="0" y="0"/>
          <a:chExt cx="0" cy="0"/>
        </a:xfrm>
      </p:grpSpPr>
      <p:sp>
        <p:nvSpPr>
          <p:cNvPr id="37" name="Google Shape;37;p9"/>
          <p:cNvSpPr txBox="1"/>
          <p:nvPr>
            <p:ph type="title"/>
          </p:nvPr>
        </p:nvSpPr>
        <p:spPr>
          <a:xfrm>
            <a:off x="952825" y="1647075"/>
            <a:ext cx="41403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8" name="Google Shape;38;p9"/>
          <p:cNvSpPr txBox="1"/>
          <p:nvPr>
            <p:ph idx="1" type="subTitle"/>
          </p:nvPr>
        </p:nvSpPr>
        <p:spPr>
          <a:xfrm>
            <a:off x="966475" y="2349650"/>
            <a:ext cx="4126500" cy="141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 name="Google Shape;39;p9"/>
          <p:cNvSpPr/>
          <p:nvPr/>
        </p:nvSpPr>
        <p:spPr>
          <a:xfrm>
            <a:off x="711300" y="0"/>
            <a:ext cx="7712700" cy="539700"/>
          </a:xfrm>
          <a:prstGeom prst="rect">
            <a:avLst/>
          </a:prstGeom>
          <a:gradFill>
            <a:gsLst>
              <a:gs pos="0">
                <a:schemeClr val="lt2"/>
              </a:gs>
              <a:gs pos="100000">
                <a:schemeClr val="dk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rgbClr val="B986EE"/>
            </a:gs>
            <a:gs pos="100000">
              <a:schemeClr val="dk1"/>
            </a:gs>
          </a:gsLst>
          <a:lin ang="5400012" scaled="0"/>
        </a:gradFill>
      </p:bgPr>
    </p:bg>
    <p:spTree>
      <p:nvGrpSpPr>
        <p:cNvPr id="40" name="Shape 40"/>
        <p:cNvGrpSpPr/>
        <p:nvPr/>
      </p:nvGrpSpPr>
      <p:grpSpPr>
        <a:xfrm>
          <a:off x="0" y="0"/>
          <a:ext cx="0" cy="0"/>
          <a:chOff x="0" y="0"/>
          <a:chExt cx="0" cy="0"/>
        </a:xfrm>
      </p:grpSpPr>
      <p:sp>
        <p:nvSpPr>
          <p:cNvPr id="41" name="Google Shape;41;p10"/>
          <p:cNvSpPr/>
          <p:nvPr>
            <p:ph idx="2" type="pic"/>
          </p:nvPr>
        </p:nvSpPr>
        <p:spPr>
          <a:xfrm>
            <a:off x="-3450" y="-10325"/>
            <a:ext cx="9144000" cy="5153700"/>
          </a:xfrm>
          <a:prstGeom prst="rect">
            <a:avLst/>
          </a:prstGeom>
          <a:noFill/>
          <a:ln>
            <a:noFill/>
          </a:ln>
        </p:spPr>
      </p:sp>
      <p:sp>
        <p:nvSpPr>
          <p:cNvPr id="42" name="Google Shape;42;p10"/>
          <p:cNvSpPr txBox="1"/>
          <p:nvPr>
            <p:ph type="title"/>
          </p:nvPr>
        </p:nvSpPr>
        <p:spPr>
          <a:xfrm>
            <a:off x="711300" y="4024800"/>
            <a:ext cx="7712700" cy="572700"/>
          </a:xfrm>
          <a:prstGeom prst="rect">
            <a:avLst/>
          </a:prstGeom>
          <a:gradFill>
            <a:gsLst>
              <a:gs pos="0">
                <a:schemeClr val="dk2"/>
              </a:gs>
              <a:gs pos="100000">
                <a:schemeClr val="dk1"/>
              </a:gs>
            </a:gsLst>
            <a:lin ang="5400012" scaled="0"/>
          </a:gradFill>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B986EE"/>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500"/>
              <a:buFont typeface="Roboto Condensed"/>
              <a:buNone/>
              <a:defRPr b="1" sz="3500">
                <a:solidFill>
                  <a:schemeClr val="lt1"/>
                </a:solidFill>
                <a:latin typeface="Roboto Condensed"/>
                <a:ea typeface="Roboto Condensed"/>
                <a:cs typeface="Roboto Condensed"/>
                <a:sym typeface="Roboto Condensed"/>
              </a:defRPr>
            </a:lvl1pPr>
            <a:lvl2pPr lvl="1" rtl="0">
              <a:spcBef>
                <a:spcPts val="0"/>
              </a:spcBef>
              <a:spcAft>
                <a:spcPts val="0"/>
              </a:spcAft>
              <a:buClr>
                <a:schemeClr val="lt1"/>
              </a:buClr>
              <a:buSzPts val="3500"/>
              <a:buFont typeface="Roboto Condensed"/>
              <a:buNone/>
              <a:defRPr b="1" sz="3500">
                <a:solidFill>
                  <a:schemeClr val="lt1"/>
                </a:solidFill>
                <a:latin typeface="Roboto Condensed"/>
                <a:ea typeface="Roboto Condensed"/>
                <a:cs typeface="Roboto Condensed"/>
                <a:sym typeface="Roboto Condensed"/>
              </a:defRPr>
            </a:lvl2pPr>
            <a:lvl3pPr lvl="2" rtl="0">
              <a:spcBef>
                <a:spcPts val="0"/>
              </a:spcBef>
              <a:spcAft>
                <a:spcPts val="0"/>
              </a:spcAft>
              <a:buClr>
                <a:schemeClr val="lt1"/>
              </a:buClr>
              <a:buSzPts val="3500"/>
              <a:buFont typeface="Roboto Condensed"/>
              <a:buNone/>
              <a:defRPr b="1" sz="3500">
                <a:solidFill>
                  <a:schemeClr val="lt1"/>
                </a:solidFill>
                <a:latin typeface="Roboto Condensed"/>
                <a:ea typeface="Roboto Condensed"/>
                <a:cs typeface="Roboto Condensed"/>
                <a:sym typeface="Roboto Condensed"/>
              </a:defRPr>
            </a:lvl3pPr>
            <a:lvl4pPr lvl="3" rtl="0">
              <a:spcBef>
                <a:spcPts val="0"/>
              </a:spcBef>
              <a:spcAft>
                <a:spcPts val="0"/>
              </a:spcAft>
              <a:buClr>
                <a:schemeClr val="lt1"/>
              </a:buClr>
              <a:buSzPts val="3500"/>
              <a:buFont typeface="Roboto Condensed"/>
              <a:buNone/>
              <a:defRPr b="1" sz="3500">
                <a:solidFill>
                  <a:schemeClr val="lt1"/>
                </a:solidFill>
                <a:latin typeface="Roboto Condensed"/>
                <a:ea typeface="Roboto Condensed"/>
                <a:cs typeface="Roboto Condensed"/>
                <a:sym typeface="Roboto Condensed"/>
              </a:defRPr>
            </a:lvl4pPr>
            <a:lvl5pPr lvl="4" rtl="0">
              <a:spcBef>
                <a:spcPts val="0"/>
              </a:spcBef>
              <a:spcAft>
                <a:spcPts val="0"/>
              </a:spcAft>
              <a:buClr>
                <a:schemeClr val="lt1"/>
              </a:buClr>
              <a:buSzPts val="3500"/>
              <a:buFont typeface="Roboto Condensed"/>
              <a:buNone/>
              <a:defRPr b="1" sz="3500">
                <a:solidFill>
                  <a:schemeClr val="lt1"/>
                </a:solidFill>
                <a:latin typeface="Roboto Condensed"/>
                <a:ea typeface="Roboto Condensed"/>
                <a:cs typeface="Roboto Condensed"/>
                <a:sym typeface="Roboto Condensed"/>
              </a:defRPr>
            </a:lvl5pPr>
            <a:lvl6pPr lvl="5" rtl="0">
              <a:spcBef>
                <a:spcPts val="0"/>
              </a:spcBef>
              <a:spcAft>
                <a:spcPts val="0"/>
              </a:spcAft>
              <a:buClr>
                <a:schemeClr val="lt1"/>
              </a:buClr>
              <a:buSzPts val="3500"/>
              <a:buFont typeface="Roboto Condensed"/>
              <a:buNone/>
              <a:defRPr b="1" sz="3500">
                <a:solidFill>
                  <a:schemeClr val="lt1"/>
                </a:solidFill>
                <a:latin typeface="Roboto Condensed"/>
                <a:ea typeface="Roboto Condensed"/>
                <a:cs typeface="Roboto Condensed"/>
                <a:sym typeface="Roboto Condensed"/>
              </a:defRPr>
            </a:lvl6pPr>
            <a:lvl7pPr lvl="6" rtl="0">
              <a:spcBef>
                <a:spcPts val="0"/>
              </a:spcBef>
              <a:spcAft>
                <a:spcPts val="0"/>
              </a:spcAft>
              <a:buClr>
                <a:schemeClr val="lt1"/>
              </a:buClr>
              <a:buSzPts val="3500"/>
              <a:buFont typeface="Roboto Condensed"/>
              <a:buNone/>
              <a:defRPr b="1" sz="3500">
                <a:solidFill>
                  <a:schemeClr val="lt1"/>
                </a:solidFill>
                <a:latin typeface="Roboto Condensed"/>
                <a:ea typeface="Roboto Condensed"/>
                <a:cs typeface="Roboto Condensed"/>
                <a:sym typeface="Roboto Condensed"/>
              </a:defRPr>
            </a:lvl7pPr>
            <a:lvl8pPr lvl="7" rtl="0">
              <a:spcBef>
                <a:spcPts val="0"/>
              </a:spcBef>
              <a:spcAft>
                <a:spcPts val="0"/>
              </a:spcAft>
              <a:buClr>
                <a:schemeClr val="lt1"/>
              </a:buClr>
              <a:buSzPts val="3500"/>
              <a:buFont typeface="Roboto Condensed"/>
              <a:buNone/>
              <a:defRPr b="1" sz="3500">
                <a:solidFill>
                  <a:schemeClr val="lt1"/>
                </a:solidFill>
                <a:latin typeface="Roboto Condensed"/>
                <a:ea typeface="Roboto Condensed"/>
                <a:cs typeface="Roboto Condensed"/>
                <a:sym typeface="Roboto Condensed"/>
              </a:defRPr>
            </a:lvl8pPr>
            <a:lvl9pPr lvl="8" rtl="0">
              <a:spcBef>
                <a:spcPts val="0"/>
              </a:spcBef>
              <a:spcAft>
                <a:spcPts val="0"/>
              </a:spcAft>
              <a:buClr>
                <a:schemeClr val="lt1"/>
              </a:buClr>
              <a:buSzPts val="3500"/>
              <a:buFont typeface="Roboto Condensed"/>
              <a:buNone/>
              <a:defRPr b="1" sz="3500">
                <a:solidFill>
                  <a:schemeClr val="lt1"/>
                </a:solidFill>
                <a:latin typeface="Roboto Condensed"/>
                <a:ea typeface="Roboto Condensed"/>
                <a:cs typeface="Roboto Condensed"/>
                <a:sym typeface="Roboto Condensed"/>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1pPr>
            <a:lvl2pPr indent="-317500" lvl="1" marL="914400">
              <a:lnSpc>
                <a:spcPct val="115000"/>
              </a:lnSpc>
              <a:spcBef>
                <a:spcPts val="1600"/>
              </a:spcBef>
              <a:spcAft>
                <a:spcPts val="0"/>
              </a:spcAft>
              <a:buClr>
                <a:schemeClr val="lt1"/>
              </a:buClr>
              <a:buSzPts val="1400"/>
              <a:buFont typeface="Mulish"/>
              <a:buChar char="○"/>
              <a:defRPr>
                <a:solidFill>
                  <a:schemeClr val="lt1"/>
                </a:solidFill>
                <a:latin typeface="Mulish"/>
                <a:ea typeface="Mulish"/>
                <a:cs typeface="Mulish"/>
                <a:sym typeface="Mulish"/>
              </a:defRPr>
            </a:lvl2pPr>
            <a:lvl3pPr indent="-317500" lvl="2" marL="1371600">
              <a:lnSpc>
                <a:spcPct val="115000"/>
              </a:lnSpc>
              <a:spcBef>
                <a:spcPts val="1600"/>
              </a:spcBef>
              <a:spcAft>
                <a:spcPts val="0"/>
              </a:spcAft>
              <a:buClr>
                <a:schemeClr val="lt1"/>
              </a:buClr>
              <a:buSzPts val="1400"/>
              <a:buFont typeface="Mulish"/>
              <a:buChar char="■"/>
              <a:defRPr>
                <a:solidFill>
                  <a:schemeClr val="lt1"/>
                </a:solidFill>
                <a:latin typeface="Mulish"/>
                <a:ea typeface="Mulish"/>
                <a:cs typeface="Mulish"/>
                <a:sym typeface="Mulish"/>
              </a:defRPr>
            </a:lvl3pPr>
            <a:lvl4pPr indent="-317500" lvl="3" marL="1828800">
              <a:lnSpc>
                <a:spcPct val="115000"/>
              </a:lnSpc>
              <a:spcBef>
                <a:spcPts val="1600"/>
              </a:spcBef>
              <a:spcAft>
                <a:spcPts val="0"/>
              </a:spcAft>
              <a:buClr>
                <a:schemeClr val="lt1"/>
              </a:buClr>
              <a:buSzPts val="1400"/>
              <a:buFont typeface="Mulish"/>
              <a:buChar char="●"/>
              <a:defRPr>
                <a:solidFill>
                  <a:schemeClr val="lt1"/>
                </a:solidFill>
                <a:latin typeface="Mulish"/>
                <a:ea typeface="Mulish"/>
                <a:cs typeface="Mulish"/>
                <a:sym typeface="Mulish"/>
              </a:defRPr>
            </a:lvl4pPr>
            <a:lvl5pPr indent="-317500" lvl="4" marL="2286000">
              <a:lnSpc>
                <a:spcPct val="115000"/>
              </a:lnSpc>
              <a:spcBef>
                <a:spcPts val="1600"/>
              </a:spcBef>
              <a:spcAft>
                <a:spcPts val="0"/>
              </a:spcAft>
              <a:buClr>
                <a:schemeClr val="lt1"/>
              </a:buClr>
              <a:buSzPts val="1400"/>
              <a:buFont typeface="Mulish"/>
              <a:buChar char="○"/>
              <a:defRPr>
                <a:solidFill>
                  <a:schemeClr val="lt1"/>
                </a:solidFill>
                <a:latin typeface="Mulish"/>
                <a:ea typeface="Mulish"/>
                <a:cs typeface="Mulish"/>
                <a:sym typeface="Mulish"/>
              </a:defRPr>
            </a:lvl5pPr>
            <a:lvl6pPr indent="-317500" lvl="5" marL="2743200">
              <a:lnSpc>
                <a:spcPct val="115000"/>
              </a:lnSpc>
              <a:spcBef>
                <a:spcPts val="1600"/>
              </a:spcBef>
              <a:spcAft>
                <a:spcPts val="0"/>
              </a:spcAft>
              <a:buClr>
                <a:schemeClr val="lt1"/>
              </a:buClr>
              <a:buSzPts val="1400"/>
              <a:buFont typeface="Mulish"/>
              <a:buChar char="■"/>
              <a:defRPr>
                <a:solidFill>
                  <a:schemeClr val="lt1"/>
                </a:solidFill>
                <a:latin typeface="Mulish"/>
                <a:ea typeface="Mulish"/>
                <a:cs typeface="Mulish"/>
                <a:sym typeface="Mulish"/>
              </a:defRPr>
            </a:lvl6pPr>
            <a:lvl7pPr indent="-317500" lvl="6" marL="3200400">
              <a:lnSpc>
                <a:spcPct val="115000"/>
              </a:lnSpc>
              <a:spcBef>
                <a:spcPts val="1600"/>
              </a:spcBef>
              <a:spcAft>
                <a:spcPts val="0"/>
              </a:spcAft>
              <a:buClr>
                <a:schemeClr val="lt1"/>
              </a:buClr>
              <a:buSzPts val="1400"/>
              <a:buFont typeface="Mulish"/>
              <a:buChar char="●"/>
              <a:defRPr>
                <a:solidFill>
                  <a:schemeClr val="lt1"/>
                </a:solidFill>
                <a:latin typeface="Mulish"/>
                <a:ea typeface="Mulish"/>
                <a:cs typeface="Mulish"/>
                <a:sym typeface="Mulish"/>
              </a:defRPr>
            </a:lvl7pPr>
            <a:lvl8pPr indent="-317500" lvl="7" marL="3657600">
              <a:lnSpc>
                <a:spcPct val="115000"/>
              </a:lnSpc>
              <a:spcBef>
                <a:spcPts val="1600"/>
              </a:spcBef>
              <a:spcAft>
                <a:spcPts val="0"/>
              </a:spcAft>
              <a:buClr>
                <a:schemeClr val="lt1"/>
              </a:buClr>
              <a:buSzPts val="1400"/>
              <a:buFont typeface="Mulish"/>
              <a:buChar char="○"/>
              <a:defRPr>
                <a:solidFill>
                  <a:schemeClr val="lt1"/>
                </a:solidFill>
                <a:latin typeface="Mulish"/>
                <a:ea typeface="Mulish"/>
                <a:cs typeface="Mulish"/>
                <a:sym typeface="Mulish"/>
              </a:defRPr>
            </a:lvl8pPr>
            <a:lvl9pPr indent="-317500" lvl="8" marL="4114800">
              <a:lnSpc>
                <a:spcPct val="115000"/>
              </a:lnSpc>
              <a:spcBef>
                <a:spcPts val="1600"/>
              </a:spcBef>
              <a:spcAft>
                <a:spcPts val="1600"/>
              </a:spcAft>
              <a:buClr>
                <a:schemeClr val="lt1"/>
              </a:buClr>
              <a:buSzPts val="1400"/>
              <a:buFont typeface="Mulish"/>
              <a:buChar char="■"/>
              <a:defRPr>
                <a:solidFill>
                  <a:schemeClr val="lt1"/>
                </a:solidFill>
                <a:latin typeface="Mulish"/>
                <a:ea typeface="Mulish"/>
                <a:cs typeface="Mulish"/>
                <a:sym typeface="Mulish"/>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16.png"/><Relationship Id="rId6"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ctrTitle"/>
          </p:nvPr>
        </p:nvSpPr>
        <p:spPr>
          <a:xfrm>
            <a:off x="3537700" y="1802250"/>
            <a:ext cx="4889700" cy="1539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Same-Q</a:t>
            </a:r>
            <a:endParaRPr/>
          </a:p>
          <a:p>
            <a:pPr indent="0" lvl="0" marL="0" rtl="0" algn="l">
              <a:spcBef>
                <a:spcPts val="0"/>
              </a:spcBef>
              <a:spcAft>
                <a:spcPts val="0"/>
              </a:spcAft>
              <a:buNone/>
            </a:pPr>
            <a:r>
              <a:t/>
            </a:r>
            <a:endParaRPr/>
          </a:p>
        </p:txBody>
      </p:sp>
      <p:sp>
        <p:nvSpPr>
          <p:cNvPr id="126" name="Google Shape;126;p23"/>
          <p:cNvSpPr txBox="1"/>
          <p:nvPr>
            <p:ph idx="1" type="subTitle"/>
          </p:nvPr>
        </p:nvSpPr>
        <p:spPr>
          <a:xfrm>
            <a:off x="3537700" y="2494900"/>
            <a:ext cx="5040600" cy="40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 PAIRED, KNOWLEDGE SHARED</a:t>
            </a:r>
            <a:endParaRPr/>
          </a:p>
        </p:txBody>
      </p:sp>
      <p:sp>
        <p:nvSpPr>
          <p:cNvPr id="127" name="Google Shape;127;p23"/>
          <p:cNvSpPr txBox="1"/>
          <p:nvPr>
            <p:ph idx="1" type="subTitle"/>
          </p:nvPr>
        </p:nvSpPr>
        <p:spPr>
          <a:xfrm>
            <a:off x="3624400" y="2904400"/>
            <a:ext cx="5268300" cy="40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Midway Milestone Presentation: CS 147 Assignment 8</a:t>
            </a:r>
            <a:endParaRPr/>
          </a:p>
        </p:txBody>
      </p:sp>
      <p:pic>
        <p:nvPicPr>
          <p:cNvPr id="128" name="Google Shape;128;p23"/>
          <p:cNvPicPr preferRelativeResize="0"/>
          <p:nvPr/>
        </p:nvPicPr>
        <p:blipFill>
          <a:blip r:embed="rId3">
            <a:alphaModFix/>
          </a:blip>
          <a:stretch>
            <a:fillRect/>
          </a:stretch>
        </p:blipFill>
        <p:spPr>
          <a:xfrm>
            <a:off x="733525" y="577425"/>
            <a:ext cx="3232900" cy="322548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nvSpPr>
        <p:spPr>
          <a:xfrm>
            <a:off x="4850300" y="863300"/>
            <a:ext cx="2286000" cy="365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Mulish"/>
              <a:ea typeface="Mulish"/>
              <a:cs typeface="Mulish"/>
              <a:sym typeface="Mulish"/>
            </a:endParaRPr>
          </a:p>
        </p:txBody>
      </p:sp>
      <p:sp>
        <p:nvSpPr>
          <p:cNvPr id="220" name="Google Shape;220;p32"/>
          <p:cNvSpPr txBox="1"/>
          <p:nvPr/>
        </p:nvSpPr>
        <p:spPr>
          <a:xfrm>
            <a:off x="476025" y="1372475"/>
            <a:ext cx="81906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ulish"/>
                <a:ea typeface="Mulish"/>
                <a:cs typeface="Mulish"/>
                <a:sym typeface="Mulish"/>
              </a:rPr>
              <a:t>Change #1: H7 Flexibility and Efficiency of Use</a:t>
            </a:r>
            <a:endParaRPr b="1">
              <a:solidFill>
                <a:schemeClr val="lt1"/>
              </a:solidFill>
              <a:latin typeface="Mulish"/>
              <a:ea typeface="Mulish"/>
              <a:cs typeface="Mulish"/>
              <a:sym typeface="Mulish"/>
            </a:endParaRPr>
          </a:p>
          <a:p>
            <a:pPr indent="0" lvl="0" marL="0" rtl="0" algn="l">
              <a:spcBef>
                <a:spcPts val="0"/>
              </a:spcBef>
              <a:spcAft>
                <a:spcPts val="0"/>
              </a:spcAft>
              <a:buNone/>
            </a:pPr>
            <a:r>
              <a:t/>
            </a:r>
            <a:endParaRPr>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p:txBody>
      </p:sp>
      <p:sp>
        <p:nvSpPr>
          <p:cNvPr id="221" name="Google Shape;221;p32"/>
          <p:cNvSpPr txBox="1"/>
          <p:nvPr/>
        </p:nvSpPr>
        <p:spPr>
          <a:xfrm>
            <a:off x="482475" y="1802125"/>
            <a:ext cx="4926900" cy="7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Mulish"/>
                <a:ea typeface="Mulish"/>
                <a:cs typeface="Mulish"/>
                <a:sym typeface="Mulish"/>
              </a:rPr>
              <a:t>Insight: </a:t>
            </a:r>
            <a:r>
              <a:rPr lang="en" sz="1200">
                <a:solidFill>
                  <a:schemeClr val="lt1"/>
                </a:solidFill>
                <a:latin typeface="Mulish"/>
                <a:ea typeface="Mulish"/>
                <a:cs typeface="Mulish"/>
                <a:sym typeface="Mulish"/>
              </a:rPr>
              <a:t>More flexible navigation is needed.</a:t>
            </a:r>
            <a:r>
              <a:rPr b="1" lang="en" sz="1200">
                <a:solidFill>
                  <a:schemeClr val="lt1"/>
                </a:solidFill>
                <a:latin typeface="Mulish"/>
                <a:ea typeface="Mulish"/>
                <a:cs typeface="Mulish"/>
                <a:sym typeface="Mulish"/>
              </a:rPr>
              <a:t> </a:t>
            </a:r>
            <a:r>
              <a:rPr lang="en" sz="1200">
                <a:solidFill>
                  <a:schemeClr val="lt1"/>
                </a:solidFill>
                <a:latin typeface="Mulish"/>
                <a:ea typeface="Mulish"/>
                <a:cs typeface="Mulish"/>
                <a:sym typeface="Mulish"/>
              </a:rPr>
              <a:t>Give user the freedom of choosing to make a question instead of denying the question prompt before joining a class</a:t>
            </a:r>
            <a:endParaRPr sz="1200">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p:txBody>
      </p:sp>
      <p:sp>
        <p:nvSpPr>
          <p:cNvPr id="222" name="Google Shape;222;p32"/>
          <p:cNvSpPr txBox="1"/>
          <p:nvPr/>
        </p:nvSpPr>
        <p:spPr>
          <a:xfrm>
            <a:off x="5485775" y="1802125"/>
            <a:ext cx="3316200" cy="7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Mulish"/>
                <a:ea typeface="Mulish"/>
                <a:cs typeface="Mulish"/>
                <a:sym typeface="Mulish"/>
              </a:rPr>
              <a:t>Change:</a:t>
            </a:r>
            <a:r>
              <a:rPr lang="en" sz="1200">
                <a:solidFill>
                  <a:schemeClr val="lt1"/>
                </a:solidFill>
                <a:latin typeface="Mulish"/>
                <a:ea typeface="Mulish"/>
                <a:cs typeface="Mulish"/>
                <a:sym typeface="Mulish"/>
              </a:rPr>
              <a:t> Better Navigation. User no longer is prompted to write a question, but rather free to browse queue, can add a question later</a:t>
            </a:r>
            <a:endParaRPr sz="1200">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p:txBody>
      </p:sp>
      <p:sp>
        <p:nvSpPr>
          <p:cNvPr id="223" name="Google Shape;223;p32"/>
          <p:cNvSpPr txBox="1"/>
          <p:nvPr>
            <p:ph idx="4294967295" type="title"/>
          </p:nvPr>
        </p:nvSpPr>
        <p:spPr>
          <a:xfrm>
            <a:off x="482475" y="440700"/>
            <a:ext cx="8121300" cy="93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500"/>
              <a:t>Severity 3-4 Changes </a:t>
            </a:r>
            <a:endParaRPr sz="5500"/>
          </a:p>
        </p:txBody>
      </p:sp>
      <p:sp>
        <p:nvSpPr>
          <p:cNvPr id="224" name="Google Shape;224;p32"/>
          <p:cNvSpPr txBox="1"/>
          <p:nvPr/>
        </p:nvSpPr>
        <p:spPr>
          <a:xfrm>
            <a:off x="458150" y="2500900"/>
            <a:ext cx="81906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ulish"/>
                <a:ea typeface="Mulish"/>
                <a:cs typeface="Mulish"/>
                <a:sym typeface="Mulish"/>
              </a:rPr>
              <a:t>Change #2: H9 Recover from Errors/H7 Flexibility and Efficiency of Use</a:t>
            </a:r>
            <a:endParaRPr b="1">
              <a:solidFill>
                <a:schemeClr val="lt1"/>
              </a:solidFill>
              <a:latin typeface="Mulish"/>
              <a:ea typeface="Mulish"/>
              <a:cs typeface="Mulish"/>
              <a:sym typeface="Mulish"/>
            </a:endParaRPr>
          </a:p>
          <a:p>
            <a:pPr indent="0" lvl="0" marL="0" rtl="0" algn="l">
              <a:spcBef>
                <a:spcPts val="0"/>
              </a:spcBef>
              <a:spcAft>
                <a:spcPts val="0"/>
              </a:spcAft>
              <a:buNone/>
            </a:pPr>
            <a:r>
              <a:t/>
            </a:r>
            <a:endParaRPr b="1">
              <a:solidFill>
                <a:schemeClr val="lt1"/>
              </a:solidFill>
              <a:latin typeface="Mulish"/>
              <a:ea typeface="Mulish"/>
              <a:cs typeface="Mulish"/>
              <a:sym typeface="Mulish"/>
            </a:endParaRPr>
          </a:p>
          <a:p>
            <a:pPr indent="0" lvl="0" marL="0" rtl="0" algn="ctr">
              <a:spcBef>
                <a:spcPts val="0"/>
              </a:spcBef>
              <a:spcAft>
                <a:spcPts val="0"/>
              </a:spcAft>
              <a:buNone/>
            </a:pPr>
            <a:r>
              <a:t/>
            </a:r>
            <a:endParaRPr>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p:txBody>
      </p:sp>
      <p:sp>
        <p:nvSpPr>
          <p:cNvPr id="225" name="Google Shape;225;p32"/>
          <p:cNvSpPr txBox="1"/>
          <p:nvPr/>
        </p:nvSpPr>
        <p:spPr>
          <a:xfrm>
            <a:off x="464600" y="2930550"/>
            <a:ext cx="4926900" cy="7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Mulish"/>
                <a:ea typeface="Mulish"/>
                <a:cs typeface="Mulish"/>
                <a:sym typeface="Mulish"/>
              </a:rPr>
              <a:t>Insight: </a:t>
            </a:r>
            <a:r>
              <a:rPr lang="en" sz="1200">
                <a:solidFill>
                  <a:schemeClr val="lt1"/>
                </a:solidFill>
                <a:latin typeface="Mulish"/>
                <a:ea typeface="Mulish"/>
                <a:cs typeface="Mulish"/>
                <a:sym typeface="Mulish"/>
              </a:rPr>
              <a:t>Option needed to “un-collaborate” on questions, can happen for many different reasons such as a mistake, the question being resolved, they no longer need it, or it takes up space</a:t>
            </a:r>
            <a:endParaRPr sz="1200">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p:txBody>
      </p:sp>
      <p:sp>
        <p:nvSpPr>
          <p:cNvPr id="226" name="Google Shape;226;p32"/>
          <p:cNvSpPr txBox="1"/>
          <p:nvPr/>
        </p:nvSpPr>
        <p:spPr>
          <a:xfrm>
            <a:off x="5467900" y="2930550"/>
            <a:ext cx="3316200" cy="7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Mulish"/>
                <a:ea typeface="Mulish"/>
                <a:cs typeface="Mulish"/>
                <a:sym typeface="Mulish"/>
              </a:rPr>
              <a:t>Change: </a:t>
            </a:r>
            <a:r>
              <a:rPr lang="en" sz="1200">
                <a:solidFill>
                  <a:schemeClr val="lt1"/>
                </a:solidFill>
                <a:latin typeface="Mulish"/>
                <a:ea typeface="Mulish"/>
                <a:cs typeface="Mulish"/>
                <a:sym typeface="Mulish"/>
              </a:rPr>
              <a:t>Adding ability to “Un-Collaborate”. User can now choose to un-collaborate on specific questions, giving them more choice</a:t>
            </a:r>
            <a:endParaRPr sz="1200">
              <a:solidFill>
                <a:schemeClr val="lt1"/>
              </a:solidFill>
              <a:latin typeface="Mulish"/>
              <a:ea typeface="Mulish"/>
              <a:cs typeface="Mulish"/>
              <a:sym typeface="Mulish"/>
            </a:endParaRPr>
          </a:p>
        </p:txBody>
      </p:sp>
      <p:sp>
        <p:nvSpPr>
          <p:cNvPr id="227" name="Google Shape;227;p32"/>
          <p:cNvSpPr txBox="1"/>
          <p:nvPr/>
        </p:nvSpPr>
        <p:spPr>
          <a:xfrm>
            <a:off x="482475" y="3639900"/>
            <a:ext cx="81906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ulish"/>
                <a:ea typeface="Mulish"/>
                <a:cs typeface="Mulish"/>
                <a:sym typeface="Mulish"/>
              </a:rPr>
              <a:t>Change #3: H5 Error Prevention</a:t>
            </a:r>
            <a:endParaRPr b="1">
              <a:solidFill>
                <a:schemeClr val="lt1"/>
              </a:solidFill>
              <a:latin typeface="Mulish"/>
              <a:ea typeface="Mulish"/>
              <a:cs typeface="Mulish"/>
              <a:sym typeface="Mulish"/>
            </a:endParaRPr>
          </a:p>
          <a:p>
            <a:pPr indent="0" lvl="0" marL="0" rtl="0" algn="l">
              <a:spcBef>
                <a:spcPts val="0"/>
              </a:spcBef>
              <a:spcAft>
                <a:spcPts val="0"/>
              </a:spcAft>
              <a:buNone/>
            </a:pPr>
            <a:r>
              <a:t/>
            </a:r>
            <a:endParaRPr>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p:txBody>
      </p:sp>
      <p:sp>
        <p:nvSpPr>
          <p:cNvPr id="228" name="Google Shape;228;p32"/>
          <p:cNvSpPr txBox="1"/>
          <p:nvPr/>
        </p:nvSpPr>
        <p:spPr>
          <a:xfrm>
            <a:off x="488925" y="3993350"/>
            <a:ext cx="4926900" cy="7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Mulish"/>
                <a:ea typeface="Mulish"/>
                <a:cs typeface="Mulish"/>
                <a:sym typeface="Mulish"/>
              </a:rPr>
              <a:t>Insight: </a:t>
            </a:r>
            <a:r>
              <a:rPr lang="en" sz="1200">
                <a:solidFill>
                  <a:schemeClr val="lt1"/>
                </a:solidFill>
                <a:latin typeface="Mulish"/>
                <a:ea typeface="Mulish"/>
                <a:cs typeface="Mulish"/>
                <a:sym typeface="Mulish"/>
              </a:rPr>
              <a:t>A lot of icons that are similar and thus confusing without additional documentation </a:t>
            </a:r>
            <a:endParaRPr sz="1200">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p:txBody>
      </p:sp>
      <p:sp>
        <p:nvSpPr>
          <p:cNvPr id="229" name="Google Shape;229;p32"/>
          <p:cNvSpPr txBox="1"/>
          <p:nvPr/>
        </p:nvSpPr>
        <p:spPr>
          <a:xfrm>
            <a:off x="5492225" y="3993350"/>
            <a:ext cx="3316200" cy="7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Mulish"/>
                <a:ea typeface="Mulish"/>
                <a:cs typeface="Mulish"/>
                <a:sym typeface="Mulish"/>
              </a:rPr>
              <a:t>Change: </a:t>
            </a:r>
            <a:r>
              <a:rPr lang="en" sz="1200">
                <a:solidFill>
                  <a:schemeClr val="lt1"/>
                </a:solidFill>
                <a:latin typeface="Mulish"/>
                <a:ea typeface="Mulish"/>
                <a:cs typeface="Mulish"/>
                <a:sym typeface="Mulish"/>
              </a:rPr>
              <a:t>Icons are now used for the same purpose across the screens, and icons are more distinguishable/hard to be confused</a:t>
            </a:r>
            <a:endParaRPr sz="1200">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idx="4294967295" type="title"/>
          </p:nvPr>
        </p:nvSpPr>
        <p:spPr>
          <a:xfrm>
            <a:off x="309925" y="0"/>
            <a:ext cx="7897500" cy="93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Progress Towards Usability Goals</a:t>
            </a:r>
            <a:endParaRPr sz="4000"/>
          </a:p>
        </p:txBody>
      </p:sp>
      <p:sp>
        <p:nvSpPr>
          <p:cNvPr id="235" name="Google Shape;235;p33"/>
          <p:cNvSpPr txBox="1"/>
          <p:nvPr/>
        </p:nvSpPr>
        <p:spPr>
          <a:xfrm>
            <a:off x="1794300" y="991475"/>
            <a:ext cx="2824800" cy="388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ulish"/>
                <a:ea typeface="Mulish"/>
                <a:cs typeface="Mulish"/>
                <a:sym typeface="Mulish"/>
              </a:rPr>
              <a:t>Efficiency</a:t>
            </a:r>
            <a:endParaRPr b="1">
              <a:solidFill>
                <a:schemeClr val="lt1"/>
              </a:solidFill>
              <a:latin typeface="Mulish"/>
              <a:ea typeface="Mulish"/>
              <a:cs typeface="Mulish"/>
              <a:sym typeface="Mulish"/>
            </a:endParaRPr>
          </a:p>
          <a:p>
            <a:pPr indent="0" lvl="0" marL="0" rtl="0" algn="ctr">
              <a:spcBef>
                <a:spcPts val="0"/>
              </a:spcBef>
              <a:spcAft>
                <a:spcPts val="0"/>
              </a:spcAft>
              <a:buNone/>
            </a:pPr>
            <a:r>
              <a:t/>
            </a:r>
            <a:endParaRPr>
              <a:solidFill>
                <a:schemeClr val="lt1"/>
              </a:solidFill>
              <a:latin typeface="Mulish"/>
              <a:ea typeface="Mulish"/>
              <a:cs typeface="Mulish"/>
              <a:sym typeface="Mulish"/>
            </a:endParaRPr>
          </a:p>
          <a:p>
            <a:pPr indent="0" lvl="0" marL="0" rtl="0" algn="l">
              <a:spcBef>
                <a:spcPts val="0"/>
              </a:spcBef>
              <a:spcAft>
                <a:spcPts val="0"/>
              </a:spcAft>
              <a:buNone/>
            </a:pPr>
            <a:r>
              <a:rPr b="1" lang="en" sz="1200">
                <a:solidFill>
                  <a:schemeClr val="lt1"/>
                </a:solidFill>
                <a:latin typeface="Mulish"/>
                <a:ea typeface="Mulish"/>
                <a:cs typeface="Mulish"/>
                <a:sym typeface="Mulish"/>
              </a:rPr>
              <a:t>Better Navigation</a:t>
            </a:r>
            <a:r>
              <a:rPr lang="en" sz="1200">
                <a:solidFill>
                  <a:schemeClr val="lt1"/>
                </a:solidFill>
                <a:latin typeface="Mulish"/>
                <a:ea typeface="Mulish"/>
                <a:cs typeface="Mulish"/>
                <a:sym typeface="Mulish"/>
              </a:rPr>
              <a:t> allows the user to better traverse the app without feeling lost and confused. </a:t>
            </a:r>
            <a:endParaRPr sz="1200">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a:p>
            <a:pPr indent="0" lvl="0" marL="0" rtl="0" algn="l">
              <a:spcBef>
                <a:spcPts val="0"/>
              </a:spcBef>
              <a:spcAft>
                <a:spcPts val="0"/>
              </a:spcAft>
              <a:buNone/>
            </a:pPr>
            <a:r>
              <a:rPr b="1" lang="en" sz="1200">
                <a:solidFill>
                  <a:schemeClr val="lt1"/>
                </a:solidFill>
                <a:latin typeface="Mulish"/>
                <a:ea typeface="Mulish"/>
                <a:cs typeface="Mulish"/>
                <a:sym typeface="Mulish"/>
              </a:rPr>
              <a:t>The back button</a:t>
            </a:r>
            <a:r>
              <a:rPr lang="en" sz="1200">
                <a:solidFill>
                  <a:schemeClr val="lt1"/>
                </a:solidFill>
                <a:latin typeface="Mulish"/>
                <a:ea typeface="Mulish"/>
                <a:cs typeface="Mulish"/>
                <a:sym typeface="Mulish"/>
              </a:rPr>
              <a:t> is now labeled with the previous page the user was on.</a:t>
            </a:r>
            <a:endParaRPr sz="1200">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a:p>
            <a:pPr indent="0" lvl="0" marL="0" rtl="0" algn="l">
              <a:spcBef>
                <a:spcPts val="0"/>
              </a:spcBef>
              <a:spcAft>
                <a:spcPts val="0"/>
              </a:spcAft>
              <a:buNone/>
            </a:pPr>
            <a:r>
              <a:rPr b="1" lang="en" sz="1200">
                <a:solidFill>
                  <a:schemeClr val="lt1"/>
                </a:solidFill>
                <a:latin typeface="Mulish"/>
                <a:ea typeface="Mulish"/>
                <a:cs typeface="Mulish"/>
                <a:sym typeface="Mulish"/>
              </a:rPr>
              <a:t>The page header </a:t>
            </a:r>
            <a:r>
              <a:rPr lang="en" sz="1200">
                <a:solidFill>
                  <a:schemeClr val="lt1"/>
                </a:solidFill>
                <a:latin typeface="Mulish"/>
                <a:ea typeface="Mulish"/>
                <a:cs typeface="Mulish"/>
                <a:sym typeface="Mulish"/>
              </a:rPr>
              <a:t>at the top of each page that allows the user to know current location. </a:t>
            </a:r>
            <a:endParaRPr sz="1200">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a:p>
            <a:pPr indent="0" lvl="0" marL="0" rtl="0" algn="l">
              <a:spcBef>
                <a:spcPts val="0"/>
              </a:spcBef>
              <a:spcAft>
                <a:spcPts val="0"/>
              </a:spcAft>
              <a:buNone/>
            </a:pPr>
            <a:r>
              <a:rPr b="1" lang="en" sz="1200">
                <a:solidFill>
                  <a:schemeClr val="lt1"/>
                </a:solidFill>
                <a:latin typeface="Mulish"/>
                <a:ea typeface="Mulish"/>
                <a:cs typeface="Mulish"/>
                <a:sym typeface="Mulish"/>
              </a:rPr>
              <a:t>Collaboration Tab </a:t>
            </a:r>
            <a:r>
              <a:rPr lang="en" sz="1200">
                <a:solidFill>
                  <a:schemeClr val="lt1"/>
                </a:solidFill>
                <a:latin typeface="Mulish"/>
                <a:ea typeface="Mulish"/>
                <a:cs typeface="Mulish"/>
                <a:sym typeface="Mulish"/>
              </a:rPr>
              <a:t>Allows for efficient search when looking for previously visited questions.</a:t>
            </a:r>
            <a:endParaRPr sz="1200">
              <a:solidFill>
                <a:schemeClr val="lt1"/>
              </a:solidFill>
              <a:latin typeface="Mulish"/>
              <a:ea typeface="Mulish"/>
              <a:cs typeface="Mulish"/>
              <a:sym typeface="Mulish"/>
            </a:endParaRPr>
          </a:p>
        </p:txBody>
      </p:sp>
      <p:sp>
        <p:nvSpPr>
          <p:cNvPr id="236" name="Google Shape;236;p33"/>
          <p:cNvSpPr txBox="1"/>
          <p:nvPr/>
        </p:nvSpPr>
        <p:spPr>
          <a:xfrm>
            <a:off x="4619100" y="991475"/>
            <a:ext cx="2730600" cy="320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ulish"/>
                <a:ea typeface="Mulish"/>
                <a:cs typeface="Mulish"/>
                <a:sym typeface="Mulish"/>
              </a:rPr>
              <a:t>Invitingness</a:t>
            </a:r>
            <a:endParaRPr b="1">
              <a:solidFill>
                <a:schemeClr val="lt1"/>
              </a:solidFill>
              <a:latin typeface="Mulish"/>
              <a:ea typeface="Mulish"/>
              <a:cs typeface="Mulish"/>
              <a:sym typeface="Mulish"/>
            </a:endParaRPr>
          </a:p>
          <a:p>
            <a:pPr indent="0" lvl="0" marL="0" rtl="0" algn="ctr">
              <a:spcBef>
                <a:spcPts val="0"/>
              </a:spcBef>
              <a:spcAft>
                <a:spcPts val="0"/>
              </a:spcAft>
              <a:buNone/>
            </a:pPr>
            <a:r>
              <a:t/>
            </a:r>
            <a:endParaRPr>
              <a:solidFill>
                <a:schemeClr val="lt1"/>
              </a:solidFill>
              <a:latin typeface="Mulish"/>
              <a:ea typeface="Mulish"/>
              <a:cs typeface="Mulish"/>
              <a:sym typeface="Mulish"/>
            </a:endParaRPr>
          </a:p>
          <a:p>
            <a:pPr indent="0" lvl="0" marL="0" rtl="0" algn="l">
              <a:spcBef>
                <a:spcPts val="0"/>
              </a:spcBef>
              <a:spcAft>
                <a:spcPts val="0"/>
              </a:spcAft>
              <a:buNone/>
            </a:pPr>
            <a:r>
              <a:rPr b="1" lang="en" sz="1200">
                <a:solidFill>
                  <a:schemeClr val="lt1"/>
                </a:solidFill>
                <a:latin typeface="Mulish"/>
                <a:ea typeface="Mulish"/>
                <a:cs typeface="Mulish"/>
                <a:sym typeface="Mulish"/>
              </a:rPr>
              <a:t>Intentional Icons and Numbers </a:t>
            </a:r>
            <a:r>
              <a:rPr lang="en" sz="1200">
                <a:solidFill>
                  <a:schemeClr val="lt1"/>
                </a:solidFill>
                <a:latin typeface="Mulish"/>
                <a:ea typeface="Mulish"/>
                <a:cs typeface="Mulish"/>
                <a:sym typeface="Mulish"/>
              </a:rPr>
              <a:t>invite the user to join instead of having words that may be daunting for users.</a:t>
            </a:r>
            <a:endParaRPr sz="1200">
              <a:solidFill>
                <a:schemeClr val="lt1"/>
              </a:solidFill>
              <a:latin typeface="Mulish"/>
              <a:ea typeface="Mulish"/>
              <a:cs typeface="Mulish"/>
              <a:sym typeface="Mulish"/>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idx="4294967295" type="title"/>
          </p:nvPr>
        </p:nvSpPr>
        <p:spPr>
          <a:xfrm>
            <a:off x="310625" y="288975"/>
            <a:ext cx="5656500" cy="60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Overview of Revised Design</a:t>
            </a:r>
            <a:endParaRPr sz="3200"/>
          </a:p>
        </p:txBody>
      </p:sp>
      <p:sp>
        <p:nvSpPr>
          <p:cNvPr id="242" name="Google Shape;242;p34"/>
          <p:cNvSpPr txBox="1"/>
          <p:nvPr/>
        </p:nvSpPr>
        <p:spPr>
          <a:xfrm>
            <a:off x="426225" y="765775"/>
            <a:ext cx="4161000" cy="4002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Condensed Medium"/>
                <a:ea typeface="Roboto Condensed Medium"/>
                <a:cs typeface="Roboto Condensed Medium"/>
                <a:sym typeface="Roboto Condensed Medium"/>
              </a:rPr>
              <a:t>#1: Home Page and Navigation</a:t>
            </a:r>
            <a:endParaRPr>
              <a:solidFill>
                <a:schemeClr val="lt1"/>
              </a:solidFill>
              <a:latin typeface="Roboto Condensed Medium"/>
              <a:ea typeface="Roboto Condensed Medium"/>
              <a:cs typeface="Roboto Condensed Medium"/>
              <a:sym typeface="Roboto Condensed Medium"/>
            </a:endParaRPr>
          </a:p>
        </p:txBody>
      </p:sp>
      <p:sp>
        <p:nvSpPr>
          <p:cNvPr id="243" name="Google Shape;243;p34"/>
          <p:cNvSpPr txBox="1"/>
          <p:nvPr/>
        </p:nvSpPr>
        <p:spPr>
          <a:xfrm>
            <a:off x="65000" y="1416600"/>
            <a:ext cx="1248900" cy="569400"/>
          </a:xfrm>
          <a:prstGeom prst="rect">
            <a:avLst/>
          </a:prstGeom>
          <a:noFill/>
          <a:ln>
            <a:noFill/>
          </a:ln>
        </p:spPr>
        <p:txBody>
          <a:bodyPr anchorCtr="0" anchor="b" bIns="91425" lIns="91425" spcFirstLastPara="1" rIns="91425" wrap="square" tIns="91425">
            <a:spAutoFit/>
          </a:bodyPr>
          <a:lstStyle/>
          <a:p>
            <a:pPr indent="0" lvl="0" marL="0" rtl="0" algn="ctr">
              <a:spcBef>
                <a:spcPts val="0"/>
              </a:spcBef>
              <a:spcAft>
                <a:spcPts val="0"/>
              </a:spcAft>
              <a:buNone/>
            </a:pPr>
            <a:r>
              <a:rPr lang="en" sz="2500">
                <a:solidFill>
                  <a:schemeClr val="lt1"/>
                </a:solidFill>
                <a:latin typeface="Roboto Condensed SemiBold"/>
                <a:ea typeface="Roboto Condensed SemiBold"/>
                <a:cs typeface="Roboto Condensed SemiBold"/>
                <a:sym typeface="Roboto Condensed SemiBold"/>
              </a:rPr>
              <a:t>Before</a:t>
            </a:r>
            <a:endParaRPr sz="2500">
              <a:solidFill>
                <a:schemeClr val="lt1"/>
              </a:solidFill>
              <a:latin typeface="Roboto Condensed SemiBold"/>
              <a:ea typeface="Roboto Condensed SemiBold"/>
              <a:cs typeface="Roboto Condensed SemiBold"/>
              <a:sym typeface="Roboto Condensed SemiBold"/>
            </a:endParaRPr>
          </a:p>
        </p:txBody>
      </p:sp>
      <p:pic>
        <p:nvPicPr>
          <p:cNvPr id="244" name="Google Shape;244;p34"/>
          <p:cNvPicPr preferRelativeResize="0"/>
          <p:nvPr/>
        </p:nvPicPr>
        <p:blipFill>
          <a:blip r:embed="rId3">
            <a:alphaModFix/>
          </a:blip>
          <a:stretch>
            <a:fillRect/>
          </a:stretch>
        </p:blipFill>
        <p:spPr>
          <a:xfrm>
            <a:off x="1348334" y="1281575"/>
            <a:ext cx="1614591" cy="3432749"/>
          </a:xfrm>
          <a:prstGeom prst="rect">
            <a:avLst/>
          </a:prstGeom>
          <a:noFill/>
          <a:ln>
            <a:noFill/>
          </a:ln>
        </p:spPr>
      </p:pic>
      <p:sp>
        <p:nvSpPr>
          <p:cNvPr id="245" name="Google Shape;245;p34"/>
          <p:cNvSpPr txBox="1"/>
          <p:nvPr/>
        </p:nvSpPr>
        <p:spPr>
          <a:xfrm>
            <a:off x="3515375" y="1409375"/>
            <a:ext cx="901200" cy="569400"/>
          </a:xfrm>
          <a:prstGeom prst="rect">
            <a:avLst/>
          </a:prstGeom>
          <a:noFill/>
          <a:ln>
            <a:noFill/>
          </a:ln>
        </p:spPr>
        <p:txBody>
          <a:bodyPr anchorCtr="0" anchor="b" bIns="91425" lIns="91425" spcFirstLastPara="1" rIns="91425" wrap="square" tIns="91425">
            <a:spAutoFit/>
          </a:bodyPr>
          <a:lstStyle/>
          <a:p>
            <a:pPr indent="0" lvl="0" marL="0" rtl="0" algn="ctr">
              <a:spcBef>
                <a:spcPts val="0"/>
              </a:spcBef>
              <a:spcAft>
                <a:spcPts val="0"/>
              </a:spcAft>
              <a:buNone/>
            </a:pPr>
            <a:r>
              <a:rPr lang="en" sz="2500">
                <a:solidFill>
                  <a:schemeClr val="lt1"/>
                </a:solidFill>
                <a:latin typeface="Roboto Condensed SemiBold"/>
                <a:ea typeface="Roboto Condensed SemiBold"/>
                <a:cs typeface="Roboto Condensed SemiBold"/>
                <a:sym typeface="Roboto Condensed SemiBold"/>
              </a:rPr>
              <a:t>After</a:t>
            </a:r>
            <a:endParaRPr sz="2500">
              <a:solidFill>
                <a:schemeClr val="lt1"/>
              </a:solidFill>
              <a:latin typeface="Roboto Condensed SemiBold"/>
              <a:ea typeface="Roboto Condensed SemiBold"/>
              <a:cs typeface="Roboto Condensed SemiBold"/>
              <a:sym typeface="Roboto Condensed SemiBold"/>
            </a:endParaRPr>
          </a:p>
        </p:txBody>
      </p:sp>
      <p:pic>
        <p:nvPicPr>
          <p:cNvPr id="246" name="Google Shape;246;p34"/>
          <p:cNvPicPr preferRelativeResize="0"/>
          <p:nvPr/>
        </p:nvPicPr>
        <p:blipFill>
          <a:blip r:embed="rId4">
            <a:alphaModFix/>
          </a:blip>
          <a:stretch>
            <a:fillRect/>
          </a:stretch>
        </p:blipFill>
        <p:spPr>
          <a:xfrm>
            <a:off x="4381150" y="1283453"/>
            <a:ext cx="1618488" cy="3428999"/>
          </a:xfrm>
          <a:prstGeom prst="rect">
            <a:avLst/>
          </a:prstGeom>
          <a:noFill/>
          <a:ln>
            <a:noFill/>
          </a:ln>
        </p:spPr>
      </p:pic>
      <p:sp>
        <p:nvSpPr>
          <p:cNvPr id="247" name="Google Shape;247;p34"/>
          <p:cNvSpPr/>
          <p:nvPr/>
        </p:nvSpPr>
        <p:spPr>
          <a:xfrm>
            <a:off x="3171350" y="2492275"/>
            <a:ext cx="1018500" cy="4002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sh"/>
              <a:ea typeface="Mulish"/>
              <a:cs typeface="Mulish"/>
              <a:sym typeface="Mulish"/>
            </a:endParaRPr>
          </a:p>
        </p:txBody>
      </p:sp>
      <p:sp>
        <p:nvSpPr>
          <p:cNvPr id="248" name="Google Shape;248;p34"/>
          <p:cNvSpPr txBox="1"/>
          <p:nvPr/>
        </p:nvSpPr>
        <p:spPr>
          <a:xfrm>
            <a:off x="6032075" y="1054700"/>
            <a:ext cx="2969100" cy="336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Roboto Condensed"/>
                <a:ea typeface="Roboto Condensed"/>
                <a:cs typeface="Roboto Condensed"/>
                <a:sym typeface="Roboto Condensed"/>
              </a:rPr>
              <a:t>Revisions</a:t>
            </a:r>
            <a:endParaRPr sz="1800">
              <a:solidFill>
                <a:schemeClr val="lt1"/>
              </a:solidFill>
              <a:latin typeface="Roboto Condensed"/>
              <a:ea typeface="Roboto Condensed"/>
              <a:cs typeface="Roboto Condensed"/>
              <a:sym typeface="Roboto Condensed"/>
            </a:endParaRPr>
          </a:p>
          <a:p>
            <a:pPr indent="0" lvl="0" marL="0" rtl="0" algn="ctr">
              <a:spcBef>
                <a:spcPts val="0"/>
              </a:spcBef>
              <a:spcAft>
                <a:spcPts val="0"/>
              </a:spcAft>
              <a:buNone/>
            </a:pPr>
            <a:r>
              <a:t/>
            </a:r>
            <a:endParaRPr sz="1100">
              <a:solidFill>
                <a:schemeClr val="lt1"/>
              </a:solidFill>
              <a:latin typeface="Roboto Condensed"/>
              <a:ea typeface="Roboto Condensed"/>
              <a:cs typeface="Roboto Condensed"/>
              <a:sym typeface="Roboto Condensed"/>
            </a:endParaRPr>
          </a:p>
          <a:p>
            <a:pPr indent="-323850" lvl="0" marL="457200" rtl="0" algn="l">
              <a:lnSpc>
                <a:spcPct val="115000"/>
              </a:lnSpc>
              <a:spcBef>
                <a:spcPts val="0"/>
              </a:spcBef>
              <a:spcAft>
                <a:spcPts val="0"/>
              </a:spcAft>
              <a:buClr>
                <a:schemeClr val="lt1"/>
              </a:buClr>
              <a:buSzPts val="1500"/>
              <a:buFont typeface="Roboto Condensed"/>
              <a:buAutoNum type="arabicPeriod"/>
            </a:pPr>
            <a:r>
              <a:rPr lang="en" sz="1500">
                <a:solidFill>
                  <a:schemeClr val="lt1"/>
                </a:solidFill>
                <a:latin typeface="Roboto Condensed"/>
                <a:ea typeface="Roboto Condensed"/>
                <a:cs typeface="Roboto Condensed"/>
                <a:sym typeface="Roboto Condensed"/>
              </a:rPr>
              <a:t>Made Buttons/Classes Larger and Closer. Adhered to Fitts Law with button size. </a:t>
            </a:r>
            <a:endParaRPr sz="1500">
              <a:solidFill>
                <a:schemeClr val="lt1"/>
              </a:solidFill>
              <a:latin typeface="Roboto Condensed"/>
              <a:ea typeface="Roboto Condensed"/>
              <a:cs typeface="Roboto Condensed"/>
              <a:sym typeface="Roboto Condensed"/>
            </a:endParaRPr>
          </a:p>
          <a:p>
            <a:pPr indent="0" lvl="0" marL="0" rtl="0" algn="l">
              <a:lnSpc>
                <a:spcPct val="115000"/>
              </a:lnSpc>
              <a:spcBef>
                <a:spcPts val="0"/>
              </a:spcBef>
              <a:spcAft>
                <a:spcPts val="0"/>
              </a:spcAft>
              <a:buNone/>
            </a:pPr>
            <a:r>
              <a:t/>
            </a:r>
            <a:endParaRPr sz="1500">
              <a:solidFill>
                <a:schemeClr val="lt1"/>
              </a:solidFill>
              <a:latin typeface="Roboto Condensed"/>
              <a:ea typeface="Roboto Condensed"/>
              <a:cs typeface="Roboto Condensed"/>
              <a:sym typeface="Roboto Condensed"/>
            </a:endParaRPr>
          </a:p>
          <a:p>
            <a:pPr indent="-323850" lvl="0" marL="457200" rtl="0" algn="l">
              <a:lnSpc>
                <a:spcPct val="115000"/>
              </a:lnSpc>
              <a:spcBef>
                <a:spcPts val="0"/>
              </a:spcBef>
              <a:spcAft>
                <a:spcPts val="0"/>
              </a:spcAft>
              <a:buClr>
                <a:schemeClr val="lt1"/>
              </a:buClr>
              <a:buSzPts val="1500"/>
              <a:buFont typeface="Roboto Condensed"/>
              <a:buAutoNum type="arabicPeriod"/>
            </a:pPr>
            <a:r>
              <a:rPr lang="en" sz="1500">
                <a:solidFill>
                  <a:schemeClr val="lt1"/>
                </a:solidFill>
                <a:latin typeface="Roboto Condensed"/>
                <a:ea typeface="Roboto Condensed"/>
                <a:cs typeface="Roboto Condensed"/>
                <a:sym typeface="Roboto Condensed"/>
              </a:rPr>
              <a:t>Grouped Similar action items together and kept opposing items apart (Active/Inactive Classes)</a:t>
            </a:r>
            <a:endParaRPr sz="1500">
              <a:solidFill>
                <a:schemeClr val="lt1"/>
              </a:solidFill>
              <a:latin typeface="Roboto Condensed"/>
              <a:ea typeface="Roboto Condensed"/>
              <a:cs typeface="Roboto Condensed"/>
              <a:sym typeface="Roboto Condensed"/>
            </a:endParaRPr>
          </a:p>
          <a:p>
            <a:pPr indent="0" lvl="0" marL="0" rtl="0" algn="l">
              <a:lnSpc>
                <a:spcPct val="115000"/>
              </a:lnSpc>
              <a:spcBef>
                <a:spcPts val="0"/>
              </a:spcBef>
              <a:spcAft>
                <a:spcPts val="0"/>
              </a:spcAft>
              <a:buNone/>
            </a:pPr>
            <a:r>
              <a:t/>
            </a:r>
            <a:endParaRPr sz="1500">
              <a:solidFill>
                <a:schemeClr val="lt1"/>
              </a:solidFill>
              <a:latin typeface="Roboto Condensed"/>
              <a:ea typeface="Roboto Condensed"/>
              <a:cs typeface="Roboto Condensed"/>
              <a:sym typeface="Roboto Condensed"/>
            </a:endParaRPr>
          </a:p>
          <a:p>
            <a:pPr indent="-323850" lvl="0" marL="457200" rtl="0" algn="l">
              <a:lnSpc>
                <a:spcPct val="115000"/>
              </a:lnSpc>
              <a:spcBef>
                <a:spcPts val="0"/>
              </a:spcBef>
              <a:spcAft>
                <a:spcPts val="0"/>
              </a:spcAft>
              <a:buClr>
                <a:schemeClr val="lt1"/>
              </a:buClr>
              <a:buSzPts val="1500"/>
              <a:buFont typeface="Roboto Condensed"/>
              <a:buAutoNum type="arabicPeriod"/>
            </a:pPr>
            <a:r>
              <a:rPr lang="en" sz="1500">
                <a:solidFill>
                  <a:schemeClr val="lt1"/>
                </a:solidFill>
                <a:latin typeface="Roboto Condensed"/>
                <a:ea typeface="Roboto Condensed"/>
                <a:cs typeface="Roboto Condensed"/>
                <a:sym typeface="Roboto Condensed"/>
              </a:rPr>
              <a:t>Added a bottom Bar for easier navigation and accessibility</a:t>
            </a:r>
            <a:endParaRPr sz="1500">
              <a:solidFill>
                <a:schemeClr val="lt1"/>
              </a:solidFill>
              <a:latin typeface="Roboto Condensed"/>
              <a:ea typeface="Roboto Condensed"/>
              <a:cs typeface="Roboto Condensed"/>
              <a:sym typeface="Roboto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5"/>
          <p:cNvSpPr txBox="1"/>
          <p:nvPr>
            <p:ph idx="4294967295" type="title"/>
          </p:nvPr>
        </p:nvSpPr>
        <p:spPr>
          <a:xfrm>
            <a:off x="310625" y="288975"/>
            <a:ext cx="5656500" cy="60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Overview of Revised Design</a:t>
            </a:r>
            <a:endParaRPr sz="3200"/>
          </a:p>
        </p:txBody>
      </p:sp>
      <p:sp>
        <p:nvSpPr>
          <p:cNvPr id="254" name="Google Shape;254;p35"/>
          <p:cNvSpPr txBox="1"/>
          <p:nvPr/>
        </p:nvSpPr>
        <p:spPr>
          <a:xfrm>
            <a:off x="426225" y="765775"/>
            <a:ext cx="4161000" cy="4002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Condensed Medium"/>
                <a:ea typeface="Roboto Condensed Medium"/>
                <a:cs typeface="Roboto Condensed Medium"/>
                <a:sym typeface="Roboto Condensed Medium"/>
              </a:rPr>
              <a:t>#2: Remove Repetitive Information</a:t>
            </a:r>
            <a:endParaRPr>
              <a:solidFill>
                <a:schemeClr val="lt1"/>
              </a:solidFill>
              <a:latin typeface="Roboto Condensed Medium"/>
              <a:ea typeface="Roboto Condensed Medium"/>
              <a:cs typeface="Roboto Condensed Medium"/>
              <a:sym typeface="Roboto Condensed Medium"/>
            </a:endParaRPr>
          </a:p>
        </p:txBody>
      </p:sp>
      <p:sp>
        <p:nvSpPr>
          <p:cNvPr id="255" name="Google Shape;255;p35"/>
          <p:cNvSpPr txBox="1"/>
          <p:nvPr/>
        </p:nvSpPr>
        <p:spPr>
          <a:xfrm>
            <a:off x="65000" y="1416600"/>
            <a:ext cx="1248900" cy="569400"/>
          </a:xfrm>
          <a:prstGeom prst="rect">
            <a:avLst/>
          </a:prstGeom>
          <a:noFill/>
          <a:ln>
            <a:noFill/>
          </a:ln>
        </p:spPr>
        <p:txBody>
          <a:bodyPr anchorCtr="0" anchor="b" bIns="91425" lIns="91425" spcFirstLastPara="1" rIns="91425" wrap="square" tIns="91425">
            <a:spAutoFit/>
          </a:bodyPr>
          <a:lstStyle/>
          <a:p>
            <a:pPr indent="0" lvl="0" marL="0" rtl="0" algn="ctr">
              <a:spcBef>
                <a:spcPts val="0"/>
              </a:spcBef>
              <a:spcAft>
                <a:spcPts val="0"/>
              </a:spcAft>
              <a:buNone/>
            </a:pPr>
            <a:r>
              <a:rPr lang="en" sz="2500">
                <a:solidFill>
                  <a:schemeClr val="lt1"/>
                </a:solidFill>
                <a:latin typeface="Roboto Condensed SemiBold"/>
                <a:ea typeface="Roboto Condensed SemiBold"/>
                <a:cs typeface="Roboto Condensed SemiBold"/>
                <a:sym typeface="Roboto Condensed SemiBold"/>
              </a:rPr>
              <a:t>Before</a:t>
            </a:r>
            <a:endParaRPr sz="2500">
              <a:solidFill>
                <a:schemeClr val="lt1"/>
              </a:solidFill>
              <a:latin typeface="Roboto Condensed SemiBold"/>
              <a:ea typeface="Roboto Condensed SemiBold"/>
              <a:cs typeface="Roboto Condensed SemiBold"/>
              <a:sym typeface="Roboto Condensed SemiBold"/>
            </a:endParaRPr>
          </a:p>
        </p:txBody>
      </p:sp>
      <p:sp>
        <p:nvSpPr>
          <p:cNvPr id="256" name="Google Shape;256;p35"/>
          <p:cNvSpPr txBox="1"/>
          <p:nvPr/>
        </p:nvSpPr>
        <p:spPr>
          <a:xfrm>
            <a:off x="3515375" y="1409375"/>
            <a:ext cx="901200" cy="569400"/>
          </a:xfrm>
          <a:prstGeom prst="rect">
            <a:avLst/>
          </a:prstGeom>
          <a:noFill/>
          <a:ln>
            <a:noFill/>
          </a:ln>
        </p:spPr>
        <p:txBody>
          <a:bodyPr anchorCtr="0" anchor="b" bIns="91425" lIns="91425" spcFirstLastPara="1" rIns="91425" wrap="square" tIns="91425">
            <a:spAutoFit/>
          </a:bodyPr>
          <a:lstStyle/>
          <a:p>
            <a:pPr indent="0" lvl="0" marL="0" rtl="0" algn="ctr">
              <a:spcBef>
                <a:spcPts val="0"/>
              </a:spcBef>
              <a:spcAft>
                <a:spcPts val="0"/>
              </a:spcAft>
              <a:buNone/>
            </a:pPr>
            <a:r>
              <a:rPr lang="en" sz="2500">
                <a:solidFill>
                  <a:schemeClr val="lt1"/>
                </a:solidFill>
                <a:latin typeface="Roboto Condensed SemiBold"/>
                <a:ea typeface="Roboto Condensed SemiBold"/>
                <a:cs typeface="Roboto Condensed SemiBold"/>
                <a:sym typeface="Roboto Condensed SemiBold"/>
              </a:rPr>
              <a:t>After</a:t>
            </a:r>
            <a:endParaRPr sz="2500">
              <a:solidFill>
                <a:schemeClr val="lt1"/>
              </a:solidFill>
              <a:latin typeface="Roboto Condensed SemiBold"/>
              <a:ea typeface="Roboto Condensed SemiBold"/>
              <a:cs typeface="Roboto Condensed SemiBold"/>
              <a:sym typeface="Roboto Condensed SemiBold"/>
            </a:endParaRPr>
          </a:p>
        </p:txBody>
      </p:sp>
      <p:sp>
        <p:nvSpPr>
          <p:cNvPr id="257" name="Google Shape;257;p35"/>
          <p:cNvSpPr/>
          <p:nvPr/>
        </p:nvSpPr>
        <p:spPr>
          <a:xfrm>
            <a:off x="3171350" y="2492275"/>
            <a:ext cx="1018500" cy="4002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sh"/>
              <a:ea typeface="Mulish"/>
              <a:cs typeface="Mulish"/>
              <a:sym typeface="Mulish"/>
            </a:endParaRPr>
          </a:p>
        </p:txBody>
      </p:sp>
      <p:sp>
        <p:nvSpPr>
          <p:cNvPr id="258" name="Google Shape;258;p35"/>
          <p:cNvSpPr txBox="1"/>
          <p:nvPr/>
        </p:nvSpPr>
        <p:spPr>
          <a:xfrm>
            <a:off x="6097075" y="1047475"/>
            <a:ext cx="2969100" cy="336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Roboto Condensed"/>
                <a:ea typeface="Roboto Condensed"/>
                <a:cs typeface="Roboto Condensed"/>
                <a:sym typeface="Roboto Condensed"/>
              </a:rPr>
              <a:t>Revisions</a:t>
            </a:r>
            <a:endParaRPr sz="1800">
              <a:solidFill>
                <a:schemeClr val="lt1"/>
              </a:solidFill>
              <a:latin typeface="Roboto Condensed"/>
              <a:ea typeface="Roboto Condensed"/>
              <a:cs typeface="Roboto Condensed"/>
              <a:sym typeface="Roboto Condensed"/>
            </a:endParaRPr>
          </a:p>
          <a:p>
            <a:pPr indent="0" lvl="0" marL="0" rtl="0" algn="ctr">
              <a:spcBef>
                <a:spcPts val="0"/>
              </a:spcBef>
              <a:spcAft>
                <a:spcPts val="0"/>
              </a:spcAft>
              <a:buNone/>
            </a:pPr>
            <a:r>
              <a:t/>
            </a:r>
            <a:endParaRPr>
              <a:solidFill>
                <a:schemeClr val="lt1"/>
              </a:solidFill>
              <a:latin typeface="Roboto Condensed"/>
              <a:ea typeface="Roboto Condensed"/>
              <a:cs typeface="Roboto Condensed"/>
              <a:sym typeface="Roboto Condensed"/>
            </a:endParaRPr>
          </a:p>
          <a:p>
            <a:pPr indent="-317500" lvl="0" marL="457200" rtl="0" algn="l">
              <a:lnSpc>
                <a:spcPct val="115000"/>
              </a:lnSpc>
              <a:spcBef>
                <a:spcPts val="0"/>
              </a:spcBef>
              <a:spcAft>
                <a:spcPts val="0"/>
              </a:spcAft>
              <a:buClr>
                <a:schemeClr val="lt1"/>
              </a:buClr>
              <a:buSzPts val="1400"/>
              <a:buFont typeface="Roboto Condensed"/>
              <a:buAutoNum type="arabicPeriod"/>
            </a:pPr>
            <a:r>
              <a:rPr lang="en">
                <a:solidFill>
                  <a:schemeClr val="lt1"/>
                </a:solidFill>
                <a:latin typeface="Roboto Condensed"/>
                <a:ea typeface="Roboto Condensed"/>
                <a:cs typeface="Roboto Condensed"/>
                <a:sym typeface="Roboto Condensed"/>
              </a:rPr>
              <a:t>Changed “Join with X Others” to view. This lets the user know there is a distinction between joining a classes OH, and viewing a question together where they can choose to collaborate later.</a:t>
            </a:r>
            <a:endParaRPr>
              <a:solidFill>
                <a:schemeClr val="lt1"/>
              </a:solidFill>
              <a:latin typeface="Roboto Condensed"/>
              <a:ea typeface="Roboto Condensed"/>
              <a:cs typeface="Roboto Condensed"/>
              <a:sym typeface="Roboto Condensed"/>
            </a:endParaRPr>
          </a:p>
          <a:p>
            <a:pPr indent="-317500" lvl="0" marL="457200" rtl="0" algn="l">
              <a:lnSpc>
                <a:spcPct val="115000"/>
              </a:lnSpc>
              <a:spcBef>
                <a:spcPts val="0"/>
              </a:spcBef>
              <a:spcAft>
                <a:spcPts val="0"/>
              </a:spcAft>
              <a:buClr>
                <a:schemeClr val="lt1"/>
              </a:buClr>
              <a:buSzPts val="1400"/>
              <a:buFont typeface="Roboto Condensed"/>
              <a:buAutoNum type="arabicPeriod"/>
            </a:pPr>
            <a:r>
              <a:rPr lang="en">
                <a:solidFill>
                  <a:schemeClr val="lt1"/>
                </a:solidFill>
                <a:latin typeface="Roboto Condensed"/>
                <a:ea typeface="Roboto Condensed"/>
                <a:cs typeface="Roboto Condensed"/>
                <a:sym typeface="Roboto Condensed"/>
              </a:rPr>
              <a:t>Removes Number of people in button because the active number of people is present in the top right of the button</a:t>
            </a:r>
            <a:endParaRPr>
              <a:solidFill>
                <a:schemeClr val="lt1"/>
              </a:solidFill>
              <a:latin typeface="Roboto Condensed"/>
              <a:ea typeface="Roboto Condensed"/>
              <a:cs typeface="Roboto Condensed"/>
              <a:sym typeface="Roboto Condensed"/>
            </a:endParaRPr>
          </a:p>
        </p:txBody>
      </p:sp>
      <p:pic>
        <p:nvPicPr>
          <p:cNvPr id="259" name="Google Shape;259;p35"/>
          <p:cNvPicPr preferRelativeResize="0"/>
          <p:nvPr/>
        </p:nvPicPr>
        <p:blipFill>
          <a:blip r:embed="rId3">
            <a:alphaModFix/>
          </a:blip>
          <a:stretch>
            <a:fillRect/>
          </a:stretch>
        </p:blipFill>
        <p:spPr>
          <a:xfrm>
            <a:off x="1236846" y="1165975"/>
            <a:ext cx="1763605" cy="3813501"/>
          </a:xfrm>
          <a:prstGeom prst="rect">
            <a:avLst/>
          </a:prstGeom>
          <a:noFill/>
          <a:ln>
            <a:noFill/>
          </a:ln>
        </p:spPr>
      </p:pic>
      <p:sp>
        <p:nvSpPr>
          <p:cNvPr id="260" name="Google Shape;260;p35"/>
          <p:cNvSpPr/>
          <p:nvPr/>
        </p:nvSpPr>
        <p:spPr>
          <a:xfrm>
            <a:off x="1578950" y="2492275"/>
            <a:ext cx="1079400" cy="254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sh"/>
              <a:ea typeface="Mulish"/>
              <a:cs typeface="Mulish"/>
              <a:sym typeface="Mulish"/>
            </a:endParaRPr>
          </a:p>
        </p:txBody>
      </p:sp>
      <p:pic>
        <p:nvPicPr>
          <p:cNvPr id="261" name="Google Shape;261;p35"/>
          <p:cNvPicPr preferRelativeResize="0"/>
          <p:nvPr/>
        </p:nvPicPr>
        <p:blipFill>
          <a:blip r:embed="rId4">
            <a:alphaModFix/>
          </a:blip>
          <a:stretch>
            <a:fillRect/>
          </a:stretch>
        </p:blipFill>
        <p:spPr>
          <a:xfrm>
            <a:off x="4360750" y="1165975"/>
            <a:ext cx="1877302" cy="3813500"/>
          </a:xfrm>
          <a:prstGeom prst="rect">
            <a:avLst/>
          </a:prstGeom>
          <a:noFill/>
          <a:ln>
            <a:noFill/>
          </a:ln>
        </p:spPr>
      </p:pic>
      <p:sp>
        <p:nvSpPr>
          <p:cNvPr id="262" name="Google Shape;262;p35"/>
          <p:cNvSpPr/>
          <p:nvPr/>
        </p:nvSpPr>
        <p:spPr>
          <a:xfrm>
            <a:off x="4921250" y="2484450"/>
            <a:ext cx="754200" cy="3174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sh"/>
              <a:ea typeface="Mulish"/>
              <a:cs typeface="Mulish"/>
              <a:sym typeface="Mulish"/>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6"/>
          <p:cNvSpPr txBox="1"/>
          <p:nvPr>
            <p:ph idx="4294967295" type="title"/>
          </p:nvPr>
        </p:nvSpPr>
        <p:spPr>
          <a:xfrm>
            <a:off x="310625" y="288975"/>
            <a:ext cx="5656500" cy="60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Overview of Revised Design</a:t>
            </a:r>
            <a:endParaRPr sz="3200"/>
          </a:p>
        </p:txBody>
      </p:sp>
      <p:sp>
        <p:nvSpPr>
          <p:cNvPr id="268" name="Google Shape;268;p36"/>
          <p:cNvSpPr txBox="1"/>
          <p:nvPr/>
        </p:nvSpPr>
        <p:spPr>
          <a:xfrm>
            <a:off x="426225" y="765775"/>
            <a:ext cx="4161000" cy="4002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Condensed Medium"/>
                <a:ea typeface="Roboto Condensed Medium"/>
                <a:cs typeface="Roboto Condensed Medium"/>
                <a:sym typeface="Roboto Condensed Medium"/>
              </a:rPr>
              <a:t>#3: Collaboration and System </a:t>
            </a:r>
            <a:r>
              <a:rPr lang="en">
                <a:solidFill>
                  <a:schemeClr val="lt1"/>
                </a:solidFill>
                <a:latin typeface="Roboto Condensed Medium"/>
                <a:ea typeface="Roboto Condensed Medium"/>
                <a:cs typeface="Roboto Condensed Medium"/>
                <a:sym typeface="Roboto Condensed Medium"/>
              </a:rPr>
              <a:t>Visibility</a:t>
            </a:r>
            <a:endParaRPr>
              <a:solidFill>
                <a:schemeClr val="lt1"/>
              </a:solidFill>
              <a:latin typeface="Roboto Condensed Medium"/>
              <a:ea typeface="Roboto Condensed Medium"/>
              <a:cs typeface="Roboto Condensed Medium"/>
              <a:sym typeface="Roboto Condensed Medium"/>
            </a:endParaRPr>
          </a:p>
        </p:txBody>
      </p:sp>
      <p:sp>
        <p:nvSpPr>
          <p:cNvPr id="269" name="Google Shape;269;p36"/>
          <p:cNvSpPr txBox="1"/>
          <p:nvPr/>
        </p:nvSpPr>
        <p:spPr>
          <a:xfrm>
            <a:off x="65000" y="1416600"/>
            <a:ext cx="1248900" cy="569400"/>
          </a:xfrm>
          <a:prstGeom prst="rect">
            <a:avLst/>
          </a:prstGeom>
          <a:noFill/>
          <a:ln>
            <a:noFill/>
          </a:ln>
        </p:spPr>
        <p:txBody>
          <a:bodyPr anchorCtr="0" anchor="b" bIns="91425" lIns="91425" spcFirstLastPara="1" rIns="91425" wrap="square" tIns="91425">
            <a:spAutoFit/>
          </a:bodyPr>
          <a:lstStyle/>
          <a:p>
            <a:pPr indent="0" lvl="0" marL="0" rtl="0" algn="ctr">
              <a:spcBef>
                <a:spcPts val="0"/>
              </a:spcBef>
              <a:spcAft>
                <a:spcPts val="0"/>
              </a:spcAft>
              <a:buNone/>
            </a:pPr>
            <a:r>
              <a:rPr lang="en" sz="2500">
                <a:solidFill>
                  <a:schemeClr val="lt1"/>
                </a:solidFill>
                <a:latin typeface="Roboto Condensed SemiBold"/>
                <a:ea typeface="Roboto Condensed SemiBold"/>
                <a:cs typeface="Roboto Condensed SemiBold"/>
                <a:sym typeface="Roboto Condensed SemiBold"/>
              </a:rPr>
              <a:t>Before</a:t>
            </a:r>
            <a:endParaRPr sz="2500">
              <a:solidFill>
                <a:schemeClr val="lt1"/>
              </a:solidFill>
              <a:latin typeface="Roboto Condensed SemiBold"/>
              <a:ea typeface="Roboto Condensed SemiBold"/>
              <a:cs typeface="Roboto Condensed SemiBold"/>
              <a:sym typeface="Roboto Condensed SemiBold"/>
            </a:endParaRPr>
          </a:p>
        </p:txBody>
      </p:sp>
      <p:sp>
        <p:nvSpPr>
          <p:cNvPr id="270" name="Google Shape;270;p36"/>
          <p:cNvSpPr txBox="1"/>
          <p:nvPr/>
        </p:nvSpPr>
        <p:spPr>
          <a:xfrm>
            <a:off x="3515375" y="1409375"/>
            <a:ext cx="901200" cy="569400"/>
          </a:xfrm>
          <a:prstGeom prst="rect">
            <a:avLst/>
          </a:prstGeom>
          <a:noFill/>
          <a:ln>
            <a:noFill/>
          </a:ln>
        </p:spPr>
        <p:txBody>
          <a:bodyPr anchorCtr="0" anchor="b" bIns="91425" lIns="91425" spcFirstLastPara="1" rIns="91425" wrap="square" tIns="91425">
            <a:spAutoFit/>
          </a:bodyPr>
          <a:lstStyle/>
          <a:p>
            <a:pPr indent="0" lvl="0" marL="0" rtl="0" algn="ctr">
              <a:spcBef>
                <a:spcPts val="0"/>
              </a:spcBef>
              <a:spcAft>
                <a:spcPts val="0"/>
              </a:spcAft>
              <a:buNone/>
            </a:pPr>
            <a:r>
              <a:rPr lang="en" sz="2500">
                <a:solidFill>
                  <a:schemeClr val="lt1"/>
                </a:solidFill>
                <a:latin typeface="Roboto Condensed SemiBold"/>
                <a:ea typeface="Roboto Condensed SemiBold"/>
                <a:cs typeface="Roboto Condensed SemiBold"/>
                <a:sym typeface="Roboto Condensed SemiBold"/>
              </a:rPr>
              <a:t>After</a:t>
            </a:r>
            <a:endParaRPr sz="2500">
              <a:solidFill>
                <a:schemeClr val="lt1"/>
              </a:solidFill>
              <a:latin typeface="Roboto Condensed SemiBold"/>
              <a:ea typeface="Roboto Condensed SemiBold"/>
              <a:cs typeface="Roboto Condensed SemiBold"/>
              <a:sym typeface="Roboto Condensed SemiBold"/>
            </a:endParaRPr>
          </a:p>
        </p:txBody>
      </p:sp>
      <p:sp>
        <p:nvSpPr>
          <p:cNvPr id="271" name="Google Shape;271;p36"/>
          <p:cNvSpPr/>
          <p:nvPr/>
        </p:nvSpPr>
        <p:spPr>
          <a:xfrm>
            <a:off x="3171350" y="2492275"/>
            <a:ext cx="1018500" cy="4002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sh"/>
              <a:ea typeface="Mulish"/>
              <a:cs typeface="Mulish"/>
              <a:sym typeface="Mulish"/>
            </a:endParaRPr>
          </a:p>
        </p:txBody>
      </p:sp>
      <p:sp>
        <p:nvSpPr>
          <p:cNvPr id="272" name="Google Shape;272;p36"/>
          <p:cNvSpPr txBox="1"/>
          <p:nvPr/>
        </p:nvSpPr>
        <p:spPr>
          <a:xfrm>
            <a:off x="6097075" y="1047475"/>
            <a:ext cx="2969100" cy="336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Roboto Condensed"/>
                <a:ea typeface="Roboto Condensed"/>
                <a:cs typeface="Roboto Condensed"/>
                <a:sym typeface="Roboto Condensed"/>
              </a:rPr>
              <a:t>Revisions</a:t>
            </a:r>
            <a:endParaRPr sz="1800">
              <a:solidFill>
                <a:schemeClr val="lt1"/>
              </a:solidFill>
              <a:latin typeface="Roboto Condensed"/>
              <a:ea typeface="Roboto Condensed"/>
              <a:cs typeface="Roboto Condensed"/>
              <a:sym typeface="Roboto Condensed"/>
            </a:endParaRPr>
          </a:p>
          <a:p>
            <a:pPr indent="0" lvl="0" marL="0" rtl="0" algn="ctr">
              <a:spcBef>
                <a:spcPts val="0"/>
              </a:spcBef>
              <a:spcAft>
                <a:spcPts val="0"/>
              </a:spcAft>
              <a:buNone/>
            </a:pPr>
            <a:r>
              <a:t/>
            </a:r>
            <a:endParaRPr>
              <a:solidFill>
                <a:schemeClr val="lt1"/>
              </a:solidFill>
              <a:latin typeface="Roboto Condensed"/>
              <a:ea typeface="Roboto Condensed"/>
              <a:cs typeface="Roboto Condensed"/>
              <a:sym typeface="Roboto Condensed"/>
            </a:endParaRPr>
          </a:p>
          <a:p>
            <a:pPr indent="-317500" lvl="0" marL="457200" rtl="0" algn="l">
              <a:lnSpc>
                <a:spcPct val="115000"/>
              </a:lnSpc>
              <a:spcBef>
                <a:spcPts val="0"/>
              </a:spcBef>
              <a:spcAft>
                <a:spcPts val="0"/>
              </a:spcAft>
              <a:buClr>
                <a:schemeClr val="lt1"/>
              </a:buClr>
              <a:buSzPts val="1400"/>
              <a:buFont typeface="Roboto Condensed"/>
              <a:buAutoNum type="arabicPeriod"/>
            </a:pPr>
            <a:r>
              <a:rPr lang="en">
                <a:solidFill>
                  <a:schemeClr val="lt1"/>
                </a:solidFill>
                <a:latin typeface="Roboto Condensed"/>
                <a:ea typeface="Roboto Condensed"/>
                <a:cs typeface="Roboto Condensed"/>
                <a:sym typeface="Roboto Condensed"/>
              </a:rPr>
              <a:t>Added a new page to check for questions that the user is currently collaborating on</a:t>
            </a:r>
            <a:endParaRPr>
              <a:solidFill>
                <a:schemeClr val="lt1"/>
              </a:solidFill>
              <a:latin typeface="Roboto Condensed"/>
              <a:ea typeface="Roboto Condensed"/>
              <a:cs typeface="Roboto Condensed"/>
              <a:sym typeface="Roboto Condensed"/>
            </a:endParaRPr>
          </a:p>
          <a:p>
            <a:pPr indent="-317500" lvl="0" marL="457200" rtl="0" algn="l">
              <a:lnSpc>
                <a:spcPct val="115000"/>
              </a:lnSpc>
              <a:spcBef>
                <a:spcPts val="0"/>
              </a:spcBef>
              <a:spcAft>
                <a:spcPts val="0"/>
              </a:spcAft>
              <a:buClr>
                <a:schemeClr val="lt1"/>
              </a:buClr>
              <a:buSzPts val="1400"/>
              <a:buFont typeface="Roboto Condensed"/>
              <a:buAutoNum type="arabicPeriod"/>
            </a:pPr>
            <a:r>
              <a:rPr lang="en">
                <a:solidFill>
                  <a:schemeClr val="lt1"/>
                </a:solidFill>
                <a:latin typeface="Roboto Condensed"/>
                <a:ea typeface="Roboto Condensed"/>
                <a:cs typeface="Roboto Condensed"/>
                <a:sym typeface="Roboto Condensed"/>
              </a:rPr>
              <a:t>Gets rid of searching through queue for visited question</a:t>
            </a:r>
            <a:endParaRPr>
              <a:solidFill>
                <a:schemeClr val="lt1"/>
              </a:solidFill>
              <a:latin typeface="Roboto Condensed"/>
              <a:ea typeface="Roboto Condensed"/>
              <a:cs typeface="Roboto Condensed"/>
              <a:sym typeface="Roboto Condensed"/>
            </a:endParaRPr>
          </a:p>
          <a:p>
            <a:pPr indent="-317500" lvl="0" marL="457200" rtl="0" algn="l">
              <a:lnSpc>
                <a:spcPct val="115000"/>
              </a:lnSpc>
              <a:spcBef>
                <a:spcPts val="0"/>
              </a:spcBef>
              <a:spcAft>
                <a:spcPts val="0"/>
              </a:spcAft>
              <a:buClr>
                <a:schemeClr val="lt1"/>
              </a:buClr>
              <a:buSzPts val="1400"/>
              <a:buFont typeface="Roboto Condensed"/>
              <a:buAutoNum type="arabicPeriod"/>
            </a:pPr>
            <a:r>
              <a:rPr lang="en">
                <a:solidFill>
                  <a:schemeClr val="lt1"/>
                </a:solidFill>
                <a:latin typeface="Roboto Condensed"/>
                <a:ea typeface="Roboto Condensed"/>
                <a:cs typeface="Roboto Condensed"/>
                <a:sym typeface="Roboto Condensed"/>
              </a:rPr>
              <a:t>Clear distinction in color with “collaborated” and “un-collaborated”</a:t>
            </a:r>
            <a:endParaRPr>
              <a:solidFill>
                <a:schemeClr val="lt1"/>
              </a:solidFill>
              <a:latin typeface="Roboto Condensed"/>
              <a:ea typeface="Roboto Condensed"/>
              <a:cs typeface="Roboto Condensed"/>
              <a:sym typeface="Roboto Condensed"/>
            </a:endParaRPr>
          </a:p>
        </p:txBody>
      </p:sp>
      <p:pic>
        <p:nvPicPr>
          <p:cNvPr id="273" name="Google Shape;273;p36"/>
          <p:cNvPicPr preferRelativeResize="0"/>
          <p:nvPr/>
        </p:nvPicPr>
        <p:blipFill>
          <a:blip r:embed="rId3">
            <a:alphaModFix/>
          </a:blip>
          <a:stretch>
            <a:fillRect/>
          </a:stretch>
        </p:blipFill>
        <p:spPr>
          <a:xfrm>
            <a:off x="1192100" y="1238250"/>
            <a:ext cx="1706200" cy="3683001"/>
          </a:xfrm>
          <a:prstGeom prst="rect">
            <a:avLst/>
          </a:prstGeom>
          <a:noFill/>
          <a:ln>
            <a:noFill/>
          </a:ln>
        </p:spPr>
      </p:pic>
      <p:pic>
        <p:nvPicPr>
          <p:cNvPr id="274" name="Google Shape;274;p36"/>
          <p:cNvPicPr preferRelativeResize="0"/>
          <p:nvPr/>
        </p:nvPicPr>
        <p:blipFill>
          <a:blip r:embed="rId4">
            <a:alphaModFix/>
          </a:blip>
          <a:stretch>
            <a:fillRect/>
          </a:stretch>
        </p:blipFill>
        <p:spPr>
          <a:xfrm>
            <a:off x="4353076" y="1165975"/>
            <a:ext cx="1821993" cy="37552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7"/>
          <p:cNvSpPr txBox="1"/>
          <p:nvPr>
            <p:ph idx="4294967295" type="title"/>
          </p:nvPr>
        </p:nvSpPr>
        <p:spPr>
          <a:xfrm>
            <a:off x="151675" y="325125"/>
            <a:ext cx="4074300" cy="93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Prototype Status</a:t>
            </a:r>
            <a:endParaRPr sz="4000"/>
          </a:p>
        </p:txBody>
      </p:sp>
      <p:sp>
        <p:nvSpPr>
          <p:cNvPr id="280" name="Google Shape;280;p37"/>
          <p:cNvSpPr txBox="1"/>
          <p:nvPr/>
        </p:nvSpPr>
        <p:spPr>
          <a:xfrm>
            <a:off x="469550" y="1213650"/>
            <a:ext cx="3301500" cy="4002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Condensed Medium"/>
                <a:ea typeface="Roboto Condensed Medium"/>
                <a:cs typeface="Roboto Condensed Medium"/>
                <a:sym typeface="Roboto Condensed Medium"/>
              </a:rPr>
              <a:t>#1: Frameworks/Tools - Development Stack</a:t>
            </a:r>
            <a:endParaRPr>
              <a:solidFill>
                <a:schemeClr val="lt1"/>
              </a:solidFill>
              <a:latin typeface="Roboto Condensed Medium"/>
              <a:ea typeface="Roboto Condensed Medium"/>
              <a:cs typeface="Roboto Condensed Medium"/>
              <a:sym typeface="Roboto Condensed Medium"/>
            </a:endParaRPr>
          </a:p>
        </p:txBody>
      </p:sp>
      <p:pic>
        <p:nvPicPr>
          <p:cNvPr id="281" name="Google Shape;281;p37"/>
          <p:cNvPicPr preferRelativeResize="0"/>
          <p:nvPr/>
        </p:nvPicPr>
        <p:blipFill>
          <a:blip r:embed="rId3">
            <a:alphaModFix/>
          </a:blip>
          <a:stretch>
            <a:fillRect/>
          </a:stretch>
        </p:blipFill>
        <p:spPr>
          <a:xfrm>
            <a:off x="197875" y="2521125"/>
            <a:ext cx="2638425" cy="1733550"/>
          </a:xfrm>
          <a:prstGeom prst="rect">
            <a:avLst/>
          </a:prstGeom>
          <a:noFill/>
          <a:ln>
            <a:noFill/>
          </a:ln>
        </p:spPr>
      </p:pic>
      <p:sp>
        <p:nvSpPr>
          <p:cNvPr id="282" name="Google Shape;282;p37"/>
          <p:cNvSpPr txBox="1"/>
          <p:nvPr/>
        </p:nvSpPr>
        <p:spPr>
          <a:xfrm>
            <a:off x="354000" y="2109425"/>
            <a:ext cx="2326200" cy="44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ulish Medium"/>
                <a:ea typeface="Mulish Medium"/>
                <a:cs typeface="Mulish Medium"/>
                <a:sym typeface="Mulish Medium"/>
              </a:rPr>
              <a:t>Front-End Framework</a:t>
            </a:r>
            <a:endParaRPr>
              <a:solidFill>
                <a:schemeClr val="lt1"/>
              </a:solidFill>
              <a:latin typeface="Mulish Medium"/>
              <a:ea typeface="Mulish Medium"/>
              <a:cs typeface="Mulish Medium"/>
              <a:sym typeface="Mulish Medium"/>
            </a:endParaRPr>
          </a:p>
        </p:txBody>
      </p:sp>
      <p:sp>
        <p:nvSpPr>
          <p:cNvPr id="283" name="Google Shape;283;p37"/>
          <p:cNvSpPr txBox="1"/>
          <p:nvPr/>
        </p:nvSpPr>
        <p:spPr>
          <a:xfrm>
            <a:off x="3401700" y="2109425"/>
            <a:ext cx="2326200" cy="44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ulish Medium"/>
                <a:ea typeface="Mulish Medium"/>
                <a:cs typeface="Mulish Medium"/>
                <a:sym typeface="Mulish Medium"/>
              </a:rPr>
              <a:t>Back-End</a:t>
            </a:r>
            <a:r>
              <a:rPr lang="en">
                <a:solidFill>
                  <a:schemeClr val="lt1"/>
                </a:solidFill>
                <a:latin typeface="Mulish Medium"/>
                <a:ea typeface="Mulish Medium"/>
                <a:cs typeface="Mulish Medium"/>
                <a:sym typeface="Mulish Medium"/>
              </a:rPr>
              <a:t> </a:t>
            </a:r>
            <a:endParaRPr>
              <a:solidFill>
                <a:schemeClr val="lt1"/>
              </a:solidFill>
              <a:latin typeface="Mulish Medium"/>
              <a:ea typeface="Mulish Medium"/>
              <a:cs typeface="Mulish Medium"/>
              <a:sym typeface="Mulish Medium"/>
            </a:endParaRPr>
          </a:p>
        </p:txBody>
      </p:sp>
      <p:sp>
        <p:nvSpPr>
          <p:cNvPr id="284" name="Google Shape;284;p37"/>
          <p:cNvSpPr txBox="1"/>
          <p:nvPr/>
        </p:nvSpPr>
        <p:spPr>
          <a:xfrm>
            <a:off x="6193188" y="2080425"/>
            <a:ext cx="2693100" cy="44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ulish Medium"/>
                <a:ea typeface="Mulish Medium"/>
                <a:cs typeface="Mulish Medium"/>
                <a:sym typeface="Mulish Medium"/>
              </a:rPr>
              <a:t>Collaboration/Source Control</a:t>
            </a:r>
            <a:endParaRPr>
              <a:solidFill>
                <a:schemeClr val="lt1"/>
              </a:solidFill>
              <a:latin typeface="Mulish Medium"/>
              <a:ea typeface="Mulish Medium"/>
              <a:cs typeface="Mulish Medium"/>
              <a:sym typeface="Mulish Medium"/>
            </a:endParaRPr>
          </a:p>
        </p:txBody>
      </p:sp>
      <p:pic>
        <p:nvPicPr>
          <p:cNvPr id="285" name="Google Shape;285;p37"/>
          <p:cNvPicPr preferRelativeResize="0"/>
          <p:nvPr/>
        </p:nvPicPr>
        <p:blipFill>
          <a:blip r:embed="rId4">
            <a:alphaModFix/>
          </a:blip>
          <a:stretch>
            <a:fillRect/>
          </a:stretch>
        </p:blipFill>
        <p:spPr>
          <a:xfrm>
            <a:off x="3243487" y="2519225"/>
            <a:ext cx="2642616" cy="1737360"/>
          </a:xfrm>
          <a:prstGeom prst="rect">
            <a:avLst/>
          </a:prstGeom>
          <a:noFill/>
          <a:ln>
            <a:noFill/>
          </a:ln>
        </p:spPr>
      </p:pic>
      <p:pic>
        <p:nvPicPr>
          <p:cNvPr id="286" name="Google Shape;286;p37"/>
          <p:cNvPicPr preferRelativeResize="0"/>
          <p:nvPr/>
        </p:nvPicPr>
        <p:blipFill>
          <a:blip r:embed="rId5">
            <a:alphaModFix/>
          </a:blip>
          <a:stretch>
            <a:fillRect/>
          </a:stretch>
        </p:blipFill>
        <p:spPr>
          <a:xfrm>
            <a:off x="6193188" y="2519225"/>
            <a:ext cx="2642616" cy="1737360"/>
          </a:xfrm>
          <a:prstGeom prst="rect">
            <a:avLst/>
          </a:prstGeom>
          <a:noFill/>
          <a:ln>
            <a:noFill/>
          </a:ln>
        </p:spPr>
      </p:pic>
      <p:sp>
        <p:nvSpPr>
          <p:cNvPr id="287" name="Google Shape;287;p37"/>
          <p:cNvSpPr txBox="1"/>
          <p:nvPr/>
        </p:nvSpPr>
        <p:spPr>
          <a:xfrm>
            <a:off x="5606550" y="477500"/>
            <a:ext cx="3177900" cy="12621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Condensed Medium"/>
                <a:ea typeface="Roboto Condensed Medium"/>
                <a:cs typeface="Roboto Condensed Medium"/>
                <a:sym typeface="Roboto Condensed Medium"/>
              </a:rPr>
              <a:t>Additional Resource:</a:t>
            </a:r>
            <a:endParaRPr>
              <a:solidFill>
                <a:schemeClr val="lt1"/>
              </a:solidFill>
              <a:latin typeface="Roboto Condensed Medium"/>
              <a:ea typeface="Roboto Condensed Medium"/>
              <a:cs typeface="Roboto Condensed Medium"/>
              <a:sym typeface="Roboto Condensed Medium"/>
            </a:endParaRPr>
          </a:p>
          <a:p>
            <a:pPr indent="0" lvl="0" marL="0" rtl="0" algn="l">
              <a:spcBef>
                <a:spcPts val="0"/>
              </a:spcBef>
              <a:spcAft>
                <a:spcPts val="0"/>
              </a:spcAft>
              <a:buNone/>
            </a:pPr>
            <a:r>
              <a:t/>
            </a:r>
            <a:endParaRPr>
              <a:solidFill>
                <a:schemeClr val="lt1"/>
              </a:solidFill>
              <a:latin typeface="Roboto Condensed Medium"/>
              <a:ea typeface="Roboto Condensed Medium"/>
              <a:cs typeface="Roboto Condensed Medium"/>
              <a:sym typeface="Roboto Condensed Medium"/>
            </a:endParaRPr>
          </a:p>
          <a:p>
            <a:pPr indent="-317500" lvl="0" marL="457200" rtl="0" algn="l">
              <a:spcBef>
                <a:spcPts val="0"/>
              </a:spcBef>
              <a:spcAft>
                <a:spcPts val="0"/>
              </a:spcAft>
              <a:buClr>
                <a:schemeClr val="lt1"/>
              </a:buClr>
              <a:buSzPts val="1400"/>
              <a:buFont typeface="Roboto Condensed Medium"/>
              <a:buChar char="●"/>
            </a:pPr>
            <a:r>
              <a:rPr lang="en">
                <a:solidFill>
                  <a:schemeClr val="lt1"/>
                </a:solidFill>
                <a:latin typeface="Roboto Condensed Medium"/>
                <a:ea typeface="Roboto Condensed Medium"/>
                <a:cs typeface="Roboto Condensed Medium"/>
                <a:sym typeface="Roboto Condensed Medium"/>
              </a:rPr>
              <a:t>React Native Libraries</a:t>
            </a:r>
            <a:endParaRPr>
              <a:solidFill>
                <a:schemeClr val="lt1"/>
              </a:solidFill>
              <a:latin typeface="Roboto Condensed Medium"/>
              <a:ea typeface="Roboto Condensed Medium"/>
              <a:cs typeface="Roboto Condensed Medium"/>
              <a:sym typeface="Roboto Condensed Medium"/>
            </a:endParaRPr>
          </a:p>
          <a:p>
            <a:pPr indent="-317500" lvl="0" marL="457200" rtl="0" algn="l">
              <a:spcBef>
                <a:spcPts val="0"/>
              </a:spcBef>
              <a:spcAft>
                <a:spcPts val="0"/>
              </a:spcAft>
              <a:buClr>
                <a:schemeClr val="lt1"/>
              </a:buClr>
              <a:buSzPts val="1400"/>
              <a:buFont typeface="Roboto Condensed Medium"/>
              <a:buChar char="●"/>
            </a:pPr>
            <a:r>
              <a:rPr lang="en">
                <a:solidFill>
                  <a:schemeClr val="lt1"/>
                </a:solidFill>
                <a:latin typeface="Roboto Condensed Medium"/>
                <a:ea typeface="Roboto Condensed Medium"/>
                <a:cs typeface="Roboto Condensed Medium"/>
                <a:sym typeface="Roboto Condensed Medium"/>
              </a:rPr>
              <a:t>FontAwesome</a:t>
            </a:r>
            <a:endParaRPr>
              <a:solidFill>
                <a:schemeClr val="lt1"/>
              </a:solidFill>
              <a:latin typeface="Roboto Condensed Medium"/>
              <a:ea typeface="Roboto Condensed Medium"/>
              <a:cs typeface="Roboto Condensed Medium"/>
              <a:sym typeface="Roboto Condensed Medium"/>
            </a:endParaRPr>
          </a:p>
          <a:p>
            <a:pPr indent="-317500" lvl="0" marL="457200" rtl="0" algn="l">
              <a:spcBef>
                <a:spcPts val="0"/>
              </a:spcBef>
              <a:spcAft>
                <a:spcPts val="0"/>
              </a:spcAft>
              <a:buClr>
                <a:schemeClr val="lt1"/>
              </a:buClr>
              <a:buSzPts val="1400"/>
              <a:buFont typeface="Roboto Condensed Medium"/>
              <a:buChar char="●"/>
            </a:pPr>
            <a:r>
              <a:rPr lang="en">
                <a:solidFill>
                  <a:schemeClr val="lt1"/>
                </a:solidFill>
                <a:latin typeface="Roboto Condensed Medium"/>
                <a:ea typeface="Roboto Condensed Medium"/>
                <a:cs typeface="Roboto Condensed Medium"/>
                <a:sym typeface="Roboto Condensed Medium"/>
              </a:rPr>
              <a:t>SimpleIcons</a:t>
            </a:r>
            <a:endParaRPr>
              <a:solidFill>
                <a:schemeClr val="lt1"/>
              </a:solidFill>
              <a:latin typeface="Roboto Condensed Medium"/>
              <a:ea typeface="Roboto Condensed Medium"/>
              <a:cs typeface="Roboto Condensed Medium"/>
              <a:sym typeface="Roboto Condensed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8"/>
          <p:cNvSpPr txBox="1"/>
          <p:nvPr>
            <p:ph idx="4294967295" type="title"/>
          </p:nvPr>
        </p:nvSpPr>
        <p:spPr>
          <a:xfrm>
            <a:off x="151675" y="325125"/>
            <a:ext cx="7260300" cy="93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Prototype Status</a:t>
            </a:r>
            <a:endParaRPr sz="4000"/>
          </a:p>
        </p:txBody>
      </p:sp>
      <p:sp>
        <p:nvSpPr>
          <p:cNvPr id="293" name="Google Shape;293;p38"/>
          <p:cNvSpPr txBox="1"/>
          <p:nvPr/>
        </p:nvSpPr>
        <p:spPr>
          <a:xfrm>
            <a:off x="469550" y="1213650"/>
            <a:ext cx="3301500" cy="4002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Condensed Medium"/>
                <a:ea typeface="Roboto Condensed Medium"/>
                <a:cs typeface="Roboto Condensed Medium"/>
                <a:sym typeface="Roboto Condensed Medium"/>
              </a:rPr>
              <a:t>#2: Development Tools</a:t>
            </a:r>
            <a:endParaRPr>
              <a:solidFill>
                <a:schemeClr val="lt1"/>
              </a:solidFill>
              <a:latin typeface="Roboto Condensed Medium"/>
              <a:ea typeface="Roboto Condensed Medium"/>
              <a:cs typeface="Roboto Condensed Medium"/>
              <a:sym typeface="Roboto Condensed Medium"/>
            </a:endParaRPr>
          </a:p>
        </p:txBody>
      </p:sp>
      <p:sp>
        <p:nvSpPr>
          <p:cNvPr id="294" name="Google Shape;294;p38"/>
          <p:cNvSpPr txBox="1"/>
          <p:nvPr/>
        </p:nvSpPr>
        <p:spPr>
          <a:xfrm>
            <a:off x="1885038" y="1979350"/>
            <a:ext cx="2326200" cy="44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ulish Medium"/>
                <a:ea typeface="Mulish Medium"/>
                <a:cs typeface="Mulish Medium"/>
                <a:sym typeface="Mulish Medium"/>
              </a:rPr>
              <a:t>VS Code</a:t>
            </a:r>
            <a:endParaRPr>
              <a:solidFill>
                <a:schemeClr val="lt1"/>
              </a:solidFill>
              <a:latin typeface="Mulish Medium"/>
              <a:ea typeface="Mulish Medium"/>
              <a:cs typeface="Mulish Medium"/>
              <a:sym typeface="Mulish Medium"/>
            </a:endParaRPr>
          </a:p>
        </p:txBody>
      </p:sp>
      <p:sp>
        <p:nvSpPr>
          <p:cNvPr id="295" name="Google Shape;295;p38"/>
          <p:cNvSpPr txBox="1"/>
          <p:nvPr/>
        </p:nvSpPr>
        <p:spPr>
          <a:xfrm>
            <a:off x="4932738" y="1979350"/>
            <a:ext cx="2326200" cy="44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Mulish Medium"/>
                <a:ea typeface="Mulish Medium"/>
                <a:cs typeface="Mulish Medium"/>
                <a:sym typeface="Mulish Medium"/>
              </a:rPr>
              <a:t>Expo GO</a:t>
            </a:r>
            <a:endParaRPr>
              <a:solidFill>
                <a:schemeClr val="lt1"/>
              </a:solidFill>
              <a:latin typeface="Mulish Medium"/>
              <a:ea typeface="Mulish Medium"/>
              <a:cs typeface="Mulish Medium"/>
              <a:sym typeface="Mulish Medium"/>
            </a:endParaRPr>
          </a:p>
        </p:txBody>
      </p:sp>
      <p:pic>
        <p:nvPicPr>
          <p:cNvPr id="296" name="Google Shape;296;p38"/>
          <p:cNvPicPr preferRelativeResize="0"/>
          <p:nvPr/>
        </p:nvPicPr>
        <p:blipFill>
          <a:blip r:embed="rId3">
            <a:alphaModFix/>
          </a:blip>
          <a:stretch>
            <a:fillRect/>
          </a:stretch>
        </p:blipFill>
        <p:spPr>
          <a:xfrm>
            <a:off x="1726838" y="2389150"/>
            <a:ext cx="2642616" cy="1737360"/>
          </a:xfrm>
          <a:prstGeom prst="rect">
            <a:avLst/>
          </a:prstGeom>
          <a:noFill/>
          <a:ln>
            <a:noFill/>
          </a:ln>
        </p:spPr>
      </p:pic>
      <p:pic>
        <p:nvPicPr>
          <p:cNvPr id="297" name="Google Shape;297;p38"/>
          <p:cNvPicPr preferRelativeResize="0"/>
          <p:nvPr/>
        </p:nvPicPr>
        <p:blipFill>
          <a:blip r:embed="rId4">
            <a:alphaModFix/>
          </a:blip>
          <a:stretch>
            <a:fillRect/>
          </a:stretch>
        </p:blipFill>
        <p:spPr>
          <a:xfrm>
            <a:off x="4774541" y="2389150"/>
            <a:ext cx="2642616" cy="17373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9"/>
          <p:cNvSpPr txBox="1"/>
          <p:nvPr>
            <p:ph idx="4294967295" type="title"/>
          </p:nvPr>
        </p:nvSpPr>
        <p:spPr>
          <a:xfrm>
            <a:off x="79425" y="137325"/>
            <a:ext cx="5837100" cy="77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Implemented Task/Features</a:t>
            </a:r>
            <a:endParaRPr sz="4000"/>
          </a:p>
        </p:txBody>
      </p:sp>
      <p:sp>
        <p:nvSpPr>
          <p:cNvPr id="303" name="Google Shape;303;p39"/>
          <p:cNvSpPr txBox="1"/>
          <p:nvPr/>
        </p:nvSpPr>
        <p:spPr>
          <a:xfrm>
            <a:off x="1517025" y="664675"/>
            <a:ext cx="3301500" cy="4002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Condensed Medium"/>
                <a:ea typeface="Roboto Condensed Medium"/>
                <a:cs typeface="Roboto Condensed Medium"/>
                <a:sym typeface="Roboto Condensed Medium"/>
              </a:rPr>
              <a:t>Task 1: Join a question in the queue</a:t>
            </a:r>
            <a:endParaRPr>
              <a:solidFill>
                <a:schemeClr val="lt1"/>
              </a:solidFill>
              <a:latin typeface="Roboto Condensed Medium"/>
              <a:ea typeface="Roboto Condensed Medium"/>
              <a:cs typeface="Roboto Condensed Medium"/>
              <a:sym typeface="Roboto Condensed Medium"/>
            </a:endParaRPr>
          </a:p>
        </p:txBody>
      </p:sp>
      <p:pic>
        <p:nvPicPr>
          <p:cNvPr id="304" name="Google Shape;304;p39"/>
          <p:cNvPicPr preferRelativeResize="0"/>
          <p:nvPr/>
        </p:nvPicPr>
        <p:blipFill>
          <a:blip r:embed="rId3">
            <a:alphaModFix/>
          </a:blip>
          <a:stretch>
            <a:fillRect/>
          </a:stretch>
        </p:blipFill>
        <p:spPr>
          <a:xfrm>
            <a:off x="117225" y="1098050"/>
            <a:ext cx="1728325" cy="3723324"/>
          </a:xfrm>
          <a:prstGeom prst="rect">
            <a:avLst/>
          </a:prstGeom>
          <a:noFill/>
          <a:ln>
            <a:noFill/>
          </a:ln>
        </p:spPr>
      </p:pic>
      <p:sp>
        <p:nvSpPr>
          <p:cNvPr id="305" name="Google Shape;305;p39"/>
          <p:cNvSpPr/>
          <p:nvPr/>
        </p:nvSpPr>
        <p:spPr>
          <a:xfrm>
            <a:off x="1239625" y="2080700"/>
            <a:ext cx="508200" cy="231300"/>
          </a:xfrm>
          <a:prstGeom prst="ellipse">
            <a:avLst/>
          </a:prstGeom>
          <a:solidFill>
            <a:srgbClr val="E1E7EC">
              <a:alpha val="0"/>
            </a:srgbClr>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sh"/>
              <a:ea typeface="Mulish"/>
              <a:cs typeface="Mulish"/>
              <a:sym typeface="Mulish"/>
            </a:endParaRPr>
          </a:p>
        </p:txBody>
      </p:sp>
      <p:cxnSp>
        <p:nvCxnSpPr>
          <p:cNvPr id="306" name="Google Shape;306;p39"/>
          <p:cNvCxnSpPr>
            <a:stCxn id="305" idx="6"/>
            <a:endCxn id="307" idx="1"/>
          </p:cNvCxnSpPr>
          <p:nvPr/>
        </p:nvCxnSpPr>
        <p:spPr>
          <a:xfrm>
            <a:off x="1747825" y="2196350"/>
            <a:ext cx="275400" cy="763500"/>
          </a:xfrm>
          <a:prstGeom prst="straightConnector1">
            <a:avLst/>
          </a:prstGeom>
          <a:noFill/>
          <a:ln cap="flat" cmpd="sng" w="28575">
            <a:solidFill>
              <a:srgbClr val="FF0000"/>
            </a:solidFill>
            <a:prstDash val="solid"/>
            <a:round/>
            <a:headEnd len="med" w="med" type="none"/>
            <a:tailEnd len="med" w="med" type="triangle"/>
          </a:ln>
        </p:spPr>
      </p:cxnSp>
      <p:pic>
        <p:nvPicPr>
          <p:cNvPr id="307" name="Google Shape;307;p39"/>
          <p:cNvPicPr preferRelativeResize="0"/>
          <p:nvPr/>
        </p:nvPicPr>
        <p:blipFill>
          <a:blip r:embed="rId4">
            <a:alphaModFix/>
          </a:blip>
          <a:stretch>
            <a:fillRect/>
          </a:stretch>
        </p:blipFill>
        <p:spPr>
          <a:xfrm>
            <a:off x="2023275" y="1081463"/>
            <a:ext cx="1849221" cy="3756500"/>
          </a:xfrm>
          <a:prstGeom prst="rect">
            <a:avLst/>
          </a:prstGeom>
          <a:noFill/>
          <a:ln>
            <a:noFill/>
          </a:ln>
        </p:spPr>
      </p:pic>
      <p:pic>
        <p:nvPicPr>
          <p:cNvPr id="308" name="Google Shape;308;p39"/>
          <p:cNvPicPr preferRelativeResize="0"/>
          <p:nvPr/>
        </p:nvPicPr>
        <p:blipFill>
          <a:blip r:embed="rId5">
            <a:alphaModFix/>
          </a:blip>
          <a:stretch>
            <a:fillRect/>
          </a:stretch>
        </p:blipFill>
        <p:spPr>
          <a:xfrm>
            <a:off x="4875713" y="1081474"/>
            <a:ext cx="1810463" cy="3756476"/>
          </a:xfrm>
          <a:prstGeom prst="rect">
            <a:avLst/>
          </a:prstGeom>
          <a:noFill/>
          <a:ln>
            <a:noFill/>
          </a:ln>
        </p:spPr>
      </p:pic>
      <p:pic>
        <p:nvPicPr>
          <p:cNvPr id="309" name="Google Shape;309;p39"/>
          <p:cNvPicPr preferRelativeResize="0"/>
          <p:nvPr/>
        </p:nvPicPr>
        <p:blipFill>
          <a:blip r:embed="rId6">
            <a:alphaModFix/>
          </a:blip>
          <a:stretch>
            <a:fillRect/>
          </a:stretch>
        </p:blipFill>
        <p:spPr>
          <a:xfrm>
            <a:off x="7162000" y="1098044"/>
            <a:ext cx="1810450" cy="3781681"/>
          </a:xfrm>
          <a:prstGeom prst="rect">
            <a:avLst/>
          </a:prstGeom>
          <a:noFill/>
          <a:ln>
            <a:noFill/>
          </a:ln>
        </p:spPr>
      </p:pic>
      <p:cxnSp>
        <p:nvCxnSpPr>
          <p:cNvPr id="310" name="Google Shape;310;p39"/>
          <p:cNvCxnSpPr/>
          <p:nvPr/>
        </p:nvCxnSpPr>
        <p:spPr>
          <a:xfrm rot="10800000">
            <a:off x="3722825" y="1944575"/>
            <a:ext cx="7800" cy="2452800"/>
          </a:xfrm>
          <a:prstGeom prst="straightConnector1">
            <a:avLst/>
          </a:prstGeom>
          <a:noFill/>
          <a:ln cap="flat" cmpd="sng" w="28575">
            <a:solidFill>
              <a:srgbClr val="FF0000"/>
            </a:solidFill>
            <a:prstDash val="solid"/>
            <a:round/>
            <a:headEnd len="med" w="med" type="none"/>
            <a:tailEnd len="med" w="med" type="triangle"/>
          </a:ln>
        </p:spPr>
      </p:cxnSp>
      <p:sp>
        <p:nvSpPr>
          <p:cNvPr id="311" name="Google Shape;311;p39"/>
          <p:cNvSpPr txBox="1"/>
          <p:nvPr/>
        </p:nvSpPr>
        <p:spPr>
          <a:xfrm>
            <a:off x="3913200" y="2721513"/>
            <a:ext cx="8577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Condensed"/>
                <a:ea typeface="Roboto Condensed"/>
                <a:cs typeface="Roboto Condensed"/>
                <a:sym typeface="Roboto Condensed"/>
              </a:rPr>
              <a:t>Swipe to explore questions</a:t>
            </a:r>
            <a:endParaRPr sz="1300">
              <a:solidFill>
                <a:schemeClr val="lt1"/>
              </a:solidFill>
              <a:latin typeface="Roboto Condensed"/>
              <a:ea typeface="Roboto Condensed"/>
              <a:cs typeface="Roboto Condensed"/>
              <a:sym typeface="Roboto Condensed"/>
            </a:endParaRPr>
          </a:p>
        </p:txBody>
      </p:sp>
      <p:sp>
        <p:nvSpPr>
          <p:cNvPr id="312" name="Google Shape;312;p39"/>
          <p:cNvSpPr/>
          <p:nvPr/>
        </p:nvSpPr>
        <p:spPr>
          <a:xfrm>
            <a:off x="5461000" y="3960825"/>
            <a:ext cx="651000" cy="3573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sh"/>
              <a:ea typeface="Mulish"/>
              <a:cs typeface="Mulish"/>
              <a:sym typeface="Mulish"/>
            </a:endParaRPr>
          </a:p>
        </p:txBody>
      </p:sp>
      <p:cxnSp>
        <p:nvCxnSpPr>
          <p:cNvPr id="313" name="Google Shape;313;p39"/>
          <p:cNvCxnSpPr>
            <a:stCxn id="312" idx="6"/>
            <a:endCxn id="309" idx="1"/>
          </p:cNvCxnSpPr>
          <p:nvPr/>
        </p:nvCxnSpPr>
        <p:spPr>
          <a:xfrm flipH="1" rot="10800000">
            <a:off x="6112000" y="2988975"/>
            <a:ext cx="1050000" cy="11505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0"/>
          <p:cNvSpPr txBox="1"/>
          <p:nvPr>
            <p:ph idx="4294967295" type="title"/>
          </p:nvPr>
        </p:nvSpPr>
        <p:spPr>
          <a:xfrm>
            <a:off x="79425" y="137325"/>
            <a:ext cx="5837100" cy="77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Implemented Task/Features</a:t>
            </a:r>
            <a:endParaRPr sz="4000"/>
          </a:p>
        </p:txBody>
      </p:sp>
      <p:sp>
        <p:nvSpPr>
          <p:cNvPr id="319" name="Google Shape;319;p40"/>
          <p:cNvSpPr txBox="1"/>
          <p:nvPr/>
        </p:nvSpPr>
        <p:spPr>
          <a:xfrm>
            <a:off x="1517025" y="664675"/>
            <a:ext cx="3301500" cy="4002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Condensed Medium"/>
                <a:ea typeface="Roboto Condensed Medium"/>
                <a:cs typeface="Roboto Condensed Medium"/>
                <a:sym typeface="Roboto Condensed Medium"/>
              </a:rPr>
              <a:t>Task 1: Join a question in the queue</a:t>
            </a:r>
            <a:endParaRPr>
              <a:solidFill>
                <a:schemeClr val="lt1"/>
              </a:solidFill>
              <a:latin typeface="Roboto Condensed Medium"/>
              <a:ea typeface="Roboto Condensed Medium"/>
              <a:cs typeface="Roboto Condensed Medium"/>
              <a:sym typeface="Roboto Condensed Medium"/>
            </a:endParaRPr>
          </a:p>
        </p:txBody>
      </p:sp>
      <p:pic>
        <p:nvPicPr>
          <p:cNvPr id="320" name="Google Shape;320;p40"/>
          <p:cNvPicPr preferRelativeResize="0"/>
          <p:nvPr/>
        </p:nvPicPr>
        <p:blipFill>
          <a:blip r:embed="rId3">
            <a:alphaModFix/>
          </a:blip>
          <a:stretch>
            <a:fillRect/>
          </a:stretch>
        </p:blipFill>
        <p:spPr>
          <a:xfrm>
            <a:off x="2000638" y="1064875"/>
            <a:ext cx="1810429" cy="3781677"/>
          </a:xfrm>
          <a:prstGeom prst="rect">
            <a:avLst/>
          </a:prstGeom>
          <a:noFill/>
          <a:ln>
            <a:noFill/>
          </a:ln>
        </p:spPr>
      </p:pic>
      <p:pic>
        <p:nvPicPr>
          <p:cNvPr id="321" name="Google Shape;321;p40"/>
          <p:cNvPicPr preferRelativeResize="0"/>
          <p:nvPr/>
        </p:nvPicPr>
        <p:blipFill>
          <a:blip r:embed="rId4">
            <a:alphaModFix/>
          </a:blip>
          <a:stretch>
            <a:fillRect/>
          </a:stretch>
        </p:blipFill>
        <p:spPr>
          <a:xfrm>
            <a:off x="4451650" y="1064875"/>
            <a:ext cx="1852850" cy="3781673"/>
          </a:xfrm>
          <a:prstGeom prst="rect">
            <a:avLst/>
          </a:prstGeom>
          <a:noFill/>
          <a:ln>
            <a:noFill/>
          </a:ln>
        </p:spPr>
      </p:pic>
      <p:sp>
        <p:nvSpPr>
          <p:cNvPr id="322" name="Google Shape;322;p40"/>
          <p:cNvSpPr/>
          <p:nvPr/>
        </p:nvSpPr>
        <p:spPr>
          <a:xfrm>
            <a:off x="3317875" y="1238250"/>
            <a:ext cx="444600" cy="2541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sh"/>
              <a:ea typeface="Mulish"/>
              <a:cs typeface="Mulish"/>
              <a:sym typeface="Mulish"/>
            </a:endParaRPr>
          </a:p>
        </p:txBody>
      </p:sp>
      <p:sp>
        <p:nvSpPr>
          <p:cNvPr id="323" name="Google Shape;323;p40"/>
          <p:cNvSpPr/>
          <p:nvPr/>
        </p:nvSpPr>
        <p:spPr>
          <a:xfrm>
            <a:off x="4782725" y="3492500"/>
            <a:ext cx="1190700" cy="3651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sh"/>
              <a:ea typeface="Mulish"/>
              <a:cs typeface="Mulish"/>
              <a:sym typeface="Mulish"/>
            </a:endParaRPr>
          </a:p>
        </p:txBody>
      </p:sp>
      <p:cxnSp>
        <p:nvCxnSpPr>
          <p:cNvPr id="324" name="Google Shape;324;p40"/>
          <p:cNvCxnSpPr>
            <a:endCxn id="321" idx="1"/>
          </p:cNvCxnSpPr>
          <p:nvPr/>
        </p:nvCxnSpPr>
        <p:spPr>
          <a:xfrm>
            <a:off x="3762550" y="1365412"/>
            <a:ext cx="689100" cy="15903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txBox="1"/>
          <p:nvPr>
            <p:ph idx="4294967295" type="title"/>
          </p:nvPr>
        </p:nvSpPr>
        <p:spPr>
          <a:xfrm>
            <a:off x="79425" y="137325"/>
            <a:ext cx="5837100" cy="77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Implemented Features</a:t>
            </a:r>
            <a:endParaRPr sz="4000"/>
          </a:p>
        </p:txBody>
      </p:sp>
      <p:sp>
        <p:nvSpPr>
          <p:cNvPr id="330" name="Google Shape;330;p41"/>
          <p:cNvSpPr txBox="1"/>
          <p:nvPr/>
        </p:nvSpPr>
        <p:spPr>
          <a:xfrm>
            <a:off x="191450" y="913125"/>
            <a:ext cx="3301500" cy="4002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Condensed Medium"/>
                <a:ea typeface="Roboto Condensed Medium"/>
                <a:cs typeface="Roboto Condensed Medium"/>
                <a:sym typeface="Roboto Condensed Medium"/>
              </a:rPr>
              <a:t>Task 1: Join a question in the queue</a:t>
            </a:r>
            <a:endParaRPr>
              <a:solidFill>
                <a:schemeClr val="lt1"/>
              </a:solidFill>
              <a:latin typeface="Roboto Condensed Medium"/>
              <a:ea typeface="Roboto Condensed Medium"/>
              <a:cs typeface="Roboto Condensed Medium"/>
              <a:sym typeface="Roboto Condensed Medium"/>
            </a:endParaRPr>
          </a:p>
        </p:txBody>
      </p:sp>
      <p:sp>
        <p:nvSpPr>
          <p:cNvPr id="331" name="Google Shape;331;p41"/>
          <p:cNvSpPr txBox="1"/>
          <p:nvPr/>
        </p:nvSpPr>
        <p:spPr>
          <a:xfrm>
            <a:off x="555625" y="357200"/>
            <a:ext cx="457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Mulish"/>
              <a:ea typeface="Mulish"/>
              <a:cs typeface="Mulish"/>
              <a:sym typeface="Mulish"/>
            </a:endParaRPr>
          </a:p>
        </p:txBody>
      </p:sp>
      <p:sp>
        <p:nvSpPr>
          <p:cNvPr id="332" name="Google Shape;332;p41"/>
          <p:cNvSpPr txBox="1"/>
          <p:nvPr/>
        </p:nvSpPr>
        <p:spPr>
          <a:xfrm>
            <a:off x="112075" y="1313325"/>
            <a:ext cx="2824800" cy="320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ulish"/>
                <a:ea typeface="Mulish"/>
                <a:cs typeface="Mulish"/>
                <a:sym typeface="Mulish"/>
              </a:rPr>
              <a:t>Stack Navigation</a:t>
            </a:r>
            <a:endParaRPr b="1">
              <a:solidFill>
                <a:schemeClr val="lt1"/>
              </a:solidFill>
              <a:latin typeface="Mulish"/>
              <a:ea typeface="Mulish"/>
              <a:cs typeface="Mulish"/>
              <a:sym typeface="Mulish"/>
            </a:endParaRPr>
          </a:p>
          <a:p>
            <a:pPr indent="0" lvl="0" marL="0" rtl="0" algn="ctr">
              <a:spcBef>
                <a:spcPts val="0"/>
              </a:spcBef>
              <a:spcAft>
                <a:spcPts val="0"/>
              </a:spcAft>
              <a:buNone/>
            </a:pPr>
            <a:r>
              <a:t/>
            </a:r>
            <a:endParaRPr>
              <a:solidFill>
                <a:schemeClr val="lt1"/>
              </a:solidFill>
              <a:latin typeface="Mulish"/>
              <a:ea typeface="Mulish"/>
              <a:cs typeface="Mulish"/>
              <a:sym typeface="Mulish"/>
            </a:endParaRPr>
          </a:p>
          <a:p>
            <a:pPr indent="-304800" lvl="0" marL="457200" rtl="0" algn="l">
              <a:spcBef>
                <a:spcPts val="0"/>
              </a:spcBef>
              <a:spcAft>
                <a:spcPts val="0"/>
              </a:spcAft>
              <a:buClr>
                <a:schemeClr val="lt1"/>
              </a:buClr>
              <a:buSzPts val="1200"/>
              <a:buFont typeface="Mulish"/>
              <a:buAutoNum type="arabicPeriod"/>
            </a:pPr>
            <a:r>
              <a:rPr lang="en" sz="1200">
                <a:solidFill>
                  <a:schemeClr val="lt1"/>
                </a:solidFill>
                <a:latin typeface="Mulish"/>
                <a:ea typeface="Mulish"/>
                <a:cs typeface="Mulish"/>
                <a:sym typeface="Mulish"/>
              </a:rPr>
              <a:t>The main stack allows for proper navigation between different pages</a:t>
            </a:r>
            <a:endParaRPr sz="1200">
              <a:solidFill>
                <a:schemeClr val="lt1"/>
              </a:solidFill>
              <a:latin typeface="Mulish"/>
              <a:ea typeface="Mulish"/>
              <a:cs typeface="Mulish"/>
              <a:sym typeface="Mulish"/>
            </a:endParaRPr>
          </a:p>
          <a:p>
            <a:pPr indent="-304800" lvl="0" marL="457200" rtl="0" algn="l">
              <a:spcBef>
                <a:spcPts val="0"/>
              </a:spcBef>
              <a:spcAft>
                <a:spcPts val="0"/>
              </a:spcAft>
              <a:buClr>
                <a:schemeClr val="lt1"/>
              </a:buClr>
              <a:buSzPts val="1200"/>
              <a:buFont typeface="Mulish"/>
              <a:buAutoNum type="arabicPeriod"/>
            </a:pPr>
            <a:r>
              <a:rPr lang="en" sz="1200">
                <a:solidFill>
                  <a:schemeClr val="lt1"/>
                </a:solidFill>
                <a:latin typeface="Mulish"/>
                <a:ea typeface="Mulish"/>
                <a:cs typeface="Mulish"/>
                <a:sym typeface="Mulish"/>
              </a:rPr>
              <a:t>Back button allows user to move backwards from the direct previous page</a:t>
            </a:r>
            <a:endParaRPr sz="1200">
              <a:solidFill>
                <a:schemeClr val="lt1"/>
              </a:solidFill>
              <a:latin typeface="Mulish"/>
              <a:ea typeface="Mulish"/>
              <a:cs typeface="Mulish"/>
              <a:sym typeface="Mulish"/>
            </a:endParaRPr>
          </a:p>
          <a:p>
            <a:pPr indent="-304800" lvl="0" marL="457200" rtl="0" algn="l">
              <a:spcBef>
                <a:spcPts val="0"/>
              </a:spcBef>
              <a:spcAft>
                <a:spcPts val="0"/>
              </a:spcAft>
              <a:buClr>
                <a:schemeClr val="lt1"/>
              </a:buClr>
              <a:buSzPts val="1200"/>
              <a:buFont typeface="Mulish"/>
              <a:buAutoNum type="arabicPeriod"/>
            </a:pPr>
            <a:r>
              <a:rPr lang="en" sz="1200">
                <a:solidFill>
                  <a:schemeClr val="lt1"/>
                </a:solidFill>
                <a:latin typeface="Mulish"/>
                <a:ea typeface="Mulish"/>
                <a:cs typeface="Mulish"/>
                <a:sym typeface="Mulish"/>
              </a:rPr>
              <a:t>Bottom bar tab navigation allows for easy navigation and maintains stack location (Home Button doesn’t automatically go home)</a:t>
            </a:r>
            <a:endParaRPr sz="1200">
              <a:solidFill>
                <a:schemeClr val="lt1"/>
              </a:solidFill>
              <a:latin typeface="Mulish"/>
              <a:ea typeface="Mulish"/>
              <a:cs typeface="Mulish"/>
              <a:sym typeface="Mulish"/>
            </a:endParaRPr>
          </a:p>
        </p:txBody>
      </p:sp>
      <p:sp>
        <p:nvSpPr>
          <p:cNvPr id="333" name="Google Shape;333;p41"/>
          <p:cNvSpPr txBox="1"/>
          <p:nvPr/>
        </p:nvSpPr>
        <p:spPr>
          <a:xfrm>
            <a:off x="2936875" y="1313325"/>
            <a:ext cx="2730600" cy="320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ulish"/>
                <a:ea typeface="Mulish"/>
                <a:cs typeface="Mulish"/>
                <a:sym typeface="Mulish"/>
              </a:rPr>
              <a:t>Scrolling</a:t>
            </a:r>
            <a:endParaRPr b="1">
              <a:solidFill>
                <a:schemeClr val="lt1"/>
              </a:solidFill>
              <a:latin typeface="Mulish"/>
              <a:ea typeface="Mulish"/>
              <a:cs typeface="Mulish"/>
              <a:sym typeface="Mulish"/>
            </a:endParaRPr>
          </a:p>
          <a:p>
            <a:pPr indent="0" lvl="0" marL="0" rtl="0" algn="ctr">
              <a:spcBef>
                <a:spcPts val="0"/>
              </a:spcBef>
              <a:spcAft>
                <a:spcPts val="0"/>
              </a:spcAft>
              <a:buNone/>
            </a:pPr>
            <a:r>
              <a:t/>
            </a:r>
            <a:endParaRPr>
              <a:solidFill>
                <a:schemeClr val="lt1"/>
              </a:solidFill>
              <a:latin typeface="Mulish"/>
              <a:ea typeface="Mulish"/>
              <a:cs typeface="Mulish"/>
              <a:sym typeface="Mulish"/>
            </a:endParaRPr>
          </a:p>
          <a:p>
            <a:pPr indent="-304800" lvl="0" marL="457200" rtl="0" algn="l">
              <a:spcBef>
                <a:spcPts val="0"/>
              </a:spcBef>
              <a:spcAft>
                <a:spcPts val="0"/>
              </a:spcAft>
              <a:buClr>
                <a:schemeClr val="lt1"/>
              </a:buClr>
              <a:buSzPts val="1200"/>
              <a:buFont typeface="Mulish"/>
              <a:buAutoNum type="arabicPeriod"/>
            </a:pPr>
            <a:r>
              <a:rPr lang="en" sz="1200">
                <a:solidFill>
                  <a:schemeClr val="lt1"/>
                </a:solidFill>
                <a:latin typeface="Mulish"/>
                <a:ea typeface="Mulish"/>
                <a:cs typeface="Mulish"/>
                <a:sym typeface="Mulish"/>
              </a:rPr>
              <a:t>Allows for extensive data to be rendered and explorable in pages</a:t>
            </a:r>
            <a:endParaRPr sz="1200">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p:txBody>
      </p:sp>
      <p:sp>
        <p:nvSpPr>
          <p:cNvPr id="334" name="Google Shape;334;p41"/>
          <p:cNvSpPr txBox="1"/>
          <p:nvPr/>
        </p:nvSpPr>
        <p:spPr>
          <a:xfrm>
            <a:off x="5667475" y="1313325"/>
            <a:ext cx="2730600" cy="320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ulish"/>
                <a:ea typeface="Mulish"/>
                <a:cs typeface="Mulish"/>
                <a:sym typeface="Mulish"/>
              </a:rPr>
              <a:t>Notifications</a:t>
            </a:r>
            <a:endParaRPr b="1">
              <a:solidFill>
                <a:schemeClr val="lt1"/>
              </a:solidFill>
              <a:latin typeface="Mulish"/>
              <a:ea typeface="Mulish"/>
              <a:cs typeface="Mulish"/>
              <a:sym typeface="Mulish"/>
            </a:endParaRPr>
          </a:p>
          <a:p>
            <a:pPr indent="0" lvl="0" marL="0" rtl="0" algn="ctr">
              <a:spcBef>
                <a:spcPts val="0"/>
              </a:spcBef>
              <a:spcAft>
                <a:spcPts val="0"/>
              </a:spcAft>
              <a:buNone/>
            </a:pPr>
            <a:r>
              <a:t/>
            </a:r>
            <a:endParaRPr>
              <a:solidFill>
                <a:schemeClr val="lt1"/>
              </a:solidFill>
              <a:latin typeface="Mulish"/>
              <a:ea typeface="Mulish"/>
              <a:cs typeface="Mulish"/>
              <a:sym typeface="Mulish"/>
            </a:endParaRPr>
          </a:p>
          <a:p>
            <a:pPr indent="-304800" lvl="0" marL="457200" rtl="0" algn="l">
              <a:spcBef>
                <a:spcPts val="0"/>
              </a:spcBef>
              <a:spcAft>
                <a:spcPts val="0"/>
              </a:spcAft>
              <a:buClr>
                <a:schemeClr val="lt1"/>
              </a:buClr>
              <a:buSzPts val="1200"/>
              <a:buFont typeface="Mulish"/>
              <a:buAutoNum type="arabicPeriod"/>
            </a:pPr>
            <a:r>
              <a:rPr lang="en" sz="1200">
                <a:solidFill>
                  <a:schemeClr val="lt1"/>
                </a:solidFill>
                <a:latin typeface="Mulish"/>
                <a:ea typeface="Mulish"/>
                <a:cs typeface="Mulish"/>
                <a:sym typeface="Mulish"/>
              </a:rPr>
              <a:t>Users have a notification page that lets them know if another user is interacting with their own question or a collaborated question</a:t>
            </a:r>
            <a:endParaRPr sz="1200">
              <a:solidFill>
                <a:schemeClr val="lt1"/>
              </a:solidFill>
              <a:latin typeface="Mulish"/>
              <a:ea typeface="Mulish"/>
              <a:cs typeface="Mulish"/>
              <a:sym typeface="Mulish"/>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720000" y="256550"/>
            <a:ext cx="77040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Same-Q</a:t>
            </a:r>
            <a:endParaRPr/>
          </a:p>
        </p:txBody>
      </p:sp>
      <p:cxnSp>
        <p:nvCxnSpPr>
          <p:cNvPr id="134" name="Google Shape;134;p24"/>
          <p:cNvCxnSpPr>
            <a:stCxn id="135" idx="2"/>
          </p:cNvCxnSpPr>
          <p:nvPr/>
        </p:nvCxnSpPr>
        <p:spPr>
          <a:xfrm flipH="1">
            <a:off x="350850" y="539700"/>
            <a:ext cx="4800" cy="4597500"/>
          </a:xfrm>
          <a:prstGeom prst="straightConnector1">
            <a:avLst/>
          </a:prstGeom>
          <a:noFill/>
          <a:ln cap="flat" cmpd="sng" w="9525">
            <a:solidFill>
              <a:schemeClr val="lt1"/>
            </a:solidFill>
            <a:prstDash val="solid"/>
            <a:round/>
            <a:headEnd len="med" w="med" type="none"/>
            <a:tailEnd len="med" w="med" type="none"/>
          </a:ln>
        </p:spPr>
      </p:cxnSp>
      <p:cxnSp>
        <p:nvCxnSpPr>
          <p:cNvPr id="136" name="Google Shape;136;p24"/>
          <p:cNvCxnSpPr/>
          <p:nvPr/>
        </p:nvCxnSpPr>
        <p:spPr>
          <a:xfrm rot="10800000">
            <a:off x="0" y="4867300"/>
            <a:ext cx="9144000" cy="0"/>
          </a:xfrm>
          <a:prstGeom prst="straightConnector1">
            <a:avLst/>
          </a:prstGeom>
          <a:noFill/>
          <a:ln cap="flat" cmpd="sng" w="9525">
            <a:solidFill>
              <a:schemeClr val="lt1"/>
            </a:solidFill>
            <a:prstDash val="solid"/>
            <a:round/>
            <a:headEnd len="med" w="med" type="none"/>
            <a:tailEnd len="med" w="med" type="none"/>
          </a:ln>
        </p:spPr>
      </p:cxnSp>
      <p:sp>
        <p:nvSpPr>
          <p:cNvPr id="137" name="Google Shape;137;p24"/>
          <p:cNvSpPr/>
          <p:nvPr/>
        </p:nvSpPr>
        <p:spPr>
          <a:xfrm>
            <a:off x="637913" y="1717350"/>
            <a:ext cx="1752000" cy="1708800"/>
          </a:xfrm>
          <a:prstGeom prst="ellipse">
            <a:avLst/>
          </a:prstGeom>
          <a:solidFill>
            <a:srgbClr val="AF7DE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sh"/>
              <a:ea typeface="Mulish"/>
              <a:cs typeface="Mulish"/>
              <a:sym typeface="Mulish"/>
            </a:endParaRPr>
          </a:p>
        </p:txBody>
      </p:sp>
      <p:sp>
        <p:nvSpPr>
          <p:cNvPr id="138" name="Google Shape;138;p24"/>
          <p:cNvSpPr/>
          <p:nvPr/>
        </p:nvSpPr>
        <p:spPr>
          <a:xfrm>
            <a:off x="2672188" y="1717350"/>
            <a:ext cx="1752000" cy="1708800"/>
          </a:xfrm>
          <a:prstGeom prst="ellipse">
            <a:avLst/>
          </a:prstGeom>
          <a:solidFill>
            <a:srgbClr val="AF7DE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sh"/>
              <a:ea typeface="Mulish"/>
              <a:cs typeface="Mulish"/>
              <a:sym typeface="Mulish"/>
            </a:endParaRPr>
          </a:p>
        </p:txBody>
      </p:sp>
      <p:sp>
        <p:nvSpPr>
          <p:cNvPr id="139" name="Google Shape;139;p24"/>
          <p:cNvSpPr/>
          <p:nvPr/>
        </p:nvSpPr>
        <p:spPr>
          <a:xfrm>
            <a:off x="6754088" y="1717350"/>
            <a:ext cx="1752000" cy="1708800"/>
          </a:xfrm>
          <a:prstGeom prst="ellipse">
            <a:avLst/>
          </a:prstGeom>
          <a:solidFill>
            <a:srgbClr val="AF7DE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sh"/>
              <a:ea typeface="Mulish"/>
              <a:cs typeface="Mulish"/>
              <a:sym typeface="Mulish"/>
            </a:endParaRPr>
          </a:p>
        </p:txBody>
      </p:sp>
      <p:sp>
        <p:nvSpPr>
          <p:cNvPr id="140" name="Google Shape;140;p24"/>
          <p:cNvSpPr/>
          <p:nvPr/>
        </p:nvSpPr>
        <p:spPr>
          <a:xfrm>
            <a:off x="4720738" y="1717350"/>
            <a:ext cx="1752000" cy="1708800"/>
          </a:xfrm>
          <a:prstGeom prst="ellipse">
            <a:avLst/>
          </a:prstGeom>
          <a:solidFill>
            <a:srgbClr val="AF7DE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sh"/>
              <a:ea typeface="Mulish"/>
              <a:cs typeface="Mulish"/>
              <a:sym typeface="Mulish"/>
            </a:endParaRPr>
          </a:p>
        </p:txBody>
      </p:sp>
      <p:pic>
        <p:nvPicPr>
          <p:cNvPr id="141" name="Google Shape;141;p24"/>
          <p:cNvPicPr preferRelativeResize="0"/>
          <p:nvPr/>
        </p:nvPicPr>
        <p:blipFill>
          <a:blip r:embed="rId3">
            <a:alphaModFix/>
          </a:blip>
          <a:stretch>
            <a:fillRect/>
          </a:stretch>
        </p:blipFill>
        <p:spPr>
          <a:xfrm>
            <a:off x="746975" y="1832400"/>
            <a:ext cx="1533900" cy="1478700"/>
          </a:xfrm>
          <a:prstGeom prst="ellipse">
            <a:avLst/>
          </a:prstGeom>
          <a:noFill/>
          <a:ln>
            <a:noFill/>
          </a:ln>
        </p:spPr>
      </p:pic>
      <p:pic>
        <p:nvPicPr>
          <p:cNvPr id="142" name="Google Shape;142;p24"/>
          <p:cNvPicPr preferRelativeResize="0"/>
          <p:nvPr/>
        </p:nvPicPr>
        <p:blipFill rotWithShape="1">
          <a:blip r:embed="rId4">
            <a:alphaModFix/>
          </a:blip>
          <a:srcRect b="5258" l="0" r="6559" t="0"/>
          <a:stretch/>
        </p:blipFill>
        <p:spPr>
          <a:xfrm>
            <a:off x="2787188" y="1831050"/>
            <a:ext cx="1536300" cy="1481400"/>
          </a:xfrm>
          <a:prstGeom prst="ellipse">
            <a:avLst/>
          </a:prstGeom>
          <a:noFill/>
          <a:ln>
            <a:noFill/>
          </a:ln>
        </p:spPr>
      </p:pic>
      <p:pic>
        <p:nvPicPr>
          <p:cNvPr id="143" name="Google Shape;143;p24"/>
          <p:cNvPicPr preferRelativeResize="0"/>
          <p:nvPr/>
        </p:nvPicPr>
        <p:blipFill>
          <a:blip r:embed="rId5">
            <a:alphaModFix/>
          </a:blip>
          <a:stretch>
            <a:fillRect/>
          </a:stretch>
        </p:blipFill>
        <p:spPr>
          <a:xfrm>
            <a:off x="4822200" y="1831050"/>
            <a:ext cx="1533900" cy="1481400"/>
          </a:xfrm>
          <a:prstGeom prst="ellipse">
            <a:avLst/>
          </a:prstGeom>
          <a:noFill/>
          <a:ln>
            <a:noFill/>
          </a:ln>
        </p:spPr>
      </p:pic>
      <p:pic>
        <p:nvPicPr>
          <p:cNvPr id="144" name="Google Shape;144;p24"/>
          <p:cNvPicPr preferRelativeResize="0"/>
          <p:nvPr/>
        </p:nvPicPr>
        <p:blipFill>
          <a:blip r:embed="rId6">
            <a:alphaModFix/>
          </a:blip>
          <a:stretch>
            <a:fillRect/>
          </a:stretch>
        </p:blipFill>
        <p:spPr>
          <a:xfrm>
            <a:off x="6870000" y="1831050"/>
            <a:ext cx="1536300" cy="1481400"/>
          </a:xfrm>
          <a:prstGeom prst="ellipse">
            <a:avLst/>
          </a:prstGeom>
          <a:noFill/>
          <a:ln>
            <a:noFill/>
          </a:ln>
        </p:spPr>
      </p:pic>
      <p:sp>
        <p:nvSpPr>
          <p:cNvPr id="145" name="Google Shape;145;p24"/>
          <p:cNvSpPr txBox="1"/>
          <p:nvPr>
            <p:ph idx="1" type="subTitle"/>
          </p:nvPr>
        </p:nvSpPr>
        <p:spPr>
          <a:xfrm>
            <a:off x="793475" y="3426150"/>
            <a:ext cx="1440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Jailia Yang</a:t>
            </a:r>
            <a:endParaRPr/>
          </a:p>
        </p:txBody>
      </p:sp>
      <p:sp>
        <p:nvSpPr>
          <p:cNvPr id="146" name="Google Shape;146;p24"/>
          <p:cNvSpPr txBox="1"/>
          <p:nvPr>
            <p:ph idx="1" type="subTitle"/>
          </p:nvPr>
        </p:nvSpPr>
        <p:spPr>
          <a:xfrm>
            <a:off x="2682113" y="3426150"/>
            <a:ext cx="1590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Seamus Allen</a:t>
            </a:r>
            <a:endParaRPr/>
          </a:p>
        </p:txBody>
      </p:sp>
      <p:sp>
        <p:nvSpPr>
          <p:cNvPr id="147" name="Google Shape;147;p24"/>
          <p:cNvSpPr txBox="1"/>
          <p:nvPr>
            <p:ph idx="1" type="subTitle"/>
          </p:nvPr>
        </p:nvSpPr>
        <p:spPr>
          <a:xfrm>
            <a:off x="4868700" y="3426150"/>
            <a:ext cx="1440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Fred Urech</a:t>
            </a:r>
            <a:endParaRPr/>
          </a:p>
        </p:txBody>
      </p:sp>
      <p:sp>
        <p:nvSpPr>
          <p:cNvPr id="148" name="Google Shape;148;p24"/>
          <p:cNvSpPr txBox="1"/>
          <p:nvPr>
            <p:ph idx="1" type="subTitle"/>
          </p:nvPr>
        </p:nvSpPr>
        <p:spPr>
          <a:xfrm>
            <a:off x="6808100" y="3426150"/>
            <a:ext cx="16440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Ashton Xiong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2"/>
          <p:cNvSpPr txBox="1"/>
          <p:nvPr>
            <p:ph idx="4294967295" type="title"/>
          </p:nvPr>
        </p:nvSpPr>
        <p:spPr>
          <a:xfrm>
            <a:off x="79425" y="137325"/>
            <a:ext cx="5837100" cy="77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UnI</a:t>
            </a:r>
            <a:r>
              <a:rPr lang="en" sz="4000"/>
              <a:t>mplemented Features</a:t>
            </a:r>
            <a:endParaRPr sz="4000"/>
          </a:p>
        </p:txBody>
      </p:sp>
      <p:sp>
        <p:nvSpPr>
          <p:cNvPr id="340" name="Google Shape;340;p42"/>
          <p:cNvSpPr txBox="1"/>
          <p:nvPr/>
        </p:nvSpPr>
        <p:spPr>
          <a:xfrm>
            <a:off x="555625" y="357200"/>
            <a:ext cx="457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Mulish"/>
              <a:ea typeface="Mulish"/>
              <a:cs typeface="Mulish"/>
              <a:sym typeface="Mulish"/>
            </a:endParaRPr>
          </a:p>
        </p:txBody>
      </p:sp>
      <p:sp>
        <p:nvSpPr>
          <p:cNvPr id="341" name="Google Shape;341;p42"/>
          <p:cNvSpPr txBox="1"/>
          <p:nvPr/>
        </p:nvSpPr>
        <p:spPr>
          <a:xfrm>
            <a:off x="112075" y="1313325"/>
            <a:ext cx="2824800" cy="320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ulish"/>
                <a:ea typeface="Mulish"/>
                <a:cs typeface="Mulish"/>
                <a:sym typeface="Mulish"/>
              </a:rPr>
              <a:t>Other Pages In tasks 2/3</a:t>
            </a:r>
            <a:endParaRPr b="1">
              <a:solidFill>
                <a:schemeClr val="lt1"/>
              </a:solidFill>
              <a:latin typeface="Mulish"/>
              <a:ea typeface="Mulish"/>
              <a:cs typeface="Mulish"/>
              <a:sym typeface="Mulish"/>
            </a:endParaRPr>
          </a:p>
          <a:p>
            <a:pPr indent="0" lvl="0" marL="0" rtl="0" algn="ctr">
              <a:spcBef>
                <a:spcPts val="0"/>
              </a:spcBef>
              <a:spcAft>
                <a:spcPts val="0"/>
              </a:spcAft>
              <a:buNone/>
            </a:pPr>
            <a:r>
              <a:t/>
            </a:r>
            <a:endParaRPr>
              <a:solidFill>
                <a:schemeClr val="lt1"/>
              </a:solidFill>
              <a:latin typeface="Mulish"/>
              <a:ea typeface="Mulish"/>
              <a:cs typeface="Mulish"/>
              <a:sym typeface="Mulish"/>
            </a:endParaRPr>
          </a:p>
          <a:p>
            <a:pPr indent="-304800" lvl="0" marL="457200" rtl="0" algn="l">
              <a:spcBef>
                <a:spcPts val="0"/>
              </a:spcBef>
              <a:spcAft>
                <a:spcPts val="0"/>
              </a:spcAft>
              <a:buClr>
                <a:schemeClr val="lt1"/>
              </a:buClr>
              <a:buSzPts val="1200"/>
              <a:buFont typeface="Mulish"/>
              <a:buAutoNum type="arabicPeriod"/>
            </a:pPr>
            <a:r>
              <a:rPr lang="en" sz="1200">
                <a:solidFill>
                  <a:schemeClr val="lt1"/>
                </a:solidFill>
                <a:latin typeface="Mulish"/>
                <a:ea typeface="Mulish"/>
                <a:cs typeface="Mulish"/>
                <a:sym typeface="Mulish"/>
              </a:rPr>
              <a:t>Pages not built for “asking a question”</a:t>
            </a:r>
            <a:endParaRPr sz="1200">
              <a:solidFill>
                <a:schemeClr val="lt1"/>
              </a:solidFill>
              <a:latin typeface="Mulish"/>
              <a:ea typeface="Mulish"/>
              <a:cs typeface="Mulish"/>
              <a:sym typeface="Mulish"/>
            </a:endParaRPr>
          </a:p>
          <a:p>
            <a:pPr indent="-304800" lvl="0" marL="457200" rtl="0" algn="l">
              <a:spcBef>
                <a:spcPts val="0"/>
              </a:spcBef>
              <a:spcAft>
                <a:spcPts val="0"/>
              </a:spcAft>
              <a:buClr>
                <a:schemeClr val="lt1"/>
              </a:buClr>
              <a:buSzPts val="1200"/>
              <a:buFont typeface="Mulish"/>
              <a:buAutoNum type="arabicPeriod"/>
            </a:pPr>
            <a:r>
              <a:rPr lang="en" sz="1200">
                <a:solidFill>
                  <a:schemeClr val="lt1"/>
                </a:solidFill>
                <a:latin typeface="Mulish"/>
                <a:ea typeface="Mulish"/>
                <a:cs typeface="Mulish"/>
                <a:sym typeface="Mulish"/>
              </a:rPr>
              <a:t>Account Page needs to be added</a:t>
            </a:r>
            <a:endParaRPr sz="1200">
              <a:solidFill>
                <a:schemeClr val="lt1"/>
              </a:solidFill>
              <a:latin typeface="Mulish"/>
              <a:ea typeface="Mulish"/>
              <a:cs typeface="Mulish"/>
              <a:sym typeface="Mulish"/>
            </a:endParaRPr>
          </a:p>
          <a:p>
            <a:pPr indent="-304800" lvl="0" marL="457200" rtl="0" algn="l">
              <a:spcBef>
                <a:spcPts val="0"/>
              </a:spcBef>
              <a:spcAft>
                <a:spcPts val="0"/>
              </a:spcAft>
              <a:buClr>
                <a:schemeClr val="lt1"/>
              </a:buClr>
              <a:buSzPts val="1200"/>
              <a:buFont typeface="Mulish"/>
              <a:buAutoNum type="arabicPeriod"/>
            </a:pPr>
            <a:r>
              <a:rPr lang="en" sz="1200">
                <a:solidFill>
                  <a:schemeClr val="lt1"/>
                </a:solidFill>
                <a:latin typeface="Mulish"/>
                <a:ea typeface="Mulish"/>
                <a:cs typeface="Mulish"/>
                <a:sym typeface="Mulish"/>
              </a:rPr>
              <a:t>Other question pages (CS 161, English 9CE) need to be populated with different data</a:t>
            </a:r>
            <a:endParaRPr sz="1200">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p:txBody>
      </p:sp>
      <p:sp>
        <p:nvSpPr>
          <p:cNvPr id="342" name="Google Shape;342;p42"/>
          <p:cNvSpPr txBox="1"/>
          <p:nvPr/>
        </p:nvSpPr>
        <p:spPr>
          <a:xfrm>
            <a:off x="2936875" y="1313325"/>
            <a:ext cx="2730600" cy="320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ulish"/>
                <a:ea typeface="Mulish"/>
                <a:cs typeface="Mulish"/>
                <a:sym typeface="Mulish"/>
              </a:rPr>
              <a:t>Messaging</a:t>
            </a:r>
            <a:endParaRPr b="1">
              <a:solidFill>
                <a:schemeClr val="lt1"/>
              </a:solidFill>
              <a:latin typeface="Mulish"/>
              <a:ea typeface="Mulish"/>
              <a:cs typeface="Mulish"/>
              <a:sym typeface="Mulish"/>
            </a:endParaRPr>
          </a:p>
          <a:p>
            <a:pPr indent="0" lvl="0" marL="0" rtl="0" algn="ctr">
              <a:spcBef>
                <a:spcPts val="0"/>
              </a:spcBef>
              <a:spcAft>
                <a:spcPts val="0"/>
              </a:spcAft>
              <a:buNone/>
            </a:pPr>
            <a:r>
              <a:t/>
            </a:r>
            <a:endParaRPr>
              <a:solidFill>
                <a:schemeClr val="lt1"/>
              </a:solidFill>
              <a:latin typeface="Mulish"/>
              <a:ea typeface="Mulish"/>
              <a:cs typeface="Mulish"/>
              <a:sym typeface="Mulish"/>
            </a:endParaRPr>
          </a:p>
          <a:p>
            <a:pPr indent="-304800" lvl="0" marL="457200" rtl="0" algn="l">
              <a:spcBef>
                <a:spcPts val="0"/>
              </a:spcBef>
              <a:spcAft>
                <a:spcPts val="0"/>
              </a:spcAft>
              <a:buClr>
                <a:schemeClr val="lt1"/>
              </a:buClr>
              <a:buSzPts val="1200"/>
              <a:buFont typeface="Mulish"/>
              <a:buAutoNum type="arabicPeriod"/>
            </a:pPr>
            <a:r>
              <a:rPr lang="en" sz="1200">
                <a:solidFill>
                  <a:schemeClr val="lt1"/>
                </a:solidFill>
                <a:latin typeface="Mulish"/>
                <a:ea typeface="Mulish"/>
                <a:cs typeface="Mulish"/>
                <a:sym typeface="Mulish"/>
              </a:rPr>
              <a:t>Messaging feature is not functioning and only brings up the phone’s keyboard</a:t>
            </a:r>
            <a:endParaRPr sz="1200">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p:txBody>
      </p:sp>
      <p:sp>
        <p:nvSpPr>
          <p:cNvPr id="343" name="Google Shape;343;p42"/>
          <p:cNvSpPr txBox="1"/>
          <p:nvPr/>
        </p:nvSpPr>
        <p:spPr>
          <a:xfrm>
            <a:off x="5667475" y="1313325"/>
            <a:ext cx="2730600" cy="320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ulish"/>
                <a:ea typeface="Mulish"/>
                <a:cs typeface="Mulish"/>
                <a:sym typeface="Mulish"/>
              </a:rPr>
              <a:t>Other</a:t>
            </a:r>
            <a:endParaRPr b="1">
              <a:solidFill>
                <a:schemeClr val="lt1"/>
              </a:solidFill>
              <a:latin typeface="Mulish"/>
              <a:ea typeface="Mulish"/>
              <a:cs typeface="Mulish"/>
              <a:sym typeface="Mulish"/>
            </a:endParaRPr>
          </a:p>
          <a:p>
            <a:pPr indent="0" lvl="0" marL="0" rtl="0" algn="ctr">
              <a:spcBef>
                <a:spcPts val="0"/>
              </a:spcBef>
              <a:spcAft>
                <a:spcPts val="0"/>
              </a:spcAft>
              <a:buNone/>
            </a:pPr>
            <a:r>
              <a:t/>
            </a:r>
            <a:endParaRPr>
              <a:solidFill>
                <a:schemeClr val="lt1"/>
              </a:solidFill>
              <a:latin typeface="Mulish"/>
              <a:ea typeface="Mulish"/>
              <a:cs typeface="Mulish"/>
              <a:sym typeface="Mulish"/>
            </a:endParaRPr>
          </a:p>
          <a:p>
            <a:pPr indent="-304800" lvl="0" marL="457200" rtl="0" algn="l">
              <a:spcBef>
                <a:spcPts val="0"/>
              </a:spcBef>
              <a:spcAft>
                <a:spcPts val="0"/>
              </a:spcAft>
              <a:buClr>
                <a:schemeClr val="lt1"/>
              </a:buClr>
              <a:buSzPts val="1200"/>
              <a:buFont typeface="Mulish"/>
              <a:buAutoNum type="arabicPeriod"/>
            </a:pPr>
            <a:r>
              <a:rPr lang="en" sz="1200">
                <a:solidFill>
                  <a:schemeClr val="lt1"/>
                </a:solidFill>
                <a:latin typeface="Mulish"/>
                <a:ea typeface="Mulish"/>
                <a:cs typeface="Mulish"/>
                <a:sym typeface="Mulish"/>
              </a:rPr>
              <a:t>No form of data retention that can be used for saved questions, collaborated questions, questions asked. Need a small backend database</a:t>
            </a:r>
            <a:endParaRPr sz="1200">
              <a:solidFill>
                <a:schemeClr val="lt1"/>
              </a:solidFill>
              <a:latin typeface="Mulish"/>
              <a:ea typeface="Mulish"/>
              <a:cs typeface="Mulish"/>
              <a:sym typeface="Mulish"/>
            </a:endParaRPr>
          </a:p>
          <a:p>
            <a:pPr indent="-304800" lvl="0" marL="457200" rtl="0" algn="l">
              <a:spcBef>
                <a:spcPts val="0"/>
              </a:spcBef>
              <a:spcAft>
                <a:spcPts val="0"/>
              </a:spcAft>
              <a:buClr>
                <a:schemeClr val="lt1"/>
              </a:buClr>
              <a:buSzPts val="1200"/>
              <a:buFont typeface="Mulish"/>
              <a:buAutoNum type="arabicPeriod"/>
            </a:pPr>
            <a:r>
              <a:rPr lang="en" sz="1200">
                <a:solidFill>
                  <a:schemeClr val="lt1"/>
                </a:solidFill>
                <a:latin typeface="Mulish"/>
                <a:ea typeface="Mulish"/>
                <a:cs typeface="Mulish"/>
                <a:sym typeface="Mulish"/>
              </a:rPr>
              <a:t>Hamburger Menu not yet functional</a:t>
            </a:r>
            <a:endParaRPr sz="1200">
              <a:solidFill>
                <a:schemeClr val="lt1"/>
              </a:solidFill>
              <a:latin typeface="Mulish"/>
              <a:ea typeface="Mulish"/>
              <a:cs typeface="Mulish"/>
              <a:sym typeface="Mulish"/>
            </a:endParaRPr>
          </a:p>
          <a:p>
            <a:pPr indent="-304800" lvl="0" marL="457200" rtl="0" algn="l">
              <a:spcBef>
                <a:spcPts val="0"/>
              </a:spcBef>
              <a:spcAft>
                <a:spcPts val="0"/>
              </a:spcAft>
              <a:buClr>
                <a:schemeClr val="lt1"/>
              </a:buClr>
              <a:buSzPts val="1200"/>
              <a:buFont typeface="Mulish"/>
              <a:buAutoNum type="arabicPeriod"/>
            </a:pPr>
            <a:r>
              <a:rPr lang="en" sz="1200">
                <a:solidFill>
                  <a:schemeClr val="lt1"/>
                </a:solidFill>
                <a:latin typeface="Mulish"/>
                <a:ea typeface="Mulish"/>
                <a:cs typeface="Mulish"/>
                <a:sym typeface="Mulish"/>
              </a:rPr>
              <a:t>Account Information</a:t>
            </a:r>
            <a:endParaRPr sz="1200">
              <a:solidFill>
                <a:schemeClr val="lt1"/>
              </a:solidFill>
              <a:latin typeface="Mulish"/>
              <a:ea typeface="Mulish"/>
              <a:cs typeface="Mulish"/>
              <a:sym typeface="Mulish"/>
            </a:endParaRPr>
          </a:p>
          <a:p>
            <a:pPr indent="-304800" lvl="0" marL="457200" rtl="0" algn="l">
              <a:spcBef>
                <a:spcPts val="0"/>
              </a:spcBef>
              <a:spcAft>
                <a:spcPts val="0"/>
              </a:spcAft>
              <a:buClr>
                <a:schemeClr val="lt1"/>
              </a:buClr>
              <a:buSzPts val="1200"/>
              <a:buFont typeface="Mulish"/>
              <a:buAutoNum type="arabicPeriod"/>
            </a:pPr>
            <a:r>
              <a:rPr lang="en" sz="1200">
                <a:solidFill>
                  <a:schemeClr val="lt1"/>
                </a:solidFill>
                <a:latin typeface="Mulish"/>
                <a:ea typeface="Mulish"/>
                <a:cs typeface="Mulish"/>
                <a:sym typeface="Mulish"/>
              </a:rPr>
              <a:t>Information/Help Page</a:t>
            </a:r>
            <a:endParaRPr sz="1200">
              <a:solidFill>
                <a:schemeClr val="lt1"/>
              </a:solidFill>
              <a:latin typeface="Mulish"/>
              <a:ea typeface="Mulish"/>
              <a:cs typeface="Mulish"/>
              <a:sym typeface="Mulish"/>
            </a:endParaRPr>
          </a:p>
          <a:p>
            <a:pPr indent="-304800" lvl="0" marL="457200" rtl="0" algn="l">
              <a:spcBef>
                <a:spcPts val="0"/>
              </a:spcBef>
              <a:spcAft>
                <a:spcPts val="0"/>
              </a:spcAft>
              <a:buClr>
                <a:schemeClr val="lt1"/>
              </a:buClr>
              <a:buSzPts val="1200"/>
              <a:buFont typeface="Mulish"/>
              <a:buAutoNum type="arabicPeriod"/>
            </a:pPr>
            <a:r>
              <a:rPr lang="en" sz="1200">
                <a:solidFill>
                  <a:schemeClr val="lt1"/>
                </a:solidFill>
                <a:latin typeface="Mulish"/>
                <a:ea typeface="Mulish"/>
                <a:cs typeface="Mulish"/>
                <a:sym typeface="Mulish"/>
              </a:rPr>
              <a:t>Filtering Questions</a:t>
            </a:r>
            <a:endParaRPr sz="1200">
              <a:solidFill>
                <a:schemeClr val="lt1"/>
              </a:solidFill>
              <a:latin typeface="Mulish"/>
              <a:ea typeface="Mulish"/>
              <a:cs typeface="Mulish"/>
              <a:sym typeface="Mulish"/>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3"/>
          <p:cNvSpPr txBox="1"/>
          <p:nvPr>
            <p:ph idx="4294967295" type="title"/>
          </p:nvPr>
        </p:nvSpPr>
        <p:spPr>
          <a:xfrm>
            <a:off x="79425" y="137325"/>
            <a:ext cx="7500900" cy="77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Hard Coded Data/Wizard of Oz</a:t>
            </a:r>
            <a:endParaRPr sz="4000"/>
          </a:p>
        </p:txBody>
      </p:sp>
      <p:sp>
        <p:nvSpPr>
          <p:cNvPr id="349" name="Google Shape;349;p43"/>
          <p:cNvSpPr txBox="1"/>
          <p:nvPr/>
        </p:nvSpPr>
        <p:spPr>
          <a:xfrm>
            <a:off x="112075" y="1313325"/>
            <a:ext cx="2824800" cy="320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ulish"/>
                <a:ea typeface="Mulish"/>
                <a:cs typeface="Mulish"/>
                <a:sym typeface="Mulish"/>
              </a:rPr>
              <a:t>Current Task 1</a:t>
            </a:r>
            <a:endParaRPr b="1">
              <a:solidFill>
                <a:schemeClr val="lt1"/>
              </a:solidFill>
              <a:latin typeface="Mulish"/>
              <a:ea typeface="Mulish"/>
              <a:cs typeface="Mulish"/>
              <a:sym typeface="Mulish"/>
            </a:endParaRPr>
          </a:p>
          <a:p>
            <a:pPr indent="0" lvl="0" marL="0" rtl="0" algn="ctr">
              <a:spcBef>
                <a:spcPts val="0"/>
              </a:spcBef>
              <a:spcAft>
                <a:spcPts val="0"/>
              </a:spcAft>
              <a:buNone/>
            </a:pPr>
            <a:r>
              <a:t/>
            </a:r>
            <a:endParaRPr>
              <a:solidFill>
                <a:schemeClr val="lt1"/>
              </a:solidFill>
              <a:latin typeface="Mulish"/>
              <a:ea typeface="Mulish"/>
              <a:cs typeface="Mulish"/>
              <a:sym typeface="Mulish"/>
            </a:endParaRPr>
          </a:p>
          <a:p>
            <a:pPr indent="-304800" lvl="0" marL="457200" rtl="0" algn="l">
              <a:spcBef>
                <a:spcPts val="0"/>
              </a:spcBef>
              <a:spcAft>
                <a:spcPts val="0"/>
              </a:spcAft>
              <a:buClr>
                <a:schemeClr val="lt1"/>
              </a:buClr>
              <a:buSzPts val="1200"/>
              <a:buFont typeface="Mulish"/>
              <a:buAutoNum type="arabicPeriod"/>
            </a:pPr>
            <a:r>
              <a:rPr lang="en" sz="1200">
                <a:solidFill>
                  <a:schemeClr val="lt1"/>
                </a:solidFill>
                <a:latin typeface="Mulish"/>
                <a:ea typeface="Mulish"/>
                <a:cs typeface="Mulish"/>
                <a:sym typeface="Mulish"/>
              </a:rPr>
              <a:t>Each Question in all the courses has hardcoded data for CS 147 specifically</a:t>
            </a:r>
            <a:endParaRPr sz="1200">
              <a:solidFill>
                <a:schemeClr val="lt1"/>
              </a:solidFill>
              <a:latin typeface="Mulish"/>
              <a:ea typeface="Mulish"/>
              <a:cs typeface="Mulish"/>
              <a:sym typeface="Mulish"/>
            </a:endParaRPr>
          </a:p>
          <a:p>
            <a:pPr indent="-304800" lvl="0" marL="457200" rtl="0" algn="l">
              <a:spcBef>
                <a:spcPts val="0"/>
              </a:spcBef>
              <a:spcAft>
                <a:spcPts val="0"/>
              </a:spcAft>
              <a:buClr>
                <a:schemeClr val="lt1"/>
              </a:buClr>
              <a:buSzPts val="1200"/>
              <a:buFont typeface="Mulish"/>
              <a:buAutoNum type="arabicPeriod"/>
            </a:pPr>
            <a:r>
              <a:rPr lang="en" sz="1200">
                <a:solidFill>
                  <a:schemeClr val="lt1"/>
                </a:solidFill>
                <a:latin typeface="Mulish"/>
                <a:ea typeface="Mulish"/>
                <a:cs typeface="Mulish"/>
                <a:sym typeface="Mulish"/>
              </a:rPr>
              <a:t>The information passed into each question in the queue is used with hardcoded props.</a:t>
            </a:r>
            <a:endParaRPr sz="1200">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p:txBody>
      </p:sp>
      <p:sp>
        <p:nvSpPr>
          <p:cNvPr id="350" name="Google Shape;350;p43"/>
          <p:cNvSpPr txBox="1"/>
          <p:nvPr/>
        </p:nvSpPr>
        <p:spPr>
          <a:xfrm>
            <a:off x="2936875" y="1313325"/>
            <a:ext cx="2730600" cy="320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ulish"/>
                <a:ea typeface="Mulish"/>
                <a:cs typeface="Mulish"/>
                <a:sym typeface="Mulish"/>
              </a:rPr>
              <a:t>Messaging</a:t>
            </a:r>
            <a:endParaRPr b="1">
              <a:solidFill>
                <a:schemeClr val="lt1"/>
              </a:solidFill>
              <a:latin typeface="Mulish"/>
              <a:ea typeface="Mulish"/>
              <a:cs typeface="Mulish"/>
              <a:sym typeface="Mulish"/>
            </a:endParaRPr>
          </a:p>
          <a:p>
            <a:pPr indent="0" lvl="0" marL="0" rtl="0" algn="ctr">
              <a:spcBef>
                <a:spcPts val="0"/>
              </a:spcBef>
              <a:spcAft>
                <a:spcPts val="0"/>
              </a:spcAft>
              <a:buNone/>
            </a:pPr>
            <a:r>
              <a:t/>
            </a:r>
            <a:endParaRPr>
              <a:solidFill>
                <a:schemeClr val="lt1"/>
              </a:solidFill>
              <a:latin typeface="Mulish"/>
              <a:ea typeface="Mulish"/>
              <a:cs typeface="Mulish"/>
              <a:sym typeface="Mulish"/>
            </a:endParaRPr>
          </a:p>
          <a:p>
            <a:pPr indent="-304800" lvl="0" marL="457200" rtl="0" algn="l">
              <a:spcBef>
                <a:spcPts val="0"/>
              </a:spcBef>
              <a:spcAft>
                <a:spcPts val="0"/>
              </a:spcAft>
              <a:buClr>
                <a:schemeClr val="lt1"/>
              </a:buClr>
              <a:buSzPts val="1200"/>
              <a:buFont typeface="Mulish"/>
              <a:buAutoNum type="arabicPeriod"/>
            </a:pPr>
            <a:r>
              <a:rPr lang="en" sz="1200">
                <a:solidFill>
                  <a:schemeClr val="lt1"/>
                </a:solidFill>
                <a:latin typeface="Mulish"/>
                <a:ea typeface="Mulish"/>
                <a:cs typeface="Mulish"/>
                <a:sym typeface="Mulish"/>
              </a:rPr>
              <a:t>All Messages for all classes are currently hard coded for one specific question in the queue</a:t>
            </a:r>
            <a:endParaRPr sz="1200">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p:txBody>
      </p:sp>
      <p:sp>
        <p:nvSpPr>
          <p:cNvPr id="351" name="Google Shape;351;p43"/>
          <p:cNvSpPr txBox="1"/>
          <p:nvPr/>
        </p:nvSpPr>
        <p:spPr>
          <a:xfrm>
            <a:off x="5667475" y="1313325"/>
            <a:ext cx="2730600" cy="320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ulish"/>
                <a:ea typeface="Mulish"/>
                <a:cs typeface="Mulish"/>
                <a:sym typeface="Mulish"/>
              </a:rPr>
              <a:t>Other</a:t>
            </a:r>
            <a:endParaRPr b="1">
              <a:solidFill>
                <a:schemeClr val="lt1"/>
              </a:solidFill>
              <a:latin typeface="Mulish"/>
              <a:ea typeface="Mulish"/>
              <a:cs typeface="Mulish"/>
              <a:sym typeface="Mulish"/>
            </a:endParaRPr>
          </a:p>
          <a:p>
            <a:pPr indent="0" lvl="0" marL="0" rtl="0" algn="ctr">
              <a:spcBef>
                <a:spcPts val="0"/>
              </a:spcBef>
              <a:spcAft>
                <a:spcPts val="0"/>
              </a:spcAft>
              <a:buNone/>
            </a:pPr>
            <a:r>
              <a:t/>
            </a:r>
            <a:endParaRPr>
              <a:solidFill>
                <a:schemeClr val="lt1"/>
              </a:solidFill>
              <a:latin typeface="Mulish"/>
              <a:ea typeface="Mulish"/>
              <a:cs typeface="Mulish"/>
              <a:sym typeface="Mulish"/>
            </a:endParaRPr>
          </a:p>
          <a:p>
            <a:pPr indent="-304800" lvl="0" marL="457200" rtl="0" algn="l">
              <a:spcBef>
                <a:spcPts val="0"/>
              </a:spcBef>
              <a:spcAft>
                <a:spcPts val="0"/>
              </a:spcAft>
              <a:buClr>
                <a:schemeClr val="lt1"/>
              </a:buClr>
              <a:buSzPts val="1200"/>
              <a:buFont typeface="Mulish"/>
              <a:buAutoNum type="arabicPeriod"/>
            </a:pPr>
            <a:r>
              <a:rPr lang="en" sz="1200">
                <a:solidFill>
                  <a:schemeClr val="lt1"/>
                </a:solidFill>
                <a:latin typeface="Mulish"/>
                <a:ea typeface="Mulish"/>
                <a:cs typeface="Mulish"/>
                <a:sym typeface="Mulish"/>
              </a:rPr>
              <a:t>The notification page in the bottom bar is hardcoded in the front-end to fake notifications</a:t>
            </a:r>
            <a:endParaRPr sz="1200">
              <a:solidFill>
                <a:schemeClr val="lt1"/>
              </a:solidFill>
              <a:latin typeface="Mulish"/>
              <a:ea typeface="Mulish"/>
              <a:cs typeface="Mulish"/>
              <a:sym typeface="Mulish"/>
            </a:endParaRPr>
          </a:p>
          <a:p>
            <a:pPr indent="-304800" lvl="0" marL="457200" rtl="0" algn="l">
              <a:spcBef>
                <a:spcPts val="0"/>
              </a:spcBef>
              <a:spcAft>
                <a:spcPts val="0"/>
              </a:spcAft>
              <a:buClr>
                <a:schemeClr val="lt1"/>
              </a:buClr>
              <a:buSzPts val="1200"/>
              <a:buFont typeface="Mulish"/>
              <a:buAutoNum type="arabicPeriod"/>
            </a:pPr>
            <a:r>
              <a:rPr lang="en" sz="1200">
                <a:solidFill>
                  <a:schemeClr val="lt1"/>
                </a:solidFill>
                <a:latin typeface="Mulish"/>
                <a:ea typeface="Mulish"/>
                <a:cs typeface="Mulish"/>
                <a:sym typeface="Mulish"/>
              </a:rPr>
              <a:t>Collaboration page in the bottom bar is hardcoded to render a list of current questions the user has collaborated on.</a:t>
            </a:r>
            <a:endParaRPr sz="1200">
              <a:solidFill>
                <a:schemeClr val="lt1"/>
              </a:solidFill>
              <a:latin typeface="Mulish"/>
              <a:ea typeface="Mulish"/>
              <a:cs typeface="Mulish"/>
              <a:sym typeface="Mulish"/>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4"/>
          <p:cNvSpPr txBox="1"/>
          <p:nvPr>
            <p:ph idx="4294967295" type="title"/>
          </p:nvPr>
        </p:nvSpPr>
        <p:spPr>
          <a:xfrm>
            <a:off x="238150" y="23875"/>
            <a:ext cx="6865800" cy="73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900"/>
              <a:t>Plans to Finish</a:t>
            </a:r>
            <a:endParaRPr sz="2900"/>
          </a:p>
        </p:txBody>
      </p:sp>
      <p:sp>
        <p:nvSpPr>
          <p:cNvPr id="357" name="Google Shape;357;p44"/>
          <p:cNvSpPr/>
          <p:nvPr/>
        </p:nvSpPr>
        <p:spPr>
          <a:xfrm>
            <a:off x="206375" y="2206638"/>
            <a:ext cx="8350225" cy="730225"/>
          </a:xfrm>
          <a:custGeom>
            <a:rect b="b" l="l" r="r" t="t"/>
            <a:pathLst>
              <a:path extrusionOk="0" h="29209" w="334009">
                <a:moveTo>
                  <a:pt x="0" y="4219"/>
                </a:moveTo>
                <a:lnTo>
                  <a:pt x="0" y="28560"/>
                </a:lnTo>
                <a:lnTo>
                  <a:pt x="311718" y="29209"/>
                </a:lnTo>
                <a:lnTo>
                  <a:pt x="334009" y="13631"/>
                </a:lnTo>
                <a:lnTo>
                  <a:pt x="313875" y="0"/>
                </a:lnTo>
                <a:lnTo>
                  <a:pt x="719" y="0"/>
                </a:lnTo>
                <a:lnTo>
                  <a:pt x="0" y="1270"/>
                </a:lnTo>
                <a:close/>
              </a:path>
            </a:pathLst>
          </a:custGeom>
          <a:solidFill>
            <a:schemeClr val="lt1"/>
          </a:solidFill>
          <a:ln cap="flat" cmpd="sng" w="9525">
            <a:solidFill>
              <a:schemeClr val="dk2"/>
            </a:solidFill>
            <a:prstDash val="solid"/>
            <a:round/>
            <a:headEnd len="med" w="med" type="none"/>
            <a:tailEnd len="med" w="med" type="none"/>
          </a:ln>
        </p:spPr>
      </p:sp>
      <p:cxnSp>
        <p:nvCxnSpPr>
          <p:cNvPr id="358" name="Google Shape;358;p44"/>
          <p:cNvCxnSpPr/>
          <p:nvPr/>
        </p:nvCxnSpPr>
        <p:spPr>
          <a:xfrm rot="10800000">
            <a:off x="793725" y="1369200"/>
            <a:ext cx="0" cy="1020000"/>
          </a:xfrm>
          <a:prstGeom prst="straightConnector1">
            <a:avLst/>
          </a:prstGeom>
          <a:noFill/>
          <a:ln cap="flat" cmpd="sng" w="28575">
            <a:solidFill>
              <a:schemeClr val="dk2"/>
            </a:solidFill>
            <a:prstDash val="solid"/>
            <a:round/>
            <a:headEnd len="med" w="med" type="none"/>
            <a:tailEnd len="med" w="med" type="none"/>
          </a:ln>
        </p:spPr>
      </p:cxnSp>
      <p:sp>
        <p:nvSpPr>
          <p:cNvPr id="359" name="Google Shape;359;p44"/>
          <p:cNvSpPr txBox="1"/>
          <p:nvPr/>
        </p:nvSpPr>
        <p:spPr>
          <a:xfrm>
            <a:off x="515925" y="754075"/>
            <a:ext cx="1135200" cy="5631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Roboto Condensed"/>
                <a:ea typeface="Roboto Condensed"/>
                <a:cs typeface="Roboto Condensed"/>
                <a:sym typeface="Roboto Condensed"/>
              </a:rPr>
              <a:t>Start Task 2: Make pages for asking questions.</a:t>
            </a:r>
            <a:endParaRPr sz="1000">
              <a:solidFill>
                <a:schemeClr val="lt1"/>
              </a:solidFill>
              <a:latin typeface="Roboto Condensed"/>
              <a:ea typeface="Roboto Condensed"/>
              <a:cs typeface="Roboto Condensed"/>
              <a:sym typeface="Roboto Condensed"/>
            </a:endParaRPr>
          </a:p>
        </p:txBody>
      </p:sp>
      <p:cxnSp>
        <p:nvCxnSpPr>
          <p:cNvPr id="360" name="Google Shape;360;p44"/>
          <p:cNvCxnSpPr/>
          <p:nvPr/>
        </p:nvCxnSpPr>
        <p:spPr>
          <a:xfrm flipH="1" rot="10800000">
            <a:off x="428625" y="2795800"/>
            <a:ext cx="7800" cy="1331700"/>
          </a:xfrm>
          <a:prstGeom prst="straightConnector1">
            <a:avLst/>
          </a:prstGeom>
          <a:noFill/>
          <a:ln cap="flat" cmpd="sng" w="28575">
            <a:solidFill>
              <a:schemeClr val="dk2"/>
            </a:solidFill>
            <a:prstDash val="solid"/>
            <a:round/>
            <a:headEnd len="med" w="med" type="none"/>
            <a:tailEnd len="med" w="med" type="none"/>
          </a:ln>
        </p:spPr>
      </p:cxnSp>
      <p:sp>
        <p:nvSpPr>
          <p:cNvPr id="361" name="Google Shape;361;p44"/>
          <p:cNvSpPr txBox="1"/>
          <p:nvPr/>
        </p:nvSpPr>
        <p:spPr>
          <a:xfrm>
            <a:off x="206375" y="4232575"/>
            <a:ext cx="1135200" cy="508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Roboto Condensed"/>
                <a:ea typeface="Roboto Condensed"/>
                <a:cs typeface="Roboto Condensed"/>
                <a:sym typeface="Roboto Condensed"/>
              </a:rPr>
              <a:t>Create Back-End Database</a:t>
            </a:r>
            <a:endParaRPr sz="1000">
              <a:solidFill>
                <a:schemeClr val="lt1"/>
              </a:solidFill>
              <a:latin typeface="Roboto Condensed"/>
              <a:ea typeface="Roboto Condensed"/>
              <a:cs typeface="Roboto Condensed"/>
              <a:sym typeface="Roboto Condensed"/>
            </a:endParaRPr>
          </a:p>
        </p:txBody>
      </p:sp>
      <p:cxnSp>
        <p:nvCxnSpPr>
          <p:cNvPr id="362" name="Google Shape;362;p44"/>
          <p:cNvCxnSpPr/>
          <p:nvPr/>
        </p:nvCxnSpPr>
        <p:spPr>
          <a:xfrm flipH="1" rot="10800000">
            <a:off x="2024175" y="2795845"/>
            <a:ext cx="7800" cy="866700"/>
          </a:xfrm>
          <a:prstGeom prst="straightConnector1">
            <a:avLst/>
          </a:prstGeom>
          <a:noFill/>
          <a:ln cap="flat" cmpd="sng" w="28575">
            <a:solidFill>
              <a:schemeClr val="dk2"/>
            </a:solidFill>
            <a:prstDash val="solid"/>
            <a:round/>
            <a:headEnd len="med" w="med" type="none"/>
            <a:tailEnd len="med" w="med" type="none"/>
          </a:ln>
        </p:spPr>
      </p:cxnSp>
      <p:sp>
        <p:nvSpPr>
          <p:cNvPr id="363" name="Google Shape;363;p44"/>
          <p:cNvSpPr txBox="1"/>
          <p:nvPr/>
        </p:nvSpPr>
        <p:spPr>
          <a:xfrm>
            <a:off x="1801925" y="3730923"/>
            <a:ext cx="1309500" cy="5631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Roboto Condensed"/>
                <a:ea typeface="Roboto Condensed"/>
                <a:cs typeface="Roboto Condensed"/>
                <a:sym typeface="Roboto Condensed"/>
              </a:rPr>
              <a:t>Make question persist in database</a:t>
            </a:r>
            <a:endParaRPr sz="1000">
              <a:solidFill>
                <a:schemeClr val="lt1"/>
              </a:solidFill>
              <a:latin typeface="Roboto Condensed"/>
              <a:ea typeface="Roboto Condensed"/>
              <a:cs typeface="Roboto Condensed"/>
              <a:sym typeface="Roboto Condensed"/>
            </a:endParaRPr>
          </a:p>
        </p:txBody>
      </p:sp>
      <p:cxnSp>
        <p:nvCxnSpPr>
          <p:cNvPr id="364" name="Google Shape;364;p44"/>
          <p:cNvCxnSpPr/>
          <p:nvPr/>
        </p:nvCxnSpPr>
        <p:spPr>
          <a:xfrm flipH="1" rot="10800000">
            <a:off x="3932250" y="2795800"/>
            <a:ext cx="7800" cy="1331700"/>
          </a:xfrm>
          <a:prstGeom prst="straightConnector1">
            <a:avLst/>
          </a:prstGeom>
          <a:noFill/>
          <a:ln cap="flat" cmpd="sng" w="28575">
            <a:solidFill>
              <a:schemeClr val="dk2"/>
            </a:solidFill>
            <a:prstDash val="solid"/>
            <a:round/>
            <a:headEnd len="med" w="med" type="none"/>
            <a:tailEnd len="med" w="med" type="none"/>
          </a:ln>
        </p:spPr>
      </p:cxnSp>
      <p:sp>
        <p:nvSpPr>
          <p:cNvPr id="365" name="Google Shape;365;p44"/>
          <p:cNvSpPr txBox="1"/>
          <p:nvPr/>
        </p:nvSpPr>
        <p:spPr>
          <a:xfrm>
            <a:off x="3710000" y="4232575"/>
            <a:ext cx="1135200" cy="508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Roboto Condensed"/>
                <a:ea typeface="Roboto Condensed"/>
                <a:cs typeface="Roboto Condensed"/>
                <a:sym typeface="Roboto Condensed"/>
              </a:rPr>
              <a:t>Make Messaging functional</a:t>
            </a:r>
            <a:endParaRPr sz="1000">
              <a:solidFill>
                <a:schemeClr val="lt1"/>
              </a:solidFill>
              <a:latin typeface="Roboto Condensed"/>
              <a:ea typeface="Roboto Condensed"/>
              <a:cs typeface="Roboto Condensed"/>
              <a:sym typeface="Roboto Condensed"/>
            </a:endParaRPr>
          </a:p>
        </p:txBody>
      </p:sp>
      <p:cxnSp>
        <p:nvCxnSpPr>
          <p:cNvPr id="366" name="Google Shape;366;p44"/>
          <p:cNvCxnSpPr/>
          <p:nvPr/>
        </p:nvCxnSpPr>
        <p:spPr>
          <a:xfrm flipH="1" rot="10800000">
            <a:off x="6062575" y="2795800"/>
            <a:ext cx="7800" cy="1331700"/>
          </a:xfrm>
          <a:prstGeom prst="straightConnector1">
            <a:avLst/>
          </a:prstGeom>
          <a:noFill/>
          <a:ln cap="flat" cmpd="sng" w="28575">
            <a:solidFill>
              <a:schemeClr val="dk2"/>
            </a:solidFill>
            <a:prstDash val="solid"/>
            <a:round/>
            <a:headEnd len="med" w="med" type="none"/>
            <a:tailEnd len="med" w="med" type="none"/>
          </a:ln>
        </p:spPr>
      </p:cxnSp>
      <p:sp>
        <p:nvSpPr>
          <p:cNvPr id="367" name="Google Shape;367;p44"/>
          <p:cNvSpPr txBox="1"/>
          <p:nvPr/>
        </p:nvSpPr>
        <p:spPr>
          <a:xfrm>
            <a:off x="5840325" y="4232575"/>
            <a:ext cx="1135200" cy="508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Roboto Condensed"/>
                <a:ea typeface="Roboto Condensed"/>
                <a:cs typeface="Roboto Condensed"/>
                <a:sym typeface="Roboto Condensed"/>
              </a:rPr>
              <a:t>Finish Task 3</a:t>
            </a:r>
            <a:endParaRPr sz="1000">
              <a:solidFill>
                <a:schemeClr val="lt1"/>
              </a:solidFill>
              <a:latin typeface="Roboto Condensed"/>
              <a:ea typeface="Roboto Condensed"/>
              <a:cs typeface="Roboto Condensed"/>
              <a:sym typeface="Roboto Condensed"/>
            </a:endParaRPr>
          </a:p>
        </p:txBody>
      </p:sp>
      <p:cxnSp>
        <p:nvCxnSpPr>
          <p:cNvPr id="368" name="Google Shape;368;p44"/>
          <p:cNvCxnSpPr/>
          <p:nvPr/>
        </p:nvCxnSpPr>
        <p:spPr>
          <a:xfrm rot="10800000">
            <a:off x="3389225" y="1095300"/>
            <a:ext cx="0" cy="1293900"/>
          </a:xfrm>
          <a:prstGeom prst="straightConnector1">
            <a:avLst/>
          </a:prstGeom>
          <a:noFill/>
          <a:ln cap="flat" cmpd="sng" w="28575">
            <a:solidFill>
              <a:schemeClr val="dk2"/>
            </a:solidFill>
            <a:prstDash val="solid"/>
            <a:round/>
            <a:headEnd len="med" w="med" type="none"/>
            <a:tailEnd len="med" w="med" type="none"/>
          </a:ln>
        </p:spPr>
      </p:cxnSp>
      <p:sp>
        <p:nvSpPr>
          <p:cNvPr id="369" name="Google Shape;369;p44"/>
          <p:cNvSpPr txBox="1"/>
          <p:nvPr/>
        </p:nvSpPr>
        <p:spPr>
          <a:xfrm>
            <a:off x="3111425" y="420700"/>
            <a:ext cx="1253400" cy="6033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Roboto Condensed"/>
                <a:ea typeface="Roboto Condensed"/>
                <a:cs typeface="Roboto Condensed"/>
                <a:sym typeface="Roboto Condensed"/>
              </a:rPr>
              <a:t>Start Task 3: Make Pages for Voice Huddles and Pop-ups</a:t>
            </a:r>
            <a:endParaRPr sz="1000">
              <a:solidFill>
                <a:schemeClr val="lt1"/>
              </a:solidFill>
              <a:latin typeface="Roboto Condensed"/>
              <a:ea typeface="Roboto Condensed"/>
              <a:cs typeface="Roboto Condensed"/>
              <a:sym typeface="Roboto Condensed"/>
            </a:endParaRPr>
          </a:p>
        </p:txBody>
      </p:sp>
      <p:cxnSp>
        <p:nvCxnSpPr>
          <p:cNvPr id="370" name="Google Shape;370;p44"/>
          <p:cNvCxnSpPr/>
          <p:nvPr/>
        </p:nvCxnSpPr>
        <p:spPr>
          <a:xfrm rot="10800000">
            <a:off x="5205175" y="1369200"/>
            <a:ext cx="0" cy="1020000"/>
          </a:xfrm>
          <a:prstGeom prst="straightConnector1">
            <a:avLst/>
          </a:prstGeom>
          <a:noFill/>
          <a:ln cap="flat" cmpd="sng" w="28575">
            <a:solidFill>
              <a:schemeClr val="dk2"/>
            </a:solidFill>
            <a:prstDash val="solid"/>
            <a:round/>
            <a:headEnd len="med" w="med" type="none"/>
            <a:tailEnd len="med" w="med" type="none"/>
          </a:ln>
        </p:spPr>
      </p:cxnSp>
      <p:sp>
        <p:nvSpPr>
          <p:cNvPr id="371" name="Google Shape;371;p44"/>
          <p:cNvSpPr txBox="1"/>
          <p:nvPr/>
        </p:nvSpPr>
        <p:spPr>
          <a:xfrm>
            <a:off x="4927375" y="754075"/>
            <a:ext cx="1135200" cy="5631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Roboto Condensed"/>
                <a:ea typeface="Roboto Condensed"/>
                <a:cs typeface="Roboto Condensed"/>
                <a:sym typeface="Roboto Condensed"/>
              </a:rPr>
              <a:t>Make Voice Huddle Functional</a:t>
            </a:r>
            <a:endParaRPr sz="1000">
              <a:solidFill>
                <a:schemeClr val="lt1"/>
              </a:solidFill>
              <a:latin typeface="Roboto Condensed"/>
              <a:ea typeface="Roboto Condensed"/>
              <a:cs typeface="Roboto Condensed"/>
              <a:sym typeface="Roboto Condensed"/>
            </a:endParaRPr>
          </a:p>
        </p:txBody>
      </p:sp>
      <p:cxnSp>
        <p:nvCxnSpPr>
          <p:cNvPr id="372" name="Google Shape;372;p44"/>
          <p:cNvCxnSpPr/>
          <p:nvPr/>
        </p:nvCxnSpPr>
        <p:spPr>
          <a:xfrm rot="10800000">
            <a:off x="2294325" y="1718100"/>
            <a:ext cx="0" cy="713100"/>
          </a:xfrm>
          <a:prstGeom prst="straightConnector1">
            <a:avLst/>
          </a:prstGeom>
          <a:noFill/>
          <a:ln cap="flat" cmpd="sng" w="28575">
            <a:solidFill>
              <a:schemeClr val="dk2"/>
            </a:solidFill>
            <a:prstDash val="solid"/>
            <a:round/>
            <a:headEnd len="med" w="med" type="none"/>
            <a:tailEnd len="med" w="med" type="none"/>
          </a:ln>
        </p:spPr>
      </p:cxnSp>
      <p:sp>
        <p:nvSpPr>
          <p:cNvPr id="373" name="Google Shape;373;p44"/>
          <p:cNvSpPr txBox="1"/>
          <p:nvPr/>
        </p:nvSpPr>
        <p:spPr>
          <a:xfrm>
            <a:off x="1754575" y="1118700"/>
            <a:ext cx="1253400" cy="5631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Roboto Condensed"/>
                <a:ea typeface="Roboto Condensed"/>
                <a:cs typeface="Roboto Condensed"/>
                <a:sym typeface="Roboto Condensed"/>
              </a:rPr>
              <a:t>Finish Task 2</a:t>
            </a:r>
            <a:endParaRPr sz="1000">
              <a:solidFill>
                <a:schemeClr val="lt1"/>
              </a:solidFill>
              <a:latin typeface="Roboto Condensed"/>
              <a:ea typeface="Roboto Condensed"/>
              <a:cs typeface="Roboto Condensed"/>
              <a:sym typeface="Roboto Condensed"/>
            </a:endParaRPr>
          </a:p>
        </p:txBody>
      </p:sp>
      <p:cxnSp>
        <p:nvCxnSpPr>
          <p:cNvPr id="374" name="Google Shape;374;p44"/>
          <p:cNvCxnSpPr/>
          <p:nvPr/>
        </p:nvCxnSpPr>
        <p:spPr>
          <a:xfrm rot="10800000">
            <a:off x="7253325" y="1411200"/>
            <a:ext cx="0" cy="1020000"/>
          </a:xfrm>
          <a:prstGeom prst="straightConnector1">
            <a:avLst/>
          </a:prstGeom>
          <a:noFill/>
          <a:ln cap="flat" cmpd="sng" w="28575">
            <a:solidFill>
              <a:schemeClr val="dk2"/>
            </a:solidFill>
            <a:prstDash val="solid"/>
            <a:round/>
            <a:headEnd len="med" w="med" type="none"/>
            <a:tailEnd len="med" w="med" type="none"/>
          </a:ln>
        </p:spPr>
      </p:cxnSp>
      <p:sp>
        <p:nvSpPr>
          <p:cNvPr id="375" name="Google Shape;375;p44"/>
          <p:cNvSpPr txBox="1"/>
          <p:nvPr/>
        </p:nvSpPr>
        <p:spPr>
          <a:xfrm>
            <a:off x="6975525" y="628950"/>
            <a:ext cx="1740000" cy="7302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Roboto Condensed"/>
                <a:ea typeface="Roboto Condensed"/>
                <a:cs typeface="Roboto Condensed"/>
                <a:sym typeface="Roboto Condensed"/>
              </a:rPr>
              <a:t>Finish Miscellanous Items, Extra feature</a:t>
            </a:r>
            <a:endParaRPr sz="1000">
              <a:solidFill>
                <a:schemeClr val="lt1"/>
              </a:solidFill>
              <a:latin typeface="Roboto Condensed"/>
              <a:ea typeface="Roboto Condensed"/>
              <a:cs typeface="Roboto Condensed"/>
              <a:sym typeface="Roboto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5"/>
          <p:cNvSpPr txBox="1"/>
          <p:nvPr>
            <p:ph idx="4294967295" type="title"/>
          </p:nvPr>
        </p:nvSpPr>
        <p:spPr>
          <a:xfrm>
            <a:off x="1333850" y="2102250"/>
            <a:ext cx="6552300" cy="93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High-</a:t>
            </a:r>
            <a:r>
              <a:rPr lang="en" sz="4000"/>
              <a:t>Fidelity</a:t>
            </a:r>
            <a:r>
              <a:rPr lang="en" sz="4000"/>
              <a:t> Prototype Task 1 Demonstration</a:t>
            </a:r>
            <a:endParaRPr sz="4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6"/>
          <p:cNvSpPr txBox="1"/>
          <p:nvPr>
            <p:ph idx="4294967295" type="title"/>
          </p:nvPr>
        </p:nvSpPr>
        <p:spPr>
          <a:xfrm>
            <a:off x="1333850" y="2102250"/>
            <a:ext cx="6552300" cy="93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Thank You!</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idx="4294967295" type="title"/>
          </p:nvPr>
        </p:nvSpPr>
        <p:spPr>
          <a:xfrm>
            <a:off x="966475" y="838000"/>
            <a:ext cx="5513100" cy="93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500"/>
              <a:t>Value Proposition</a:t>
            </a:r>
            <a:endParaRPr sz="5500"/>
          </a:p>
        </p:txBody>
      </p:sp>
      <p:sp>
        <p:nvSpPr>
          <p:cNvPr id="154" name="Google Shape;154;p25"/>
          <p:cNvSpPr txBox="1"/>
          <p:nvPr>
            <p:ph idx="4294967295" type="subTitle"/>
          </p:nvPr>
        </p:nvSpPr>
        <p:spPr>
          <a:xfrm>
            <a:off x="966475" y="1777000"/>
            <a:ext cx="4653300" cy="23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FFFFFF"/>
                </a:solidFill>
              </a:rPr>
              <a:t>Elevate office hours: match questions, connect students, and share knowledge.</a:t>
            </a:r>
            <a:endParaRPr sz="2300">
              <a:solidFill>
                <a:srgbClr val="FFFFFF"/>
              </a:solidFill>
            </a:endParaRPr>
          </a:p>
          <a:p>
            <a:pPr indent="0" lvl="0" marL="0" rtl="0" algn="l">
              <a:spcBef>
                <a:spcPts val="1600"/>
              </a:spcBef>
              <a:spcAft>
                <a:spcPts val="0"/>
              </a:spcAft>
              <a:buNone/>
            </a:pPr>
            <a:r>
              <a:t/>
            </a:r>
            <a:endParaRPr sz="2300">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idx="4294967295" type="title"/>
          </p:nvPr>
        </p:nvSpPr>
        <p:spPr>
          <a:xfrm>
            <a:off x="966475" y="838000"/>
            <a:ext cx="2898300" cy="93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500"/>
              <a:t>Problem:</a:t>
            </a:r>
            <a:endParaRPr sz="5500"/>
          </a:p>
        </p:txBody>
      </p:sp>
      <p:sp>
        <p:nvSpPr>
          <p:cNvPr id="160" name="Google Shape;160;p26"/>
          <p:cNvSpPr txBox="1"/>
          <p:nvPr>
            <p:ph idx="4294967295" type="subTitle"/>
          </p:nvPr>
        </p:nvSpPr>
        <p:spPr>
          <a:xfrm>
            <a:off x="966475" y="1777000"/>
            <a:ext cx="2652900" cy="292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Students wait in the queue, enduring the repetitive cycle of Teachers and TA’s answering the same questions.</a:t>
            </a:r>
            <a:endParaRPr/>
          </a:p>
        </p:txBody>
      </p:sp>
      <p:sp>
        <p:nvSpPr>
          <p:cNvPr id="161" name="Google Shape;161;p26"/>
          <p:cNvSpPr txBox="1"/>
          <p:nvPr>
            <p:ph idx="4294967295" type="title"/>
          </p:nvPr>
        </p:nvSpPr>
        <p:spPr>
          <a:xfrm>
            <a:off x="5077625" y="838000"/>
            <a:ext cx="2898300" cy="93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500"/>
              <a:t>Solution</a:t>
            </a:r>
            <a:r>
              <a:rPr lang="en" sz="5500"/>
              <a:t>:</a:t>
            </a:r>
            <a:endParaRPr sz="5500"/>
          </a:p>
        </p:txBody>
      </p:sp>
      <p:sp>
        <p:nvSpPr>
          <p:cNvPr id="162" name="Google Shape;162;p26"/>
          <p:cNvSpPr txBox="1"/>
          <p:nvPr>
            <p:ph idx="4294967295" type="subTitle"/>
          </p:nvPr>
        </p:nvSpPr>
        <p:spPr>
          <a:xfrm>
            <a:off x="5200325" y="1777000"/>
            <a:ext cx="2652900" cy="292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Group students </a:t>
            </a:r>
            <a:r>
              <a:rPr lang="en"/>
              <a:t>together</a:t>
            </a:r>
            <a:r>
              <a:rPr lang="en"/>
              <a:t> with the same question to enable collaboration and make waiting for Teacher/TA assistance productive.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idx="4294967295" type="title"/>
          </p:nvPr>
        </p:nvSpPr>
        <p:spPr>
          <a:xfrm>
            <a:off x="1178225" y="1028025"/>
            <a:ext cx="39219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Heuristic Evaluation Results</a:t>
            </a:r>
            <a:endParaRPr sz="2600"/>
          </a:p>
        </p:txBody>
      </p:sp>
      <p:sp>
        <p:nvSpPr>
          <p:cNvPr id="168" name="Google Shape;168;p27"/>
          <p:cNvSpPr txBox="1"/>
          <p:nvPr>
            <p:ph idx="4294967295" type="title"/>
          </p:nvPr>
        </p:nvSpPr>
        <p:spPr>
          <a:xfrm>
            <a:off x="446165" y="1028000"/>
            <a:ext cx="629400" cy="5277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600"/>
              <a:t>1</a:t>
            </a:r>
            <a:endParaRPr sz="2600"/>
          </a:p>
        </p:txBody>
      </p:sp>
      <p:sp>
        <p:nvSpPr>
          <p:cNvPr id="169" name="Google Shape;169;p27"/>
          <p:cNvSpPr txBox="1"/>
          <p:nvPr>
            <p:ph idx="4294967295" type="title"/>
          </p:nvPr>
        </p:nvSpPr>
        <p:spPr>
          <a:xfrm>
            <a:off x="1178225" y="2627738"/>
            <a:ext cx="27558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Prototype Status</a:t>
            </a:r>
            <a:endParaRPr sz="2600"/>
          </a:p>
        </p:txBody>
      </p:sp>
      <p:sp>
        <p:nvSpPr>
          <p:cNvPr id="170" name="Google Shape;170;p27"/>
          <p:cNvSpPr txBox="1"/>
          <p:nvPr>
            <p:ph idx="4294967295" type="title"/>
          </p:nvPr>
        </p:nvSpPr>
        <p:spPr>
          <a:xfrm>
            <a:off x="444550" y="2627733"/>
            <a:ext cx="629400" cy="5277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600"/>
              <a:t>3</a:t>
            </a:r>
            <a:endParaRPr sz="2600"/>
          </a:p>
        </p:txBody>
      </p:sp>
      <p:sp>
        <p:nvSpPr>
          <p:cNvPr id="171" name="Google Shape;171;p27"/>
          <p:cNvSpPr txBox="1"/>
          <p:nvPr>
            <p:ph idx="4294967295" type="title"/>
          </p:nvPr>
        </p:nvSpPr>
        <p:spPr>
          <a:xfrm>
            <a:off x="1178224" y="1827875"/>
            <a:ext cx="24771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Revised Design</a:t>
            </a:r>
            <a:endParaRPr sz="2600"/>
          </a:p>
        </p:txBody>
      </p:sp>
      <p:sp>
        <p:nvSpPr>
          <p:cNvPr id="172" name="Google Shape;172;p27"/>
          <p:cNvSpPr txBox="1"/>
          <p:nvPr>
            <p:ph idx="4294967295" type="title"/>
          </p:nvPr>
        </p:nvSpPr>
        <p:spPr>
          <a:xfrm>
            <a:off x="446980" y="1827867"/>
            <a:ext cx="629400" cy="5277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600"/>
              <a:t>2</a:t>
            </a:r>
            <a:endParaRPr sz="2600"/>
          </a:p>
        </p:txBody>
      </p:sp>
      <p:sp>
        <p:nvSpPr>
          <p:cNvPr id="173" name="Google Shape;173;p27"/>
          <p:cNvSpPr txBox="1"/>
          <p:nvPr>
            <p:ph idx="4294967295" type="title"/>
          </p:nvPr>
        </p:nvSpPr>
        <p:spPr>
          <a:xfrm>
            <a:off x="1178236" y="3427627"/>
            <a:ext cx="20079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Demo</a:t>
            </a:r>
            <a:endParaRPr sz="2600"/>
          </a:p>
        </p:txBody>
      </p:sp>
      <p:sp>
        <p:nvSpPr>
          <p:cNvPr id="174" name="Google Shape;174;p27"/>
          <p:cNvSpPr txBox="1"/>
          <p:nvPr>
            <p:ph idx="4294967295" type="title"/>
          </p:nvPr>
        </p:nvSpPr>
        <p:spPr>
          <a:xfrm>
            <a:off x="445365" y="3427600"/>
            <a:ext cx="629400" cy="5277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600"/>
              <a:t>4</a:t>
            </a:r>
            <a:endParaRPr sz="2600"/>
          </a:p>
        </p:txBody>
      </p:sp>
      <p:sp>
        <p:nvSpPr>
          <p:cNvPr id="175" name="Google Shape;175;p27"/>
          <p:cNvSpPr txBox="1"/>
          <p:nvPr>
            <p:ph idx="4294967295" type="title"/>
          </p:nvPr>
        </p:nvSpPr>
        <p:spPr>
          <a:xfrm>
            <a:off x="481925" y="330200"/>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OVERVIEW</a:t>
            </a:r>
            <a:endParaRPr sz="3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idx="4294967295" type="title"/>
          </p:nvPr>
        </p:nvSpPr>
        <p:spPr>
          <a:xfrm>
            <a:off x="482475" y="440700"/>
            <a:ext cx="8121300" cy="93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500"/>
              <a:t>Heuristic Evaluation Result</a:t>
            </a:r>
            <a:endParaRPr sz="5500"/>
          </a:p>
        </p:txBody>
      </p:sp>
      <p:graphicFrame>
        <p:nvGraphicFramePr>
          <p:cNvPr id="181" name="Google Shape;181;p28"/>
          <p:cNvGraphicFramePr/>
          <p:nvPr/>
        </p:nvGraphicFramePr>
        <p:xfrm>
          <a:off x="4122650" y="1329125"/>
          <a:ext cx="3000000" cy="3000000"/>
        </p:xfrm>
        <a:graphic>
          <a:graphicData uri="http://schemas.openxmlformats.org/drawingml/2006/table">
            <a:tbl>
              <a:tblPr bandCol="1" bandRow="1">
                <a:noFill/>
                <a:tableStyleId>{6A115D55-C49C-438E-BD97-9DCF97BC24FE}</a:tableStyleId>
              </a:tblPr>
              <a:tblGrid>
                <a:gridCol w="1840825"/>
                <a:gridCol w="465850"/>
                <a:gridCol w="465850"/>
                <a:gridCol w="465850"/>
                <a:gridCol w="484425"/>
                <a:gridCol w="465850"/>
                <a:gridCol w="474725"/>
              </a:tblGrid>
              <a:tr h="246600">
                <a:tc>
                  <a:txBody>
                    <a:bodyPr/>
                    <a:lstStyle/>
                    <a:p>
                      <a:pPr indent="0" lvl="0" marL="0" rtl="0" algn="l">
                        <a:spcBef>
                          <a:spcPts val="0"/>
                        </a:spcBef>
                        <a:spcAft>
                          <a:spcPts val="0"/>
                        </a:spcAft>
                        <a:buNone/>
                      </a:pPr>
                      <a:r>
                        <a:rPr b="1" lang="en" sz="800">
                          <a:latin typeface="Source Sans Pro"/>
                          <a:ea typeface="Source Sans Pro"/>
                          <a:cs typeface="Source Sans Pro"/>
                          <a:sym typeface="Source Sans Pro"/>
                        </a:rPr>
                        <a:t>Category</a:t>
                      </a:r>
                      <a:endParaRPr b="1"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b="1" lang="en" sz="600">
                          <a:latin typeface="Source Sans Pro"/>
                          <a:ea typeface="Source Sans Pro"/>
                          <a:cs typeface="Source Sans Pro"/>
                          <a:sym typeface="Source Sans Pro"/>
                        </a:rPr>
                        <a:t># Viol.</a:t>
                      </a:r>
                      <a:endParaRPr b="1" sz="600">
                        <a:latin typeface="Source Sans Pro"/>
                        <a:ea typeface="Source Sans Pro"/>
                        <a:cs typeface="Source Sans Pro"/>
                        <a:sym typeface="Source Sans Pro"/>
                      </a:endParaRPr>
                    </a:p>
                    <a:p>
                      <a:pPr indent="0" lvl="0" marL="0" rtl="0" algn="l">
                        <a:spcBef>
                          <a:spcPts val="0"/>
                        </a:spcBef>
                        <a:spcAft>
                          <a:spcPts val="0"/>
                        </a:spcAft>
                        <a:buNone/>
                      </a:pPr>
                      <a:r>
                        <a:rPr b="1" lang="en" sz="600">
                          <a:latin typeface="Source Sans Pro"/>
                          <a:ea typeface="Source Sans Pro"/>
                          <a:cs typeface="Source Sans Pro"/>
                          <a:sym typeface="Source Sans Pro"/>
                        </a:rPr>
                        <a:t>(sev 0)</a:t>
                      </a:r>
                      <a:endParaRPr b="1"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b="1" lang="en" sz="600">
                          <a:latin typeface="Source Sans Pro"/>
                          <a:ea typeface="Source Sans Pro"/>
                          <a:cs typeface="Source Sans Pro"/>
                          <a:sym typeface="Source Sans Pro"/>
                        </a:rPr>
                        <a:t># Viol.</a:t>
                      </a:r>
                      <a:endParaRPr b="1" sz="600">
                        <a:latin typeface="Source Sans Pro"/>
                        <a:ea typeface="Source Sans Pro"/>
                        <a:cs typeface="Source Sans Pro"/>
                        <a:sym typeface="Source Sans Pro"/>
                      </a:endParaRPr>
                    </a:p>
                    <a:p>
                      <a:pPr indent="0" lvl="0" marL="0" rtl="0" algn="l">
                        <a:spcBef>
                          <a:spcPts val="0"/>
                        </a:spcBef>
                        <a:spcAft>
                          <a:spcPts val="0"/>
                        </a:spcAft>
                        <a:buNone/>
                      </a:pPr>
                      <a:r>
                        <a:rPr b="1" lang="en" sz="600">
                          <a:latin typeface="Source Sans Pro"/>
                          <a:ea typeface="Source Sans Pro"/>
                          <a:cs typeface="Source Sans Pro"/>
                          <a:sym typeface="Source Sans Pro"/>
                        </a:rPr>
                        <a:t>(sev 1)</a:t>
                      </a:r>
                      <a:endParaRPr b="1"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b="1" lang="en" sz="600">
                          <a:latin typeface="Source Sans Pro"/>
                          <a:ea typeface="Source Sans Pro"/>
                          <a:cs typeface="Source Sans Pro"/>
                          <a:sym typeface="Source Sans Pro"/>
                        </a:rPr>
                        <a:t># Viol.</a:t>
                      </a:r>
                      <a:endParaRPr b="1" sz="600">
                        <a:latin typeface="Source Sans Pro"/>
                        <a:ea typeface="Source Sans Pro"/>
                        <a:cs typeface="Source Sans Pro"/>
                        <a:sym typeface="Source Sans Pro"/>
                      </a:endParaRPr>
                    </a:p>
                    <a:p>
                      <a:pPr indent="0" lvl="0" marL="0" rtl="0" algn="l">
                        <a:spcBef>
                          <a:spcPts val="0"/>
                        </a:spcBef>
                        <a:spcAft>
                          <a:spcPts val="0"/>
                        </a:spcAft>
                        <a:buNone/>
                      </a:pPr>
                      <a:r>
                        <a:rPr b="1" lang="en" sz="600">
                          <a:latin typeface="Source Sans Pro"/>
                          <a:ea typeface="Source Sans Pro"/>
                          <a:cs typeface="Source Sans Pro"/>
                          <a:sym typeface="Source Sans Pro"/>
                        </a:rPr>
                        <a:t>(sev 2)</a:t>
                      </a:r>
                      <a:endParaRPr b="1"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b="1" lang="en" sz="600">
                          <a:latin typeface="Source Sans Pro"/>
                          <a:ea typeface="Source Sans Pro"/>
                          <a:cs typeface="Source Sans Pro"/>
                          <a:sym typeface="Source Sans Pro"/>
                        </a:rPr>
                        <a:t># Viol.</a:t>
                      </a:r>
                      <a:endParaRPr b="1" sz="600">
                        <a:latin typeface="Source Sans Pro"/>
                        <a:ea typeface="Source Sans Pro"/>
                        <a:cs typeface="Source Sans Pro"/>
                        <a:sym typeface="Source Sans Pro"/>
                      </a:endParaRPr>
                    </a:p>
                    <a:p>
                      <a:pPr indent="0" lvl="0" marL="0" rtl="0" algn="l">
                        <a:spcBef>
                          <a:spcPts val="0"/>
                        </a:spcBef>
                        <a:spcAft>
                          <a:spcPts val="0"/>
                        </a:spcAft>
                        <a:buNone/>
                      </a:pPr>
                      <a:r>
                        <a:rPr b="1" lang="en" sz="600">
                          <a:latin typeface="Source Sans Pro"/>
                          <a:ea typeface="Source Sans Pro"/>
                          <a:cs typeface="Source Sans Pro"/>
                          <a:sym typeface="Source Sans Pro"/>
                        </a:rPr>
                        <a:t>(sev 3)</a:t>
                      </a:r>
                      <a:endParaRPr b="1" sz="6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b="1" lang="en" sz="600">
                          <a:latin typeface="Source Sans Pro"/>
                          <a:ea typeface="Source Sans Pro"/>
                          <a:cs typeface="Source Sans Pro"/>
                          <a:sym typeface="Source Sans Pro"/>
                        </a:rPr>
                        <a:t># Viol.</a:t>
                      </a:r>
                      <a:endParaRPr b="1" sz="600">
                        <a:latin typeface="Source Sans Pro"/>
                        <a:ea typeface="Source Sans Pro"/>
                        <a:cs typeface="Source Sans Pro"/>
                        <a:sym typeface="Source Sans Pro"/>
                      </a:endParaRPr>
                    </a:p>
                    <a:p>
                      <a:pPr indent="0" lvl="0" marL="0" rtl="0" algn="l">
                        <a:spcBef>
                          <a:spcPts val="0"/>
                        </a:spcBef>
                        <a:spcAft>
                          <a:spcPts val="0"/>
                        </a:spcAft>
                        <a:buNone/>
                      </a:pPr>
                      <a:r>
                        <a:rPr b="1" lang="en" sz="600">
                          <a:latin typeface="Source Sans Pro"/>
                          <a:ea typeface="Source Sans Pro"/>
                          <a:cs typeface="Source Sans Pro"/>
                          <a:sym typeface="Source Sans Pro"/>
                        </a:rPr>
                        <a:t>(sev 4)</a:t>
                      </a:r>
                      <a:endParaRPr b="1" sz="6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b="1" lang="en" sz="600">
                          <a:latin typeface="Source Sans Pro"/>
                          <a:ea typeface="Source Sans Pro"/>
                          <a:cs typeface="Source Sans Pro"/>
                          <a:sym typeface="Source Sans Pro"/>
                        </a:rPr>
                        <a:t># Viol. (total)</a:t>
                      </a:r>
                      <a:endParaRPr b="1" sz="800">
                        <a:latin typeface="Source Sans Pro"/>
                        <a:ea typeface="Source Sans Pro"/>
                        <a:cs typeface="Source Sans Pro"/>
                        <a:sym typeface="Source Sans Pro"/>
                      </a:endParaRPr>
                    </a:p>
                  </a:txBody>
                  <a:tcPr marT="0" marB="0" marR="73025" marL="73025">
                    <a:lnB cap="flat" cmpd="sng" w="6350">
                      <a:solidFill>
                        <a:srgbClr val="000000"/>
                      </a:solidFill>
                      <a:prstDash val="solid"/>
                      <a:round/>
                      <a:headEnd len="sm" w="sm" type="none"/>
                      <a:tailEnd len="sm" w="sm" type="none"/>
                    </a:lnB>
                    <a:solidFill>
                      <a:schemeClr val="lt1"/>
                    </a:solidFill>
                  </a:tcPr>
                </a:tc>
              </a:tr>
              <a:tr h="126825">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H1: Visibility of Status</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2</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1</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1</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t/>
                      </a:r>
                      <a:endParaRPr sz="800">
                        <a:latin typeface="Source Sans Pro"/>
                        <a:ea typeface="Source Sans Pro"/>
                        <a:cs typeface="Source Sans Pro"/>
                        <a:sym typeface="Source Sans Pro"/>
                      </a:endParaRPr>
                    </a:p>
                  </a:txBody>
                  <a:tcPr marT="0" marB="0" marR="73025" marL="73025">
                    <a:lnR cap="flat" cmpd="sng" w="6350">
                      <a:solidFill>
                        <a:srgbClr val="000000"/>
                      </a:solidFill>
                      <a:prstDash val="solid"/>
                      <a:round/>
                      <a:headEnd len="sm" w="sm" type="none"/>
                      <a:tailEnd len="sm" w="sm" type="none"/>
                    </a:lnR>
                    <a:solidFill>
                      <a:schemeClr val="lt1"/>
                    </a:solidFill>
                  </a:tcPr>
                </a:tc>
                <a:tc>
                  <a:txBody>
                    <a:bodyPr/>
                    <a:lstStyle/>
                    <a:p>
                      <a:pPr indent="0" lvl="0" marL="0" rtl="0" algn="ctr">
                        <a:lnSpc>
                          <a:spcPct val="115000"/>
                        </a:lnSpc>
                        <a:spcBef>
                          <a:spcPts val="0"/>
                        </a:spcBef>
                        <a:spcAft>
                          <a:spcPts val="0"/>
                        </a:spcAft>
                        <a:buNone/>
                      </a:pPr>
                      <a:r>
                        <a:rPr b="1" lang="en" sz="800">
                          <a:latin typeface="Source Sans Pro"/>
                          <a:ea typeface="Source Sans Pro"/>
                          <a:cs typeface="Source Sans Pro"/>
                          <a:sym typeface="Source Sans Pro"/>
                        </a:rPr>
                        <a:t>4</a:t>
                      </a:r>
                      <a:endParaRPr sz="800">
                        <a:latin typeface="Source Sans Pro"/>
                        <a:ea typeface="Source Sans Pro"/>
                        <a:cs typeface="Source Sans Pro"/>
                        <a:sym typeface="Source Sans Pro"/>
                      </a:endParaRPr>
                    </a:p>
                  </a:txBody>
                  <a:tcPr marT="25400" marB="25400" marR="25400" marL="25400" anchor="b">
                    <a:lnL cap="flat" cmpd="sng" w="63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CCCCCC"/>
                      </a:solidFill>
                      <a:prstDash val="solid"/>
                      <a:round/>
                      <a:headEnd len="sm" w="sm" type="none"/>
                      <a:tailEnd len="sm" w="sm" type="none"/>
                    </a:lnB>
                    <a:solidFill>
                      <a:schemeClr val="lt1"/>
                    </a:solidFill>
                  </a:tcPr>
                </a:tc>
              </a:tr>
              <a:tr h="126825">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H2: Match Sys &amp; World</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2</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2</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1</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1</a:t>
                      </a:r>
                      <a:endParaRPr sz="800">
                        <a:latin typeface="Source Sans Pro"/>
                        <a:ea typeface="Source Sans Pro"/>
                        <a:cs typeface="Source Sans Pro"/>
                        <a:sym typeface="Source Sans Pro"/>
                      </a:endParaRPr>
                    </a:p>
                  </a:txBody>
                  <a:tcPr marT="0" marB="0" marR="73025" marL="73025">
                    <a:lnR cap="flat" cmpd="sng" w="6350">
                      <a:solidFill>
                        <a:srgbClr val="000000"/>
                      </a:solidFill>
                      <a:prstDash val="solid"/>
                      <a:round/>
                      <a:headEnd len="sm" w="sm" type="none"/>
                      <a:tailEnd len="sm" w="sm" type="none"/>
                    </a:lnR>
                    <a:solidFill>
                      <a:schemeClr val="lt1"/>
                    </a:solidFill>
                  </a:tcPr>
                </a:tc>
                <a:tc>
                  <a:txBody>
                    <a:bodyPr/>
                    <a:lstStyle/>
                    <a:p>
                      <a:pPr indent="0" lvl="0" marL="0" rtl="0" algn="ctr">
                        <a:lnSpc>
                          <a:spcPct val="115000"/>
                        </a:lnSpc>
                        <a:spcBef>
                          <a:spcPts val="0"/>
                        </a:spcBef>
                        <a:spcAft>
                          <a:spcPts val="0"/>
                        </a:spcAft>
                        <a:buNone/>
                      </a:pPr>
                      <a:r>
                        <a:rPr b="1" lang="en" sz="800">
                          <a:latin typeface="Source Sans Pro"/>
                          <a:ea typeface="Source Sans Pro"/>
                          <a:cs typeface="Source Sans Pro"/>
                          <a:sym typeface="Source Sans Pro"/>
                        </a:rPr>
                        <a:t>6</a:t>
                      </a:r>
                      <a:endParaRPr sz="800">
                        <a:latin typeface="Source Sans Pro"/>
                        <a:ea typeface="Source Sans Pro"/>
                        <a:cs typeface="Source Sans Pro"/>
                        <a:sym typeface="Source Sans Pro"/>
                      </a:endParaRPr>
                    </a:p>
                  </a:txBody>
                  <a:tcPr marT="25400" marB="25400" marR="25400" marL="25400" anchor="b">
                    <a:lnL cap="flat" cmpd="sng" w="63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chemeClr val="lt1"/>
                    </a:solidFill>
                  </a:tcPr>
                </a:tc>
              </a:tr>
              <a:tr h="89250">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H3: User Control</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2</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4</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1</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t/>
                      </a:r>
                      <a:endParaRPr sz="800">
                        <a:latin typeface="Source Sans Pro"/>
                        <a:ea typeface="Source Sans Pro"/>
                        <a:cs typeface="Source Sans Pro"/>
                        <a:sym typeface="Source Sans Pro"/>
                      </a:endParaRPr>
                    </a:p>
                  </a:txBody>
                  <a:tcPr marT="0" marB="0" marR="73025" marL="73025">
                    <a:lnR cap="flat" cmpd="sng" w="6350">
                      <a:solidFill>
                        <a:srgbClr val="000000"/>
                      </a:solidFill>
                      <a:prstDash val="solid"/>
                      <a:round/>
                      <a:headEnd len="sm" w="sm" type="none"/>
                      <a:tailEnd len="sm" w="sm" type="none"/>
                    </a:lnR>
                    <a:solidFill>
                      <a:schemeClr val="lt1"/>
                    </a:solidFill>
                  </a:tcPr>
                </a:tc>
                <a:tc>
                  <a:txBody>
                    <a:bodyPr/>
                    <a:lstStyle/>
                    <a:p>
                      <a:pPr indent="0" lvl="0" marL="0" rtl="0" algn="ctr">
                        <a:lnSpc>
                          <a:spcPct val="115000"/>
                        </a:lnSpc>
                        <a:spcBef>
                          <a:spcPts val="0"/>
                        </a:spcBef>
                        <a:spcAft>
                          <a:spcPts val="0"/>
                        </a:spcAft>
                        <a:buNone/>
                      </a:pPr>
                      <a:r>
                        <a:rPr b="1" lang="en" sz="800">
                          <a:latin typeface="Source Sans Pro"/>
                          <a:ea typeface="Source Sans Pro"/>
                          <a:cs typeface="Source Sans Pro"/>
                          <a:sym typeface="Source Sans Pro"/>
                        </a:rPr>
                        <a:t>7</a:t>
                      </a:r>
                      <a:endParaRPr sz="800">
                        <a:latin typeface="Source Sans Pro"/>
                        <a:ea typeface="Source Sans Pro"/>
                        <a:cs typeface="Source Sans Pro"/>
                        <a:sym typeface="Source Sans Pro"/>
                      </a:endParaRPr>
                    </a:p>
                  </a:txBody>
                  <a:tcPr marT="25400" marB="25400" marR="25400" marL="25400" anchor="b">
                    <a:lnL cap="flat" cmpd="sng" w="63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chemeClr val="lt1"/>
                    </a:solidFill>
                  </a:tcPr>
                </a:tc>
              </a:tr>
              <a:tr h="126825">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H4: Consistency &amp; Standards</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1</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4</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5</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1</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1</a:t>
                      </a:r>
                      <a:endParaRPr sz="800">
                        <a:latin typeface="Source Sans Pro"/>
                        <a:ea typeface="Source Sans Pro"/>
                        <a:cs typeface="Source Sans Pro"/>
                        <a:sym typeface="Source Sans Pro"/>
                      </a:endParaRPr>
                    </a:p>
                  </a:txBody>
                  <a:tcPr marT="0" marB="0" marR="73025" marL="73025">
                    <a:lnR cap="flat" cmpd="sng" w="6350">
                      <a:solidFill>
                        <a:srgbClr val="000000"/>
                      </a:solidFill>
                      <a:prstDash val="solid"/>
                      <a:round/>
                      <a:headEnd len="sm" w="sm" type="none"/>
                      <a:tailEnd len="sm" w="sm" type="none"/>
                    </a:lnR>
                    <a:solidFill>
                      <a:schemeClr val="lt1"/>
                    </a:solidFill>
                  </a:tcPr>
                </a:tc>
                <a:tc>
                  <a:txBody>
                    <a:bodyPr/>
                    <a:lstStyle/>
                    <a:p>
                      <a:pPr indent="0" lvl="0" marL="0" rtl="0" algn="ctr">
                        <a:lnSpc>
                          <a:spcPct val="115000"/>
                        </a:lnSpc>
                        <a:spcBef>
                          <a:spcPts val="0"/>
                        </a:spcBef>
                        <a:spcAft>
                          <a:spcPts val="0"/>
                        </a:spcAft>
                        <a:buNone/>
                      </a:pPr>
                      <a:r>
                        <a:rPr b="1" lang="en" sz="800">
                          <a:latin typeface="Source Sans Pro"/>
                          <a:ea typeface="Source Sans Pro"/>
                          <a:cs typeface="Source Sans Pro"/>
                          <a:sym typeface="Source Sans Pro"/>
                        </a:rPr>
                        <a:t>12</a:t>
                      </a:r>
                      <a:endParaRPr sz="800">
                        <a:latin typeface="Source Sans Pro"/>
                        <a:ea typeface="Source Sans Pro"/>
                        <a:cs typeface="Source Sans Pro"/>
                        <a:sym typeface="Source Sans Pro"/>
                      </a:endParaRPr>
                    </a:p>
                  </a:txBody>
                  <a:tcPr marT="25400" marB="25400" marR="25400" marL="25400" anchor="b">
                    <a:lnL cap="flat" cmpd="sng" w="63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chemeClr val="lt1"/>
                    </a:solidFill>
                  </a:tcPr>
                </a:tc>
              </a:tr>
              <a:tr h="89250">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H5: Error Prevention</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2</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2</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3</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t/>
                      </a:r>
                      <a:endParaRPr sz="800">
                        <a:latin typeface="Source Sans Pro"/>
                        <a:ea typeface="Source Sans Pro"/>
                        <a:cs typeface="Source Sans Pro"/>
                        <a:sym typeface="Source Sans Pro"/>
                      </a:endParaRPr>
                    </a:p>
                  </a:txBody>
                  <a:tcPr marT="0" marB="0" marR="73025" marL="73025">
                    <a:lnR cap="flat" cmpd="sng" w="6350">
                      <a:solidFill>
                        <a:srgbClr val="000000"/>
                      </a:solidFill>
                      <a:prstDash val="solid"/>
                      <a:round/>
                      <a:headEnd len="sm" w="sm" type="none"/>
                      <a:tailEnd len="sm" w="sm" type="none"/>
                    </a:lnR>
                    <a:solidFill>
                      <a:schemeClr val="lt1"/>
                    </a:solidFill>
                  </a:tcPr>
                </a:tc>
                <a:tc>
                  <a:txBody>
                    <a:bodyPr/>
                    <a:lstStyle/>
                    <a:p>
                      <a:pPr indent="0" lvl="0" marL="0" rtl="0" algn="ctr">
                        <a:lnSpc>
                          <a:spcPct val="115000"/>
                        </a:lnSpc>
                        <a:spcBef>
                          <a:spcPts val="0"/>
                        </a:spcBef>
                        <a:spcAft>
                          <a:spcPts val="0"/>
                        </a:spcAft>
                        <a:buNone/>
                      </a:pPr>
                      <a:r>
                        <a:rPr b="1" lang="en" sz="800">
                          <a:latin typeface="Source Sans Pro"/>
                          <a:ea typeface="Source Sans Pro"/>
                          <a:cs typeface="Source Sans Pro"/>
                          <a:sym typeface="Source Sans Pro"/>
                        </a:rPr>
                        <a:t>7</a:t>
                      </a:r>
                      <a:endParaRPr sz="800">
                        <a:latin typeface="Source Sans Pro"/>
                        <a:ea typeface="Source Sans Pro"/>
                        <a:cs typeface="Source Sans Pro"/>
                        <a:sym typeface="Source Sans Pro"/>
                      </a:endParaRPr>
                    </a:p>
                  </a:txBody>
                  <a:tcPr marT="25400" marB="25400" marR="25400" marL="25400" anchor="b">
                    <a:lnL cap="flat" cmpd="sng" w="63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chemeClr val="lt1"/>
                    </a:solidFill>
                  </a:tcPr>
                </a:tc>
              </a:tr>
              <a:tr h="126825">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H6: Recognition not Recall</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2</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t/>
                      </a:r>
                      <a:endParaRPr sz="800">
                        <a:latin typeface="Source Sans Pro"/>
                        <a:ea typeface="Source Sans Pro"/>
                        <a:cs typeface="Source Sans Pro"/>
                        <a:sym typeface="Source Sans Pro"/>
                      </a:endParaRPr>
                    </a:p>
                  </a:txBody>
                  <a:tcPr marT="0" marB="0" marR="73025" marL="73025">
                    <a:lnR cap="flat" cmpd="sng" w="6350">
                      <a:solidFill>
                        <a:srgbClr val="000000"/>
                      </a:solidFill>
                      <a:prstDash val="solid"/>
                      <a:round/>
                      <a:headEnd len="sm" w="sm" type="none"/>
                      <a:tailEnd len="sm" w="sm" type="none"/>
                    </a:lnR>
                    <a:solidFill>
                      <a:schemeClr val="lt1"/>
                    </a:solidFill>
                  </a:tcPr>
                </a:tc>
                <a:tc>
                  <a:txBody>
                    <a:bodyPr/>
                    <a:lstStyle/>
                    <a:p>
                      <a:pPr indent="0" lvl="0" marL="0" rtl="0" algn="ctr">
                        <a:lnSpc>
                          <a:spcPct val="115000"/>
                        </a:lnSpc>
                        <a:spcBef>
                          <a:spcPts val="0"/>
                        </a:spcBef>
                        <a:spcAft>
                          <a:spcPts val="0"/>
                        </a:spcAft>
                        <a:buNone/>
                      </a:pPr>
                      <a:r>
                        <a:rPr b="1" lang="en" sz="800">
                          <a:latin typeface="Source Sans Pro"/>
                          <a:ea typeface="Source Sans Pro"/>
                          <a:cs typeface="Source Sans Pro"/>
                          <a:sym typeface="Source Sans Pro"/>
                        </a:rPr>
                        <a:t>2</a:t>
                      </a:r>
                      <a:endParaRPr sz="800">
                        <a:latin typeface="Source Sans Pro"/>
                        <a:ea typeface="Source Sans Pro"/>
                        <a:cs typeface="Source Sans Pro"/>
                        <a:sym typeface="Source Sans Pro"/>
                      </a:endParaRPr>
                    </a:p>
                  </a:txBody>
                  <a:tcPr marT="25400" marB="25400" marR="25400" marL="25400" anchor="b">
                    <a:lnL cap="flat" cmpd="sng" w="63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chemeClr val="lt1"/>
                    </a:solidFill>
                  </a:tcPr>
                </a:tc>
              </a:tr>
              <a:tr h="89250">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H7: Efficiency of Use</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1</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2</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2</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1</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2</a:t>
                      </a:r>
                      <a:endParaRPr sz="800">
                        <a:latin typeface="Source Sans Pro"/>
                        <a:ea typeface="Source Sans Pro"/>
                        <a:cs typeface="Source Sans Pro"/>
                        <a:sym typeface="Source Sans Pro"/>
                      </a:endParaRPr>
                    </a:p>
                  </a:txBody>
                  <a:tcPr marT="0" marB="0" marR="73025" marL="73025">
                    <a:lnR cap="flat" cmpd="sng" w="6350">
                      <a:solidFill>
                        <a:srgbClr val="000000"/>
                      </a:solidFill>
                      <a:prstDash val="solid"/>
                      <a:round/>
                      <a:headEnd len="sm" w="sm" type="none"/>
                      <a:tailEnd len="sm" w="sm" type="none"/>
                    </a:lnR>
                    <a:solidFill>
                      <a:schemeClr val="lt1"/>
                    </a:solidFill>
                  </a:tcPr>
                </a:tc>
                <a:tc>
                  <a:txBody>
                    <a:bodyPr/>
                    <a:lstStyle/>
                    <a:p>
                      <a:pPr indent="0" lvl="0" marL="0" rtl="0" algn="ctr">
                        <a:lnSpc>
                          <a:spcPct val="115000"/>
                        </a:lnSpc>
                        <a:spcBef>
                          <a:spcPts val="0"/>
                        </a:spcBef>
                        <a:spcAft>
                          <a:spcPts val="0"/>
                        </a:spcAft>
                        <a:buNone/>
                      </a:pPr>
                      <a:r>
                        <a:rPr b="1" lang="en" sz="800">
                          <a:latin typeface="Source Sans Pro"/>
                          <a:ea typeface="Source Sans Pro"/>
                          <a:cs typeface="Source Sans Pro"/>
                          <a:sym typeface="Source Sans Pro"/>
                        </a:rPr>
                        <a:t>8</a:t>
                      </a:r>
                      <a:endParaRPr sz="800">
                        <a:latin typeface="Source Sans Pro"/>
                        <a:ea typeface="Source Sans Pro"/>
                        <a:cs typeface="Source Sans Pro"/>
                        <a:sym typeface="Source Sans Pro"/>
                      </a:endParaRPr>
                    </a:p>
                  </a:txBody>
                  <a:tcPr marT="25400" marB="25400" marR="25400" marL="25400" anchor="b">
                    <a:lnL cap="flat" cmpd="sng" w="63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chemeClr val="lt1"/>
                    </a:solidFill>
                  </a:tcPr>
                </a:tc>
              </a:tr>
              <a:tr h="126825">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H8: Minimalist Design</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5</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2</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t/>
                      </a:r>
                      <a:endParaRPr sz="800">
                        <a:latin typeface="Source Sans Pro"/>
                        <a:ea typeface="Source Sans Pro"/>
                        <a:cs typeface="Source Sans Pro"/>
                        <a:sym typeface="Source Sans Pro"/>
                      </a:endParaRPr>
                    </a:p>
                  </a:txBody>
                  <a:tcPr marT="0" marB="0" marR="73025" marL="73025">
                    <a:lnR cap="flat" cmpd="sng" w="6350">
                      <a:solidFill>
                        <a:srgbClr val="000000"/>
                      </a:solidFill>
                      <a:prstDash val="solid"/>
                      <a:round/>
                      <a:headEnd len="sm" w="sm" type="none"/>
                      <a:tailEnd len="sm" w="sm" type="none"/>
                    </a:lnR>
                    <a:solidFill>
                      <a:schemeClr val="lt1"/>
                    </a:solidFill>
                  </a:tcPr>
                </a:tc>
                <a:tc>
                  <a:txBody>
                    <a:bodyPr/>
                    <a:lstStyle/>
                    <a:p>
                      <a:pPr indent="0" lvl="0" marL="0" rtl="0" algn="ctr">
                        <a:lnSpc>
                          <a:spcPct val="115000"/>
                        </a:lnSpc>
                        <a:spcBef>
                          <a:spcPts val="0"/>
                        </a:spcBef>
                        <a:spcAft>
                          <a:spcPts val="0"/>
                        </a:spcAft>
                        <a:buNone/>
                      </a:pPr>
                      <a:r>
                        <a:rPr b="1" lang="en" sz="800">
                          <a:latin typeface="Source Sans Pro"/>
                          <a:ea typeface="Source Sans Pro"/>
                          <a:cs typeface="Source Sans Pro"/>
                          <a:sym typeface="Source Sans Pro"/>
                        </a:rPr>
                        <a:t>7</a:t>
                      </a:r>
                      <a:endParaRPr sz="800">
                        <a:latin typeface="Source Sans Pro"/>
                        <a:ea typeface="Source Sans Pro"/>
                        <a:cs typeface="Source Sans Pro"/>
                        <a:sym typeface="Source Sans Pro"/>
                      </a:endParaRPr>
                    </a:p>
                  </a:txBody>
                  <a:tcPr marT="25400" marB="25400" marR="25400" marL="25400" anchor="b">
                    <a:lnL cap="flat" cmpd="sng" w="63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chemeClr val="lt1"/>
                    </a:solidFill>
                  </a:tcPr>
                </a:tc>
              </a:tr>
              <a:tr h="126825">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H9: Help Users with Errors</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1</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t/>
                      </a:r>
                      <a:endParaRPr sz="800">
                        <a:latin typeface="Source Sans Pro"/>
                        <a:ea typeface="Source Sans Pro"/>
                        <a:cs typeface="Source Sans Pro"/>
                        <a:sym typeface="Source Sans Pro"/>
                      </a:endParaRPr>
                    </a:p>
                  </a:txBody>
                  <a:tcPr marT="0" marB="0" marR="73025" marL="73025">
                    <a:lnR cap="flat" cmpd="sng" w="6350">
                      <a:solidFill>
                        <a:srgbClr val="000000"/>
                      </a:solidFill>
                      <a:prstDash val="solid"/>
                      <a:round/>
                      <a:headEnd len="sm" w="sm" type="none"/>
                      <a:tailEnd len="sm" w="sm" type="none"/>
                    </a:lnR>
                    <a:solidFill>
                      <a:schemeClr val="lt1"/>
                    </a:solidFill>
                  </a:tcPr>
                </a:tc>
                <a:tc>
                  <a:txBody>
                    <a:bodyPr/>
                    <a:lstStyle/>
                    <a:p>
                      <a:pPr indent="0" lvl="0" marL="0" rtl="0" algn="ctr">
                        <a:lnSpc>
                          <a:spcPct val="115000"/>
                        </a:lnSpc>
                        <a:spcBef>
                          <a:spcPts val="0"/>
                        </a:spcBef>
                        <a:spcAft>
                          <a:spcPts val="0"/>
                        </a:spcAft>
                        <a:buNone/>
                      </a:pPr>
                      <a:r>
                        <a:rPr b="1" lang="en" sz="800">
                          <a:latin typeface="Source Sans Pro"/>
                          <a:ea typeface="Source Sans Pro"/>
                          <a:cs typeface="Source Sans Pro"/>
                          <a:sym typeface="Source Sans Pro"/>
                        </a:rPr>
                        <a:t>1</a:t>
                      </a:r>
                      <a:endParaRPr sz="800">
                        <a:latin typeface="Source Sans Pro"/>
                        <a:ea typeface="Source Sans Pro"/>
                        <a:cs typeface="Source Sans Pro"/>
                        <a:sym typeface="Source Sans Pro"/>
                      </a:endParaRPr>
                    </a:p>
                  </a:txBody>
                  <a:tcPr marT="25400" marB="25400" marR="25400" marL="25400" anchor="b">
                    <a:lnL cap="flat" cmpd="sng" w="63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chemeClr val="lt1"/>
                    </a:solidFill>
                  </a:tcPr>
                </a:tc>
              </a:tr>
              <a:tr h="126825">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H10: Help &amp; Documentation</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1</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2</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t/>
                      </a:r>
                      <a:endParaRPr sz="800">
                        <a:latin typeface="Source Sans Pro"/>
                        <a:ea typeface="Source Sans Pro"/>
                        <a:cs typeface="Source Sans Pro"/>
                        <a:sym typeface="Source Sans Pro"/>
                      </a:endParaRPr>
                    </a:p>
                  </a:txBody>
                  <a:tcPr marT="0" marB="0" marR="73025" marL="73025">
                    <a:lnR cap="flat" cmpd="sng" w="6350">
                      <a:solidFill>
                        <a:srgbClr val="000000"/>
                      </a:solidFill>
                      <a:prstDash val="solid"/>
                      <a:round/>
                      <a:headEnd len="sm" w="sm" type="none"/>
                      <a:tailEnd len="sm" w="sm" type="none"/>
                    </a:lnR>
                    <a:solidFill>
                      <a:schemeClr val="lt1"/>
                    </a:solidFill>
                  </a:tcPr>
                </a:tc>
                <a:tc>
                  <a:txBody>
                    <a:bodyPr/>
                    <a:lstStyle/>
                    <a:p>
                      <a:pPr indent="0" lvl="0" marL="0" rtl="0" algn="ctr">
                        <a:lnSpc>
                          <a:spcPct val="115000"/>
                        </a:lnSpc>
                        <a:spcBef>
                          <a:spcPts val="0"/>
                        </a:spcBef>
                        <a:spcAft>
                          <a:spcPts val="0"/>
                        </a:spcAft>
                        <a:buNone/>
                      </a:pPr>
                      <a:r>
                        <a:rPr b="1" lang="en" sz="800">
                          <a:latin typeface="Source Sans Pro"/>
                          <a:ea typeface="Source Sans Pro"/>
                          <a:cs typeface="Source Sans Pro"/>
                          <a:sym typeface="Source Sans Pro"/>
                        </a:rPr>
                        <a:t>3</a:t>
                      </a:r>
                      <a:endParaRPr sz="800">
                        <a:latin typeface="Source Sans Pro"/>
                        <a:ea typeface="Source Sans Pro"/>
                        <a:cs typeface="Source Sans Pro"/>
                        <a:sym typeface="Source Sans Pro"/>
                      </a:endParaRPr>
                    </a:p>
                  </a:txBody>
                  <a:tcPr marT="25400" marB="25400" marR="25400" marL="25400" anchor="b">
                    <a:lnL cap="flat" cmpd="sng" w="63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chemeClr val="lt1"/>
                    </a:solidFill>
                  </a:tcPr>
                </a:tc>
              </a:tr>
              <a:tr h="89250">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H11: Accessible</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5</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1</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t/>
                      </a:r>
                      <a:endParaRPr sz="800">
                        <a:latin typeface="Source Sans Pro"/>
                        <a:ea typeface="Source Sans Pro"/>
                        <a:cs typeface="Source Sans Pro"/>
                        <a:sym typeface="Source Sans Pro"/>
                      </a:endParaRPr>
                    </a:p>
                  </a:txBody>
                  <a:tcPr marT="0" marB="0" marR="73025" marL="73025">
                    <a:lnR cap="flat" cmpd="sng" w="6350">
                      <a:solidFill>
                        <a:srgbClr val="000000"/>
                      </a:solidFill>
                      <a:prstDash val="solid"/>
                      <a:round/>
                      <a:headEnd len="sm" w="sm" type="none"/>
                      <a:tailEnd len="sm" w="sm" type="none"/>
                    </a:lnR>
                    <a:solidFill>
                      <a:schemeClr val="lt1"/>
                    </a:solidFill>
                  </a:tcPr>
                </a:tc>
                <a:tc>
                  <a:txBody>
                    <a:bodyPr/>
                    <a:lstStyle/>
                    <a:p>
                      <a:pPr indent="0" lvl="0" marL="0" rtl="0" algn="ctr">
                        <a:lnSpc>
                          <a:spcPct val="115000"/>
                        </a:lnSpc>
                        <a:spcBef>
                          <a:spcPts val="0"/>
                        </a:spcBef>
                        <a:spcAft>
                          <a:spcPts val="0"/>
                        </a:spcAft>
                        <a:buNone/>
                      </a:pPr>
                      <a:r>
                        <a:rPr b="1" lang="en" sz="800">
                          <a:latin typeface="Source Sans Pro"/>
                          <a:ea typeface="Source Sans Pro"/>
                          <a:cs typeface="Source Sans Pro"/>
                          <a:sym typeface="Source Sans Pro"/>
                        </a:rPr>
                        <a:t>6</a:t>
                      </a:r>
                      <a:endParaRPr sz="800">
                        <a:latin typeface="Source Sans Pro"/>
                        <a:ea typeface="Source Sans Pro"/>
                        <a:cs typeface="Source Sans Pro"/>
                        <a:sym typeface="Source Sans Pro"/>
                      </a:endParaRPr>
                    </a:p>
                  </a:txBody>
                  <a:tcPr marT="25400" marB="25400" marR="25400" marL="25400" anchor="b">
                    <a:lnL cap="flat" cmpd="sng" w="63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chemeClr val="lt1"/>
                    </a:solidFill>
                  </a:tcPr>
                </a:tc>
              </a:tr>
              <a:tr h="190250">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H12: Value Alignment &amp; Inclusion</a:t>
                      </a:r>
                      <a:endParaRPr sz="800">
                        <a:latin typeface="Source Sans Pro"/>
                        <a:ea typeface="Source Sans Pro"/>
                        <a:cs typeface="Source Sans Pro"/>
                        <a:sym typeface="Source Sans Pro"/>
                      </a:endParaRPr>
                    </a:p>
                  </a:txBody>
                  <a:tcPr marT="0" marB="0" marR="73025" marL="73025">
                    <a:solidFill>
                      <a:schemeClr val="lt1"/>
                    </a:solidFill>
                  </a:tcPr>
                </a:tc>
                <a:tc>
                  <a:txBody>
                    <a:bodyPr/>
                    <a:lstStyle/>
                    <a:p>
                      <a:pPr indent="0" lvl="0" marL="0" rtl="0" algn="l">
                        <a:spcBef>
                          <a:spcPts val="0"/>
                        </a:spcBef>
                        <a:spcAft>
                          <a:spcPts val="0"/>
                        </a:spcAft>
                        <a:buNone/>
                      </a:pPr>
                      <a:r>
                        <a:t/>
                      </a:r>
                      <a:endParaRPr sz="800">
                        <a:latin typeface="Source Sans Pro"/>
                        <a:ea typeface="Source Sans Pro"/>
                        <a:cs typeface="Source Sans Pro"/>
                        <a:sym typeface="Source Sans Pro"/>
                      </a:endParaRPr>
                    </a:p>
                  </a:txBody>
                  <a:tcPr marT="0" marB="0" marR="73025" marL="73025">
                    <a:lnB cap="flat" cmpd="sng" w="63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latin typeface="Source Sans Pro"/>
                        <a:ea typeface="Source Sans Pro"/>
                        <a:cs typeface="Source Sans Pro"/>
                        <a:sym typeface="Source Sans Pro"/>
                      </a:endParaRPr>
                    </a:p>
                  </a:txBody>
                  <a:tcPr marT="0" marB="0" marR="73025" marL="73025">
                    <a:lnB cap="flat" cmpd="sng" w="63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1</a:t>
                      </a:r>
                      <a:endParaRPr sz="800">
                        <a:latin typeface="Source Sans Pro"/>
                        <a:ea typeface="Source Sans Pro"/>
                        <a:cs typeface="Source Sans Pro"/>
                        <a:sym typeface="Source Sans Pro"/>
                      </a:endParaRPr>
                    </a:p>
                  </a:txBody>
                  <a:tcPr marT="0" marB="0" marR="73025" marL="73025">
                    <a:lnB cap="flat" cmpd="sng" w="63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latin typeface="Source Sans Pro"/>
                        <a:ea typeface="Source Sans Pro"/>
                        <a:cs typeface="Source Sans Pro"/>
                        <a:sym typeface="Source Sans Pro"/>
                      </a:endParaRPr>
                    </a:p>
                  </a:txBody>
                  <a:tcPr marT="0" marB="0" marR="73025" marL="73025">
                    <a:lnB cap="flat" cmpd="sng" w="63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latin typeface="Source Sans Pro"/>
                          <a:ea typeface="Source Sans Pro"/>
                          <a:cs typeface="Source Sans Pro"/>
                          <a:sym typeface="Source Sans Pro"/>
                        </a:rPr>
                        <a:t>1</a:t>
                      </a:r>
                      <a:endParaRPr sz="800">
                        <a:latin typeface="Source Sans Pro"/>
                        <a:ea typeface="Source Sans Pro"/>
                        <a:cs typeface="Source Sans Pro"/>
                        <a:sym typeface="Source Sans Pro"/>
                      </a:endParaRPr>
                    </a:p>
                  </a:txBody>
                  <a:tcPr marT="0" marB="0" marR="73025" marL="73025">
                    <a:lnR cap="flat" cmpd="sng" w="6350">
                      <a:solidFill>
                        <a:srgbClr val="000000"/>
                      </a:solidFill>
                      <a:prstDash val="solid"/>
                      <a:round/>
                      <a:headEnd len="sm" w="sm" type="none"/>
                      <a:tailEnd len="sm" w="sm" type="none"/>
                    </a:lnR>
                    <a:lnB cap="flat" cmpd="sng" w="635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800">
                          <a:latin typeface="Source Sans Pro"/>
                          <a:ea typeface="Source Sans Pro"/>
                          <a:cs typeface="Source Sans Pro"/>
                          <a:sym typeface="Source Sans Pro"/>
                        </a:rPr>
                        <a:t>2</a:t>
                      </a:r>
                      <a:endParaRPr sz="800">
                        <a:latin typeface="Source Sans Pro"/>
                        <a:ea typeface="Source Sans Pro"/>
                        <a:cs typeface="Source Sans Pro"/>
                        <a:sym typeface="Source Sans Pro"/>
                      </a:endParaRPr>
                    </a:p>
                  </a:txBody>
                  <a:tcPr marT="25400" marB="25400" marR="25400" marL="25400" anchor="b">
                    <a:lnL cap="flat" cmpd="sng" w="63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chemeClr val="lt1"/>
                    </a:solidFill>
                  </a:tcPr>
                </a:tc>
              </a:tr>
              <a:tr h="126825">
                <a:tc>
                  <a:txBody>
                    <a:bodyPr/>
                    <a:lstStyle/>
                    <a:p>
                      <a:pPr indent="0" lvl="0" marL="0" rtl="0" algn="l">
                        <a:spcBef>
                          <a:spcPts val="0"/>
                        </a:spcBef>
                        <a:spcAft>
                          <a:spcPts val="0"/>
                        </a:spcAft>
                        <a:buNone/>
                      </a:pPr>
                      <a:r>
                        <a:rPr b="1" lang="en" sz="800">
                          <a:latin typeface="Source Sans Pro"/>
                          <a:ea typeface="Source Sans Pro"/>
                          <a:cs typeface="Source Sans Pro"/>
                          <a:sym typeface="Source Sans Pro"/>
                        </a:rPr>
                        <a:t>Total Violations by Severity</a:t>
                      </a:r>
                      <a:endParaRPr b="1" sz="800">
                        <a:latin typeface="Source Sans Pro"/>
                        <a:ea typeface="Source Sans Pro"/>
                        <a:cs typeface="Source Sans Pro"/>
                        <a:sym typeface="Source Sans Pro"/>
                      </a:endParaRPr>
                    </a:p>
                  </a:txBody>
                  <a:tcPr marT="0" marB="0" marR="73025" marL="73025">
                    <a:lnR cap="flat" cmpd="sng" w="6350">
                      <a:solidFill>
                        <a:srgbClr val="000000"/>
                      </a:solidFill>
                      <a:prstDash val="solid"/>
                      <a:round/>
                      <a:headEnd len="sm" w="sm" type="none"/>
                      <a:tailEnd len="sm" w="sm" type="none"/>
                    </a:lnR>
                    <a:solidFill>
                      <a:schemeClr val="lt1"/>
                    </a:solidFill>
                  </a:tcPr>
                </a:tc>
                <a:tc>
                  <a:txBody>
                    <a:bodyPr/>
                    <a:lstStyle/>
                    <a:p>
                      <a:pPr indent="0" lvl="0" marL="0" rtl="0" algn="ctr">
                        <a:lnSpc>
                          <a:spcPct val="115000"/>
                        </a:lnSpc>
                        <a:spcBef>
                          <a:spcPts val="0"/>
                        </a:spcBef>
                        <a:spcAft>
                          <a:spcPts val="0"/>
                        </a:spcAft>
                        <a:buNone/>
                      </a:pPr>
                      <a:r>
                        <a:rPr lang="en" sz="800">
                          <a:latin typeface="Source Sans Pro"/>
                          <a:ea typeface="Source Sans Pro"/>
                          <a:cs typeface="Source Sans Pro"/>
                          <a:sym typeface="Source Sans Pro"/>
                        </a:rPr>
                        <a:t>2</a:t>
                      </a:r>
                      <a:endParaRPr sz="800">
                        <a:latin typeface="Source Sans Pro"/>
                        <a:ea typeface="Source Sans Pro"/>
                        <a:cs typeface="Source Sans Pro"/>
                        <a:sym typeface="Source Sans Pro"/>
                      </a:endParaRPr>
                    </a:p>
                  </a:txBody>
                  <a:tcPr marT="25400" marB="25400" marR="25400" marL="25400" anchor="b">
                    <a:lnL cap="flat" cmpd="sng" w="6350">
                      <a:solidFill>
                        <a:srgbClr val="000000"/>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800">
                          <a:latin typeface="Source Sans Pro"/>
                          <a:ea typeface="Source Sans Pro"/>
                          <a:cs typeface="Source Sans Pro"/>
                          <a:sym typeface="Source Sans Pro"/>
                        </a:rPr>
                        <a:t>25</a:t>
                      </a:r>
                      <a:endParaRPr sz="800">
                        <a:latin typeface="Source Sans Pro"/>
                        <a:ea typeface="Source Sans Pro"/>
                        <a:cs typeface="Source Sans Pro"/>
                        <a:sym typeface="Source Sans Pro"/>
                      </a:endParaRPr>
                    </a:p>
                  </a:txBody>
                  <a:tcPr marT="25400" marB="25400" marR="25400" marL="25400"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800">
                          <a:latin typeface="Source Sans Pro"/>
                          <a:ea typeface="Source Sans Pro"/>
                          <a:cs typeface="Source Sans Pro"/>
                          <a:sym typeface="Source Sans Pro"/>
                        </a:rPr>
                        <a:t>22</a:t>
                      </a:r>
                      <a:endParaRPr sz="800">
                        <a:latin typeface="Source Sans Pro"/>
                        <a:ea typeface="Source Sans Pro"/>
                        <a:cs typeface="Source Sans Pro"/>
                        <a:sym typeface="Source Sans Pro"/>
                      </a:endParaRPr>
                    </a:p>
                  </a:txBody>
                  <a:tcPr marT="25400" marB="25400" marR="25400" marL="25400"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800">
                          <a:latin typeface="Source Sans Pro"/>
                          <a:ea typeface="Source Sans Pro"/>
                          <a:cs typeface="Source Sans Pro"/>
                          <a:sym typeface="Source Sans Pro"/>
                        </a:rPr>
                        <a:t>11</a:t>
                      </a:r>
                      <a:endParaRPr sz="800">
                        <a:latin typeface="Source Sans Pro"/>
                        <a:ea typeface="Source Sans Pro"/>
                        <a:cs typeface="Source Sans Pro"/>
                        <a:sym typeface="Source Sans Pro"/>
                      </a:endParaRPr>
                    </a:p>
                  </a:txBody>
                  <a:tcPr marT="25400" marB="25400" marR="25400" marL="25400"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800">
                          <a:latin typeface="Source Sans Pro"/>
                          <a:ea typeface="Source Sans Pro"/>
                          <a:cs typeface="Source Sans Pro"/>
                          <a:sym typeface="Source Sans Pro"/>
                        </a:rPr>
                        <a:t>5</a:t>
                      </a:r>
                      <a:endParaRPr sz="800">
                        <a:latin typeface="Source Sans Pro"/>
                        <a:ea typeface="Source Sans Pro"/>
                        <a:cs typeface="Source Sans Pro"/>
                        <a:sym typeface="Source Sans Pro"/>
                      </a:endParaRPr>
                    </a:p>
                  </a:txBody>
                  <a:tcPr marT="25400" marB="25400" marR="25400" marL="25400" anchor="b">
                    <a:lnL cap="flat" cmpd="sng" w="6350">
                      <a:solidFill>
                        <a:srgbClr val="CCCCCC"/>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800">
                          <a:latin typeface="Source Sans Pro"/>
                          <a:ea typeface="Source Sans Pro"/>
                          <a:cs typeface="Source Sans Pro"/>
                          <a:sym typeface="Source Sans Pro"/>
                        </a:rPr>
                        <a:t>65</a:t>
                      </a:r>
                      <a:endParaRPr sz="800">
                        <a:latin typeface="Source Sans Pro"/>
                        <a:ea typeface="Source Sans Pro"/>
                        <a:cs typeface="Source Sans Pro"/>
                        <a:sym typeface="Source Sans Pro"/>
                      </a:endParaRPr>
                    </a:p>
                  </a:txBody>
                  <a:tcPr marT="25400" marB="25400" marR="25400" marL="25400" anchor="b">
                    <a:lnL cap="flat" cmpd="sng" w="63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bl>
          </a:graphicData>
        </a:graphic>
      </p:graphicFrame>
      <p:sp>
        <p:nvSpPr>
          <p:cNvPr id="182" name="Google Shape;182;p28"/>
          <p:cNvSpPr txBox="1"/>
          <p:nvPr/>
        </p:nvSpPr>
        <p:spPr>
          <a:xfrm>
            <a:off x="419000" y="1610950"/>
            <a:ext cx="3351900" cy="13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Condensed"/>
                <a:ea typeface="Roboto Condensed"/>
                <a:cs typeface="Roboto Condensed"/>
                <a:sym typeface="Roboto Condensed"/>
              </a:rPr>
              <a:t>Summary Results:</a:t>
            </a:r>
            <a:endParaRPr>
              <a:solidFill>
                <a:schemeClr val="lt1"/>
              </a:solidFill>
              <a:latin typeface="Roboto Condensed"/>
              <a:ea typeface="Roboto Condensed"/>
              <a:cs typeface="Roboto Condensed"/>
              <a:sym typeface="Roboto Condensed"/>
            </a:endParaRPr>
          </a:p>
          <a:p>
            <a:pPr indent="-317500" lvl="0" marL="457200" rtl="0" algn="l">
              <a:spcBef>
                <a:spcPts val="1600"/>
              </a:spcBef>
              <a:spcAft>
                <a:spcPts val="0"/>
              </a:spcAft>
              <a:buClr>
                <a:schemeClr val="lt1"/>
              </a:buClr>
              <a:buSzPts val="1400"/>
              <a:buFont typeface="Roboto Condensed"/>
              <a:buChar char="●"/>
            </a:pPr>
            <a:r>
              <a:rPr lang="en">
                <a:solidFill>
                  <a:schemeClr val="lt1"/>
                </a:solidFill>
                <a:latin typeface="Roboto Condensed"/>
                <a:ea typeface="Roboto Condensed"/>
                <a:cs typeface="Roboto Condensed"/>
                <a:sym typeface="Roboto Condensed"/>
              </a:rPr>
              <a:t>Total Number of Heuristics Broken: 65</a:t>
            </a:r>
            <a:endParaRPr>
              <a:solidFill>
                <a:schemeClr val="lt1"/>
              </a:solidFill>
              <a:latin typeface="Roboto Condensed"/>
              <a:ea typeface="Roboto Condensed"/>
              <a:cs typeface="Roboto Condensed"/>
              <a:sym typeface="Roboto Condensed"/>
            </a:endParaRPr>
          </a:p>
          <a:p>
            <a:pPr indent="-317500" lvl="0" marL="457200" rtl="0" algn="l">
              <a:spcBef>
                <a:spcPts val="0"/>
              </a:spcBef>
              <a:spcAft>
                <a:spcPts val="0"/>
              </a:spcAft>
              <a:buClr>
                <a:schemeClr val="lt1"/>
              </a:buClr>
              <a:buSzPts val="1400"/>
              <a:buFont typeface="Roboto Condensed"/>
              <a:buChar char="●"/>
            </a:pPr>
            <a:r>
              <a:rPr lang="en">
                <a:solidFill>
                  <a:schemeClr val="lt1"/>
                </a:solidFill>
                <a:latin typeface="Roboto Condensed"/>
                <a:ea typeface="Roboto Condensed"/>
                <a:cs typeface="Roboto Condensed"/>
                <a:sym typeface="Roboto Condensed"/>
              </a:rPr>
              <a:t>Number of Heuristics 0 - 2 Severity: 49</a:t>
            </a:r>
            <a:endParaRPr>
              <a:solidFill>
                <a:schemeClr val="lt1"/>
              </a:solidFill>
              <a:latin typeface="Roboto Condensed"/>
              <a:ea typeface="Roboto Condensed"/>
              <a:cs typeface="Roboto Condensed"/>
              <a:sym typeface="Roboto Condensed"/>
            </a:endParaRPr>
          </a:p>
          <a:p>
            <a:pPr indent="-317500" lvl="0" marL="457200" rtl="0" algn="l">
              <a:spcBef>
                <a:spcPts val="0"/>
              </a:spcBef>
              <a:spcAft>
                <a:spcPts val="0"/>
              </a:spcAft>
              <a:buClr>
                <a:schemeClr val="lt1"/>
              </a:buClr>
              <a:buSzPts val="1400"/>
              <a:buFont typeface="Roboto Condensed"/>
              <a:buChar char="●"/>
            </a:pPr>
            <a:r>
              <a:rPr lang="en">
                <a:solidFill>
                  <a:schemeClr val="lt1"/>
                </a:solidFill>
                <a:latin typeface="Roboto Condensed"/>
                <a:ea typeface="Roboto Condensed"/>
                <a:cs typeface="Roboto Condensed"/>
                <a:sym typeface="Roboto Condensed"/>
              </a:rPr>
              <a:t>Number of Heuristics 3 - 4 Severity: 16</a:t>
            </a:r>
            <a:endParaRPr>
              <a:solidFill>
                <a:schemeClr val="lt1"/>
              </a:solidFill>
              <a:latin typeface="Roboto Condensed"/>
              <a:ea typeface="Roboto Condensed"/>
              <a:cs typeface="Roboto Condensed"/>
              <a:sym typeface="Roboto Condensed"/>
            </a:endParaRPr>
          </a:p>
          <a:p>
            <a:pPr indent="0" lvl="0" marL="0" rtl="0" algn="l">
              <a:spcBef>
                <a:spcPts val="1600"/>
              </a:spcBef>
              <a:spcAft>
                <a:spcPts val="0"/>
              </a:spcAft>
              <a:buNone/>
            </a:pPr>
            <a:r>
              <a:t/>
            </a:r>
            <a:endParaRPr>
              <a:solidFill>
                <a:schemeClr val="lt1"/>
              </a:solidFill>
              <a:latin typeface="Roboto Condensed"/>
              <a:ea typeface="Roboto Condensed"/>
              <a:cs typeface="Roboto Condensed"/>
              <a:sym typeface="Roboto Condensed"/>
            </a:endParaRPr>
          </a:p>
          <a:p>
            <a:pPr indent="0" lvl="0" marL="0" rtl="0" algn="l">
              <a:spcBef>
                <a:spcPts val="1600"/>
              </a:spcBef>
              <a:spcAft>
                <a:spcPts val="0"/>
              </a:spcAft>
              <a:buNone/>
            </a:pPr>
            <a:r>
              <a:t/>
            </a:r>
            <a:endParaRPr>
              <a:solidFill>
                <a:schemeClr val="lt1"/>
              </a:solidFill>
              <a:latin typeface="Roboto Condensed"/>
              <a:ea typeface="Roboto Condensed"/>
              <a:cs typeface="Roboto Condensed"/>
              <a:sym typeface="Roboto Condensed"/>
            </a:endParaRPr>
          </a:p>
          <a:p>
            <a:pPr indent="0" lvl="0" marL="0" rtl="0" algn="l">
              <a:spcBef>
                <a:spcPts val="1600"/>
              </a:spcBef>
              <a:spcAft>
                <a:spcPts val="0"/>
              </a:spcAft>
              <a:buNone/>
            </a:pPr>
            <a:r>
              <a:t/>
            </a:r>
            <a:endParaRPr>
              <a:solidFill>
                <a:schemeClr val="lt1"/>
              </a:solidFill>
              <a:latin typeface="Roboto Condensed"/>
              <a:ea typeface="Roboto Condensed"/>
              <a:cs typeface="Roboto Condensed"/>
              <a:sym typeface="Roboto Condensed"/>
            </a:endParaRPr>
          </a:p>
          <a:p>
            <a:pPr indent="0" lvl="0" marL="0" rtl="0" algn="l">
              <a:spcBef>
                <a:spcPts val="1600"/>
              </a:spcBef>
              <a:spcAft>
                <a:spcPts val="0"/>
              </a:spcAft>
              <a:buNone/>
            </a:pPr>
            <a:r>
              <a:t/>
            </a:r>
            <a:endParaRPr>
              <a:solidFill>
                <a:schemeClr val="lt1"/>
              </a:solidFill>
              <a:latin typeface="Mulish"/>
              <a:ea typeface="Mulish"/>
              <a:cs typeface="Mulish"/>
              <a:sym typeface="Mulish"/>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6" name="Shape 186"/>
        <p:cNvGrpSpPr/>
        <p:nvPr/>
      </p:nvGrpSpPr>
      <p:grpSpPr>
        <a:xfrm>
          <a:off x="0" y="0"/>
          <a:ext cx="0" cy="0"/>
          <a:chOff x="0" y="0"/>
          <a:chExt cx="0" cy="0"/>
        </a:xfrm>
      </p:grpSpPr>
      <p:sp>
        <p:nvSpPr>
          <p:cNvPr id="187" name="Google Shape;187;p29"/>
          <p:cNvSpPr txBox="1"/>
          <p:nvPr>
            <p:ph idx="4294967295" type="title"/>
          </p:nvPr>
        </p:nvSpPr>
        <p:spPr>
          <a:xfrm>
            <a:off x="317850" y="433475"/>
            <a:ext cx="6552300" cy="93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Severity 0-2 Changes</a:t>
            </a:r>
            <a:endParaRPr sz="4000"/>
          </a:p>
        </p:txBody>
      </p:sp>
      <p:sp>
        <p:nvSpPr>
          <p:cNvPr id="188" name="Google Shape;188;p29"/>
          <p:cNvSpPr txBox="1"/>
          <p:nvPr/>
        </p:nvSpPr>
        <p:spPr>
          <a:xfrm>
            <a:off x="4850300" y="863300"/>
            <a:ext cx="2286000" cy="365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latin typeface="Mulish"/>
                <a:ea typeface="Mulish"/>
                <a:cs typeface="Mulish"/>
                <a:sym typeface="Mulish"/>
              </a:rPr>
              <a:t>49 Total Implications</a:t>
            </a:r>
            <a:endParaRPr>
              <a:solidFill>
                <a:schemeClr val="lt1"/>
              </a:solidFill>
              <a:latin typeface="Mulish"/>
              <a:ea typeface="Mulish"/>
              <a:cs typeface="Mulish"/>
              <a:sym typeface="Mulish"/>
            </a:endParaRPr>
          </a:p>
        </p:txBody>
      </p:sp>
      <p:sp>
        <p:nvSpPr>
          <p:cNvPr id="189" name="Google Shape;189;p29"/>
          <p:cNvSpPr txBox="1"/>
          <p:nvPr/>
        </p:nvSpPr>
        <p:spPr>
          <a:xfrm>
            <a:off x="112075" y="1372475"/>
            <a:ext cx="2824800" cy="320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ulish"/>
                <a:ea typeface="Mulish"/>
                <a:cs typeface="Mulish"/>
                <a:sym typeface="Mulish"/>
              </a:rPr>
              <a:t>Change #1: H11 Accessible Design</a:t>
            </a:r>
            <a:endParaRPr b="1">
              <a:solidFill>
                <a:schemeClr val="lt1"/>
              </a:solidFill>
              <a:latin typeface="Mulish"/>
              <a:ea typeface="Mulish"/>
              <a:cs typeface="Mulish"/>
              <a:sym typeface="Mulish"/>
            </a:endParaRPr>
          </a:p>
          <a:p>
            <a:pPr indent="0" lvl="0" marL="0" rtl="0" algn="ctr">
              <a:spcBef>
                <a:spcPts val="0"/>
              </a:spcBef>
              <a:spcAft>
                <a:spcPts val="0"/>
              </a:spcAft>
              <a:buNone/>
            </a:pPr>
            <a:r>
              <a:t/>
            </a:r>
            <a:endParaRPr>
              <a:solidFill>
                <a:schemeClr val="lt1"/>
              </a:solidFill>
              <a:latin typeface="Mulish"/>
              <a:ea typeface="Mulish"/>
              <a:cs typeface="Mulish"/>
              <a:sym typeface="Mulish"/>
            </a:endParaRPr>
          </a:p>
          <a:p>
            <a:pPr indent="0" lvl="0" marL="0" rtl="0" algn="l">
              <a:spcBef>
                <a:spcPts val="0"/>
              </a:spcBef>
              <a:spcAft>
                <a:spcPts val="0"/>
              </a:spcAft>
              <a:buNone/>
            </a:pPr>
            <a:r>
              <a:rPr b="1" lang="en" sz="1200">
                <a:solidFill>
                  <a:schemeClr val="lt1"/>
                </a:solidFill>
                <a:latin typeface="Mulish"/>
                <a:ea typeface="Mulish"/>
                <a:cs typeface="Mulish"/>
                <a:sym typeface="Mulish"/>
              </a:rPr>
              <a:t>Change: </a:t>
            </a:r>
            <a:r>
              <a:rPr lang="en" sz="1200">
                <a:solidFill>
                  <a:schemeClr val="lt1"/>
                </a:solidFill>
                <a:latin typeface="Mulish"/>
                <a:ea typeface="Mulish"/>
                <a:cs typeface="Mulish"/>
                <a:sym typeface="Mulish"/>
              </a:rPr>
              <a:t>Changed Purple to be more muted. More light and less strong purple.</a:t>
            </a:r>
            <a:endParaRPr sz="1200">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a:p>
            <a:pPr indent="0" lvl="0" marL="0" rtl="0" algn="l">
              <a:spcBef>
                <a:spcPts val="0"/>
              </a:spcBef>
              <a:spcAft>
                <a:spcPts val="0"/>
              </a:spcAft>
              <a:buNone/>
            </a:pPr>
            <a:r>
              <a:rPr b="1" lang="en" sz="1200">
                <a:solidFill>
                  <a:schemeClr val="lt1"/>
                </a:solidFill>
                <a:latin typeface="Mulish"/>
                <a:ea typeface="Mulish"/>
                <a:cs typeface="Mulish"/>
                <a:sym typeface="Mulish"/>
              </a:rPr>
              <a:t>Rationale: </a:t>
            </a:r>
            <a:r>
              <a:rPr lang="en" sz="1200">
                <a:solidFill>
                  <a:schemeClr val="lt1"/>
                </a:solidFill>
                <a:latin typeface="Mulish"/>
                <a:ea typeface="Mulish"/>
                <a:cs typeface="Mulish"/>
                <a:sym typeface="Mulish"/>
              </a:rPr>
              <a:t>Feedback from users indicated that the initial color choice was excessively bright, posing challenges for individuals with color blindness. In response to this insight, adjustments are deemed necessary to enhance accessibility and ensure a more user-friendly experience for all.</a:t>
            </a:r>
            <a:endParaRPr sz="1200">
              <a:solidFill>
                <a:schemeClr val="lt1"/>
              </a:solidFill>
              <a:latin typeface="Mulish"/>
              <a:ea typeface="Mulish"/>
              <a:cs typeface="Mulish"/>
              <a:sym typeface="Mulish"/>
            </a:endParaRPr>
          </a:p>
        </p:txBody>
      </p:sp>
      <p:sp>
        <p:nvSpPr>
          <p:cNvPr id="190" name="Google Shape;190;p29"/>
          <p:cNvSpPr txBox="1"/>
          <p:nvPr/>
        </p:nvSpPr>
        <p:spPr>
          <a:xfrm>
            <a:off x="2936875" y="1372475"/>
            <a:ext cx="2730600" cy="320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ulish"/>
                <a:ea typeface="Mulish"/>
                <a:cs typeface="Mulish"/>
                <a:sym typeface="Mulish"/>
              </a:rPr>
              <a:t>Change #2: H11 Accessible Design</a:t>
            </a:r>
            <a:endParaRPr b="1">
              <a:solidFill>
                <a:schemeClr val="lt1"/>
              </a:solidFill>
              <a:latin typeface="Mulish"/>
              <a:ea typeface="Mulish"/>
              <a:cs typeface="Mulish"/>
              <a:sym typeface="Mulish"/>
            </a:endParaRPr>
          </a:p>
          <a:p>
            <a:pPr indent="0" lvl="0" marL="0" rtl="0" algn="ctr">
              <a:spcBef>
                <a:spcPts val="0"/>
              </a:spcBef>
              <a:spcAft>
                <a:spcPts val="0"/>
              </a:spcAft>
              <a:buNone/>
            </a:pPr>
            <a:r>
              <a:t/>
            </a:r>
            <a:endParaRPr>
              <a:solidFill>
                <a:schemeClr val="lt1"/>
              </a:solidFill>
              <a:latin typeface="Mulish"/>
              <a:ea typeface="Mulish"/>
              <a:cs typeface="Mulish"/>
              <a:sym typeface="Mulish"/>
            </a:endParaRPr>
          </a:p>
          <a:p>
            <a:pPr indent="0" lvl="0" marL="0" rtl="0" algn="l">
              <a:spcBef>
                <a:spcPts val="0"/>
              </a:spcBef>
              <a:spcAft>
                <a:spcPts val="0"/>
              </a:spcAft>
              <a:buNone/>
            </a:pPr>
            <a:r>
              <a:rPr b="1" lang="en" sz="1200">
                <a:solidFill>
                  <a:schemeClr val="lt1"/>
                </a:solidFill>
                <a:latin typeface="Mulish"/>
                <a:ea typeface="Mulish"/>
                <a:cs typeface="Mulish"/>
                <a:sym typeface="Mulish"/>
              </a:rPr>
              <a:t>Change</a:t>
            </a:r>
            <a:r>
              <a:rPr lang="en" sz="1200">
                <a:solidFill>
                  <a:schemeClr val="lt1"/>
                </a:solidFill>
                <a:latin typeface="Mulish"/>
                <a:ea typeface="Mulish"/>
                <a:cs typeface="Mulish"/>
                <a:sym typeface="Mulish"/>
              </a:rPr>
              <a:t>: Increased Text size that scales to device dimensions</a:t>
            </a:r>
            <a:endParaRPr sz="1200">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a:p>
            <a:pPr indent="0" lvl="0" marL="0" rtl="0" algn="l">
              <a:spcBef>
                <a:spcPts val="0"/>
              </a:spcBef>
              <a:spcAft>
                <a:spcPts val="0"/>
              </a:spcAft>
              <a:buNone/>
            </a:pPr>
            <a:r>
              <a:rPr b="1" lang="en" sz="1200">
                <a:solidFill>
                  <a:schemeClr val="lt1"/>
                </a:solidFill>
                <a:latin typeface="Mulish"/>
                <a:ea typeface="Mulish"/>
                <a:cs typeface="Mulish"/>
                <a:sym typeface="Mulish"/>
              </a:rPr>
              <a:t>Rationale: </a:t>
            </a:r>
            <a:r>
              <a:rPr lang="en" sz="1200">
                <a:solidFill>
                  <a:schemeClr val="lt1"/>
                </a:solidFill>
                <a:latin typeface="Mulish"/>
                <a:ea typeface="Mulish"/>
                <a:cs typeface="Mulish"/>
                <a:sym typeface="Mulish"/>
              </a:rPr>
              <a:t>Users expressed that Question descriptions in list of queue as well as text when creating a question or in the huddle description are very small.</a:t>
            </a:r>
            <a:endParaRPr sz="1200">
              <a:solidFill>
                <a:schemeClr val="lt1"/>
              </a:solidFill>
              <a:latin typeface="Mulish"/>
              <a:ea typeface="Mulish"/>
              <a:cs typeface="Mulish"/>
              <a:sym typeface="Mulish"/>
            </a:endParaRPr>
          </a:p>
        </p:txBody>
      </p:sp>
      <p:sp>
        <p:nvSpPr>
          <p:cNvPr id="191" name="Google Shape;191;p29"/>
          <p:cNvSpPr txBox="1"/>
          <p:nvPr/>
        </p:nvSpPr>
        <p:spPr>
          <a:xfrm>
            <a:off x="5667475" y="1372475"/>
            <a:ext cx="2730600" cy="320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ulish"/>
                <a:ea typeface="Mulish"/>
                <a:cs typeface="Mulish"/>
                <a:sym typeface="Mulish"/>
              </a:rPr>
              <a:t>Change #3: H7 Flexibility &amp; Efficiency of Use</a:t>
            </a:r>
            <a:endParaRPr b="1">
              <a:solidFill>
                <a:schemeClr val="lt1"/>
              </a:solidFill>
              <a:latin typeface="Mulish"/>
              <a:ea typeface="Mulish"/>
              <a:cs typeface="Mulish"/>
              <a:sym typeface="Mulish"/>
            </a:endParaRPr>
          </a:p>
          <a:p>
            <a:pPr indent="0" lvl="0" marL="0" rtl="0" algn="ctr">
              <a:spcBef>
                <a:spcPts val="0"/>
              </a:spcBef>
              <a:spcAft>
                <a:spcPts val="0"/>
              </a:spcAft>
              <a:buNone/>
            </a:pPr>
            <a:r>
              <a:t/>
            </a:r>
            <a:endParaRPr>
              <a:solidFill>
                <a:schemeClr val="lt1"/>
              </a:solidFill>
              <a:latin typeface="Mulish"/>
              <a:ea typeface="Mulish"/>
              <a:cs typeface="Mulish"/>
              <a:sym typeface="Mulish"/>
            </a:endParaRPr>
          </a:p>
          <a:p>
            <a:pPr indent="0" lvl="0" marL="0" rtl="0" algn="l">
              <a:spcBef>
                <a:spcPts val="0"/>
              </a:spcBef>
              <a:spcAft>
                <a:spcPts val="0"/>
              </a:spcAft>
              <a:buNone/>
            </a:pPr>
            <a:r>
              <a:rPr b="1" lang="en" sz="1200">
                <a:solidFill>
                  <a:schemeClr val="lt1"/>
                </a:solidFill>
                <a:latin typeface="Mulish"/>
                <a:ea typeface="Mulish"/>
                <a:cs typeface="Mulish"/>
                <a:sym typeface="Mulish"/>
              </a:rPr>
              <a:t>Change</a:t>
            </a:r>
            <a:r>
              <a:rPr lang="en" sz="1200">
                <a:solidFill>
                  <a:schemeClr val="lt1"/>
                </a:solidFill>
                <a:latin typeface="Mulish"/>
                <a:ea typeface="Mulish"/>
                <a:cs typeface="Mulish"/>
                <a:sym typeface="Mulish"/>
              </a:rPr>
              <a:t>: More intentional Information and cut repeated information from prototype (e.g. Join with “X” others)</a:t>
            </a:r>
            <a:endParaRPr sz="1200">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a:p>
            <a:pPr indent="0" lvl="0" marL="0" rtl="0" algn="l">
              <a:spcBef>
                <a:spcPts val="0"/>
              </a:spcBef>
              <a:spcAft>
                <a:spcPts val="0"/>
              </a:spcAft>
              <a:buNone/>
            </a:pPr>
            <a:r>
              <a:rPr b="1" lang="en" sz="1200">
                <a:solidFill>
                  <a:schemeClr val="lt1"/>
                </a:solidFill>
                <a:latin typeface="Mulish"/>
                <a:ea typeface="Mulish"/>
                <a:cs typeface="Mulish"/>
                <a:sym typeface="Mulish"/>
              </a:rPr>
              <a:t>Rationale: </a:t>
            </a:r>
            <a:r>
              <a:rPr lang="en" sz="1200">
                <a:solidFill>
                  <a:schemeClr val="lt1"/>
                </a:solidFill>
                <a:latin typeface="Mulish"/>
                <a:ea typeface="Mulish"/>
                <a:cs typeface="Mulish"/>
                <a:sym typeface="Mulish"/>
              </a:rPr>
              <a:t>We examined the app and cut any information that was repetitive. This allowed us to free up  areas with text and have icons and numbers give the user information.</a:t>
            </a:r>
            <a:endParaRPr sz="1200">
              <a:solidFill>
                <a:schemeClr val="lt1"/>
              </a:solidFill>
              <a:latin typeface="Mulish"/>
              <a:ea typeface="Mulish"/>
              <a:cs typeface="Mulish"/>
              <a:sym typeface="Mulish"/>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nvSpPr>
        <p:spPr>
          <a:xfrm>
            <a:off x="4850300" y="863300"/>
            <a:ext cx="2286000" cy="365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Mulish"/>
              <a:ea typeface="Mulish"/>
              <a:cs typeface="Mulish"/>
              <a:sym typeface="Mulish"/>
            </a:endParaRPr>
          </a:p>
        </p:txBody>
      </p:sp>
      <p:sp>
        <p:nvSpPr>
          <p:cNvPr id="197" name="Google Shape;197;p30"/>
          <p:cNvSpPr txBox="1"/>
          <p:nvPr/>
        </p:nvSpPr>
        <p:spPr>
          <a:xfrm>
            <a:off x="476025" y="1372475"/>
            <a:ext cx="81906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ulish"/>
                <a:ea typeface="Mulish"/>
                <a:cs typeface="Mulish"/>
                <a:sym typeface="Mulish"/>
              </a:rPr>
              <a:t>Change #1: H11 Accessible Design</a:t>
            </a:r>
            <a:endParaRPr b="1">
              <a:solidFill>
                <a:schemeClr val="lt1"/>
              </a:solidFill>
              <a:latin typeface="Mulish"/>
              <a:ea typeface="Mulish"/>
              <a:cs typeface="Mulish"/>
              <a:sym typeface="Mulish"/>
            </a:endParaRPr>
          </a:p>
          <a:p>
            <a:pPr indent="0" lvl="0" marL="0" rtl="0" algn="ctr">
              <a:spcBef>
                <a:spcPts val="0"/>
              </a:spcBef>
              <a:spcAft>
                <a:spcPts val="0"/>
              </a:spcAft>
              <a:buNone/>
            </a:pPr>
            <a:r>
              <a:t/>
            </a:r>
            <a:endParaRPr>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p:txBody>
      </p:sp>
      <p:sp>
        <p:nvSpPr>
          <p:cNvPr id="198" name="Google Shape;198;p30"/>
          <p:cNvSpPr txBox="1"/>
          <p:nvPr/>
        </p:nvSpPr>
        <p:spPr>
          <a:xfrm>
            <a:off x="482475" y="1802125"/>
            <a:ext cx="4926900" cy="7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Mulish"/>
                <a:ea typeface="Mulish"/>
                <a:cs typeface="Mulish"/>
                <a:sym typeface="Mulish"/>
              </a:rPr>
              <a:t>Insight: </a:t>
            </a:r>
            <a:r>
              <a:rPr lang="en" sz="1200">
                <a:solidFill>
                  <a:schemeClr val="lt1"/>
                </a:solidFill>
                <a:latin typeface="Mulish"/>
                <a:ea typeface="Mulish"/>
                <a:cs typeface="Mulish"/>
                <a:sym typeface="Mulish"/>
              </a:rPr>
              <a:t>Users indicated that the initial color choice was excessively bright, posing challenges for individuals with color blindness</a:t>
            </a:r>
            <a:endParaRPr b="1" sz="1200">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p:txBody>
      </p:sp>
      <p:sp>
        <p:nvSpPr>
          <p:cNvPr id="199" name="Google Shape;199;p30"/>
          <p:cNvSpPr txBox="1"/>
          <p:nvPr/>
        </p:nvSpPr>
        <p:spPr>
          <a:xfrm>
            <a:off x="5485775" y="1802125"/>
            <a:ext cx="3316200" cy="7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Mulish"/>
                <a:ea typeface="Mulish"/>
                <a:cs typeface="Mulish"/>
                <a:sym typeface="Mulish"/>
              </a:rPr>
              <a:t>Change: </a:t>
            </a:r>
            <a:r>
              <a:rPr lang="en" sz="1200">
                <a:solidFill>
                  <a:schemeClr val="lt1"/>
                </a:solidFill>
                <a:latin typeface="Mulish"/>
                <a:ea typeface="Mulish"/>
                <a:cs typeface="Mulish"/>
                <a:sym typeface="Mulish"/>
              </a:rPr>
              <a:t>Changed Purple to be more muted. More light and less strong purple</a:t>
            </a:r>
            <a:endParaRPr sz="1200">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p:txBody>
      </p:sp>
      <p:sp>
        <p:nvSpPr>
          <p:cNvPr id="200" name="Google Shape;200;p30"/>
          <p:cNvSpPr txBox="1"/>
          <p:nvPr>
            <p:ph idx="4294967295" type="title"/>
          </p:nvPr>
        </p:nvSpPr>
        <p:spPr>
          <a:xfrm>
            <a:off x="482475" y="440700"/>
            <a:ext cx="8121300" cy="93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500"/>
              <a:t>Severity 0-2 Changes </a:t>
            </a:r>
            <a:endParaRPr sz="5500"/>
          </a:p>
        </p:txBody>
      </p:sp>
      <p:sp>
        <p:nvSpPr>
          <p:cNvPr id="201" name="Google Shape;201;p30"/>
          <p:cNvSpPr txBox="1"/>
          <p:nvPr/>
        </p:nvSpPr>
        <p:spPr>
          <a:xfrm>
            <a:off x="458150" y="2424700"/>
            <a:ext cx="81906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ulish"/>
                <a:ea typeface="Mulish"/>
                <a:cs typeface="Mulish"/>
                <a:sym typeface="Mulish"/>
              </a:rPr>
              <a:t>Change #2: H11 Accessible Design</a:t>
            </a:r>
            <a:endParaRPr b="1">
              <a:solidFill>
                <a:schemeClr val="lt1"/>
              </a:solidFill>
              <a:latin typeface="Mulish"/>
              <a:ea typeface="Mulish"/>
              <a:cs typeface="Mulish"/>
              <a:sym typeface="Mulish"/>
            </a:endParaRPr>
          </a:p>
          <a:p>
            <a:pPr indent="0" lvl="0" marL="0" rtl="0" algn="ctr">
              <a:spcBef>
                <a:spcPts val="0"/>
              </a:spcBef>
              <a:spcAft>
                <a:spcPts val="0"/>
              </a:spcAft>
              <a:buNone/>
            </a:pPr>
            <a:r>
              <a:t/>
            </a:r>
            <a:endParaRPr>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p:txBody>
      </p:sp>
      <p:sp>
        <p:nvSpPr>
          <p:cNvPr id="202" name="Google Shape;202;p30"/>
          <p:cNvSpPr txBox="1"/>
          <p:nvPr/>
        </p:nvSpPr>
        <p:spPr>
          <a:xfrm>
            <a:off x="464600" y="2854350"/>
            <a:ext cx="4926900" cy="7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Mulish"/>
                <a:ea typeface="Mulish"/>
                <a:cs typeface="Mulish"/>
                <a:sym typeface="Mulish"/>
              </a:rPr>
              <a:t>Insight: </a:t>
            </a:r>
            <a:r>
              <a:rPr lang="en" sz="1200">
                <a:solidFill>
                  <a:schemeClr val="lt1"/>
                </a:solidFill>
                <a:latin typeface="Mulish"/>
                <a:ea typeface="Mulish"/>
                <a:cs typeface="Mulish"/>
                <a:sym typeface="Mulish"/>
              </a:rPr>
              <a:t>Users expressed that Question descriptions in list of queue as well as text when creating a question are very small</a:t>
            </a:r>
            <a:endParaRPr b="1" sz="1200">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p:txBody>
      </p:sp>
      <p:sp>
        <p:nvSpPr>
          <p:cNvPr id="203" name="Google Shape;203;p30"/>
          <p:cNvSpPr txBox="1"/>
          <p:nvPr/>
        </p:nvSpPr>
        <p:spPr>
          <a:xfrm>
            <a:off x="5467900" y="2854350"/>
            <a:ext cx="3316200" cy="7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Mulish"/>
                <a:ea typeface="Mulish"/>
                <a:cs typeface="Mulish"/>
                <a:sym typeface="Mulish"/>
              </a:rPr>
              <a:t>Change: </a:t>
            </a:r>
            <a:r>
              <a:rPr lang="en" sz="1200">
                <a:solidFill>
                  <a:schemeClr val="lt1"/>
                </a:solidFill>
                <a:latin typeface="Mulish"/>
                <a:ea typeface="Mulish"/>
                <a:cs typeface="Mulish"/>
                <a:sym typeface="Mulish"/>
              </a:rPr>
              <a:t>Increased Text size that scales to device dimensions</a:t>
            </a:r>
            <a:endParaRPr sz="1200">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p:txBody>
      </p:sp>
      <p:sp>
        <p:nvSpPr>
          <p:cNvPr id="204" name="Google Shape;204;p30"/>
          <p:cNvSpPr txBox="1"/>
          <p:nvPr/>
        </p:nvSpPr>
        <p:spPr>
          <a:xfrm>
            <a:off x="482475" y="3487500"/>
            <a:ext cx="81906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ulish"/>
                <a:ea typeface="Mulish"/>
                <a:cs typeface="Mulish"/>
                <a:sym typeface="Mulish"/>
              </a:rPr>
              <a:t>Change #3: H7 Flexibility &amp; Efficiency of Use</a:t>
            </a:r>
            <a:endParaRPr b="1">
              <a:solidFill>
                <a:schemeClr val="lt1"/>
              </a:solidFill>
              <a:latin typeface="Mulish"/>
              <a:ea typeface="Mulish"/>
              <a:cs typeface="Mulish"/>
              <a:sym typeface="Mulish"/>
            </a:endParaRPr>
          </a:p>
          <a:p>
            <a:pPr indent="0" lvl="0" marL="0" rtl="0" algn="l">
              <a:spcBef>
                <a:spcPts val="0"/>
              </a:spcBef>
              <a:spcAft>
                <a:spcPts val="0"/>
              </a:spcAft>
              <a:buNone/>
            </a:pPr>
            <a:r>
              <a:t/>
            </a:r>
            <a:endParaRPr>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p:txBody>
      </p:sp>
      <p:sp>
        <p:nvSpPr>
          <p:cNvPr id="205" name="Google Shape;205;p30"/>
          <p:cNvSpPr txBox="1"/>
          <p:nvPr/>
        </p:nvSpPr>
        <p:spPr>
          <a:xfrm>
            <a:off x="488925" y="3917150"/>
            <a:ext cx="4926900" cy="7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Mulish"/>
                <a:ea typeface="Mulish"/>
                <a:cs typeface="Mulish"/>
                <a:sym typeface="Mulish"/>
              </a:rPr>
              <a:t>Insight: </a:t>
            </a:r>
            <a:r>
              <a:rPr lang="en" sz="1200">
                <a:solidFill>
                  <a:schemeClr val="lt1"/>
                </a:solidFill>
                <a:latin typeface="Mulish"/>
                <a:ea typeface="Mulish"/>
                <a:cs typeface="Mulish"/>
                <a:sym typeface="Mulish"/>
              </a:rPr>
              <a:t>Interface felt busy, bit difficult to navigate and find what people are looking for in light of a lot of text and information</a:t>
            </a:r>
            <a:endParaRPr sz="1200">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p:txBody>
      </p:sp>
      <p:sp>
        <p:nvSpPr>
          <p:cNvPr id="206" name="Google Shape;206;p30"/>
          <p:cNvSpPr txBox="1"/>
          <p:nvPr/>
        </p:nvSpPr>
        <p:spPr>
          <a:xfrm>
            <a:off x="5492225" y="3917150"/>
            <a:ext cx="3316200" cy="7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Mulish"/>
                <a:ea typeface="Mulish"/>
                <a:cs typeface="Mulish"/>
                <a:sym typeface="Mulish"/>
              </a:rPr>
              <a:t>Change: </a:t>
            </a:r>
            <a:r>
              <a:rPr lang="en" sz="1200">
                <a:solidFill>
                  <a:schemeClr val="lt1"/>
                </a:solidFill>
                <a:latin typeface="Mulish"/>
                <a:ea typeface="Mulish"/>
                <a:cs typeface="Mulish"/>
                <a:sym typeface="Mulish"/>
              </a:rPr>
              <a:t>More intentional Information, cut repeated information from prototype (e.g. Join with “X” others), freed up text and have icons and numbers inform users instead</a:t>
            </a:r>
            <a:endParaRPr sz="1200">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0" name="Shape 210"/>
        <p:cNvGrpSpPr/>
        <p:nvPr/>
      </p:nvGrpSpPr>
      <p:grpSpPr>
        <a:xfrm>
          <a:off x="0" y="0"/>
          <a:ext cx="0" cy="0"/>
          <a:chOff x="0" y="0"/>
          <a:chExt cx="0" cy="0"/>
        </a:xfrm>
      </p:grpSpPr>
      <p:sp>
        <p:nvSpPr>
          <p:cNvPr id="211" name="Google Shape;211;p31"/>
          <p:cNvSpPr txBox="1"/>
          <p:nvPr>
            <p:ph idx="4294967295" type="title"/>
          </p:nvPr>
        </p:nvSpPr>
        <p:spPr>
          <a:xfrm>
            <a:off x="309925" y="0"/>
            <a:ext cx="6552300" cy="93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Severity 3-4 Change Summary</a:t>
            </a:r>
            <a:endParaRPr sz="4000"/>
          </a:p>
        </p:txBody>
      </p:sp>
      <p:sp>
        <p:nvSpPr>
          <p:cNvPr id="212" name="Google Shape;212;p31"/>
          <p:cNvSpPr txBox="1"/>
          <p:nvPr/>
        </p:nvSpPr>
        <p:spPr>
          <a:xfrm>
            <a:off x="127950" y="888300"/>
            <a:ext cx="2824800" cy="388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ulish"/>
                <a:ea typeface="Mulish"/>
                <a:cs typeface="Mulish"/>
                <a:sym typeface="Mulish"/>
              </a:rPr>
              <a:t>Change #1: </a:t>
            </a:r>
            <a:endParaRPr b="1">
              <a:solidFill>
                <a:schemeClr val="lt1"/>
              </a:solidFill>
              <a:latin typeface="Mulish"/>
              <a:ea typeface="Mulish"/>
              <a:cs typeface="Mulish"/>
              <a:sym typeface="Mulish"/>
            </a:endParaRPr>
          </a:p>
          <a:p>
            <a:pPr indent="0" lvl="0" marL="0" rtl="0" algn="ctr">
              <a:spcBef>
                <a:spcPts val="0"/>
              </a:spcBef>
              <a:spcAft>
                <a:spcPts val="0"/>
              </a:spcAft>
              <a:buNone/>
            </a:pPr>
            <a:r>
              <a:rPr b="1" lang="en">
                <a:solidFill>
                  <a:schemeClr val="lt1"/>
                </a:solidFill>
                <a:latin typeface="Mulish"/>
                <a:ea typeface="Mulish"/>
                <a:cs typeface="Mulish"/>
                <a:sym typeface="Mulish"/>
              </a:rPr>
              <a:t>H7 Flexibility and Efficiency of Use</a:t>
            </a:r>
            <a:endParaRPr b="1">
              <a:solidFill>
                <a:schemeClr val="lt1"/>
              </a:solidFill>
              <a:latin typeface="Mulish"/>
              <a:ea typeface="Mulish"/>
              <a:cs typeface="Mulish"/>
              <a:sym typeface="Mulish"/>
            </a:endParaRPr>
          </a:p>
          <a:p>
            <a:pPr indent="0" lvl="0" marL="0" rtl="0" algn="ctr">
              <a:spcBef>
                <a:spcPts val="0"/>
              </a:spcBef>
              <a:spcAft>
                <a:spcPts val="0"/>
              </a:spcAft>
              <a:buNone/>
            </a:pPr>
            <a:r>
              <a:t/>
            </a:r>
            <a:endParaRPr>
              <a:solidFill>
                <a:schemeClr val="lt1"/>
              </a:solidFill>
              <a:latin typeface="Mulish"/>
              <a:ea typeface="Mulish"/>
              <a:cs typeface="Mulish"/>
              <a:sym typeface="Mulish"/>
            </a:endParaRPr>
          </a:p>
          <a:p>
            <a:pPr indent="0" lvl="0" marL="0" rtl="0" algn="l">
              <a:spcBef>
                <a:spcPts val="0"/>
              </a:spcBef>
              <a:spcAft>
                <a:spcPts val="0"/>
              </a:spcAft>
              <a:buNone/>
            </a:pPr>
            <a:r>
              <a:rPr b="1" lang="en" sz="1200">
                <a:solidFill>
                  <a:schemeClr val="lt1"/>
                </a:solidFill>
                <a:latin typeface="Mulish"/>
                <a:ea typeface="Mulish"/>
                <a:cs typeface="Mulish"/>
                <a:sym typeface="Mulish"/>
              </a:rPr>
              <a:t>Change:</a:t>
            </a:r>
            <a:r>
              <a:rPr lang="en" sz="1200">
                <a:solidFill>
                  <a:schemeClr val="lt1"/>
                </a:solidFill>
                <a:latin typeface="Mulish"/>
                <a:ea typeface="Mulish"/>
                <a:cs typeface="Mulish"/>
                <a:sym typeface="Mulish"/>
              </a:rPr>
              <a:t> Better Navigation. User no longer is prompted with the option of writing a question, but rather free to browse a class’s queue. Has the option of adding a question later</a:t>
            </a:r>
            <a:endParaRPr sz="1200">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a:p>
            <a:pPr indent="0" lvl="0" marL="0" rtl="0" algn="l">
              <a:spcBef>
                <a:spcPts val="0"/>
              </a:spcBef>
              <a:spcAft>
                <a:spcPts val="0"/>
              </a:spcAft>
              <a:buNone/>
            </a:pPr>
            <a:r>
              <a:rPr b="1" lang="en" sz="1200">
                <a:solidFill>
                  <a:schemeClr val="lt1"/>
                </a:solidFill>
                <a:latin typeface="Mulish"/>
                <a:ea typeface="Mulish"/>
                <a:cs typeface="Mulish"/>
                <a:sym typeface="Mulish"/>
              </a:rPr>
              <a:t>Rationale: </a:t>
            </a:r>
            <a:r>
              <a:rPr lang="en" sz="1200">
                <a:solidFill>
                  <a:schemeClr val="lt1"/>
                </a:solidFill>
                <a:latin typeface="Mulish"/>
                <a:ea typeface="Mulish"/>
                <a:cs typeface="Mulish"/>
                <a:sym typeface="Mulish"/>
              </a:rPr>
              <a:t>This step was repetitive in the app’s navigation. A user could join the app to solely join similar questions. Instead, a user has the freedom of choosing to make a question instead of denying the question prompt before joining a class.</a:t>
            </a:r>
            <a:endParaRPr sz="1200">
              <a:solidFill>
                <a:schemeClr val="lt1"/>
              </a:solidFill>
              <a:latin typeface="Mulish"/>
              <a:ea typeface="Mulish"/>
              <a:cs typeface="Mulish"/>
              <a:sym typeface="Mulish"/>
            </a:endParaRPr>
          </a:p>
        </p:txBody>
      </p:sp>
      <p:sp>
        <p:nvSpPr>
          <p:cNvPr id="213" name="Google Shape;213;p31"/>
          <p:cNvSpPr txBox="1"/>
          <p:nvPr/>
        </p:nvSpPr>
        <p:spPr>
          <a:xfrm>
            <a:off x="2952750" y="888300"/>
            <a:ext cx="2730600" cy="320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ulish"/>
                <a:ea typeface="Mulish"/>
                <a:cs typeface="Mulish"/>
                <a:sym typeface="Mulish"/>
              </a:rPr>
              <a:t>Change #2:</a:t>
            </a:r>
            <a:endParaRPr b="1">
              <a:solidFill>
                <a:schemeClr val="lt1"/>
              </a:solidFill>
              <a:latin typeface="Mulish"/>
              <a:ea typeface="Mulish"/>
              <a:cs typeface="Mulish"/>
              <a:sym typeface="Mulish"/>
            </a:endParaRPr>
          </a:p>
          <a:p>
            <a:pPr indent="0" lvl="0" marL="0" rtl="0" algn="ctr">
              <a:spcBef>
                <a:spcPts val="0"/>
              </a:spcBef>
              <a:spcAft>
                <a:spcPts val="0"/>
              </a:spcAft>
              <a:buNone/>
            </a:pPr>
            <a:r>
              <a:rPr b="1" lang="en">
                <a:solidFill>
                  <a:schemeClr val="lt1"/>
                </a:solidFill>
                <a:latin typeface="Mulish"/>
                <a:ea typeface="Mulish"/>
                <a:cs typeface="Mulish"/>
                <a:sym typeface="Mulish"/>
              </a:rPr>
              <a:t>H3 User control and freedom</a:t>
            </a:r>
            <a:endParaRPr b="1">
              <a:solidFill>
                <a:schemeClr val="lt1"/>
              </a:solidFill>
              <a:latin typeface="Mulish"/>
              <a:ea typeface="Mulish"/>
              <a:cs typeface="Mulish"/>
              <a:sym typeface="Mulish"/>
            </a:endParaRPr>
          </a:p>
          <a:p>
            <a:pPr indent="0" lvl="0" marL="0" rtl="0" algn="ctr">
              <a:spcBef>
                <a:spcPts val="0"/>
              </a:spcBef>
              <a:spcAft>
                <a:spcPts val="0"/>
              </a:spcAft>
              <a:buNone/>
            </a:pPr>
            <a:r>
              <a:rPr b="1" lang="en">
                <a:solidFill>
                  <a:schemeClr val="lt1"/>
                </a:solidFill>
                <a:latin typeface="Mulish"/>
                <a:ea typeface="Mulish"/>
                <a:cs typeface="Mulish"/>
                <a:sym typeface="Mulish"/>
              </a:rPr>
              <a:t>H7 Flexibility and Efficiency of Use</a:t>
            </a:r>
            <a:endParaRPr b="1">
              <a:solidFill>
                <a:schemeClr val="lt1"/>
              </a:solidFill>
              <a:latin typeface="Mulish"/>
              <a:ea typeface="Mulish"/>
              <a:cs typeface="Mulish"/>
              <a:sym typeface="Mulish"/>
            </a:endParaRPr>
          </a:p>
          <a:p>
            <a:pPr indent="0" lvl="0" marL="0" rtl="0" algn="ctr">
              <a:spcBef>
                <a:spcPts val="0"/>
              </a:spcBef>
              <a:spcAft>
                <a:spcPts val="0"/>
              </a:spcAft>
              <a:buNone/>
            </a:pPr>
            <a:r>
              <a:t/>
            </a:r>
            <a:endParaRPr>
              <a:solidFill>
                <a:schemeClr val="lt1"/>
              </a:solidFill>
              <a:latin typeface="Mulish"/>
              <a:ea typeface="Mulish"/>
              <a:cs typeface="Mulish"/>
              <a:sym typeface="Mulish"/>
            </a:endParaRPr>
          </a:p>
          <a:p>
            <a:pPr indent="0" lvl="0" marL="0" rtl="0" algn="l">
              <a:spcBef>
                <a:spcPts val="0"/>
              </a:spcBef>
              <a:spcAft>
                <a:spcPts val="0"/>
              </a:spcAft>
              <a:buNone/>
            </a:pPr>
            <a:r>
              <a:rPr b="1" lang="en" sz="1200">
                <a:solidFill>
                  <a:schemeClr val="lt1"/>
                </a:solidFill>
                <a:latin typeface="Mulish"/>
                <a:ea typeface="Mulish"/>
                <a:cs typeface="Mulish"/>
                <a:sym typeface="Mulish"/>
              </a:rPr>
              <a:t>Change:</a:t>
            </a:r>
            <a:r>
              <a:rPr lang="en" sz="1200">
                <a:solidFill>
                  <a:schemeClr val="lt1"/>
                </a:solidFill>
                <a:latin typeface="Mulish"/>
                <a:ea typeface="Mulish"/>
                <a:cs typeface="Mulish"/>
                <a:sym typeface="Mulish"/>
              </a:rPr>
              <a:t> Giving the user ability to “Un-Collaborate”. A user would join a questions and automatically get that question stored as “collaborated”. User can now choose to un-collaborate on specific questions.</a:t>
            </a:r>
            <a:endParaRPr sz="1200">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a:p>
            <a:pPr indent="0" lvl="0" marL="0" rtl="0" algn="l">
              <a:spcBef>
                <a:spcPts val="0"/>
              </a:spcBef>
              <a:spcAft>
                <a:spcPts val="0"/>
              </a:spcAft>
              <a:buNone/>
            </a:pPr>
            <a:r>
              <a:rPr b="1" lang="en" sz="1200">
                <a:solidFill>
                  <a:schemeClr val="lt1"/>
                </a:solidFill>
                <a:latin typeface="Mulish"/>
                <a:ea typeface="Mulish"/>
                <a:cs typeface="Mulish"/>
                <a:sym typeface="Mulish"/>
              </a:rPr>
              <a:t>Rationale: </a:t>
            </a:r>
            <a:r>
              <a:rPr lang="en" sz="1200">
                <a:solidFill>
                  <a:schemeClr val="lt1"/>
                </a:solidFill>
                <a:latin typeface="Mulish"/>
                <a:ea typeface="Mulish"/>
                <a:cs typeface="Mulish"/>
                <a:sym typeface="Mulish"/>
              </a:rPr>
              <a:t>The user can “un-collaborate” on questions for many different reasons such as the question being resolved, they no longer need it, or it takes up space. This give the user freedom and control over their app.</a:t>
            </a:r>
            <a:endParaRPr sz="1200">
              <a:solidFill>
                <a:schemeClr val="lt1"/>
              </a:solidFill>
              <a:latin typeface="Mulish"/>
              <a:ea typeface="Mulish"/>
              <a:cs typeface="Mulish"/>
              <a:sym typeface="Mulish"/>
            </a:endParaRPr>
          </a:p>
        </p:txBody>
      </p:sp>
      <p:sp>
        <p:nvSpPr>
          <p:cNvPr id="214" name="Google Shape;214;p31"/>
          <p:cNvSpPr txBox="1"/>
          <p:nvPr/>
        </p:nvSpPr>
        <p:spPr>
          <a:xfrm>
            <a:off x="5683350" y="888300"/>
            <a:ext cx="2730600" cy="380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Mulish"/>
                <a:ea typeface="Mulish"/>
                <a:cs typeface="Mulish"/>
                <a:sym typeface="Mulish"/>
              </a:rPr>
              <a:t>Change #3:</a:t>
            </a:r>
            <a:endParaRPr b="1">
              <a:solidFill>
                <a:schemeClr val="lt1"/>
              </a:solidFill>
              <a:latin typeface="Mulish"/>
              <a:ea typeface="Mulish"/>
              <a:cs typeface="Mulish"/>
              <a:sym typeface="Mulish"/>
            </a:endParaRPr>
          </a:p>
          <a:p>
            <a:pPr indent="0" lvl="0" marL="0" rtl="0" algn="ctr">
              <a:spcBef>
                <a:spcPts val="0"/>
              </a:spcBef>
              <a:spcAft>
                <a:spcPts val="0"/>
              </a:spcAft>
              <a:buNone/>
            </a:pPr>
            <a:r>
              <a:rPr b="1" lang="en">
                <a:solidFill>
                  <a:schemeClr val="lt1"/>
                </a:solidFill>
                <a:latin typeface="Mulish"/>
                <a:ea typeface="Mulish"/>
                <a:cs typeface="Mulish"/>
                <a:sym typeface="Mulish"/>
              </a:rPr>
              <a:t>H8 Aesthetic &amp; Minimalist Design </a:t>
            </a:r>
            <a:endParaRPr b="1">
              <a:solidFill>
                <a:schemeClr val="lt1"/>
              </a:solidFill>
              <a:latin typeface="Mulish"/>
              <a:ea typeface="Mulish"/>
              <a:cs typeface="Mulish"/>
              <a:sym typeface="Mulish"/>
            </a:endParaRPr>
          </a:p>
          <a:p>
            <a:pPr indent="0" lvl="0" marL="0" rtl="0" algn="ctr">
              <a:spcBef>
                <a:spcPts val="0"/>
              </a:spcBef>
              <a:spcAft>
                <a:spcPts val="0"/>
              </a:spcAft>
              <a:buNone/>
            </a:pPr>
            <a:r>
              <a:t/>
            </a:r>
            <a:endParaRPr b="1">
              <a:solidFill>
                <a:schemeClr val="lt1"/>
              </a:solidFill>
              <a:latin typeface="Mulish"/>
              <a:ea typeface="Mulish"/>
              <a:cs typeface="Mulish"/>
              <a:sym typeface="Mulish"/>
            </a:endParaRPr>
          </a:p>
          <a:p>
            <a:pPr indent="0" lvl="0" marL="0" rtl="0" algn="ctr">
              <a:spcBef>
                <a:spcPts val="0"/>
              </a:spcBef>
              <a:spcAft>
                <a:spcPts val="0"/>
              </a:spcAft>
              <a:buNone/>
            </a:pPr>
            <a:r>
              <a:t/>
            </a:r>
            <a:endParaRPr b="1">
              <a:solidFill>
                <a:schemeClr val="lt1"/>
              </a:solidFill>
              <a:latin typeface="Mulish"/>
              <a:ea typeface="Mulish"/>
              <a:cs typeface="Mulish"/>
              <a:sym typeface="Mulish"/>
            </a:endParaRPr>
          </a:p>
          <a:p>
            <a:pPr indent="0" lvl="0" marL="0" rtl="0" algn="l">
              <a:spcBef>
                <a:spcPts val="0"/>
              </a:spcBef>
              <a:spcAft>
                <a:spcPts val="0"/>
              </a:spcAft>
              <a:buNone/>
            </a:pPr>
            <a:r>
              <a:rPr b="1" lang="en" sz="1200">
                <a:solidFill>
                  <a:schemeClr val="lt1"/>
                </a:solidFill>
                <a:latin typeface="Mulish"/>
                <a:ea typeface="Mulish"/>
                <a:cs typeface="Mulish"/>
                <a:sym typeface="Mulish"/>
              </a:rPr>
              <a:t>Change:</a:t>
            </a:r>
            <a:r>
              <a:rPr lang="en" sz="1200">
                <a:solidFill>
                  <a:schemeClr val="lt1"/>
                </a:solidFill>
                <a:latin typeface="Mulish"/>
                <a:ea typeface="Mulish"/>
                <a:cs typeface="Mulish"/>
                <a:sym typeface="Mulish"/>
              </a:rPr>
              <a:t> Icons were more intentional</a:t>
            </a:r>
            <a:endParaRPr sz="1200">
              <a:solidFill>
                <a:schemeClr val="lt1"/>
              </a:solidFill>
              <a:latin typeface="Mulish"/>
              <a:ea typeface="Mulish"/>
              <a:cs typeface="Mulish"/>
              <a:sym typeface="Mulish"/>
            </a:endParaRPr>
          </a:p>
          <a:p>
            <a:pPr indent="0" lvl="0" marL="0" rtl="0" algn="l">
              <a:spcBef>
                <a:spcPts val="0"/>
              </a:spcBef>
              <a:spcAft>
                <a:spcPts val="0"/>
              </a:spcAft>
              <a:buNone/>
            </a:pPr>
            <a:r>
              <a:t/>
            </a:r>
            <a:endParaRPr sz="1200">
              <a:solidFill>
                <a:schemeClr val="lt1"/>
              </a:solidFill>
              <a:latin typeface="Mulish"/>
              <a:ea typeface="Mulish"/>
              <a:cs typeface="Mulish"/>
              <a:sym typeface="Mulish"/>
            </a:endParaRPr>
          </a:p>
          <a:p>
            <a:pPr indent="0" lvl="0" marL="0" rtl="0" algn="l">
              <a:spcBef>
                <a:spcPts val="0"/>
              </a:spcBef>
              <a:spcAft>
                <a:spcPts val="0"/>
              </a:spcAft>
              <a:buNone/>
            </a:pPr>
            <a:r>
              <a:rPr b="1" lang="en" sz="1200">
                <a:solidFill>
                  <a:schemeClr val="lt1"/>
                </a:solidFill>
                <a:latin typeface="Mulish"/>
                <a:ea typeface="Mulish"/>
                <a:cs typeface="Mulish"/>
                <a:sym typeface="Mulish"/>
              </a:rPr>
              <a:t>Rationale: </a:t>
            </a:r>
            <a:r>
              <a:rPr lang="en" sz="1200">
                <a:solidFill>
                  <a:schemeClr val="lt1"/>
                </a:solidFill>
                <a:latin typeface="Mulish"/>
                <a:ea typeface="Mulish"/>
                <a:cs typeface="Mulish"/>
                <a:sym typeface="Mulish"/>
              </a:rPr>
              <a:t>initially had a lot of icons that were similar or confusing without additional documentation. Made sure that icons are now used for the same purpose across the screens, and that icons are different enough to not be confused with one another</a:t>
            </a:r>
            <a:endParaRPr sz="1200">
              <a:solidFill>
                <a:schemeClr val="lt1"/>
              </a:solidFill>
              <a:latin typeface="Mulish"/>
              <a:ea typeface="Mulish"/>
              <a:cs typeface="Mulish"/>
              <a:sym typeface="Mulish"/>
            </a:endParaRPr>
          </a:p>
        </p:txBody>
      </p:sp>
    </p:spTree>
  </p:cSld>
  <p:clrMapOvr>
    <a:masterClrMapping/>
  </p:clrMapOvr>
</p:sld>
</file>

<file path=ppt/theme/theme1.xml><?xml version="1.0" encoding="utf-8"?>
<a:theme xmlns:a="http://schemas.openxmlformats.org/drawingml/2006/main" xmlns:r="http://schemas.openxmlformats.org/officeDocument/2006/relationships" name="Video Games Style Minitheme by Slidesgo">
  <a:themeElements>
    <a:clrScheme name="Simple Light">
      <a:dk1>
        <a:srgbClr val="38087C"/>
      </a:dk1>
      <a:lt1>
        <a:srgbClr val="FFFFFF"/>
      </a:lt1>
      <a:dk2>
        <a:srgbClr val="262444"/>
      </a:dk2>
      <a:lt2>
        <a:srgbClr val="931E9B"/>
      </a:lt2>
      <a:accent1>
        <a:srgbClr val="070BB3"/>
      </a:accent1>
      <a:accent2>
        <a:srgbClr val="EE3FA2"/>
      </a:accent2>
      <a:accent3>
        <a:srgbClr val="38087C"/>
      </a:accent3>
      <a:accent4>
        <a:srgbClr val="8F91E2"/>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