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261" r:id="rId3"/>
    <p:sldId id="266" r:id="rId4"/>
    <p:sldId id="290" r:id="rId5"/>
    <p:sldId id="268" r:id="rId6"/>
    <p:sldId id="286" r:id="rId7"/>
    <p:sldId id="276" r:id="rId8"/>
    <p:sldId id="287" r:id="rId9"/>
    <p:sldId id="275" r:id="rId10"/>
    <p:sldId id="285" r:id="rId11"/>
    <p:sldId id="28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FDF1E9"/>
    <a:srgbClr val="FBC4AB"/>
    <a:srgbClr val="FCC8C4"/>
    <a:srgbClr val="565659"/>
    <a:srgbClr val="CC4B4C"/>
    <a:srgbClr val="8497B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ECF4-CE0F-4A3D-9EED-0373DA358B3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65586-E33C-47FE-89C8-B54C40515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0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5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5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2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 userDrawn="1"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235E7C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322200" y="122087"/>
            <a:ext cx="3547600" cy="978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22201" y="1267800"/>
            <a:ext cx="9747599" cy="432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3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3200"/>
            </a:lvl4pPr>
            <a:lvl5pPr>
              <a:spcBef>
                <a:spcPts val="0"/>
              </a:spcBef>
              <a:buSzPct val="100000"/>
              <a:defRPr sz="3200"/>
            </a:lvl5pPr>
            <a:lvl6pPr>
              <a:spcBef>
                <a:spcPts val="0"/>
              </a:spcBef>
              <a:buSzPct val="100000"/>
              <a:defRPr sz="3200"/>
            </a:lvl6pPr>
            <a:lvl7pPr>
              <a:spcBef>
                <a:spcPts val="0"/>
              </a:spcBef>
              <a:buSzPct val="100000"/>
              <a:defRPr sz="3200"/>
            </a:lvl7pPr>
            <a:lvl8pPr>
              <a:spcBef>
                <a:spcPts val="0"/>
              </a:spcBef>
              <a:buSzPct val="100000"/>
              <a:defRPr sz="3200"/>
            </a:lvl8pPr>
            <a:lvl9pPr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7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3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0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8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A971-66FE-4AF5-9746-87088C1354D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488E-B250-4C02-8A89-FB60F28CEE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2283" y="687332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7" name="직각 삼각형 2"/>
          <p:cNvSpPr/>
          <p:nvPr/>
        </p:nvSpPr>
        <p:spPr>
          <a:xfrm rot="12994810">
            <a:off x="9091760" y="4734068"/>
            <a:ext cx="866963" cy="1284078"/>
          </a:xfrm>
          <a:custGeom>
            <a:avLst/>
            <a:gdLst>
              <a:gd name="connsiteX0" fmla="*/ 0 w 774700"/>
              <a:gd name="connsiteY0" fmla="*/ 1284078 h 1284078"/>
              <a:gd name="connsiteX1" fmla="*/ 0 w 774700"/>
              <a:gd name="connsiteY1" fmla="*/ 0 h 1284078"/>
              <a:gd name="connsiteX2" fmla="*/ 774700 w 774700"/>
              <a:gd name="connsiteY2" fmla="*/ 1284078 h 1284078"/>
              <a:gd name="connsiteX3" fmla="*/ 0 w 774700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45040 w 832889"/>
              <a:gd name="connsiteY0" fmla="*/ 1284078 h 1284078"/>
              <a:gd name="connsiteX1" fmla="*/ 45040 w 832889"/>
              <a:gd name="connsiteY1" fmla="*/ 0 h 1284078"/>
              <a:gd name="connsiteX2" fmla="*/ 832889 w 832889"/>
              <a:gd name="connsiteY2" fmla="*/ 1195243 h 1284078"/>
              <a:gd name="connsiteX3" fmla="*/ 45040 w 832889"/>
              <a:gd name="connsiteY3" fmla="*/ 1284078 h 1284078"/>
              <a:gd name="connsiteX0" fmla="*/ 79114 w 866963"/>
              <a:gd name="connsiteY0" fmla="*/ 1284078 h 1284078"/>
              <a:gd name="connsiteX1" fmla="*/ 79114 w 866963"/>
              <a:gd name="connsiteY1" fmla="*/ 0 h 1284078"/>
              <a:gd name="connsiteX2" fmla="*/ 866963 w 866963"/>
              <a:gd name="connsiteY2" fmla="*/ 1195243 h 1284078"/>
              <a:gd name="connsiteX3" fmla="*/ 79114 w 866963"/>
              <a:gd name="connsiteY3" fmla="*/ 1284078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63" h="1284078">
                <a:moveTo>
                  <a:pt x="79114" y="1284078"/>
                </a:moveTo>
                <a:cubicBezTo>
                  <a:pt x="-22228" y="804739"/>
                  <a:pt x="-30437" y="493513"/>
                  <a:pt x="79114" y="0"/>
                </a:cubicBezTo>
                <a:cubicBezTo>
                  <a:pt x="249944" y="466531"/>
                  <a:pt x="604347" y="796829"/>
                  <a:pt x="866963" y="1195243"/>
                </a:cubicBezTo>
                <a:cubicBezTo>
                  <a:pt x="604347" y="1224855"/>
                  <a:pt x="362448" y="1175830"/>
                  <a:pt x="79114" y="128407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D11FC1-3448-43AA-97E6-B111B7271E1F}"/>
              </a:ext>
            </a:extLst>
          </p:cNvPr>
          <p:cNvSpPr txBox="1"/>
          <p:nvPr/>
        </p:nvSpPr>
        <p:spPr>
          <a:xfrm>
            <a:off x="1388761" y="1067406"/>
            <a:ext cx="1268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565659"/>
                </a:solidFill>
                <a:latin typeface="+mj-lt"/>
              </a:rPr>
              <a:t>목차</a:t>
            </a:r>
            <a:endParaRPr lang="ko-KR" altLang="en-US" dirty="0">
              <a:solidFill>
                <a:srgbClr val="56565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79A57-C00C-4BE6-9BE1-59EDECA6ED8B}"/>
              </a:ext>
            </a:extLst>
          </p:cNvPr>
          <p:cNvSpPr txBox="1"/>
          <p:nvPr/>
        </p:nvSpPr>
        <p:spPr>
          <a:xfrm>
            <a:off x="1607941" y="2154373"/>
            <a:ext cx="281762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C4B4C"/>
                </a:solidFill>
                <a:latin typeface="+mj-lt"/>
              </a:rPr>
              <a:t>1.</a:t>
            </a:r>
            <a:r>
              <a:rPr lang="ko-KR" altLang="en-US" sz="2000" b="1" dirty="0">
                <a:solidFill>
                  <a:srgbClr val="CC4B4C"/>
                </a:solidFill>
                <a:latin typeface="+mj-lt"/>
              </a:rPr>
              <a:t>아이디어 필요성</a:t>
            </a:r>
            <a:br>
              <a:rPr lang="en-US" altLang="ko-KR" sz="2000" b="1" dirty="0">
                <a:solidFill>
                  <a:srgbClr val="CC4B4C"/>
                </a:solidFill>
                <a:latin typeface="+mj-lt"/>
              </a:rPr>
            </a:br>
            <a:r>
              <a:rPr lang="en-US" altLang="ko-KR" sz="2000" b="1" dirty="0">
                <a:solidFill>
                  <a:srgbClr val="CC4B4C"/>
                </a:solidFill>
                <a:latin typeface="+mj-lt"/>
              </a:rPr>
              <a:t>2.</a:t>
            </a:r>
            <a:r>
              <a:rPr lang="ko-KR" altLang="en-US" sz="2000" b="1" dirty="0">
                <a:solidFill>
                  <a:srgbClr val="CC4B4C"/>
                </a:solidFill>
                <a:latin typeface="+mj-lt"/>
              </a:rPr>
              <a:t>핵심 기능</a:t>
            </a:r>
            <a:endParaRPr lang="en-US" altLang="ko-KR" sz="2000" b="1" dirty="0">
              <a:solidFill>
                <a:srgbClr val="CC4B4C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C4B4C"/>
                </a:solidFill>
                <a:latin typeface="+mj-lt"/>
              </a:rPr>
              <a:t>3.</a:t>
            </a:r>
            <a:r>
              <a:rPr lang="ko-KR" altLang="en-US" sz="2000" b="1" dirty="0">
                <a:solidFill>
                  <a:srgbClr val="CC4B4C"/>
                </a:solidFill>
                <a:latin typeface="+mj-lt"/>
              </a:rPr>
              <a:t>제품 디자인</a:t>
            </a:r>
            <a:br>
              <a:rPr lang="en-US" altLang="ko-KR" sz="2000" b="1" dirty="0">
                <a:solidFill>
                  <a:srgbClr val="CC4B4C"/>
                </a:solidFill>
                <a:latin typeface="+mj-lt"/>
              </a:rPr>
            </a:br>
            <a:r>
              <a:rPr lang="en-US" altLang="ko-KR" sz="2000" b="1" dirty="0">
                <a:solidFill>
                  <a:srgbClr val="CC4B4C"/>
                </a:solidFill>
                <a:latin typeface="+mj-lt"/>
              </a:rPr>
              <a:t>4.</a:t>
            </a:r>
            <a:r>
              <a:rPr lang="ko-KR" altLang="en-US" sz="2000" b="1" dirty="0">
                <a:solidFill>
                  <a:srgbClr val="CC4B4C"/>
                </a:solidFill>
                <a:latin typeface="+mj-lt"/>
              </a:rPr>
              <a:t>센서 종류 </a:t>
            </a:r>
            <a:br>
              <a:rPr lang="en-US" altLang="ko-KR" sz="2000" b="1" dirty="0">
                <a:solidFill>
                  <a:srgbClr val="CC4B4C"/>
                </a:solidFill>
                <a:latin typeface="+mj-lt"/>
              </a:rPr>
            </a:br>
            <a:r>
              <a:rPr lang="en-US" altLang="ko-KR" sz="2000" b="1" dirty="0">
                <a:solidFill>
                  <a:srgbClr val="CC4B4C"/>
                </a:solidFill>
                <a:latin typeface="+mj-lt"/>
              </a:rPr>
              <a:t>5.</a:t>
            </a:r>
            <a:r>
              <a:rPr lang="ko-KR" altLang="en-US" sz="2000" b="1" dirty="0">
                <a:solidFill>
                  <a:srgbClr val="CC4B4C"/>
                </a:solidFill>
                <a:latin typeface="+mj-lt"/>
              </a:rPr>
              <a:t>대상고객 및 시장성</a:t>
            </a:r>
            <a:endParaRPr lang="en-US" altLang="ko-KR" sz="2000" b="1" dirty="0">
              <a:solidFill>
                <a:srgbClr val="CC4B4C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b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</a:b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1C01C3-428E-4A25-8349-0D869C1BEFAF}"/>
              </a:ext>
            </a:extLst>
          </p:cNvPr>
          <p:cNvSpPr txBox="1"/>
          <p:nvPr/>
        </p:nvSpPr>
        <p:spPr>
          <a:xfrm>
            <a:off x="5201232" y="2159535"/>
            <a:ext cx="28176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565659"/>
                </a:solidFill>
              </a:rPr>
              <a:t>6.</a:t>
            </a:r>
            <a:r>
              <a:rPr lang="ko-KR" altLang="en-US" sz="2000" b="1" dirty="0">
                <a:solidFill>
                  <a:srgbClr val="565659"/>
                </a:solidFill>
              </a:rPr>
              <a:t> 시장진입전략</a:t>
            </a:r>
            <a:br>
              <a:rPr lang="en-US" altLang="ko-KR" sz="2000" b="1" dirty="0">
                <a:solidFill>
                  <a:srgbClr val="565659"/>
                </a:solidFill>
              </a:rPr>
            </a:br>
            <a:r>
              <a:rPr lang="en-US" altLang="ko-KR" sz="2000" b="1" dirty="0">
                <a:solidFill>
                  <a:srgbClr val="565659"/>
                </a:solidFill>
              </a:rPr>
              <a:t>7. </a:t>
            </a:r>
            <a:r>
              <a:rPr lang="ko-KR" altLang="en-US" sz="2000" b="1" dirty="0">
                <a:solidFill>
                  <a:srgbClr val="565659"/>
                </a:solidFill>
              </a:rPr>
              <a:t>기술 동향</a:t>
            </a:r>
            <a:br>
              <a:rPr lang="en-US" altLang="ko-KR" sz="2000" b="1" dirty="0">
                <a:solidFill>
                  <a:srgbClr val="565659"/>
                </a:solidFill>
              </a:rPr>
            </a:br>
            <a:r>
              <a:rPr lang="en-US" altLang="ko-KR" sz="2000" b="1" dirty="0">
                <a:solidFill>
                  <a:srgbClr val="565659"/>
                </a:solidFill>
              </a:rPr>
              <a:t>8.</a:t>
            </a:r>
            <a:r>
              <a:rPr lang="ko-KR" altLang="en-US" sz="2000" b="1" dirty="0">
                <a:solidFill>
                  <a:srgbClr val="565659"/>
                </a:solidFill>
              </a:rPr>
              <a:t> 개발 계획</a:t>
            </a:r>
            <a:endParaRPr lang="en-US" altLang="ko-KR" sz="2000" b="1" dirty="0">
              <a:solidFill>
                <a:srgbClr val="56565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565659"/>
                </a:solidFill>
              </a:rPr>
              <a:t>9. </a:t>
            </a:r>
            <a:r>
              <a:rPr lang="ko-KR" altLang="en-US" sz="2000" b="1" dirty="0">
                <a:solidFill>
                  <a:srgbClr val="565659"/>
                </a:solidFill>
              </a:rPr>
              <a:t>차별성</a:t>
            </a:r>
            <a:br>
              <a:rPr lang="en-US" altLang="ko-KR" sz="2000" b="1" dirty="0">
                <a:solidFill>
                  <a:srgbClr val="565659"/>
                </a:solidFill>
              </a:rPr>
            </a:br>
            <a:r>
              <a:rPr lang="en-US" altLang="ko-KR" sz="2000" b="1" dirty="0">
                <a:solidFill>
                  <a:srgbClr val="565659"/>
                </a:solidFill>
              </a:rPr>
              <a:t>10 </a:t>
            </a:r>
            <a:r>
              <a:rPr lang="ko-KR" altLang="en-US" sz="2000" b="1" dirty="0">
                <a:solidFill>
                  <a:srgbClr val="565659"/>
                </a:solidFill>
              </a:rPr>
              <a:t>팀 역량</a:t>
            </a:r>
            <a:br>
              <a:rPr lang="en-US" altLang="ko-KR" sz="2000" b="1" dirty="0">
                <a:solidFill>
                  <a:srgbClr val="565659"/>
                </a:solidFill>
              </a:rPr>
            </a:br>
            <a:endParaRPr lang="en-US" altLang="ko-KR" sz="2000" b="1" dirty="0">
              <a:solidFill>
                <a:srgbClr val="565659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5656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9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58359" y="544060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7" name="직각 삼각형 2"/>
          <p:cNvSpPr/>
          <p:nvPr/>
        </p:nvSpPr>
        <p:spPr>
          <a:xfrm rot="12994810">
            <a:off x="9091760" y="4734068"/>
            <a:ext cx="866963" cy="1284078"/>
          </a:xfrm>
          <a:custGeom>
            <a:avLst/>
            <a:gdLst>
              <a:gd name="connsiteX0" fmla="*/ 0 w 774700"/>
              <a:gd name="connsiteY0" fmla="*/ 1284078 h 1284078"/>
              <a:gd name="connsiteX1" fmla="*/ 0 w 774700"/>
              <a:gd name="connsiteY1" fmla="*/ 0 h 1284078"/>
              <a:gd name="connsiteX2" fmla="*/ 774700 w 774700"/>
              <a:gd name="connsiteY2" fmla="*/ 1284078 h 1284078"/>
              <a:gd name="connsiteX3" fmla="*/ 0 w 774700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45040 w 832889"/>
              <a:gd name="connsiteY0" fmla="*/ 1284078 h 1284078"/>
              <a:gd name="connsiteX1" fmla="*/ 45040 w 832889"/>
              <a:gd name="connsiteY1" fmla="*/ 0 h 1284078"/>
              <a:gd name="connsiteX2" fmla="*/ 832889 w 832889"/>
              <a:gd name="connsiteY2" fmla="*/ 1195243 h 1284078"/>
              <a:gd name="connsiteX3" fmla="*/ 45040 w 832889"/>
              <a:gd name="connsiteY3" fmla="*/ 1284078 h 1284078"/>
              <a:gd name="connsiteX0" fmla="*/ 79114 w 866963"/>
              <a:gd name="connsiteY0" fmla="*/ 1284078 h 1284078"/>
              <a:gd name="connsiteX1" fmla="*/ 79114 w 866963"/>
              <a:gd name="connsiteY1" fmla="*/ 0 h 1284078"/>
              <a:gd name="connsiteX2" fmla="*/ 866963 w 866963"/>
              <a:gd name="connsiteY2" fmla="*/ 1195243 h 1284078"/>
              <a:gd name="connsiteX3" fmla="*/ 79114 w 866963"/>
              <a:gd name="connsiteY3" fmla="*/ 1284078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63" h="1284078">
                <a:moveTo>
                  <a:pt x="79114" y="1284078"/>
                </a:moveTo>
                <a:cubicBezTo>
                  <a:pt x="-22228" y="804739"/>
                  <a:pt x="-30437" y="493513"/>
                  <a:pt x="79114" y="0"/>
                </a:cubicBezTo>
                <a:cubicBezTo>
                  <a:pt x="249944" y="466531"/>
                  <a:pt x="604347" y="796829"/>
                  <a:pt x="866963" y="1195243"/>
                </a:cubicBezTo>
                <a:cubicBezTo>
                  <a:pt x="604347" y="1224855"/>
                  <a:pt x="362448" y="1175830"/>
                  <a:pt x="79114" y="128407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20575E-9A82-41A1-A5B5-28E5F834ED5B}"/>
              </a:ext>
            </a:extLst>
          </p:cNvPr>
          <p:cNvSpPr/>
          <p:nvPr/>
        </p:nvSpPr>
        <p:spPr>
          <a:xfrm>
            <a:off x="892283" y="930888"/>
            <a:ext cx="1680797" cy="428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FABD7-FFDB-4C8C-80FC-8B605C53C78E}"/>
              </a:ext>
            </a:extLst>
          </p:cNvPr>
          <p:cNvSpPr/>
          <p:nvPr/>
        </p:nvSpPr>
        <p:spPr>
          <a:xfrm>
            <a:off x="2528801" y="930888"/>
            <a:ext cx="435743" cy="428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25DE9B-203E-4720-9715-B619350838C4}"/>
              </a:ext>
            </a:extLst>
          </p:cNvPr>
          <p:cNvSpPr/>
          <p:nvPr/>
        </p:nvSpPr>
        <p:spPr>
          <a:xfrm>
            <a:off x="1056609" y="960675"/>
            <a:ext cx="2143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9.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개발 계획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2ECEC9-520F-4CE4-9111-208C57814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45690"/>
              </p:ext>
            </p:extLst>
          </p:nvPr>
        </p:nvGraphicFramePr>
        <p:xfrm>
          <a:off x="1254885" y="1594857"/>
          <a:ext cx="8597513" cy="4036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533">
                  <a:extLst>
                    <a:ext uri="{9D8B030D-6E8A-4147-A177-3AD203B41FA5}">
                      <a16:colId xmlns:a16="http://schemas.microsoft.com/office/drawing/2014/main" val="2895649646"/>
                    </a:ext>
                  </a:extLst>
                </a:gridCol>
                <a:gridCol w="913140">
                  <a:extLst>
                    <a:ext uri="{9D8B030D-6E8A-4147-A177-3AD203B41FA5}">
                      <a16:colId xmlns:a16="http://schemas.microsoft.com/office/drawing/2014/main" val="4012551622"/>
                    </a:ext>
                  </a:extLst>
                </a:gridCol>
                <a:gridCol w="913140">
                  <a:extLst>
                    <a:ext uri="{9D8B030D-6E8A-4147-A177-3AD203B41FA5}">
                      <a16:colId xmlns:a16="http://schemas.microsoft.com/office/drawing/2014/main" val="2980061615"/>
                    </a:ext>
                  </a:extLst>
                </a:gridCol>
                <a:gridCol w="913140">
                  <a:extLst>
                    <a:ext uri="{9D8B030D-6E8A-4147-A177-3AD203B41FA5}">
                      <a16:colId xmlns:a16="http://schemas.microsoft.com/office/drawing/2014/main" val="2754717060"/>
                    </a:ext>
                  </a:extLst>
                </a:gridCol>
                <a:gridCol w="913140">
                  <a:extLst>
                    <a:ext uri="{9D8B030D-6E8A-4147-A177-3AD203B41FA5}">
                      <a16:colId xmlns:a16="http://schemas.microsoft.com/office/drawing/2014/main" val="2093359265"/>
                    </a:ext>
                  </a:extLst>
                </a:gridCol>
                <a:gridCol w="913140">
                  <a:extLst>
                    <a:ext uri="{9D8B030D-6E8A-4147-A177-3AD203B41FA5}">
                      <a16:colId xmlns:a16="http://schemas.microsoft.com/office/drawing/2014/main" val="668414525"/>
                    </a:ext>
                  </a:extLst>
                </a:gridCol>
                <a:gridCol w="913140">
                  <a:extLst>
                    <a:ext uri="{9D8B030D-6E8A-4147-A177-3AD203B41FA5}">
                      <a16:colId xmlns:a16="http://schemas.microsoft.com/office/drawing/2014/main" val="2728109394"/>
                    </a:ext>
                  </a:extLst>
                </a:gridCol>
                <a:gridCol w="913140">
                  <a:extLst>
                    <a:ext uri="{9D8B030D-6E8A-4147-A177-3AD203B41FA5}">
                      <a16:colId xmlns:a16="http://schemas.microsoft.com/office/drawing/2014/main" val="198807460"/>
                    </a:ext>
                  </a:extLst>
                </a:gridCol>
              </a:tblGrid>
              <a:tr h="576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12733"/>
                  </a:ext>
                </a:extLst>
              </a:tr>
              <a:tr h="576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아이디어 기획 및 구성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127762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계획 작성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82041"/>
                  </a:ext>
                </a:extLst>
              </a:tr>
              <a:tr h="576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 기술 조사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43903"/>
                  </a:ext>
                </a:extLst>
              </a:tr>
              <a:tr h="576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프로그램 구현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32020"/>
                  </a:ext>
                </a:extLst>
              </a:tr>
              <a:tr h="576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디버그 및 테스트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877399"/>
                  </a:ext>
                </a:extLst>
              </a:tr>
              <a:tr h="576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결과물 완성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350" marR="635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5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6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2283" y="689012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각 삼각형 2"/>
          <p:cNvSpPr/>
          <p:nvPr/>
        </p:nvSpPr>
        <p:spPr>
          <a:xfrm rot="12994810">
            <a:off x="9091760" y="4734068"/>
            <a:ext cx="866963" cy="1284078"/>
          </a:xfrm>
          <a:custGeom>
            <a:avLst/>
            <a:gdLst>
              <a:gd name="connsiteX0" fmla="*/ 0 w 774700"/>
              <a:gd name="connsiteY0" fmla="*/ 1284078 h 1284078"/>
              <a:gd name="connsiteX1" fmla="*/ 0 w 774700"/>
              <a:gd name="connsiteY1" fmla="*/ 0 h 1284078"/>
              <a:gd name="connsiteX2" fmla="*/ 774700 w 774700"/>
              <a:gd name="connsiteY2" fmla="*/ 1284078 h 1284078"/>
              <a:gd name="connsiteX3" fmla="*/ 0 w 774700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45040 w 832889"/>
              <a:gd name="connsiteY0" fmla="*/ 1284078 h 1284078"/>
              <a:gd name="connsiteX1" fmla="*/ 45040 w 832889"/>
              <a:gd name="connsiteY1" fmla="*/ 0 h 1284078"/>
              <a:gd name="connsiteX2" fmla="*/ 832889 w 832889"/>
              <a:gd name="connsiteY2" fmla="*/ 1195243 h 1284078"/>
              <a:gd name="connsiteX3" fmla="*/ 45040 w 832889"/>
              <a:gd name="connsiteY3" fmla="*/ 1284078 h 1284078"/>
              <a:gd name="connsiteX0" fmla="*/ 79114 w 866963"/>
              <a:gd name="connsiteY0" fmla="*/ 1284078 h 1284078"/>
              <a:gd name="connsiteX1" fmla="*/ 79114 w 866963"/>
              <a:gd name="connsiteY1" fmla="*/ 0 h 1284078"/>
              <a:gd name="connsiteX2" fmla="*/ 866963 w 866963"/>
              <a:gd name="connsiteY2" fmla="*/ 1195243 h 1284078"/>
              <a:gd name="connsiteX3" fmla="*/ 79114 w 866963"/>
              <a:gd name="connsiteY3" fmla="*/ 1284078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63" h="1284078">
                <a:moveTo>
                  <a:pt x="79114" y="1284078"/>
                </a:moveTo>
                <a:cubicBezTo>
                  <a:pt x="-22228" y="804739"/>
                  <a:pt x="-30437" y="493513"/>
                  <a:pt x="79114" y="0"/>
                </a:cubicBezTo>
                <a:cubicBezTo>
                  <a:pt x="249944" y="466531"/>
                  <a:pt x="604347" y="796829"/>
                  <a:pt x="866963" y="1195243"/>
                </a:cubicBezTo>
                <a:cubicBezTo>
                  <a:pt x="604347" y="1224855"/>
                  <a:pt x="362448" y="1175830"/>
                  <a:pt x="79114" y="128407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20575E-9A82-41A1-A5B5-28E5F834ED5B}"/>
              </a:ext>
            </a:extLst>
          </p:cNvPr>
          <p:cNvSpPr/>
          <p:nvPr/>
        </p:nvSpPr>
        <p:spPr>
          <a:xfrm>
            <a:off x="892283" y="930888"/>
            <a:ext cx="1680797" cy="428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FABD7-FFDB-4C8C-80FC-8B605C53C78E}"/>
              </a:ext>
            </a:extLst>
          </p:cNvPr>
          <p:cNvSpPr/>
          <p:nvPr/>
        </p:nvSpPr>
        <p:spPr>
          <a:xfrm>
            <a:off x="2528801" y="930888"/>
            <a:ext cx="435743" cy="428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25DE9B-203E-4720-9715-B619350838C4}"/>
              </a:ext>
            </a:extLst>
          </p:cNvPr>
          <p:cNvSpPr/>
          <p:nvPr/>
        </p:nvSpPr>
        <p:spPr>
          <a:xfrm>
            <a:off x="1056609" y="960675"/>
            <a:ext cx="2143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10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 역량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0B886B-F50A-4362-9EE6-07268FED8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27989"/>
              </p:ext>
            </p:extLst>
          </p:nvPr>
        </p:nvGraphicFramePr>
        <p:xfrm>
          <a:off x="1412370" y="1748342"/>
          <a:ext cx="764008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16">
                  <a:extLst>
                    <a:ext uri="{9D8B030D-6E8A-4147-A177-3AD203B41FA5}">
                      <a16:colId xmlns:a16="http://schemas.microsoft.com/office/drawing/2014/main" val="1437750462"/>
                    </a:ext>
                  </a:extLst>
                </a:gridCol>
                <a:gridCol w="1528016">
                  <a:extLst>
                    <a:ext uri="{9D8B030D-6E8A-4147-A177-3AD203B41FA5}">
                      <a16:colId xmlns:a16="http://schemas.microsoft.com/office/drawing/2014/main" val="185720618"/>
                    </a:ext>
                  </a:extLst>
                </a:gridCol>
                <a:gridCol w="1528016">
                  <a:extLst>
                    <a:ext uri="{9D8B030D-6E8A-4147-A177-3AD203B41FA5}">
                      <a16:colId xmlns:a16="http://schemas.microsoft.com/office/drawing/2014/main" val="3706326156"/>
                    </a:ext>
                  </a:extLst>
                </a:gridCol>
                <a:gridCol w="1528016">
                  <a:extLst>
                    <a:ext uri="{9D8B030D-6E8A-4147-A177-3AD203B41FA5}">
                      <a16:colId xmlns:a16="http://schemas.microsoft.com/office/drawing/2014/main" val="1286135586"/>
                    </a:ext>
                  </a:extLst>
                </a:gridCol>
                <a:gridCol w="1528016">
                  <a:extLst>
                    <a:ext uri="{9D8B030D-6E8A-4147-A177-3AD203B41FA5}">
                      <a16:colId xmlns:a16="http://schemas.microsoft.com/office/drawing/2014/main" val="1041022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역할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주요경력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6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조대영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상명대학교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PM(</a:t>
                      </a:r>
                      <a:r>
                        <a:rPr lang="ko-KR" altLang="en-US" sz="1200" dirty="0"/>
                        <a:t>기획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미디어소프트웨어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 </a:t>
                      </a:r>
                      <a:r>
                        <a:rPr lang="ko-KR" altLang="en-US" sz="1200" dirty="0" err="1"/>
                        <a:t>컨트리뷰톤</a:t>
                      </a:r>
                      <a:r>
                        <a:rPr lang="ko-KR" altLang="en-US" sz="1200" dirty="0"/>
                        <a:t> 오픈소스 </a:t>
                      </a:r>
                      <a:r>
                        <a:rPr lang="en-US" altLang="ko-KR" sz="1200" dirty="0" err="1"/>
                        <a:t>ioT</a:t>
                      </a:r>
                      <a:r>
                        <a:rPr lang="ko-KR" altLang="en-US" sz="1200" dirty="0"/>
                        <a:t>참가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마사회 </a:t>
                      </a:r>
                      <a:r>
                        <a:rPr lang="en-US" altLang="ko-KR" sz="1200" dirty="0" err="1"/>
                        <a:t>ict</a:t>
                      </a:r>
                      <a:r>
                        <a:rPr lang="ko-KR" altLang="en-US" sz="1200" dirty="0"/>
                        <a:t>아이디어 부분 우수상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2016 </a:t>
                      </a:r>
                      <a:r>
                        <a:rPr lang="en-US" altLang="ko-KR" sz="1200" dirty="0" err="1"/>
                        <a:t>ict</a:t>
                      </a:r>
                      <a:r>
                        <a:rPr lang="ko-KR" altLang="en-US" sz="1200" dirty="0"/>
                        <a:t>평창올림픽 홍보영상 우수상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5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강성규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상명대학교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하드웨어설계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미디어소프트웨어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카이스트 과학캠프 보조교사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783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김가령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상명대학교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코딩</a:t>
                      </a:r>
                      <a:r>
                        <a:rPr lang="en-US" altLang="ko-KR" sz="1200" dirty="0"/>
                        <a:t>,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미디어소프트웨어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STADA </a:t>
                      </a:r>
                      <a:r>
                        <a:rPr lang="ko-KR" altLang="en-US" sz="1200" dirty="0"/>
                        <a:t>웹프로젝트경험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8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장수제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상명대학교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프로젝트문서정리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미디어소프트웨어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마사회 </a:t>
                      </a:r>
                      <a:r>
                        <a:rPr lang="en-US" altLang="ko-KR" sz="1200" dirty="0" err="1"/>
                        <a:t>ict</a:t>
                      </a:r>
                      <a:r>
                        <a:rPr lang="ko-KR" altLang="en-US" sz="1200" dirty="0"/>
                        <a:t>아이디어 부분 우수상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03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상명대학교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디지털미디어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2016 </a:t>
                      </a:r>
                      <a:r>
                        <a:rPr lang="en-US" altLang="ko-KR" sz="1200" dirty="0" err="1"/>
                        <a:t>ict</a:t>
                      </a:r>
                      <a:r>
                        <a:rPr lang="ko-KR" altLang="en-US" sz="1200" dirty="0"/>
                        <a:t>평창올림픽 홍보영상 우수상</a:t>
                      </a:r>
                    </a:p>
                    <a:p>
                      <a:pPr latinLnBrk="1"/>
                      <a:r>
                        <a:rPr lang="ko-KR" altLang="en-US" sz="1200" dirty="0"/>
                        <a:t>게임디자인 우수상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2283" y="687332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3E9DA-7A46-4046-ACAC-B1E7ED22E041}"/>
              </a:ext>
            </a:extLst>
          </p:cNvPr>
          <p:cNvSpPr/>
          <p:nvPr/>
        </p:nvSpPr>
        <p:spPr>
          <a:xfrm>
            <a:off x="892284" y="930888"/>
            <a:ext cx="1489410" cy="428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67C13F-650B-4CBC-8914-1052ECE1321A}"/>
              </a:ext>
            </a:extLst>
          </p:cNvPr>
          <p:cNvSpPr/>
          <p:nvPr/>
        </p:nvSpPr>
        <p:spPr>
          <a:xfrm>
            <a:off x="2137337" y="930888"/>
            <a:ext cx="425110" cy="428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6E129-BBB4-487D-80CE-342CF704A64B}"/>
              </a:ext>
            </a:extLst>
          </p:cNvPr>
          <p:cNvSpPr/>
          <p:nvPr/>
        </p:nvSpPr>
        <p:spPr>
          <a:xfrm>
            <a:off x="1056609" y="960675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아이디어 필요성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D558AE-6817-4CD8-AE7A-BD1F64F90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03" y="1465729"/>
            <a:ext cx="4287701" cy="3452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F6B86C-94B6-4D91-BCF1-A1A2A9153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44" y="1370222"/>
            <a:ext cx="4463660" cy="4008566"/>
          </a:xfrm>
          <a:prstGeom prst="rect">
            <a:avLst/>
          </a:prstGeom>
        </p:spPr>
      </p:pic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id="{F82785DA-E4B3-489C-9D96-CBE708755013}"/>
              </a:ext>
            </a:extLst>
          </p:cNvPr>
          <p:cNvSpPr/>
          <p:nvPr/>
        </p:nvSpPr>
        <p:spPr>
          <a:xfrm>
            <a:off x="9977955" y="4857335"/>
            <a:ext cx="1901277" cy="1992299"/>
          </a:xfrm>
          <a:prstGeom prst="wedgeEllipseCallout">
            <a:avLst>
              <a:gd name="adj1" fmla="val -66792"/>
              <a:gd name="adj2" fmla="val -3758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이러한 사고가 빈번하게  일어난다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71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2283" y="689012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7" name="직각 삼각형 2"/>
          <p:cNvSpPr/>
          <p:nvPr/>
        </p:nvSpPr>
        <p:spPr>
          <a:xfrm rot="12994810">
            <a:off x="9091760" y="4734068"/>
            <a:ext cx="866963" cy="1284078"/>
          </a:xfrm>
          <a:custGeom>
            <a:avLst/>
            <a:gdLst>
              <a:gd name="connsiteX0" fmla="*/ 0 w 774700"/>
              <a:gd name="connsiteY0" fmla="*/ 1284078 h 1284078"/>
              <a:gd name="connsiteX1" fmla="*/ 0 w 774700"/>
              <a:gd name="connsiteY1" fmla="*/ 0 h 1284078"/>
              <a:gd name="connsiteX2" fmla="*/ 774700 w 774700"/>
              <a:gd name="connsiteY2" fmla="*/ 1284078 h 1284078"/>
              <a:gd name="connsiteX3" fmla="*/ 0 w 774700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45040 w 832889"/>
              <a:gd name="connsiteY0" fmla="*/ 1284078 h 1284078"/>
              <a:gd name="connsiteX1" fmla="*/ 45040 w 832889"/>
              <a:gd name="connsiteY1" fmla="*/ 0 h 1284078"/>
              <a:gd name="connsiteX2" fmla="*/ 832889 w 832889"/>
              <a:gd name="connsiteY2" fmla="*/ 1195243 h 1284078"/>
              <a:gd name="connsiteX3" fmla="*/ 45040 w 832889"/>
              <a:gd name="connsiteY3" fmla="*/ 1284078 h 1284078"/>
              <a:gd name="connsiteX0" fmla="*/ 79114 w 866963"/>
              <a:gd name="connsiteY0" fmla="*/ 1284078 h 1284078"/>
              <a:gd name="connsiteX1" fmla="*/ 79114 w 866963"/>
              <a:gd name="connsiteY1" fmla="*/ 0 h 1284078"/>
              <a:gd name="connsiteX2" fmla="*/ 866963 w 866963"/>
              <a:gd name="connsiteY2" fmla="*/ 1195243 h 1284078"/>
              <a:gd name="connsiteX3" fmla="*/ 79114 w 866963"/>
              <a:gd name="connsiteY3" fmla="*/ 1284078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63" h="1284078">
                <a:moveTo>
                  <a:pt x="79114" y="1284078"/>
                </a:moveTo>
                <a:cubicBezTo>
                  <a:pt x="-22228" y="804739"/>
                  <a:pt x="-30437" y="493513"/>
                  <a:pt x="79114" y="0"/>
                </a:cubicBezTo>
                <a:cubicBezTo>
                  <a:pt x="249944" y="466531"/>
                  <a:pt x="604347" y="796829"/>
                  <a:pt x="866963" y="1195243"/>
                </a:cubicBezTo>
                <a:cubicBezTo>
                  <a:pt x="604347" y="1224855"/>
                  <a:pt x="362448" y="1175830"/>
                  <a:pt x="79114" y="128407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3E9DA-7A46-4046-ACAC-B1E7ED22E041}"/>
              </a:ext>
            </a:extLst>
          </p:cNvPr>
          <p:cNvSpPr/>
          <p:nvPr/>
        </p:nvSpPr>
        <p:spPr>
          <a:xfrm>
            <a:off x="892283" y="930888"/>
            <a:ext cx="1680797" cy="428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67C13F-650B-4CBC-8914-1052ECE1321A}"/>
              </a:ext>
            </a:extLst>
          </p:cNvPr>
          <p:cNvSpPr/>
          <p:nvPr/>
        </p:nvSpPr>
        <p:spPr>
          <a:xfrm>
            <a:off x="2137336" y="930888"/>
            <a:ext cx="435743" cy="428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6E129-BBB4-487D-80CE-342CF704A64B}"/>
              </a:ext>
            </a:extLst>
          </p:cNvPr>
          <p:cNvSpPr/>
          <p:nvPr/>
        </p:nvSpPr>
        <p:spPr>
          <a:xfrm>
            <a:off x="1056609" y="960675"/>
            <a:ext cx="1589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핵심 기능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9D7E45-B8B8-4EE7-9F04-21188E45E78F}"/>
              </a:ext>
            </a:extLst>
          </p:cNvPr>
          <p:cNvSpPr/>
          <p:nvPr/>
        </p:nvSpPr>
        <p:spPr>
          <a:xfrm>
            <a:off x="4092195" y="4048852"/>
            <a:ext cx="458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압력센서 터치센서</a:t>
            </a:r>
          </a:p>
          <a:p>
            <a:r>
              <a:rPr lang="ko-KR" altLang="ko-KR" sz="1100" dirty="0"/>
              <a:t>수영장에서 압력센서를 밟았을 경우 그 수치를 </a:t>
            </a:r>
            <a:r>
              <a:rPr lang="en-US" altLang="ko-KR" sz="1100" dirty="0"/>
              <a:t>Arduino</a:t>
            </a:r>
            <a:r>
              <a:rPr lang="ko-KR" altLang="en-US" sz="1100" dirty="0"/>
              <a:t> </a:t>
            </a:r>
            <a:r>
              <a:rPr lang="en-US" altLang="ko-KR" sz="1100" dirty="0"/>
              <a:t>UNO</a:t>
            </a:r>
            <a:r>
              <a:rPr lang="ko-KR" altLang="ko-KR" sz="1100" dirty="0"/>
              <a:t>에 전송</a:t>
            </a:r>
            <a:r>
              <a:rPr lang="en-US" altLang="ko-KR" sz="1100" dirty="0"/>
              <a:t> </a:t>
            </a:r>
            <a:r>
              <a:rPr lang="ko-KR" altLang="en-US" sz="1100" dirty="0"/>
              <a:t>시켜</a:t>
            </a:r>
            <a:r>
              <a:rPr lang="ko-KR" altLang="ko-KR" sz="1100" dirty="0"/>
              <a:t> </a:t>
            </a:r>
            <a:r>
              <a:rPr lang="en-US" altLang="ko-KR" sz="1100" dirty="0"/>
              <a:t>Servo</a:t>
            </a:r>
            <a:r>
              <a:rPr lang="ko-KR" altLang="en-US" sz="1100" dirty="0"/>
              <a:t> </a:t>
            </a:r>
            <a:r>
              <a:rPr lang="en-US" altLang="ko-KR" sz="1100" dirty="0"/>
              <a:t>Motor</a:t>
            </a:r>
            <a:r>
              <a:rPr lang="ko-KR" altLang="ko-KR" sz="1100" dirty="0"/>
              <a:t>를 구동</a:t>
            </a:r>
            <a:r>
              <a:rPr lang="ko-KR" altLang="en-US" sz="1100" dirty="0"/>
              <a:t>하여</a:t>
            </a:r>
            <a:r>
              <a:rPr lang="ko-KR" altLang="ko-KR" sz="1100" dirty="0"/>
              <a:t> 배수구를 막음</a:t>
            </a:r>
            <a:r>
              <a:rPr lang="en-US" altLang="ko-KR" sz="1100" dirty="0"/>
              <a:t>.</a:t>
            </a:r>
            <a:endParaRPr lang="ko-KR" altLang="en-US" sz="1100" dirty="0">
              <a:solidFill>
                <a:srgbClr val="5A5A5A"/>
              </a:solidFill>
              <a:latin typeface="+mj-lt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38236" y="1753695"/>
            <a:ext cx="458463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초음파 기술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pPr fontAlgn="base"/>
            <a:r>
              <a:rPr lang="ko-KR" altLang="ko-KR" sz="1100" dirty="0"/>
              <a:t>압력센서를 밟지않고 머리카락이나 다른 신체부위가 배수구에 </a:t>
            </a:r>
            <a:r>
              <a:rPr lang="ko-KR" altLang="en-US" sz="1100" dirty="0"/>
              <a:t>끼었</a:t>
            </a:r>
            <a:r>
              <a:rPr lang="ko-KR" altLang="ko-KR" sz="1100" dirty="0"/>
              <a:t>을</a:t>
            </a:r>
            <a:r>
              <a:rPr lang="en-US" altLang="ko-KR" sz="1100" dirty="0"/>
              <a:t> </a:t>
            </a:r>
            <a:r>
              <a:rPr lang="ko-KR" altLang="ko-KR" sz="1100" dirty="0"/>
              <a:t>때를 대비해</a:t>
            </a:r>
            <a:r>
              <a:rPr lang="en-US" altLang="ko-KR" sz="1100" dirty="0"/>
              <a:t> </a:t>
            </a:r>
            <a:r>
              <a:rPr lang="ko-KR" altLang="ko-KR" sz="1100" dirty="0"/>
              <a:t>초음파센서를 배수구 상단부분에 설치</a:t>
            </a:r>
            <a:r>
              <a:rPr lang="en-US" altLang="ko-KR" sz="1100" dirty="0"/>
              <a:t>.</a:t>
            </a:r>
          </a:p>
          <a:p>
            <a:pPr fontAlgn="base"/>
            <a:r>
              <a:rPr lang="ko-KR" altLang="ko-KR" sz="1100" dirty="0"/>
              <a:t>거리상으로 </a:t>
            </a:r>
            <a:r>
              <a:rPr lang="en-US" altLang="ko-KR" sz="1100" dirty="0"/>
              <a:t>4cm </a:t>
            </a:r>
            <a:r>
              <a:rPr lang="ko-KR" altLang="ko-KR" sz="1100" dirty="0"/>
              <a:t>이하 정도로 가까워지면 배수구를 막음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endParaRPr lang="ko-KR" altLang="en-US" sz="1100" dirty="0">
              <a:solidFill>
                <a:srgbClr val="5A5A5A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24D3-EE2C-40C5-8C03-B354E95BB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64" y="3877596"/>
            <a:ext cx="1050893" cy="1018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B70A71-6805-46A4-8AB6-186A5964A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42" y="1570537"/>
            <a:ext cx="936945" cy="13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2283" y="689012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7" name="직각 삼각형 2"/>
          <p:cNvSpPr/>
          <p:nvPr/>
        </p:nvSpPr>
        <p:spPr>
          <a:xfrm rot="12994810">
            <a:off x="9091760" y="4734068"/>
            <a:ext cx="866963" cy="1284078"/>
          </a:xfrm>
          <a:custGeom>
            <a:avLst/>
            <a:gdLst>
              <a:gd name="connsiteX0" fmla="*/ 0 w 774700"/>
              <a:gd name="connsiteY0" fmla="*/ 1284078 h 1284078"/>
              <a:gd name="connsiteX1" fmla="*/ 0 w 774700"/>
              <a:gd name="connsiteY1" fmla="*/ 0 h 1284078"/>
              <a:gd name="connsiteX2" fmla="*/ 774700 w 774700"/>
              <a:gd name="connsiteY2" fmla="*/ 1284078 h 1284078"/>
              <a:gd name="connsiteX3" fmla="*/ 0 w 774700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45040 w 832889"/>
              <a:gd name="connsiteY0" fmla="*/ 1284078 h 1284078"/>
              <a:gd name="connsiteX1" fmla="*/ 45040 w 832889"/>
              <a:gd name="connsiteY1" fmla="*/ 0 h 1284078"/>
              <a:gd name="connsiteX2" fmla="*/ 832889 w 832889"/>
              <a:gd name="connsiteY2" fmla="*/ 1195243 h 1284078"/>
              <a:gd name="connsiteX3" fmla="*/ 45040 w 832889"/>
              <a:gd name="connsiteY3" fmla="*/ 1284078 h 1284078"/>
              <a:gd name="connsiteX0" fmla="*/ 79114 w 866963"/>
              <a:gd name="connsiteY0" fmla="*/ 1284078 h 1284078"/>
              <a:gd name="connsiteX1" fmla="*/ 79114 w 866963"/>
              <a:gd name="connsiteY1" fmla="*/ 0 h 1284078"/>
              <a:gd name="connsiteX2" fmla="*/ 866963 w 866963"/>
              <a:gd name="connsiteY2" fmla="*/ 1195243 h 1284078"/>
              <a:gd name="connsiteX3" fmla="*/ 79114 w 866963"/>
              <a:gd name="connsiteY3" fmla="*/ 1284078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63" h="1284078">
                <a:moveTo>
                  <a:pt x="79114" y="1284078"/>
                </a:moveTo>
                <a:cubicBezTo>
                  <a:pt x="-22228" y="804739"/>
                  <a:pt x="-30437" y="493513"/>
                  <a:pt x="79114" y="0"/>
                </a:cubicBezTo>
                <a:cubicBezTo>
                  <a:pt x="249944" y="466531"/>
                  <a:pt x="604347" y="796829"/>
                  <a:pt x="866963" y="1195243"/>
                </a:cubicBezTo>
                <a:cubicBezTo>
                  <a:pt x="604347" y="1224855"/>
                  <a:pt x="362448" y="1175830"/>
                  <a:pt x="79114" y="128407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3E9DA-7A46-4046-ACAC-B1E7ED22E041}"/>
              </a:ext>
            </a:extLst>
          </p:cNvPr>
          <p:cNvSpPr/>
          <p:nvPr/>
        </p:nvSpPr>
        <p:spPr>
          <a:xfrm>
            <a:off x="892283" y="930888"/>
            <a:ext cx="1680797" cy="428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67C13F-650B-4CBC-8914-1052ECE1321A}"/>
              </a:ext>
            </a:extLst>
          </p:cNvPr>
          <p:cNvSpPr/>
          <p:nvPr/>
        </p:nvSpPr>
        <p:spPr>
          <a:xfrm>
            <a:off x="2137336" y="930888"/>
            <a:ext cx="435743" cy="428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6E129-BBB4-487D-80CE-342CF704A64B}"/>
              </a:ext>
            </a:extLst>
          </p:cNvPr>
          <p:cNvSpPr/>
          <p:nvPr/>
        </p:nvSpPr>
        <p:spPr>
          <a:xfrm>
            <a:off x="1056609" y="960675"/>
            <a:ext cx="1969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제품 디자인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D368D7-984C-4904-B3DD-10E16040B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05" y="1650565"/>
            <a:ext cx="6424966" cy="38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2283" y="687332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7" name="직각 삼각형 2"/>
          <p:cNvSpPr/>
          <p:nvPr/>
        </p:nvSpPr>
        <p:spPr>
          <a:xfrm rot="12994810">
            <a:off x="9091760" y="4734068"/>
            <a:ext cx="866963" cy="1284078"/>
          </a:xfrm>
          <a:custGeom>
            <a:avLst/>
            <a:gdLst>
              <a:gd name="connsiteX0" fmla="*/ 0 w 774700"/>
              <a:gd name="connsiteY0" fmla="*/ 1284078 h 1284078"/>
              <a:gd name="connsiteX1" fmla="*/ 0 w 774700"/>
              <a:gd name="connsiteY1" fmla="*/ 0 h 1284078"/>
              <a:gd name="connsiteX2" fmla="*/ 774700 w 774700"/>
              <a:gd name="connsiteY2" fmla="*/ 1284078 h 1284078"/>
              <a:gd name="connsiteX3" fmla="*/ 0 w 774700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45040 w 832889"/>
              <a:gd name="connsiteY0" fmla="*/ 1284078 h 1284078"/>
              <a:gd name="connsiteX1" fmla="*/ 45040 w 832889"/>
              <a:gd name="connsiteY1" fmla="*/ 0 h 1284078"/>
              <a:gd name="connsiteX2" fmla="*/ 832889 w 832889"/>
              <a:gd name="connsiteY2" fmla="*/ 1195243 h 1284078"/>
              <a:gd name="connsiteX3" fmla="*/ 45040 w 832889"/>
              <a:gd name="connsiteY3" fmla="*/ 1284078 h 1284078"/>
              <a:gd name="connsiteX0" fmla="*/ 79114 w 866963"/>
              <a:gd name="connsiteY0" fmla="*/ 1284078 h 1284078"/>
              <a:gd name="connsiteX1" fmla="*/ 79114 w 866963"/>
              <a:gd name="connsiteY1" fmla="*/ 0 h 1284078"/>
              <a:gd name="connsiteX2" fmla="*/ 866963 w 866963"/>
              <a:gd name="connsiteY2" fmla="*/ 1195243 h 1284078"/>
              <a:gd name="connsiteX3" fmla="*/ 79114 w 866963"/>
              <a:gd name="connsiteY3" fmla="*/ 1284078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63" h="1284078">
                <a:moveTo>
                  <a:pt x="79114" y="1284078"/>
                </a:moveTo>
                <a:cubicBezTo>
                  <a:pt x="-22228" y="804739"/>
                  <a:pt x="-30437" y="493513"/>
                  <a:pt x="79114" y="0"/>
                </a:cubicBezTo>
                <a:cubicBezTo>
                  <a:pt x="249944" y="466531"/>
                  <a:pt x="604347" y="796829"/>
                  <a:pt x="866963" y="1195243"/>
                </a:cubicBezTo>
                <a:cubicBezTo>
                  <a:pt x="604347" y="1224855"/>
                  <a:pt x="362448" y="1175830"/>
                  <a:pt x="79114" y="128407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3E9DA-7A46-4046-ACAC-B1E7ED22E041}"/>
              </a:ext>
            </a:extLst>
          </p:cNvPr>
          <p:cNvSpPr/>
          <p:nvPr/>
        </p:nvSpPr>
        <p:spPr>
          <a:xfrm>
            <a:off x="892283" y="930888"/>
            <a:ext cx="1680797" cy="4289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67C13F-650B-4CBC-8914-1052ECE1321A}"/>
              </a:ext>
            </a:extLst>
          </p:cNvPr>
          <p:cNvSpPr/>
          <p:nvPr/>
        </p:nvSpPr>
        <p:spPr>
          <a:xfrm>
            <a:off x="2137336" y="930888"/>
            <a:ext cx="435743" cy="4289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6E129-BBB4-487D-80CE-342CF704A64B}"/>
              </a:ext>
            </a:extLst>
          </p:cNvPr>
          <p:cNvSpPr/>
          <p:nvPr/>
        </p:nvSpPr>
        <p:spPr>
          <a:xfrm>
            <a:off x="1056609" y="960675"/>
            <a:ext cx="1589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센서 종류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401A4AC-594B-41BC-9ED2-7E9936990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79" y="1804305"/>
            <a:ext cx="3628368" cy="3024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01355-36E5-4B4F-9C97-4DFA00E670A2}"/>
              </a:ext>
            </a:extLst>
          </p:cNvPr>
          <p:cNvSpPr txBox="1"/>
          <p:nvPr/>
        </p:nvSpPr>
        <p:spPr>
          <a:xfrm>
            <a:off x="2355207" y="5006445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터치 센서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FBF6B1-F280-44BF-A0A9-6A6BE9E66EEC}"/>
              </a:ext>
            </a:extLst>
          </p:cNvPr>
          <p:cNvSpPr txBox="1"/>
          <p:nvPr/>
        </p:nvSpPr>
        <p:spPr>
          <a:xfrm>
            <a:off x="6948429" y="4956782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초음파 센서</a:t>
            </a:r>
          </a:p>
        </p:txBody>
      </p:sp>
      <p:pic>
        <p:nvPicPr>
          <p:cNvPr id="41" name="Picture 2" descr="C:\Users\sujae\Desktop\터치센서.jpg">
            <a:extLst>
              <a:ext uri="{FF2B5EF4-FFF2-40B4-BE49-F238E27FC236}">
                <a16:creationId xmlns:a16="http://schemas.microsoft.com/office/drawing/2014/main" id="{25225C58-84CB-4D69-9038-C3F472250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07" y="1625983"/>
            <a:ext cx="3858122" cy="28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2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689515" y="3948755"/>
          <a:ext cx="8128000" cy="212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982859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47855033"/>
                    </a:ext>
                  </a:extLst>
                </a:gridCol>
              </a:tblGrid>
              <a:tr h="439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동기 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시나리오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7849"/>
                  </a:ext>
                </a:extLst>
              </a:tr>
              <a:tr h="842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수영장에서 배수관에 신체의 일부가 빠짐</a:t>
                      </a:r>
                      <a:r>
                        <a:rPr lang="en-US" altLang="ko-KR" sz="120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>
                          <a:latin typeface="+mn-lt"/>
                        </a:rPr>
                        <a:t>수영장을 무서워하게 됨</a:t>
                      </a:r>
                      <a:r>
                        <a:rPr lang="en-US" altLang="ko-KR" sz="1200" baseline="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47541"/>
                  </a:ext>
                </a:extLst>
              </a:tr>
              <a:tr h="842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수영장에서 배수관 근처에 갔을 때 신체의 일부가 빠지지 않도록 예방해주기를 원함</a:t>
                      </a:r>
                      <a:r>
                        <a:rPr lang="en-US" altLang="ko-KR" sz="120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압력 센서와 초음파 센서로 배수구에 신체의 일부가 빠지는 것을 예방함</a:t>
                      </a:r>
                      <a:r>
                        <a:rPr lang="en-US" altLang="ko-KR" sz="120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59099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096004" y="1026574"/>
          <a:ext cx="5079064" cy="145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79">
                  <a:extLst>
                    <a:ext uri="{9D8B030D-6E8A-4147-A177-3AD203B41FA5}">
                      <a16:colId xmlns:a16="http://schemas.microsoft.com/office/drawing/2014/main" val="2339223407"/>
                    </a:ext>
                  </a:extLst>
                </a:gridCol>
                <a:gridCol w="3589885">
                  <a:extLst>
                    <a:ext uri="{9D8B030D-6E8A-4147-A177-3AD203B41FA5}">
                      <a16:colId xmlns:a16="http://schemas.microsoft.com/office/drawing/2014/main" val="1367281709"/>
                    </a:ext>
                  </a:extLst>
                </a:gridCol>
              </a:tblGrid>
              <a:tr h="1456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사용자 니즈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수영장 배수구에 신체의 일부가 빠지지 않도록 예방해주는 시스템이 있었으면 좋겠다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그리고 혹시라도 이미 배수구에 빠졌을 경우를 대비하는 시스템이 있었으면 좋겠다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8795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40204" y="203200"/>
            <a:ext cx="3911600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40" dirty="0"/>
              <a:t>5. </a:t>
            </a:r>
            <a:r>
              <a:rPr lang="ko-KR" altLang="en-US" sz="1940" dirty="0"/>
              <a:t>대상고객 및 시장성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491772" y="1199449"/>
            <a:ext cx="143267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1200" dirty="0"/>
              <a:t>이름</a:t>
            </a:r>
            <a:r>
              <a:rPr lang="en-US" altLang="ko-KR" sz="1200" dirty="0"/>
              <a:t>: </a:t>
            </a:r>
            <a:r>
              <a:rPr lang="ko-KR" altLang="en-US" sz="1200" dirty="0"/>
              <a:t>김수영</a:t>
            </a:r>
          </a:p>
          <a:p>
            <a:pPr fontAlgn="base" latinLnBrk="0"/>
            <a:r>
              <a:rPr lang="ko-KR" altLang="en-US" sz="1200" dirty="0"/>
              <a:t>나이</a:t>
            </a:r>
            <a:r>
              <a:rPr lang="en-US" altLang="ko-KR" sz="1200" dirty="0"/>
              <a:t>: 6</a:t>
            </a:r>
            <a:r>
              <a:rPr lang="ko-KR" altLang="en-US" sz="1200" dirty="0"/>
              <a:t>살</a:t>
            </a:r>
          </a:p>
          <a:p>
            <a:pPr fontAlgn="base" latinLnBrk="0"/>
            <a:r>
              <a:rPr lang="ko-KR" altLang="en-US" sz="1200" dirty="0"/>
              <a:t>성별</a:t>
            </a:r>
            <a:r>
              <a:rPr lang="en-US" altLang="ko-KR" sz="1200" dirty="0"/>
              <a:t>: </a:t>
            </a:r>
            <a:r>
              <a:rPr lang="ko-KR" altLang="en-US" sz="1200" dirty="0"/>
              <a:t>여자</a:t>
            </a:r>
          </a:p>
          <a:p>
            <a:endParaRPr lang="ko-KR" altLang="en-US" sz="1200" dirty="0"/>
          </a:p>
        </p:txBody>
      </p:sp>
      <p:sp>
        <p:nvSpPr>
          <p:cNvPr id="8" name="TextBox 9"/>
          <p:cNvSpPr txBox="1"/>
          <p:nvPr/>
        </p:nvSpPr>
        <p:spPr>
          <a:xfrm>
            <a:off x="829889" y="2747748"/>
            <a:ext cx="16618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Profile</a:t>
            </a:r>
          </a:p>
          <a:p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200" dirty="0"/>
              <a:t>6</a:t>
            </a:r>
            <a:r>
              <a:rPr lang="ko-KR" altLang="en-US" sz="1200" dirty="0"/>
              <a:t>세인 어린이인 김수영 양은 엄마와 수영장을 자주 간다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수영장에서 놀다가 배수구 뚜껑을 잘못 건드려 크게 다쳐 병원에 입원중이다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 rot="5400000">
            <a:off x="4326668" y="926614"/>
            <a:ext cx="1481205" cy="1630735"/>
          </a:xfrm>
          <a:prstGeom prst="wedgeRound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1903" y="1208608"/>
            <a:ext cx="16075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Persona’s Voice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/>
              <a:t>수영장 배수구가 안전했으면 </a:t>
            </a:r>
            <a:r>
              <a:rPr lang="ko-KR" altLang="en-US" sz="1200" dirty="0" err="1"/>
              <a:t>좋겠어요</a:t>
            </a:r>
            <a:r>
              <a:rPr lang="en-US" altLang="ko-KR" sz="1200" dirty="0"/>
              <a:t>.”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89515" y="2594070"/>
            <a:ext cx="7642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태도</a:t>
            </a:r>
            <a:endParaRPr lang="en-US" altLang="ko-KR" sz="1200" dirty="0"/>
          </a:p>
          <a:p>
            <a:r>
              <a:rPr lang="ko-KR" altLang="en-US" sz="1200" dirty="0"/>
              <a:t>⚫ 수영장에서 놀 때 배수구에 빠진 기억으로 인해 수영장을 무서워함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⚫ 수영장에 안전 시절이 더욱 많아졌으면 좋겠다고 생각함</a:t>
            </a:r>
            <a:r>
              <a:rPr lang="en-US" altLang="ko-KR" sz="1200" dirty="0"/>
              <a:t>..</a:t>
            </a:r>
          </a:p>
          <a:p>
            <a:r>
              <a:rPr lang="ko-KR" altLang="en-US" sz="1200" dirty="0"/>
              <a:t>⚫ 수영장 배수구에 신체의 일부가 빠지지 않도록 예방했으면 좋겠다고 생각함</a:t>
            </a:r>
            <a:r>
              <a:rPr lang="en-US" altLang="ko-KR" sz="1200" dirty="0"/>
              <a:t>.</a:t>
            </a:r>
          </a:p>
        </p:txBody>
      </p:sp>
      <p:pic>
        <p:nvPicPr>
          <p:cNvPr id="1026" name="Picture 2" descr="아기 사진에 대한 이미지 검색결과">
            <a:extLst>
              <a:ext uri="{FF2B5EF4-FFF2-40B4-BE49-F238E27FC236}">
                <a16:creationId xmlns:a16="http://schemas.microsoft.com/office/drawing/2014/main" id="{40411527-1337-42AA-B822-DA83AD547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2" r="20495"/>
          <a:stretch/>
        </p:blipFill>
        <p:spPr bwMode="auto">
          <a:xfrm>
            <a:off x="829889" y="854205"/>
            <a:ext cx="1573250" cy="14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795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2283" y="687332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7" name="직각 삼각형 2"/>
          <p:cNvSpPr/>
          <p:nvPr/>
        </p:nvSpPr>
        <p:spPr>
          <a:xfrm rot="12994810">
            <a:off x="9091760" y="4734068"/>
            <a:ext cx="866963" cy="1284078"/>
          </a:xfrm>
          <a:custGeom>
            <a:avLst/>
            <a:gdLst>
              <a:gd name="connsiteX0" fmla="*/ 0 w 774700"/>
              <a:gd name="connsiteY0" fmla="*/ 1284078 h 1284078"/>
              <a:gd name="connsiteX1" fmla="*/ 0 w 774700"/>
              <a:gd name="connsiteY1" fmla="*/ 0 h 1284078"/>
              <a:gd name="connsiteX2" fmla="*/ 774700 w 774700"/>
              <a:gd name="connsiteY2" fmla="*/ 1284078 h 1284078"/>
              <a:gd name="connsiteX3" fmla="*/ 0 w 774700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45040 w 832889"/>
              <a:gd name="connsiteY0" fmla="*/ 1284078 h 1284078"/>
              <a:gd name="connsiteX1" fmla="*/ 45040 w 832889"/>
              <a:gd name="connsiteY1" fmla="*/ 0 h 1284078"/>
              <a:gd name="connsiteX2" fmla="*/ 832889 w 832889"/>
              <a:gd name="connsiteY2" fmla="*/ 1195243 h 1284078"/>
              <a:gd name="connsiteX3" fmla="*/ 45040 w 832889"/>
              <a:gd name="connsiteY3" fmla="*/ 1284078 h 1284078"/>
              <a:gd name="connsiteX0" fmla="*/ 79114 w 866963"/>
              <a:gd name="connsiteY0" fmla="*/ 1284078 h 1284078"/>
              <a:gd name="connsiteX1" fmla="*/ 79114 w 866963"/>
              <a:gd name="connsiteY1" fmla="*/ 0 h 1284078"/>
              <a:gd name="connsiteX2" fmla="*/ 866963 w 866963"/>
              <a:gd name="connsiteY2" fmla="*/ 1195243 h 1284078"/>
              <a:gd name="connsiteX3" fmla="*/ 79114 w 866963"/>
              <a:gd name="connsiteY3" fmla="*/ 1284078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63" h="1284078">
                <a:moveTo>
                  <a:pt x="79114" y="1284078"/>
                </a:moveTo>
                <a:cubicBezTo>
                  <a:pt x="-22228" y="804739"/>
                  <a:pt x="-30437" y="493513"/>
                  <a:pt x="79114" y="0"/>
                </a:cubicBezTo>
                <a:cubicBezTo>
                  <a:pt x="249944" y="466531"/>
                  <a:pt x="604347" y="796829"/>
                  <a:pt x="866963" y="1195243"/>
                </a:cubicBezTo>
                <a:cubicBezTo>
                  <a:pt x="604347" y="1224855"/>
                  <a:pt x="362448" y="1175830"/>
                  <a:pt x="79114" y="128407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20575E-9A82-41A1-A5B5-28E5F834ED5B}"/>
              </a:ext>
            </a:extLst>
          </p:cNvPr>
          <p:cNvSpPr/>
          <p:nvPr/>
        </p:nvSpPr>
        <p:spPr>
          <a:xfrm>
            <a:off x="892283" y="930888"/>
            <a:ext cx="1680797" cy="428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FABD7-FFDB-4C8C-80FC-8B605C53C78E}"/>
              </a:ext>
            </a:extLst>
          </p:cNvPr>
          <p:cNvSpPr/>
          <p:nvPr/>
        </p:nvSpPr>
        <p:spPr>
          <a:xfrm>
            <a:off x="2528801" y="930888"/>
            <a:ext cx="435743" cy="428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25DE9B-203E-4720-9715-B619350838C4}"/>
              </a:ext>
            </a:extLst>
          </p:cNvPr>
          <p:cNvSpPr/>
          <p:nvPr/>
        </p:nvSpPr>
        <p:spPr>
          <a:xfrm>
            <a:off x="1056609" y="960675"/>
            <a:ext cx="2143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7.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기술 동향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50873"/>
              </p:ext>
            </p:extLst>
          </p:nvPr>
        </p:nvGraphicFramePr>
        <p:xfrm>
          <a:off x="1499224" y="1613718"/>
          <a:ext cx="7889368" cy="314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특허내용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MD개성체" pitchFamily="18" charset="-127"/>
                          <a:ea typeface="MD개성체" pitchFamily="18" charset="-127"/>
                        </a:rPr>
                        <a:t>1020150145651</a:t>
                      </a:r>
                      <a:endParaRPr lang="ko-KR" altLang="en-US" sz="1800" dirty="0">
                        <a:latin typeface="MD개성체" pitchFamily="18" charset="-127"/>
                        <a:ea typeface="MD개성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MD개성체" pitchFamily="18" charset="-127"/>
                          <a:ea typeface="MD개성체" pitchFamily="18" charset="-127"/>
                        </a:rPr>
                        <a:t>밑면에는 상기 배수구와 기밀성을 갖도록 결합되는 기밀패킹을 구비하는 개폐 캡</a:t>
                      </a:r>
                      <a:endParaRPr lang="en-US" altLang="ko-KR" sz="1400" dirty="0">
                        <a:latin typeface="MD개성체" pitchFamily="18" charset="-127"/>
                        <a:ea typeface="MD개성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D개성체" pitchFamily="18" charset="-127"/>
                          <a:ea typeface="MD개성체" pitchFamily="18" charset="-127"/>
                        </a:rPr>
                        <a:t>1019930003253</a:t>
                      </a:r>
                      <a:endParaRPr lang="ko-KR" altLang="en-US" dirty="0">
                        <a:latin typeface="MD개성체" pitchFamily="18" charset="-127"/>
                        <a:ea typeface="MD개성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MD개성체" pitchFamily="18" charset="-127"/>
                          <a:ea typeface="MD개성체" pitchFamily="18" charset="-127"/>
                        </a:rPr>
                        <a:t>배수대에 있어서 배수대의 물이 충만할 경우 물이 배수대에서 넘치지 않도록 일측면에 유수구를 구비하여 배수전의 배수구에 호스로 연결하여 배출하도록 하는데 이와 같이 배수대에 장착되는 유수구와 배수전의 배수구가 항상 동일선상에 위치할 수 있도록 배수전에 관한 것이다</a:t>
                      </a:r>
                      <a:r>
                        <a:rPr lang="en-US" altLang="ko-KR" sz="1400" dirty="0">
                          <a:latin typeface="MD개성체" pitchFamily="18" charset="-127"/>
                          <a:ea typeface="MD개성체" pitchFamily="18" charset="-127"/>
                        </a:rPr>
                        <a:t>.</a:t>
                      </a:r>
                      <a:endParaRPr lang="ko-KR" altLang="en-US" sz="1400" dirty="0">
                        <a:latin typeface="MD개성체" pitchFamily="18" charset="-127"/>
                        <a:ea typeface="MD개성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D개성체" pitchFamily="18" charset="-127"/>
                          <a:ea typeface="MD개성체" pitchFamily="18" charset="-127"/>
                        </a:rPr>
                        <a:t> </a:t>
                      </a:r>
                      <a:r>
                        <a:rPr lang="en-US" altLang="ko-KR" dirty="0">
                          <a:latin typeface="MD개성체" pitchFamily="18" charset="-127"/>
                          <a:ea typeface="MD개성체" pitchFamily="18" charset="-127"/>
                        </a:rPr>
                        <a:t>2020150007189 </a:t>
                      </a:r>
                      <a:endParaRPr lang="ko-KR" altLang="en-US" dirty="0">
                        <a:latin typeface="MD개성체" pitchFamily="18" charset="-127"/>
                        <a:ea typeface="MD개성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MD개성체" pitchFamily="18" charset="-127"/>
                          <a:ea typeface="MD개성체" pitchFamily="18" charset="-127"/>
                        </a:rPr>
                        <a:t>세면대의 배수구를 개폐 조작할 수 있도록 하되</a:t>
                      </a:r>
                      <a:r>
                        <a:rPr lang="en-US" altLang="ko-KR" sz="1400" dirty="0">
                          <a:latin typeface="MD개성체" pitchFamily="18" charset="-127"/>
                          <a:ea typeface="MD개성체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MD개성체" pitchFamily="18" charset="-127"/>
                          <a:ea typeface="MD개성체" pitchFamily="18" charset="-127"/>
                        </a:rPr>
                        <a:t>배수공에 출입 가능하게 설치되되 밸브체가 회동로드에 탈</a:t>
                      </a:r>
                      <a:r>
                        <a:rPr lang="en-US" altLang="ko-KR" sz="1400" dirty="0">
                          <a:latin typeface="MD개성체" pitchFamily="18" charset="-127"/>
                          <a:ea typeface="MD개성체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MD개성체" pitchFamily="18" charset="-127"/>
                          <a:ea typeface="MD개성체" pitchFamily="18" charset="-127"/>
                        </a:rPr>
                        <a:t>부착 가능하게 결합되어 배수구 청소를 용이하게 한 세면대 배수구 개폐장치에 관한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08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2283" y="689012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7" name="직각 삼각형 2"/>
          <p:cNvSpPr/>
          <p:nvPr/>
        </p:nvSpPr>
        <p:spPr>
          <a:xfrm rot="12994810">
            <a:off x="9091760" y="4734068"/>
            <a:ext cx="866963" cy="1284078"/>
          </a:xfrm>
          <a:custGeom>
            <a:avLst/>
            <a:gdLst>
              <a:gd name="connsiteX0" fmla="*/ 0 w 774700"/>
              <a:gd name="connsiteY0" fmla="*/ 1284078 h 1284078"/>
              <a:gd name="connsiteX1" fmla="*/ 0 w 774700"/>
              <a:gd name="connsiteY1" fmla="*/ 0 h 1284078"/>
              <a:gd name="connsiteX2" fmla="*/ 774700 w 774700"/>
              <a:gd name="connsiteY2" fmla="*/ 1284078 h 1284078"/>
              <a:gd name="connsiteX3" fmla="*/ 0 w 774700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45040 w 832889"/>
              <a:gd name="connsiteY0" fmla="*/ 1284078 h 1284078"/>
              <a:gd name="connsiteX1" fmla="*/ 45040 w 832889"/>
              <a:gd name="connsiteY1" fmla="*/ 0 h 1284078"/>
              <a:gd name="connsiteX2" fmla="*/ 832889 w 832889"/>
              <a:gd name="connsiteY2" fmla="*/ 1195243 h 1284078"/>
              <a:gd name="connsiteX3" fmla="*/ 45040 w 832889"/>
              <a:gd name="connsiteY3" fmla="*/ 1284078 h 1284078"/>
              <a:gd name="connsiteX0" fmla="*/ 79114 w 866963"/>
              <a:gd name="connsiteY0" fmla="*/ 1284078 h 1284078"/>
              <a:gd name="connsiteX1" fmla="*/ 79114 w 866963"/>
              <a:gd name="connsiteY1" fmla="*/ 0 h 1284078"/>
              <a:gd name="connsiteX2" fmla="*/ 866963 w 866963"/>
              <a:gd name="connsiteY2" fmla="*/ 1195243 h 1284078"/>
              <a:gd name="connsiteX3" fmla="*/ 79114 w 866963"/>
              <a:gd name="connsiteY3" fmla="*/ 1284078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63" h="1284078">
                <a:moveTo>
                  <a:pt x="79114" y="1284078"/>
                </a:moveTo>
                <a:cubicBezTo>
                  <a:pt x="-22228" y="804739"/>
                  <a:pt x="-30437" y="493513"/>
                  <a:pt x="79114" y="0"/>
                </a:cubicBezTo>
                <a:cubicBezTo>
                  <a:pt x="249944" y="466531"/>
                  <a:pt x="604347" y="796829"/>
                  <a:pt x="866963" y="1195243"/>
                </a:cubicBezTo>
                <a:cubicBezTo>
                  <a:pt x="604347" y="1224855"/>
                  <a:pt x="362448" y="1175830"/>
                  <a:pt x="79114" y="128407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20575E-9A82-41A1-A5B5-28E5F834ED5B}"/>
              </a:ext>
            </a:extLst>
          </p:cNvPr>
          <p:cNvSpPr/>
          <p:nvPr/>
        </p:nvSpPr>
        <p:spPr>
          <a:xfrm>
            <a:off x="892283" y="930888"/>
            <a:ext cx="1680797" cy="428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FABD7-FFDB-4C8C-80FC-8B605C53C78E}"/>
              </a:ext>
            </a:extLst>
          </p:cNvPr>
          <p:cNvSpPr/>
          <p:nvPr/>
        </p:nvSpPr>
        <p:spPr>
          <a:xfrm>
            <a:off x="2528801" y="930888"/>
            <a:ext cx="435743" cy="428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25DE9B-203E-4720-9715-B619350838C4}"/>
              </a:ext>
            </a:extLst>
          </p:cNvPr>
          <p:cNvSpPr/>
          <p:nvPr/>
        </p:nvSpPr>
        <p:spPr>
          <a:xfrm>
            <a:off x="1056609" y="960675"/>
            <a:ext cx="2143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7.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시장진입전략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ECB6E0-7B27-4359-97C0-DBDC58CC8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85" y="1385164"/>
            <a:ext cx="4815166" cy="4655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AECD3-1399-45BC-8B00-9BD8739922E7}"/>
              </a:ext>
            </a:extLst>
          </p:cNvPr>
          <p:cNvSpPr txBox="1"/>
          <p:nvPr/>
        </p:nvSpPr>
        <p:spPr>
          <a:xfrm>
            <a:off x="6458063" y="2300379"/>
            <a:ext cx="3351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차 산업혁명 선언 이후 많은 기업의 관심이 </a:t>
            </a:r>
            <a:r>
              <a:rPr lang="en-US" altLang="ko-KR" dirty="0"/>
              <a:t>IoT</a:t>
            </a:r>
            <a:r>
              <a:rPr lang="ko-KR" altLang="en-US" dirty="0"/>
              <a:t>로 향하고 있다</a:t>
            </a:r>
            <a:r>
              <a:rPr lang="en-US" altLang="ko-KR" dirty="0"/>
              <a:t> </a:t>
            </a:r>
            <a:r>
              <a:rPr lang="ko-KR" altLang="en-US" dirty="0"/>
              <a:t>이러한 상황에서 수영장 사고가 일어나는 것을 방지하여 이에 따른 안정성을 통해</a:t>
            </a:r>
            <a:r>
              <a:rPr lang="en-US" altLang="ko-KR" dirty="0"/>
              <a:t> </a:t>
            </a:r>
            <a:r>
              <a:rPr lang="ko-KR" altLang="en-US" dirty="0"/>
              <a:t>기업의 긍정적인 이미지를 만들 수 있는 기회가 될 것이라고 판단</a:t>
            </a:r>
          </a:p>
        </p:txBody>
      </p:sp>
    </p:spTree>
    <p:extLst>
      <p:ext uri="{BB962C8B-B14F-4D97-AF65-F5344CB8AC3E}">
        <p14:creationId xmlns:p14="http://schemas.microsoft.com/office/powerpoint/2010/main" val="8637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 rot="16200000">
            <a:off x="2469910" y="-1724100"/>
            <a:ext cx="6001658" cy="10062188"/>
          </a:xfrm>
          <a:prstGeom prst="roundRect">
            <a:avLst>
              <a:gd name="adj" fmla="val 620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30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16200000">
            <a:off x="-362745" y="2914161"/>
            <a:ext cx="2390441" cy="785663"/>
          </a:xfrm>
          <a:prstGeom prst="roundRect">
            <a:avLst>
              <a:gd name="adj" fmla="val 620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1280" y="3118366"/>
            <a:ext cx="401345" cy="354418"/>
            <a:chOff x="1188720" y="3231221"/>
            <a:chExt cx="401345" cy="354418"/>
          </a:xfrm>
        </p:grpSpPr>
        <p:sp>
          <p:nvSpPr>
            <p:cNvPr id="114" name="모서리가 둥근 직사각형 113"/>
            <p:cNvSpPr/>
            <p:nvPr/>
          </p:nvSpPr>
          <p:spPr>
            <a:xfrm rot="16200000">
              <a:off x="1212184" y="3207757"/>
              <a:ext cx="354418" cy="401345"/>
            </a:xfrm>
            <a:prstGeom prst="roundRect">
              <a:avLst>
                <a:gd name="adj" fmla="val 2519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273456" y="3331637"/>
              <a:ext cx="153584" cy="153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 rot="16200000">
            <a:off x="-673373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 rot="16200000">
            <a:off x="-685969" y="3237385"/>
            <a:ext cx="2390441" cy="139212"/>
          </a:xfrm>
          <a:prstGeom prst="roundRect">
            <a:avLst>
              <a:gd name="adj" fmla="val 6207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58359" y="544060"/>
            <a:ext cx="9339845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7" name="직각 삼각형 2"/>
          <p:cNvSpPr/>
          <p:nvPr/>
        </p:nvSpPr>
        <p:spPr>
          <a:xfrm rot="12994810">
            <a:off x="9091760" y="4734068"/>
            <a:ext cx="866963" cy="1284078"/>
          </a:xfrm>
          <a:custGeom>
            <a:avLst/>
            <a:gdLst>
              <a:gd name="connsiteX0" fmla="*/ 0 w 774700"/>
              <a:gd name="connsiteY0" fmla="*/ 1284078 h 1284078"/>
              <a:gd name="connsiteX1" fmla="*/ 0 w 774700"/>
              <a:gd name="connsiteY1" fmla="*/ 0 h 1284078"/>
              <a:gd name="connsiteX2" fmla="*/ 774700 w 774700"/>
              <a:gd name="connsiteY2" fmla="*/ 1284078 h 1284078"/>
              <a:gd name="connsiteX3" fmla="*/ 0 w 774700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0 w 787849"/>
              <a:gd name="connsiteY0" fmla="*/ 1284078 h 1284078"/>
              <a:gd name="connsiteX1" fmla="*/ 0 w 787849"/>
              <a:gd name="connsiteY1" fmla="*/ 0 h 1284078"/>
              <a:gd name="connsiteX2" fmla="*/ 787849 w 787849"/>
              <a:gd name="connsiteY2" fmla="*/ 1195243 h 1284078"/>
              <a:gd name="connsiteX3" fmla="*/ 0 w 787849"/>
              <a:gd name="connsiteY3" fmla="*/ 1284078 h 1284078"/>
              <a:gd name="connsiteX0" fmla="*/ 45040 w 832889"/>
              <a:gd name="connsiteY0" fmla="*/ 1284078 h 1284078"/>
              <a:gd name="connsiteX1" fmla="*/ 45040 w 832889"/>
              <a:gd name="connsiteY1" fmla="*/ 0 h 1284078"/>
              <a:gd name="connsiteX2" fmla="*/ 832889 w 832889"/>
              <a:gd name="connsiteY2" fmla="*/ 1195243 h 1284078"/>
              <a:gd name="connsiteX3" fmla="*/ 45040 w 832889"/>
              <a:gd name="connsiteY3" fmla="*/ 1284078 h 1284078"/>
              <a:gd name="connsiteX0" fmla="*/ 79114 w 866963"/>
              <a:gd name="connsiteY0" fmla="*/ 1284078 h 1284078"/>
              <a:gd name="connsiteX1" fmla="*/ 79114 w 866963"/>
              <a:gd name="connsiteY1" fmla="*/ 0 h 1284078"/>
              <a:gd name="connsiteX2" fmla="*/ 866963 w 866963"/>
              <a:gd name="connsiteY2" fmla="*/ 1195243 h 1284078"/>
              <a:gd name="connsiteX3" fmla="*/ 79114 w 866963"/>
              <a:gd name="connsiteY3" fmla="*/ 1284078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63" h="1284078">
                <a:moveTo>
                  <a:pt x="79114" y="1284078"/>
                </a:moveTo>
                <a:cubicBezTo>
                  <a:pt x="-22228" y="804739"/>
                  <a:pt x="-30437" y="493513"/>
                  <a:pt x="79114" y="0"/>
                </a:cubicBezTo>
                <a:cubicBezTo>
                  <a:pt x="249944" y="466531"/>
                  <a:pt x="604347" y="796829"/>
                  <a:pt x="866963" y="1195243"/>
                </a:cubicBezTo>
                <a:cubicBezTo>
                  <a:pt x="604347" y="1224855"/>
                  <a:pt x="362448" y="1175830"/>
                  <a:pt x="79114" y="128407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lumMod val="31000"/>
                  <a:lumOff val="69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72294" y="2162413"/>
            <a:ext cx="627450" cy="2253626"/>
            <a:chOff x="1619734" y="2275268"/>
            <a:chExt cx="627450" cy="2253626"/>
          </a:xfrm>
        </p:grpSpPr>
        <p:sp>
          <p:nvSpPr>
            <p:cNvPr id="117" name="모서리가 둥근 직사각형 116"/>
            <p:cNvSpPr/>
            <p:nvPr/>
          </p:nvSpPr>
          <p:spPr>
            <a:xfrm rot="16200000" flipV="1">
              <a:off x="1243555" y="3406631"/>
              <a:ext cx="1862469" cy="45719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 rot="16200000">
              <a:off x="1715063" y="4317873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1721627" y="2204118"/>
              <a:ext cx="91512" cy="282170"/>
            </a:xfrm>
            <a:prstGeom prst="roundRect">
              <a:avLst>
                <a:gd name="adj" fmla="val 6207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 120"/>
            <p:cNvSpPr/>
            <p:nvPr/>
          </p:nvSpPr>
          <p:spPr>
            <a:xfrm rot="16200000">
              <a:off x="1894205" y="2247966"/>
              <a:ext cx="325678" cy="380281"/>
            </a:xfrm>
            <a:custGeom>
              <a:avLst/>
              <a:gdLst>
                <a:gd name="connsiteX0" fmla="*/ 325678 w 325678"/>
                <a:gd name="connsiteY0" fmla="*/ 37599 h 380281"/>
                <a:gd name="connsiteX1" fmla="*/ 325678 w 325678"/>
                <a:gd name="connsiteY1" fmla="*/ 342682 h 380281"/>
                <a:gd name="connsiteX2" fmla="*/ 288079 w 325678"/>
                <a:gd name="connsiteY2" fmla="*/ 380281 h 380281"/>
                <a:gd name="connsiteX3" fmla="*/ 223405 w 325678"/>
                <a:gd name="connsiteY3" fmla="*/ 380281 h 380281"/>
                <a:gd name="connsiteX4" fmla="*/ 223401 w 325678"/>
                <a:gd name="connsiteY4" fmla="*/ 380280 h 380281"/>
                <a:gd name="connsiteX5" fmla="*/ 37599 w 325678"/>
                <a:gd name="connsiteY5" fmla="*/ 380280 h 380281"/>
                <a:gd name="connsiteX6" fmla="*/ 0 w 325678"/>
                <a:gd name="connsiteY6" fmla="*/ 342681 h 380281"/>
                <a:gd name="connsiteX7" fmla="*/ 0 w 325678"/>
                <a:gd name="connsiteY7" fmla="*/ 278007 h 380281"/>
                <a:gd name="connsiteX8" fmla="*/ 37599 w 325678"/>
                <a:gd name="connsiteY8" fmla="*/ 240408 h 380281"/>
                <a:gd name="connsiteX9" fmla="*/ 185806 w 325678"/>
                <a:gd name="connsiteY9" fmla="*/ 240408 h 380281"/>
                <a:gd name="connsiteX10" fmla="*/ 185806 w 325678"/>
                <a:gd name="connsiteY10" fmla="*/ 37599 h 380281"/>
                <a:gd name="connsiteX11" fmla="*/ 223405 w 325678"/>
                <a:gd name="connsiteY11" fmla="*/ 0 h 380281"/>
                <a:gd name="connsiteX12" fmla="*/ 288079 w 325678"/>
                <a:gd name="connsiteY12" fmla="*/ 0 h 380281"/>
                <a:gd name="connsiteX13" fmla="*/ 325678 w 325678"/>
                <a:gd name="connsiteY13" fmla="*/ 37599 h 38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5678" h="380281">
                  <a:moveTo>
                    <a:pt x="325678" y="37599"/>
                  </a:moveTo>
                  <a:lnTo>
                    <a:pt x="325678" y="342682"/>
                  </a:lnTo>
                  <a:cubicBezTo>
                    <a:pt x="325678" y="363447"/>
                    <a:pt x="308844" y="380281"/>
                    <a:pt x="288079" y="380281"/>
                  </a:cubicBezTo>
                  <a:lnTo>
                    <a:pt x="223405" y="380281"/>
                  </a:lnTo>
                  <a:lnTo>
                    <a:pt x="223401" y="380280"/>
                  </a:lnTo>
                  <a:lnTo>
                    <a:pt x="37599" y="380280"/>
                  </a:lnTo>
                  <a:cubicBezTo>
                    <a:pt x="16834" y="380280"/>
                    <a:pt x="0" y="363446"/>
                    <a:pt x="0" y="342681"/>
                  </a:cubicBezTo>
                  <a:lnTo>
                    <a:pt x="0" y="278007"/>
                  </a:lnTo>
                  <a:cubicBezTo>
                    <a:pt x="0" y="257242"/>
                    <a:pt x="16834" y="240408"/>
                    <a:pt x="37599" y="240408"/>
                  </a:cubicBezTo>
                  <a:lnTo>
                    <a:pt x="185806" y="240408"/>
                  </a:lnTo>
                  <a:lnTo>
                    <a:pt x="185806" y="37599"/>
                  </a:lnTo>
                  <a:cubicBezTo>
                    <a:pt x="185806" y="16834"/>
                    <a:pt x="202640" y="0"/>
                    <a:pt x="223405" y="0"/>
                  </a:cubicBezTo>
                  <a:lnTo>
                    <a:pt x="288079" y="0"/>
                  </a:lnTo>
                  <a:cubicBezTo>
                    <a:pt x="308844" y="0"/>
                    <a:pt x="325678" y="16834"/>
                    <a:pt x="325678" y="375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1866905" y="4201960"/>
              <a:ext cx="380278" cy="326934"/>
            </a:xfrm>
            <a:custGeom>
              <a:avLst/>
              <a:gdLst>
                <a:gd name="connsiteX0" fmla="*/ 278005 w 380278"/>
                <a:gd name="connsiteY0" fmla="*/ 0 h 326934"/>
                <a:gd name="connsiteX1" fmla="*/ 342679 w 380278"/>
                <a:gd name="connsiteY1" fmla="*/ 0 h 326934"/>
                <a:gd name="connsiteX2" fmla="*/ 380278 w 380278"/>
                <a:gd name="connsiteY2" fmla="*/ 37599 h 326934"/>
                <a:gd name="connsiteX3" fmla="*/ 380278 w 380278"/>
                <a:gd name="connsiteY3" fmla="*/ 288078 h 326934"/>
                <a:gd name="connsiteX4" fmla="*/ 342679 w 380278"/>
                <a:gd name="connsiteY4" fmla="*/ 325677 h 326934"/>
                <a:gd name="connsiteX5" fmla="*/ 326112 w 380278"/>
                <a:gd name="connsiteY5" fmla="*/ 325677 h 326934"/>
                <a:gd name="connsiteX6" fmla="*/ 323079 w 380278"/>
                <a:gd name="connsiteY6" fmla="*/ 326934 h 326934"/>
                <a:gd name="connsiteX7" fmla="*/ 37599 w 380278"/>
                <a:gd name="connsiteY7" fmla="*/ 326934 h 326934"/>
                <a:gd name="connsiteX8" fmla="*/ 0 w 380278"/>
                <a:gd name="connsiteY8" fmla="*/ 289335 h 326934"/>
                <a:gd name="connsiteX9" fmla="*/ 0 w 380278"/>
                <a:gd name="connsiteY9" fmla="*/ 224661 h 326934"/>
                <a:gd name="connsiteX10" fmla="*/ 37599 w 380278"/>
                <a:gd name="connsiteY10" fmla="*/ 187062 h 326934"/>
                <a:gd name="connsiteX11" fmla="*/ 240406 w 380278"/>
                <a:gd name="connsiteY11" fmla="*/ 187062 h 326934"/>
                <a:gd name="connsiteX12" fmla="*/ 240406 w 380278"/>
                <a:gd name="connsiteY12" fmla="*/ 37599 h 326934"/>
                <a:gd name="connsiteX13" fmla="*/ 278005 w 380278"/>
                <a:gd name="connsiteY13" fmla="*/ 0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278" h="326934">
                  <a:moveTo>
                    <a:pt x="278005" y="0"/>
                  </a:moveTo>
                  <a:lnTo>
                    <a:pt x="342679" y="0"/>
                  </a:lnTo>
                  <a:cubicBezTo>
                    <a:pt x="363444" y="0"/>
                    <a:pt x="380278" y="16834"/>
                    <a:pt x="380278" y="37599"/>
                  </a:cubicBezTo>
                  <a:lnTo>
                    <a:pt x="380278" y="288078"/>
                  </a:lnTo>
                  <a:cubicBezTo>
                    <a:pt x="380278" y="308843"/>
                    <a:pt x="363444" y="325677"/>
                    <a:pt x="342679" y="325677"/>
                  </a:cubicBezTo>
                  <a:lnTo>
                    <a:pt x="326112" y="325677"/>
                  </a:lnTo>
                  <a:lnTo>
                    <a:pt x="323079" y="326934"/>
                  </a:lnTo>
                  <a:lnTo>
                    <a:pt x="37599" y="326934"/>
                  </a:lnTo>
                  <a:cubicBezTo>
                    <a:pt x="16834" y="326934"/>
                    <a:pt x="0" y="310100"/>
                    <a:pt x="0" y="289335"/>
                  </a:cubicBezTo>
                  <a:lnTo>
                    <a:pt x="0" y="224661"/>
                  </a:lnTo>
                  <a:cubicBezTo>
                    <a:pt x="0" y="203896"/>
                    <a:pt x="16834" y="187062"/>
                    <a:pt x="37599" y="187062"/>
                  </a:cubicBezTo>
                  <a:lnTo>
                    <a:pt x="240406" y="187062"/>
                  </a:lnTo>
                  <a:lnTo>
                    <a:pt x="240406" y="37599"/>
                  </a:lnTo>
                  <a:cubicBezTo>
                    <a:pt x="240406" y="16834"/>
                    <a:pt x="257240" y="0"/>
                    <a:pt x="27800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Group 4"/>
          <p:cNvGrpSpPr>
            <a:grpSpLocks noChangeAspect="1"/>
          </p:cNvGrpSpPr>
          <p:nvPr/>
        </p:nvGrpSpPr>
        <p:grpSpPr bwMode="auto">
          <a:xfrm rot="19392440">
            <a:off x="9941416" y="1627019"/>
            <a:ext cx="2451659" cy="2439894"/>
            <a:chOff x="119" y="973"/>
            <a:chExt cx="1042" cy="1037"/>
          </a:xfrm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37" y="1769"/>
              <a:ext cx="224" cy="224"/>
            </a:xfrm>
            <a:custGeom>
              <a:avLst/>
              <a:gdLst>
                <a:gd name="T0" fmla="*/ 299 w 898"/>
                <a:gd name="T1" fmla="*/ 0 h 896"/>
                <a:gd name="T2" fmla="*/ 898 w 898"/>
                <a:gd name="T3" fmla="*/ 597 h 896"/>
                <a:gd name="T4" fmla="*/ 0 w 898"/>
                <a:gd name="T5" fmla="*/ 896 h 896"/>
                <a:gd name="T6" fmla="*/ 299 w 898"/>
                <a:gd name="T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896">
                  <a:moveTo>
                    <a:pt x="299" y="0"/>
                  </a:moveTo>
                  <a:lnTo>
                    <a:pt x="898" y="597"/>
                  </a:lnTo>
                  <a:lnTo>
                    <a:pt x="0" y="8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0A370"/>
            </a:solidFill>
            <a:ln w="0">
              <a:solidFill>
                <a:srgbClr val="E0A3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943" y="973"/>
              <a:ext cx="218" cy="217"/>
            </a:xfrm>
            <a:custGeom>
              <a:avLst/>
              <a:gdLst>
                <a:gd name="T0" fmla="*/ 474 w 873"/>
                <a:gd name="T1" fmla="*/ 0 h 869"/>
                <a:gd name="T2" fmla="*/ 524 w 873"/>
                <a:gd name="T3" fmla="*/ 6 h 869"/>
                <a:gd name="T4" fmla="*/ 574 w 873"/>
                <a:gd name="T5" fmla="*/ 18 h 869"/>
                <a:gd name="T6" fmla="*/ 621 w 873"/>
                <a:gd name="T7" fmla="*/ 35 h 869"/>
                <a:gd name="T8" fmla="*/ 667 w 873"/>
                <a:gd name="T9" fmla="*/ 59 h 869"/>
                <a:gd name="T10" fmla="*/ 709 w 873"/>
                <a:gd name="T11" fmla="*/ 87 h 869"/>
                <a:gd name="T12" fmla="*/ 750 w 873"/>
                <a:gd name="T13" fmla="*/ 123 h 869"/>
                <a:gd name="T14" fmla="*/ 785 w 873"/>
                <a:gd name="T15" fmla="*/ 163 h 869"/>
                <a:gd name="T16" fmla="*/ 814 w 873"/>
                <a:gd name="T17" fmla="*/ 206 h 869"/>
                <a:gd name="T18" fmla="*/ 837 w 873"/>
                <a:gd name="T19" fmla="*/ 250 h 869"/>
                <a:gd name="T20" fmla="*/ 856 w 873"/>
                <a:gd name="T21" fmla="*/ 299 h 869"/>
                <a:gd name="T22" fmla="*/ 868 w 873"/>
                <a:gd name="T23" fmla="*/ 347 h 869"/>
                <a:gd name="T24" fmla="*/ 873 w 873"/>
                <a:gd name="T25" fmla="*/ 397 h 869"/>
                <a:gd name="T26" fmla="*/ 873 w 873"/>
                <a:gd name="T27" fmla="*/ 446 h 869"/>
                <a:gd name="T28" fmla="*/ 868 w 873"/>
                <a:gd name="T29" fmla="*/ 496 h 869"/>
                <a:gd name="T30" fmla="*/ 856 w 873"/>
                <a:gd name="T31" fmla="*/ 544 h 869"/>
                <a:gd name="T32" fmla="*/ 837 w 873"/>
                <a:gd name="T33" fmla="*/ 592 h 869"/>
                <a:gd name="T34" fmla="*/ 814 w 873"/>
                <a:gd name="T35" fmla="*/ 637 h 869"/>
                <a:gd name="T36" fmla="*/ 785 w 873"/>
                <a:gd name="T37" fmla="*/ 680 h 869"/>
                <a:gd name="T38" fmla="*/ 750 w 873"/>
                <a:gd name="T39" fmla="*/ 720 h 869"/>
                <a:gd name="T40" fmla="*/ 600 w 873"/>
                <a:gd name="T41" fmla="*/ 869 h 869"/>
                <a:gd name="T42" fmla="*/ 0 w 873"/>
                <a:gd name="T43" fmla="*/ 273 h 869"/>
                <a:gd name="T44" fmla="*/ 150 w 873"/>
                <a:gd name="T45" fmla="*/ 123 h 869"/>
                <a:gd name="T46" fmla="*/ 189 w 873"/>
                <a:gd name="T47" fmla="*/ 87 h 869"/>
                <a:gd name="T48" fmla="*/ 233 w 873"/>
                <a:gd name="T49" fmla="*/ 59 h 869"/>
                <a:gd name="T50" fmla="*/ 279 w 873"/>
                <a:gd name="T51" fmla="*/ 35 h 869"/>
                <a:gd name="T52" fmla="*/ 326 w 873"/>
                <a:gd name="T53" fmla="*/ 18 h 869"/>
                <a:gd name="T54" fmla="*/ 374 w 873"/>
                <a:gd name="T55" fmla="*/ 6 h 869"/>
                <a:gd name="T56" fmla="*/ 424 w 873"/>
                <a:gd name="T57" fmla="*/ 0 h 869"/>
                <a:gd name="T58" fmla="*/ 474 w 873"/>
                <a:gd name="T5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69">
                  <a:moveTo>
                    <a:pt x="474" y="0"/>
                  </a:moveTo>
                  <a:lnTo>
                    <a:pt x="524" y="6"/>
                  </a:lnTo>
                  <a:lnTo>
                    <a:pt x="574" y="18"/>
                  </a:lnTo>
                  <a:lnTo>
                    <a:pt x="621" y="35"/>
                  </a:lnTo>
                  <a:lnTo>
                    <a:pt x="667" y="59"/>
                  </a:lnTo>
                  <a:lnTo>
                    <a:pt x="709" y="87"/>
                  </a:lnTo>
                  <a:lnTo>
                    <a:pt x="750" y="123"/>
                  </a:lnTo>
                  <a:lnTo>
                    <a:pt x="785" y="163"/>
                  </a:lnTo>
                  <a:lnTo>
                    <a:pt x="814" y="206"/>
                  </a:lnTo>
                  <a:lnTo>
                    <a:pt x="837" y="250"/>
                  </a:lnTo>
                  <a:lnTo>
                    <a:pt x="856" y="299"/>
                  </a:lnTo>
                  <a:lnTo>
                    <a:pt x="868" y="347"/>
                  </a:lnTo>
                  <a:lnTo>
                    <a:pt x="873" y="397"/>
                  </a:lnTo>
                  <a:lnTo>
                    <a:pt x="873" y="446"/>
                  </a:lnTo>
                  <a:lnTo>
                    <a:pt x="868" y="496"/>
                  </a:lnTo>
                  <a:lnTo>
                    <a:pt x="856" y="544"/>
                  </a:lnTo>
                  <a:lnTo>
                    <a:pt x="837" y="592"/>
                  </a:lnTo>
                  <a:lnTo>
                    <a:pt x="814" y="637"/>
                  </a:lnTo>
                  <a:lnTo>
                    <a:pt x="785" y="680"/>
                  </a:lnTo>
                  <a:lnTo>
                    <a:pt x="750" y="720"/>
                  </a:lnTo>
                  <a:lnTo>
                    <a:pt x="600" y="869"/>
                  </a:lnTo>
                  <a:lnTo>
                    <a:pt x="0" y="273"/>
                  </a:lnTo>
                  <a:lnTo>
                    <a:pt x="150" y="123"/>
                  </a:lnTo>
                  <a:lnTo>
                    <a:pt x="189" y="87"/>
                  </a:lnTo>
                  <a:lnTo>
                    <a:pt x="233" y="59"/>
                  </a:lnTo>
                  <a:lnTo>
                    <a:pt x="279" y="35"/>
                  </a:lnTo>
                  <a:lnTo>
                    <a:pt x="326" y="18"/>
                  </a:lnTo>
                  <a:lnTo>
                    <a:pt x="374" y="6"/>
                  </a:lnTo>
                  <a:lnTo>
                    <a:pt x="42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CC4B4C"/>
            </a:solidFill>
            <a:ln w="0">
              <a:solidFill>
                <a:srgbClr val="CC4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211" y="1091"/>
              <a:ext cx="832" cy="827"/>
            </a:xfrm>
            <a:custGeom>
              <a:avLst/>
              <a:gdLst>
                <a:gd name="T0" fmla="*/ 2725 w 3324"/>
                <a:gd name="T1" fmla="*/ 0 h 3308"/>
                <a:gd name="T2" fmla="*/ 3324 w 3324"/>
                <a:gd name="T3" fmla="*/ 597 h 3308"/>
                <a:gd name="T4" fmla="*/ 599 w 3324"/>
                <a:gd name="T5" fmla="*/ 3308 h 3308"/>
                <a:gd name="T6" fmla="*/ 0 w 3324"/>
                <a:gd name="T7" fmla="*/ 2711 h 3308"/>
                <a:gd name="T8" fmla="*/ 2725 w 3324"/>
                <a:gd name="T9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4" h="3308">
                  <a:moveTo>
                    <a:pt x="2725" y="0"/>
                  </a:moveTo>
                  <a:lnTo>
                    <a:pt x="3324" y="597"/>
                  </a:lnTo>
                  <a:lnTo>
                    <a:pt x="599" y="3308"/>
                  </a:lnTo>
                  <a:lnTo>
                    <a:pt x="0" y="2711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E39700"/>
            </a:solidFill>
            <a:ln w="0">
              <a:solidFill>
                <a:srgbClr val="E3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262" y="1141"/>
              <a:ext cx="730" cy="727"/>
            </a:xfrm>
            <a:custGeom>
              <a:avLst/>
              <a:gdLst>
                <a:gd name="T0" fmla="*/ 2721 w 2920"/>
                <a:gd name="T1" fmla="*/ 0 h 2908"/>
                <a:gd name="T2" fmla="*/ 2920 w 2920"/>
                <a:gd name="T3" fmla="*/ 199 h 2908"/>
                <a:gd name="T4" fmla="*/ 199 w 2920"/>
                <a:gd name="T5" fmla="*/ 2908 h 2908"/>
                <a:gd name="T6" fmla="*/ 0 w 2920"/>
                <a:gd name="T7" fmla="*/ 2708 h 2908"/>
                <a:gd name="T8" fmla="*/ 2721 w 2920"/>
                <a:gd name="T9" fmla="*/ 0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0" h="2908">
                  <a:moveTo>
                    <a:pt x="2721" y="0"/>
                  </a:moveTo>
                  <a:lnTo>
                    <a:pt x="2920" y="199"/>
                  </a:lnTo>
                  <a:lnTo>
                    <a:pt x="199" y="2908"/>
                  </a:lnTo>
                  <a:lnTo>
                    <a:pt x="0" y="2708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FCB43"/>
            </a:solidFill>
            <a:ln w="0">
              <a:solidFill>
                <a:srgbClr val="FFCB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893" y="1041"/>
              <a:ext cx="200" cy="199"/>
            </a:xfrm>
            <a:custGeom>
              <a:avLst/>
              <a:gdLst>
                <a:gd name="T0" fmla="*/ 200 w 800"/>
                <a:gd name="T1" fmla="*/ 0 h 795"/>
                <a:gd name="T2" fmla="*/ 800 w 800"/>
                <a:gd name="T3" fmla="*/ 596 h 795"/>
                <a:gd name="T4" fmla="*/ 599 w 800"/>
                <a:gd name="T5" fmla="*/ 795 h 795"/>
                <a:gd name="T6" fmla="*/ 0 w 800"/>
                <a:gd name="T7" fmla="*/ 198 h 795"/>
                <a:gd name="T8" fmla="*/ 149 w 800"/>
                <a:gd name="T9" fmla="*/ 49 h 795"/>
                <a:gd name="T10" fmla="*/ 200 w 800"/>
                <a:gd name="T1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795">
                  <a:moveTo>
                    <a:pt x="200" y="0"/>
                  </a:moveTo>
                  <a:lnTo>
                    <a:pt x="800" y="596"/>
                  </a:lnTo>
                  <a:lnTo>
                    <a:pt x="599" y="795"/>
                  </a:lnTo>
                  <a:lnTo>
                    <a:pt x="0" y="198"/>
                  </a:lnTo>
                  <a:lnTo>
                    <a:pt x="149" y="4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2ECBF"/>
            </a:solidFill>
            <a:ln w="0">
              <a:solidFill>
                <a:srgbClr val="F2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119" y="1958"/>
              <a:ext cx="52" cy="52"/>
            </a:xfrm>
            <a:custGeom>
              <a:avLst/>
              <a:gdLst>
                <a:gd name="T0" fmla="*/ 140 w 210"/>
                <a:gd name="T1" fmla="*/ 0 h 211"/>
                <a:gd name="T2" fmla="*/ 157 w 210"/>
                <a:gd name="T3" fmla="*/ 3 h 211"/>
                <a:gd name="T4" fmla="*/ 174 w 210"/>
                <a:gd name="T5" fmla="*/ 9 h 211"/>
                <a:gd name="T6" fmla="*/ 190 w 210"/>
                <a:gd name="T7" fmla="*/ 21 h 211"/>
                <a:gd name="T8" fmla="*/ 201 w 210"/>
                <a:gd name="T9" fmla="*/ 36 h 211"/>
                <a:gd name="T10" fmla="*/ 209 w 210"/>
                <a:gd name="T11" fmla="*/ 53 h 211"/>
                <a:gd name="T12" fmla="*/ 210 w 210"/>
                <a:gd name="T13" fmla="*/ 71 h 211"/>
                <a:gd name="T14" fmla="*/ 209 w 210"/>
                <a:gd name="T15" fmla="*/ 88 h 211"/>
                <a:gd name="T16" fmla="*/ 201 w 210"/>
                <a:gd name="T17" fmla="*/ 105 h 211"/>
                <a:gd name="T18" fmla="*/ 190 w 210"/>
                <a:gd name="T19" fmla="*/ 120 h 211"/>
                <a:gd name="T20" fmla="*/ 121 w 210"/>
                <a:gd name="T21" fmla="*/ 190 h 211"/>
                <a:gd name="T22" fmla="*/ 105 w 210"/>
                <a:gd name="T23" fmla="*/ 201 h 211"/>
                <a:gd name="T24" fmla="*/ 88 w 210"/>
                <a:gd name="T25" fmla="*/ 208 h 211"/>
                <a:gd name="T26" fmla="*/ 71 w 210"/>
                <a:gd name="T27" fmla="*/ 211 h 211"/>
                <a:gd name="T28" fmla="*/ 52 w 210"/>
                <a:gd name="T29" fmla="*/ 208 h 211"/>
                <a:gd name="T30" fmla="*/ 35 w 210"/>
                <a:gd name="T31" fmla="*/ 201 h 211"/>
                <a:gd name="T32" fmla="*/ 20 w 210"/>
                <a:gd name="T33" fmla="*/ 190 h 211"/>
                <a:gd name="T34" fmla="*/ 9 w 210"/>
                <a:gd name="T35" fmla="*/ 174 h 211"/>
                <a:gd name="T36" fmla="*/ 1 w 210"/>
                <a:gd name="T37" fmla="*/ 157 h 211"/>
                <a:gd name="T38" fmla="*/ 0 w 210"/>
                <a:gd name="T39" fmla="*/ 140 h 211"/>
                <a:gd name="T40" fmla="*/ 1 w 210"/>
                <a:gd name="T41" fmla="*/ 122 h 211"/>
                <a:gd name="T42" fmla="*/ 9 w 210"/>
                <a:gd name="T43" fmla="*/ 105 h 211"/>
                <a:gd name="T44" fmla="*/ 20 w 210"/>
                <a:gd name="T45" fmla="*/ 90 h 211"/>
                <a:gd name="T46" fmla="*/ 91 w 210"/>
                <a:gd name="T47" fmla="*/ 21 h 211"/>
                <a:gd name="T48" fmla="*/ 105 w 210"/>
                <a:gd name="T49" fmla="*/ 9 h 211"/>
                <a:gd name="T50" fmla="*/ 122 w 210"/>
                <a:gd name="T51" fmla="*/ 3 h 211"/>
                <a:gd name="T52" fmla="*/ 140 w 210"/>
                <a:gd name="T5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211">
                  <a:moveTo>
                    <a:pt x="140" y="0"/>
                  </a:moveTo>
                  <a:lnTo>
                    <a:pt x="157" y="3"/>
                  </a:lnTo>
                  <a:lnTo>
                    <a:pt x="174" y="9"/>
                  </a:lnTo>
                  <a:lnTo>
                    <a:pt x="190" y="21"/>
                  </a:lnTo>
                  <a:lnTo>
                    <a:pt x="201" y="36"/>
                  </a:lnTo>
                  <a:lnTo>
                    <a:pt x="209" y="53"/>
                  </a:lnTo>
                  <a:lnTo>
                    <a:pt x="210" y="71"/>
                  </a:lnTo>
                  <a:lnTo>
                    <a:pt x="209" y="88"/>
                  </a:lnTo>
                  <a:lnTo>
                    <a:pt x="201" y="105"/>
                  </a:lnTo>
                  <a:lnTo>
                    <a:pt x="190" y="120"/>
                  </a:lnTo>
                  <a:lnTo>
                    <a:pt x="121" y="190"/>
                  </a:lnTo>
                  <a:lnTo>
                    <a:pt x="105" y="201"/>
                  </a:lnTo>
                  <a:lnTo>
                    <a:pt x="88" y="208"/>
                  </a:lnTo>
                  <a:lnTo>
                    <a:pt x="71" y="211"/>
                  </a:lnTo>
                  <a:lnTo>
                    <a:pt x="52" y="208"/>
                  </a:lnTo>
                  <a:lnTo>
                    <a:pt x="35" y="201"/>
                  </a:lnTo>
                  <a:lnTo>
                    <a:pt x="20" y="190"/>
                  </a:lnTo>
                  <a:lnTo>
                    <a:pt x="9" y="174"/>
                  </a:lnTo>
                  <a:lnTo>
                    <a:pt x="1" y="157"/>
                  </a:lnTo>
                  <a:lnTo>
                    <a:pt x="0" y="140"/>
                  </a:lnTo>
                  <a:lnTo>
                    <a:pt x="1" y="122"/>
                  </a:lnTo>
                  <a:lnTo>
                    <a:pt x="9" y="105"/>
                  </a:lnTo>
                  <a:lnTo>
                    <a:pt x="20" y="90"/>
                  </a:lnTo>
                  <a:lnTo>
                    <a:pt x="91" y="21"/>
                  </a:lnTo>
                  <a:lnTo>
                    <a:pt x="105" y="9"/>
                  </a:lnTo>
                  <a:lnTo>
                    <a:pt x="122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949493"/>
            </a:solidFill>
            <a:ln w="0">
              <a:solidFill>
                <a:srgbClr val="9494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9" name="Group 14"/>
          <p:cNvGrpSpPr>
            <a:grpSpLocks noChangeAspect="1"/>
          </p:cNvGrpSpPr>
          <p:nvPr/>
        </p:nvGrpSpPr>
        <p:grpSpPr bwMode="auto">
          <a:xfrm rot="720333">
            <a:off x="11126650" y="2250086"/>
            <a:ext cx="570387" cy="3802414"/>
            <a:chOff x="3584" y="783"/>
            <a:chExt cx="511" cy="2754"/>
          </a:xfrm>
          <a:effectLst>
            <a:outerShdw blurRad="317500" dist="254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3584" y="783"/>
              <a:ext cx="511" cy="320"/>
            </a:xfrm>
            <a:custGeom>
              <a:avLst/>
              <a:gdLst>
                <a:gd name="T0" fmla="*/ 511 w 1022"/>
                <a:gd name="T1" fmla="*/ 0 h 641"/>
                <a:gd name="T2" fmla="*/ 581 w 1022"/>
                <a:gd name="T3" fmla="*/ 5 h 641"/>
                <a:gd name="T4" fmla="*/ 648 w 1022"/>
                <a:gd name="T5" fmla="*/ 18 h 641"/>
                <a:gd name="T6" fmla="*/ 709 w 1022"/>
                <a:gd name="T7" fmla="*/ 40 h 641"/>
                <a:gd name="T8" fmla="*/ 769 w 1022"/>
                <a:gd name="T9" fmla="*/ 70 h 641"/>
                <a:gd name="T10" fmla="*/ 824 w 1022"/>
                <a:gd name="T11" fmla="*/ 107 h 641"/>
                <a:gd name="T12" fmla="*/ 872 w 1022"/>
                <a:gd name="T13" fmla="*/ 150 h 641"/>
                <a:gd name="T14" fmla="*/ 916 w 1022"/>
                <a:gd name="T15" fmla="*/ 199 h 641"/>
                <a:gd name="T16" fmla="*/ 952 w 1022"/>
                <a:gd name="T17" fmla="*/ 254 h 641"/>
                <a:gd name="T18" fmla="*/ 982 w 1022"/>
                <a:gd name="T19" fmla="*/ 312 h 641"/>
                <a:gd name="T20" fmla="*/ 1004 w 1022"/>
                <a:gd name="T21" fmla="*/ 376 h 641"/>
                <a:gd name="T22" fmla="*/ 1017 w 1022"/>
                <a:gd name="T23" fmla="*/ 442 h 641"/>
                <a:gd name="T24" fmla="*/ 1022 w 1022"/>
                <a:gd name="T25" fmla="*/ 512 h 641"/>
                <a:gd name="T26" fmla="*/ 1022 w 1022"/>
                <a:gd name="T27" fmla="*/ 641 h 641"/>
                <a:gd name="T28" fmla="*/ 0 w 1022"/>
                <a:gd name="T29" fmla="*/ 641 h 641"/>
                <a:gd name="T30" fmla="*/ 0 w 1022"/>
                <a:gd name="T31" fmla="*/ 512 h 641"/>
                <a:gd name="T32" fmla="*/ 5 w 1022"/>
                <a:gd name="T33" fmla="*/ 442 h 641"/>
                <a:gd name="T34" fmla="*/ 19 w 1022"/>
                <a:gd name="T35" fmla="*/ 376 h 641"/>
                <a:gd name="T36" fmla="*/ 40 w 1022"/>
                <a:gd name="T37" fmla="*/ 312 h 641"/>
                <a:gd name="T38" fmla="*/ 70 w 1022"/>
                <a:gd name="T39" fmla="*/ 254 h 641"/>
                <a:gd name="T40" fmla="*/ 107 w 1022"/>
                <a:gd name="T41" fmla="*/ 199 h 641"/>
                <a:gd name="T42" fmla="*/ 150 w 1022"/>
                <a:gd name="T43" fmla="*/ 150 h 641"/>
                <a:gd name="T44" fmla="*/ 198 w 1022"/>
                <a:gd name="T45" fmla="*/ 107 h 641"/>
                <a:gd name="T46" fmla="*/ 253 w 1022"/>
                <a:gd name="T47" fmla="*/ 70 h 641"/>
                <a:gd name="T48" fmla="*/ 313 w 1022"/>
                <a:gd name="T49" fmla="*/ 40 h 641"/>
                <a:gd name="T50" fmla="*/ 375 w 1022"/>
                <a:gd name="T51" fmla="*/ 18 h 641"/>
                <a:gd name="T52" fmla="*/ 441 w 1022"/>
                <a:gd name="T53" fmla="*/ 5 h 641"/>
                <a:gd name="T54" fmla="*/ 511 w 1022"/>
                <a:gd name="T5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2" h="641">
                  <a:moveTo>
                    <a:pt x="511" y="0"/>
                  </a:moveTo>
                  <a:lnTo>
                    <a:pt x="581" y="5"/>
                  </a:lnTo>
                  <a:lnTo>
                    <a:pt x="648" y="18"/>
                  </a:lnTo>
                  <a:lnTo>
                    <a:pt x="709" y="40"/>
                  </a:lnTo>
                  <a:lnTo>
                    <a:pt x="769" y="70"/>
                  </a:lnTo>
                  <a:lnTo>
                    <a:pt x="824" y="107"/>
                  </a:lnTo>
                  <a:lnTo>
                    <a:pt x="872" y="150"/>
                  </a:lnTo>
                  <a:lnTo>
                    <a:pt x="916" y="199"/>
                  </a:lnTo>
                  <a:lnTo>
                    <a:pt x="952" y="254"/>
                  </a:lnTo>
                  <a:lnTo>
                    <a:pt x="982" y="312"/>
                  </a:lnTo>
                  <a:lnTo>
                    <a:pt x="1004" y="376"/>
                  </a:lnTo>
                  <a:lnTo>
                    <a:pt x="1017" y="442"/>
                  </a:lnTo>
                  <a:lnTo>
                    <a:pt x="1022" y="512"/>
                  </a:lnTo>
                  <a:lnTo>
                    <a:pt x="1022" y="641"/>
                  </a:lnTo>
                  <a:lnTo>
                    <a:pt x="0" y="641"/>
                  </a:lnTo>
                  <a:lnTo>
                    <a:pt x="0" y="512"/>
                  </a:lnTo>
                  <a:lnTo>
                    <a:pt x="5" y="442"/>
                  </a:lnTo>
                  <a:lnTo>
                    <a:pt x="19" y="376"/>
                  </a:lnTo>
                  <a:lnTo>
                    <a:pt x="40" y="312"/>
                  </a:lnTo>
                  <a:lnTo>
                    <a:pt x="70" y="254"/>
                  </a:lnTo>
                  <a:lnTo>
                    <a:pt x="107" y="199"/>
                  </a:lnTo>
                  <a:lnTo>
                    <a:pt x="150" y="150"/>
                  </a:lnTo>
                  <a:lnTo>
                    <a:pt x="198" y="107"/>
                  </a:lnTo>
                  <a:lnTo>
                    <a:pt x="253" y="70"/>
                  </a:lnTo>
                  <a:lnTo>
                    <a:pt x="313" y="40"/>
                  </a:lnTo>
                  <a:lnTo>
                    <a:pt x="375" y="18"/>
                  </a:lnTo>
                  <a:lnTo>
                    <a:pt x="441" y="5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3840" y="1295"/>
              <a:ext cx="255" cy="17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3584" y="1295"/>
              <a:ext cx="256" cy="17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3584" y="1103"/>
              <a:ext cx="511" cy="192"/>
            </a:xfrm>
            <a:prstGeom prst="rect">
              <a:avLst/>
            </a:prstGeom>
            <a:solidFill>
              <a:srgbClr val="FFC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3584" y="3025"/>
              <a:ext cx="511" cy="256"/>
            </a:xfrm>
            <a:custGeom>
              <a:avLst/>
              <a:gdLst>
                <a:gd name="T0" fmla="*/ 0 w 1022"/>
                <a:gd name="T1" fmla="*/ 0 h 513"/>
                <a:gd name="T2" fmla="*/ 1022 w 1022"/>
                <a:gd name="T3" fmla="*/ 0 h 513"/>
                <a:gd name="T4" fmla="*/ 767 w 1022"/>
                <a:gd name="T5" fmla="*/ 513 h 513"/>
                <a:gd name="T6" fmla="*/ 255 w 1022"/>
                <a:gd name="T7" fmla="*/ 513 h 513"/>
                <a:gd name="T8" fmla="*/ 0 w 102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513">
                  <a:moveTo>
                    <a:pt x="0" y="0"/>
                  </a:moveTo>
                  <a:lnTo>
                    <a:pt x="1022" y="0"/>
                  </a:lnTo>
                  <a:lnTo>
                    <a:pt x="767" y="513"/>
                  </a:lnTo>
                  <a:lnTo>
                    <a:pt x="255" y="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9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21"/>
            <p:cNvSpPr>
              <a:spLocks/>
            </p:cNvSpPr>
            <p:nvPr/>
          </p:nvSpPr>
          <p:spPr bwMode="auto">
            <a:xfrm>
              <a:off x="3711" y="3281"/>
              <a:ext cx="257" cy="256"/>
            </a:xfrm>
            <a:custGeom>
              <a:avLst/>
              <a:gdLst>
                <a:gd name="T0" fmla="*/ 0 w 512"/>
                <a:gd name="T1" fmla="*/ 0 h 512"/>
                <a:gd name="T2" fmla="*/ 512 w 512"/>
                <a:gd name="T3" fmla="*/ 0 h 512"/>
                <a:gd name="T4" fmla="*/ 256 w 512"/>
                <a:gd name="T5" fmla="*/ 512 h 512"/>
                <a:gd name="T6" fmla="*/ 0 w 512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512">
                  <a:moveTo>
                    <a:pt x="0" y="0"/>
                  </a:moveTo>
                  <a:lnTo>
                    <a:pt x="512" y="0"/>
                  </a:lnTo>
                  <a:lnTo>
                    <a:pt x="256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20575E-9A82-41A1-A5B5-28E5F834ED5B}"/>
              </a:ext>
            </a:extLst>
          </p:cNvPr>
          <p:cNvSpPr/>
          <p:nvPr/>
        </p:nvSpPr>
        <p:spPr>
          <a:xfrm>
            <a:off x="892283" y="930888"/>
            <a:ext cx="1680797" cy="428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FABD7-FFDB-4C8C-80FC-8B605C53C78E}"/>
              </a:ext>
            </a:extLst>
          </p:cNvPr>
          <p:cNvSpPr/>
          <p:nvPr/>
        </p:nvSpPr>
        <p:spPr>
          <a:xfrm>
            <a:off x="2528801" y="930888"/>
            <a:ext cx="435743" cy="428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25DE9B-203E-4720-9715-B619350838C4}"/>
              </a:ext>
            </a:extLst>
          </p:cNvPr>
          <p:cNvSpPr/>
          <p:nvPr/>
        </p:nvSpPr>
        <p:spPr>
          <a:xfrm>
            <a:off x="1056609" y="960675"/>
            <a:ext cx="2143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8.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차별성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168E9-AA4D-463D-A747-760F5C818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49" y="1400176"/>
            <a:ext cx="3613293" cy="3320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E22D0E-D0D5-4C63-890F-D5DB77176B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59" y="1604470"/>
            <a:ext cx="3050033" cy="3034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BA20B4-38A7-4F0F-A172-E18F088F72B1}"/>
              </a:ext>
            </a:extLst>
          </p:cNvPr>
          <p:cNvSpPr txBox="1"/>
          <p:nvPr/>
        </p:nvSpPr>
        <p:spPr>
          <a:xfrm>
            <a:off x="2399471" y="4898182"/>
            <a:ext cx="610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기존 제품들과는 다르게 자동으로 배수구 마개를 </a:t>
            </a:r>
            <a:r>
              <a:rPr lang="ko-KR" altLang="en-US" dirty="0" err="1">
                <a:solidFill>
                  <a:srgbClr val="FF0000"/>
                </a:solidFill>
              </a:rPr>
              <a:t>막을수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676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497</Words>
  <Application>Microsoft Office PowerPoint</Application>
  <PresentationFormat>와이드스크린</PresentationFormat>
  <Paragraphs>143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MD개성체</vt:lpstr>
      <vt:lpstr>맑은 고딕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dy</cp:lastModifiedBy>
  <cp:revision>54</cp:revision>
  <dcterms:created xsi:type="dcterms:W3CDTF">2016-05-18T13:26:33Z</dcterms:created>
  <dcterms:modified xsi:type="dcterms:W3CDTF">2018-03-16T03:10:02Z</dcterms:modified>
</cp:coreProperties>
</file>