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59" r:id="rId7"/>
    <p:sldId id="303" r:id="rId8"/>
    <p:sldId id="305" r:id="rId9"/>
    <p:sldId id="306" r:id="rId10"/>
    <p:sldId id="307" r:id="rId11"/>
    <p:sldId id="309" r:id="rId12"/>
    <p:sldId id="308" r:id="rId13"/>
    <p:sldId id="304" r:id="rId14"/>
    <p:sldId id="263" r:id="rId15"/>
    <p:sldId id="265" r:id="rId16"/>
    <p:sldId id="267" r:id="rId17"/>
    <p:sldId id="264" r:id="rId18"/>
    <p:sldId id="270" r:id="rId19"/>
    <p:sldId id="271" r:id="rId20"/>
    <p:sldId id="269" r:id="rId21"/>
    <p:sldId id="268" r:id="rId22"/>
    <p:sldId id="262" r:id="rId23"/>
    <p:sldId id="274" r:id="rId24"/>
    <p:sldId id="273" r:id="rId25"/>
    <p:sldId id="272" r:id="rId26"/>
    <p:sldId id="276" r:id="rId27"/>
    <p:sldId id="275" r:id="rId28"/>
    <p:sldId id="279" r:id="rId29"/>
    <p:sldId id="278" r:id="rId30"/>
    <p:sldId id="277" r:id="rId31"/>
    <p:sldId id="299" r:id="rId32"/>
    <p:sldId id="300" r:id="rId33"/>
    <p:sldId id="302" r:id="rId34"/>
    <p:sldId id="301" r:id="rId35"/>
    <p:sldId id="281" r:id="rId36"/>
    <p:sldId id="280" r:id="rId37"/>
    <p:sldId id="285" r:id="rId38"/>
    <p:sldId id="284" r:id="rId39"/>
    <p:sldId id="286" r:id="rId40"/>
    <p:sldId id="290" r:id="rId41"/>
    <p:sldId id="289" r:id="rId42"/>
    <p:sldId id="288" r:id="rId43"/>
    <p:sldId id="287" r:id="rId44"/>
    <p:sldId id="291" r:id="rId45"/>
    <p:sldId id="283" r:id="rId46"/>
    <p:sldId id="292" r:id="rId47"/>
    <p:sldId id="293" r:id="rId48"/>
    <p:sldId id="282" r:id="rId49"/>
    <p:sldId id="261" r:id="rId50"/>
    <p:sldId id="297" r:id="rId51"/>
    <p:sldId id="298" r:id="rId52"/>
    <p:sldId id="296" r:id="rId53"/>
    <p:sldId id="295" r:id="rId54"/>
    <p:sldId id="294" r:id="rId5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74" d="100"/>
          <a:sy n="74" d="100"/>
        </p:scale>
        <p:origin x="72"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72617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306078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261887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30486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31344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280293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86963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191334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169652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20805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4F44D5A8-EE7C-419A-984C-8503E6765D9B}" type="datetimeFigureOut">
              <a:rPr lang="ko-KR" altLang="en-US" smtClean="0"/>
              <a:t>2015-05-05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106101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4D5A8-EE7C-419A-984C-8503E6765D9B}" type="datetimeFigureOut">
              <a:rPr lang="ko-KR" altLang="en-US" smtClean="0"/>
              <a:t>2015-05-05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94E57-5971-4DB5-9D48-FA4EF31C9528}" type="slidenum">
              <a:rPr lang="ko-KR" altLang="en-US" smtClean="0"/>
              <a:t>‹#›</a:t>
            </a:fld>
            <a:endParaRPr lang="ko-KR" altLang="en-US"/>
          </a:p>
        </p:txBody>
      </p:sp>
    </p:spTree>
    <p:extLst>
      <p:ext uri="{BB962C8B-B14F-4D97-AF65-F5344CB8AC3E}">
        <p14:creationId xmlns:p14="http://schemas.microsoft.com/office/powerpoint/2010/main" val="63979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jacking.tistory.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ackoverflow.com/questions/4933958/vs2010-does-not-show-unhandled-exception-message-in-a-winforms-application-on-a/4934010#4934010" TargetMode="External"/><Relationship Id="rId2" Type="http://schemas.openxmlformats.org/officeDocument/2006/relationships/hyperlink" Target="http://dotnetslackers.com/articles/net/All-about-Corrupted-State-Exceptions-in-NET4.aspx"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slideshare.net/shibayan/net-core-dn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otnet/coreclr"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spnet/dnx"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www.slideshare.net/tanakata/20140531-the-nextgenerationforcsharpdeveloper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s.msdn.com/b/dotnet/archive/2013/09/30/ryujit-the-next-generation-jit-compiler.aspx"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676" y="1253059"/>
            <a:ext cx="11360046" cy="156966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9600" dirty="0"/>
              <a:t>C</a:t>
            </a:r>
            <a:r>
              <a:rPr lang="en-US" altLang="ko-KR" sz="9600" dirty="0" smtClean="0"/>
              <a:t>#, .NET </a:t>
            </a:r>
            <a:r>
              <a:rPr lang="ko-KR" altLang="en-US" sz="9600" dirty="0" smtClean="0"/>
              <a:t>이것 저것</a:t>
            </a:r>
            <a:r>
              <a:rPr lang="en-US" altLang="ko-KR" sz="9600" dirty="0" smtClean="0"/>
              <a:t>...</a:t>
            </a:r>
            <a:endParaRPr lang="ko-KR" altLang="en-US" sz="9600" b="1" dirty="0">
              <a:effectLst>
                <a:outerShdw blurRad="38100" dist="38100" dir="2700000" algn="tl">
                  <a:srgbClr val="000000">
                    <a:alpha val="43137"/>
                  </a:srgbClr>
                </a:outerShdw>
              </a:effectLst>
            </a:endParaRPr>
          </a:p>
        </p:txBody>
      </p:sp>
      <p:sp>
        <p:nvSpPr>
          <p:cNvPr id="5" name="부제목 2"/>
          <p:cNvSpPr>
            <a:spLocks noGrp="1"/>
          </p:cNvSpPr>
          <p:nvPr/>
        </p:nvSpPr>
        <p:spPr>
          <a:xfrm>
            <a:off x="8719589" y="5192006"/>
            <a:ext cx="3266085" cy="1224136"/>
          </a:xfrm>
          <a:prstGeom prst="rect">
            <a:avLst/>
          </a:prstGeom>
        </p:spPr>
        <p:txBody>
          <a:bodyPr vert="horz" lIns="91440" tIns="45720" rIns="91440" bIns="45720" rtlCol="0">
            <a:normAutofit/>
          </a:bodyPr>
          <a:lstStyle>
            <a:lvl1pPr marL="0" indent="0" algn="ctr"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ko-KR" altLang="en-US" sz="2000" b="1" dirty="0" smtClean="0">
                <a:solidFill>
                  <a:schemeClr val="tx1"/>
                </a:solidFill>
              </a:rPr>
              <a:t>최흥배</a:t>
            </a:r>
            <a:endParaRPr lang="en-US" altLang="ko-KR" sz="2000" b="1" dirty="0" smtClean="0">
              <a:solidFill>
                <a:schemeClr val="tx1"/>
              </a:solidFill>
            </a:endParaRPr>
          </a:p>
          <a:p>
            <a:pPr algn="l"/>
            <a:r>
              <a:rPr lang="en-US" altLang="ko-KR" sz="2000" b="1" dirty="0" smtClean="0">
                <a:solidFill>
                  <a:schemeClr val="tx1"/>
                </a:solidFill>
              </a:rPr>
              <a:t>Twitter : @jacking75</a:t>
            </a:r>
          </a:p>
          <a:p>
            <a:pPr algn="l"/>
            <a:r>
              <a:rPr lang="en-US" altLang="ko-KR" sz="2000" dirty="0">
                <a:hlinkClick r:id="rId2"/>
              </a:rPr>
              <a:t>http://jacking.tistory.com/</a:t>
            </a:r>
            <a:endParaRPr lang="ko-KR" altLang="en-US" sz="2000" b="1" dirty="0">
              <a:solidFill>
                <a:schemeClr val="tx1"/>
              </a:solidFill>
            </a:endParaRPr>
          </a:p>
        </p:txBody>
      </p:sp>
    </p:spTree>
    <p:extLst>
      <p:ext uri="{BB962C8B-B14F-4D97-AF65-F5344CB8AC3E}">
        <p14:creationId xmlns:p14="http://schemas.microsoft.com/office/powerpoint/2010/main" val="4000084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10649243" cy="646331"/>
          </a:xfrm>
          <a:prstGeom prst="rect">
            <a:avLst/>
          </a:prstGeom>
          <a:noFill/>
        </p:spPr>
        <p:txBody>
          <a:bodyPr wrap="square" rtlCol="0">
            <a:spAutoFit/>
          </a:bodyPr>
          <a:lstStyle/>
          <a:p>
            <a:r>
              <a:rPr lang="en-US" altLang="ko-KR" sz="3600" b="1" dirty="0" err="1"/>
              <a:t>AppDomain.UnhandledException</a:t>
            </a:r>
            <a:r>
              <a:rPr lang="en-US" altLang="ko-KR" sz="3600" b="1" dirty="0"/>
              <a:t> </a:t>
            </a:r>
            <a:r>
              <a:rPr lang="ko-KR" altLang="en-US" sz="3600" b="1" dirty="0" smtClean="0"/>
              <a:t>이벤트 </a:t>
            </a:r>
            <a:r>
              <a:rPr lang="ko-KR" altLang="en-US" sz="3600" b="1" dirty="0"/>
              <a:t>사용</a:t>
            </a:r>
            <a:endParaRPr lang="ko-KR" altLang="en-US" sz="3600" b="1" dirty="0"/>
          </a:p>
        </p:txBody>
      </p:sp>
      <p:sp>
        <p:nvSpPr>
          <p:cNvPr id="3" name="직사각형 2"/>
          <p:cNvSpPr/>
          <p:nvPr/>
        </p:nvSpPr>
        <p:spPr>
          <a:xfrm>
            <a:off x="323557" y="1247490"/>
            <a:ext cx="11306066" cy="3416320"/>
          </a:xfrm>
          <a:prstGeom prst="rect">
            <a:avLst/>
          </a:prstGeom>
        </p:spPr>
        <p:txBody>
          <a:bodyPr wrap="square">
            <a:spAutoFit/>
          </a:bodyPr>
          <a:lstStyle/>
          <a:p>
            <a:r>
              <a:rPr lang="ko-KR" altLang="en-US" dirty="0"/>
              <a:t>AppDomain.UnhandledException</a:t>
            </a:r>
            <a:r>
              <a:rPr lang="ko-KR" altLang="en-US" dirty="0" smtClean="0"/>
              <a:t>이벤트를 사용해서 잡지 못한 </a:t>
            </a:r>
            <a:r>
              <a:rPr lang="ko-KR" altLang="en-US" dirty="0"/>
              <a:t>예외를 </a:t>
            </a:r>
            <a:r>
              <a:rPr lang="ko-KR" altLang="en-US" dirty="0" smtClean="0"/>
              <a:t>처리할 수 있다.</a:t>
            </a:r>
            <a:r>
              <a:rPr lang="en-US" altLang="ko-KR" dirty="0" smtClean="0"/>
              <a:t/>
            </a:r>
            <a:br>
              <a:rPr lang="en-US" altLang="ko-KR" dirty="0" smtClean="0"/>
            </a:br>
            <a:endParaRPr lang="ko-KR" altLang="en-US" dirty="0"/>
          </a:p>
          <a:p>
            <a:r>
              <a:rPr lang="ko-KR" altLang="en-US" dirty="0" smtClean="0"/>
              <a:t>UnhandledException 이벤트는 ThreadException 이벤트와 </a:t>
            </a:r>
            <a:r>
              <a:rPr lang="ko-KR" altLang="en-US" dirty="0"/>
              <a:t>달리 </a:t>
            </a:r>
            <a:r>
              <a:rPr lang="ko-KR" altLang="en-US" dirty="0" smtClean="0"/>
              <a:t>UI </a:t>
            </a:r>
            <a:r>
              <a:rPr lang="ko-KR" altLang="en-US" dirty="0" err="1" smtClean="0"/>
              <a:t>스레드</a:t>
            </a:r>
            <a:r>
              <a:rPr lang="ko-KR" altLang="en-US" dirty="0" smtClean="0"/>
              <a:t> </a:t>
            </a:r>
            <a:r>
              <a:rPr lang="ko-KR" altLang="en-US" dirty="0"/>
              <a:t>이외의 </a:t>
            </a:r>
            <a:r>
              <a:rPr lang="ko-KR" altLang="en-US" dirty="0" err="1"/>
              <a:t>스레드에서</a:t>
            </a:r>
            <a:r>
              <a:rPr lang="ko-KR" altLang="en-US" dirty="0"/>
              <a:t> 예외가 </a:t>
            </a:r>
            <a:r>
              <a:rPr lang="en-US" altLang="ko-KR" dirty="0" smtClean="0"/>
              <a:t>throw </a:t>
            </a:r>
            <a:r>
              <a:rPr lang="ko-KR" altLang="en-US" dirty="0" smtClean="0"/>
              <a:t>되는 경우라도 발생한다</a:t>
            </a:r>
            <a:r>
              <a:rPr lang="ko-KR" altLang="en-US" dirty="0"/>
              <a:t>. 또 </a:t>
            </a:r>
            <a:r>
              <a:rPr lang="ko-KR" altLang="en-US" dirty="0" smtClean="0"/>
              <a:t>Windows </a:t>
            </a:r>
            <a:r>
              <a:rPr lang="en-US" altLang="ko-KR" dirty="0" smtClean="0"/>
              <a:t>Form</a:t>
            </a:r>
            <a:r>
              <a:rPr lang="ko-KR" altLang="en-US" dirty="0" smtClean="0"/>
              <a:t> </a:t>
            </a:r>
            <a:r>
              <a:rPr lang="ko-KR" altLang="en-US" dirty="0"/>
              <a:t>애플리케이션만 아니라 콘솔 응용 프로그램에서도 사용할 수 </a:t>
            </a:r>
            <a:r>
              <a:rPr lang="ko-KR" altLang="en-US" dirty="0" smtClean="0"/>
              <a:t>있다</a:t>
            </a:r>
            <a:r>
              <a:rPr lang="ko-KR" altLang="en-US" dirty="0"/>
              <a:t>.</a:t>
            </a:r>
          </a:p>
          <a:p>
            <a:r>
              <a:rPr lang="en-US" altLang="ko-KR" dirty="0" smtClean="0"/>
              <a:t/>
            </a:r>
            <a:br>
              <a:rPr lang="en-US" altLang="ko-KR" dirty="0" smtClean="0"/>
            </a:br>
            <a:r>
              <a:rPr lang="ko-KR" altLang="en-US" dirty="0" smtClean="0"/>
              <a:t>또 ThreadException 이벤트와 </a:t>
            </a:r>
            <a:r>
              <a:rPr lang="ko-KR" altLang="en-US" dirty="0"/>
              <a:t>달리 </a:t>
            </a:r>
            <a:r>
              <a:rPr lang="ko-KR" altLang="en-US" dirty="0" smtClean="0"/>
              <a:t>UnhandledException 이벤트 </a:t>
            </a:r>
            <a:r>
              <a:rPr lang="ko-KR" altLang="en-US" dirty="0" err="1"/>
              <a:t>핸들러가</a:t>
            </a:r>
            <a:r>
              <a:rPr lang="ko-KR" altLang="en-US" dirty="0"/>
              <a:t> 호출된 뒤에도 </a:t>
            </a:r>
            <a:r>
              <a:rPr lang="ko-KR" altLang="en-US" dirty="0" smtClean="0"/>
              <a:t>예외를 무시하지 않아서 </a:t>
            </a:r>
            <a:r>
              <a:rPr lang="ko-KR" altLang="en-US" dirty="0"/>
              <a:t>그대로 두면 통상은 "(애플리케이션)는 동작을 정지했습니다." </a:t>
            </a:r>
            <a:r>
              <a:rPr lang="ko-KR" altLang="en-US" dirty="0" smtClean="0"/>
              <a:t>라는 </a:t>
            </a:r>
            <a:r>
              <a:rPr lang="ko-KR" altLang="en-US" dirty="0"/>
              <a:t>대화 상자가 </a:t>
            </a:r>
            <a:r>
              <a:rPr lang="ko-KR" altLang="en-US" dirty="0" smtClean="0"/>
              <a:t>표시되면서 </a:t>
            </a:r>
            <a:r>
              <a:rPr lang="ko-KR" altLang="en-US" dirty="0"/>
              <a:t>애플리케이션은 </a:t>
            </a:r>
            <a:r>
              <a:rPr lang="ko-KR" altLang="en-US" dirty="0" smtClean="0"/>
              <a:t>종료한다.</a:t>
            </a:r>
            <a:r>
              <a:rPr lang="en-US" altLang="ko-KR" dirty="0" smtClean="0"/>
              <a:t/>
            </a:r>
            <a:br>
              <a:rPr lang="en-US" altLang="ko-KR" dirty="0" smtClean="0"/>
            </a:br>
            <a:endParaRPr lang="en-US" altLang="ko-KR" dirty="0" smtClean="0"/>
          </a:p>
          <a:p>
            <a:r>
              <a:rPr lang="en-US" altLang="ko-KR" dirty="0" err="1" smtClean="0"/>
              <a:t>UnhandledException</a:t>
            </a:r>
            <a:r>
              <a:rPr lang="en-US" altLang="ko-KR" dirty="0" smtClean="0"/>
              <a:t> </a:t>
            </a:r>
            <a:r>
              <a:rPr lang="ko-KR" altLang="en-US" dirty="0" smtClean="0"/>
              <a:t>이벤트 </a:t>
            </a:r>
            <a:r>
              <a:rPr lang="ko-KR" altLang="en-US" dirty="0" err="1"/>
              <a:t>핸들러에서</a:t>
            </a:r>
            <a:r>
              <a:rPr lang="ko-KR" altLang="en-US" dirty="0"/>
              <a:t> 애플리케이션을 종료시킬 때 </a:t>
            </a:r>
            <a:r>
              <a:rPr lang="en-US" altLang="ko-KR" dirty="0" err="1" smtClean="0"/>
              <a:t>Environment.Exit</a:t>
            </a:r>
            <a:r>
              <a:rPr lang="ko-KR" altLang="en-US" dirty="0" smtClean="0"/>
              <a:t>가 </a:t>
            </a:r>
            <a:r>
              <a:rPr lang="ko-KR" altLang="en-US" dirty="0"/>
              <a:t>아니라 </a:t>
            </a:r>
            <a:r>
              <a:rPr lang="en-US" altLang="ko-KR" dirty="0" err="1"/>
              <a:t>Application.Exit</a:t>
            </a:r>
            <a:r>
              <a:rPr lang="ko-KR" altLang="en-US" dirty="0" err="1"/>
              <a:t>메서드를</a:t>
            </a:r>
            <a:r>
              <a:rPr lang="ko-KR" altLang="en-US" dirty="0"/>
              <a:t> </a:t>
            </a:r>
            <a:r>
              <a:rPr lang="ko-KR" altLang="en-US" dirty="0" smtClean="0"/>
              <a:t>사용하면 </a:t>
            </a:r>
            <a:r>
              <a:rPr lang="en-US" altLang="ko-KR" dirty="0" smtClean="0"/>
              <a:t>"(</a:t>
            </a:r>
            <a:r>
              <a:rPr lang="ko-KR" altLang="en-US" dirty="0"/>
              <a:t>애플리케이션</a:t>
            </a:r>
            <a:r>
              <a:rPr lang="en-US" altLang="ko-KR" dirty="0"/>
              <a:t>)</a:t>
            </a:r>
            <a:r>
              <a:rPr lang="ko-KR" altLang="en-US" dirty="0"/>
              <a:t>는 동작을 정지했습니다</a:t>
            </a:r>
            <a:r>
              <a:rPr lang="en-US" altLang="ko-KR" dirty="0" smtClean="0"/>
              <a:t>.“ </a:t>
            </a:r>
            <a:r>
              <a:rPr lang="ko-KR" altLang="en-US" dirty="0" smtClean="0"/>
              <a:t>라는 대화 </a:t>
            </a:r>
            <a:r>
              <a:rPr lang="ko-KR" altLang="en-US" dirty="0"/>
              <a:t>상자가 </a:t>
            </a:r>
            <a:r>
              <a:rPr lang="ko-KR" altLang="en-US" dirty="0" smtClean="0"/>
              <a:t>표시된다</a:t>
            </a:r>
            <a:endParaRPr lang="ko-KR" altLang="en-US" dirty="0"/>
          </a:p>
        </p:txBody>
      </p:sp>
    </p:spTree>
    <p:extLst>
      <p:ext uri="{BB962C8B-B14F-4D97-AF65-F5344CB8AC3E}">
        <p14:creationId xmlns:p14="http://schemas.microsoft.com/office/powerpoint/2010/main" val="13661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454230" y="728394"/>
            <a:ext cx="6522344" cy="5812852"/>
          </a:xfrm>
          <a:prstGeom prst="rect">
            <a:avLst/>
          </a:prstGeom>
        </p:spPr>
      </p:pic>
    </p:spTree>
    <p:extLst>
      <p:ext uri="{BB962C8B-B14F-4D97-AF65-F5344CB8AC3E}">
        <p14:creationId xmlns:p14="http://schemas.microsoft.com/office/powerpoint/2010/main" val="393101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smtClean="0"/>
              <a:t>잡지 못하는 예외</a:t>
            </a:r>
            <a:endParaRPr lang="ko-KR" altLang="en-US" sz="3600" b="1" dirty="0"/>
          </a:p>
        </p:txBody>
      </p:sp>
      <p:sp>
        <p:nvSpPr>
          <p:cNvPr id="3" name="직사각형 2"/>
          <p:cNvSpPr/>
          <p:nvPr/>
        </p:nvSpPr>
        <p:spPr>
          <a:xfrm>
            <a:off x="323556" y="1266706"/>
            <a:ext cx="11409097" cy="3139321"/>
          </a:xfrm>
          <a:prstGeom prst="rect">
            <a:avLst/>
          </a:prstGeom>
        </p:spPr>
        <p:txBody>
          <a:bodyPr wrap="square">
            <a:spAutoFit/>
          </a:bodyPr>
          <a:lstStyle/>
          <a:p>
            <a:r>
              <a:rPr lang="ko-KR" altLang="en-US" dirty="0" smtClean="0"/>
              <a:t>앞의 두 이벤트로도 </a:t>
            </a:r>
            <a:r>
              <a:rPr lang="ko-KR" altLang="en-US" dirty="0"/>
              <a:t>예외를 </a:t>
            </a:r>
            <a:r>
              <a:rPr lang="ko-KR" altLang="en-US" dirty="0" smtClean="0"/>
              <a:t>잡지지 </a:t>
            </a:r>
            <a:r>
              <a:rPr lang="ko-KR" altLang="en-US" dirty="0"/>
              <a:t>못하는 경우가 </a:t>
            </a:r>
            <a:r>
              <a:rPr lang="ko-KR" altLang="en-US" dirty="0" smtClean="0"/>
              <a:t>있다.</a:t>
            </a:r>
            <a:r>
              <a:rPr lang="en-US" altLang="ko-KR" dirty="0" smtClean="0"/>
              <a:t/>
            </a:r>
            <a:br>
              <a:rPr lang="en-US" altLang="ko-KR" dirty="0" smtClean="0"/>
            </a:br>
            <a:endParaRPr lang="en-US" altLang="ko-KR" dirty="0" smtClean="0"/>
          </a:p>
          <a:p>
            <a:r>
              <a:rPr lang="ko-KR" altLang="en-US" dirty="0" smtClean="0"/>
              <a:t>.NET </a:t>
            </a:r>
            <a:r>
              <a:rPr lang="ko-KR" altLang="en-US" dirty="0"/>
              <a:t>Framework 4.0에서는 기본적으로 파손 상태 예외(CSE</a:t>
            </a:r>
            <a:r>
              <a:rPr lang="ko-KR" altLang="en-US" dirty="0" smtClean="0"/>
              <a:t>)를 잡을 </a:t>
            </a:r>
            <a:r>
              <a:rPr lang="ko-KR" altLang="en-US" dirty="0"/>
              <a:t>수 </a:t>
            </a:r>
            <a:r>
              <a:rPr lang="ko-KR" altLang="en-US" dirty="0" smtClean="0"/>
              <a:t>없다</a:t>
            </a:r>
            <a:r>
              <a:rPr lang="ko-KR" altLang="en-US" dirty="0"/>
              <a:t>. 자세한 </a:t>
            </a:r>
            <a:r>
              <a:rPr lang="ko-KR" altLang="en-US" dirty="0" smtClean="0"/>
              <a:t>것은 "HandleProcessCorruptedStateExceptionsAttribute 클래스</a:t>
            </a:r>
            <a:r>
              <a:rPr lang="ko-KR" altLang="en-US" dirty="0"/>
              <a:t>"나 "파손 상태 예외를 </a:t>
            </a:r>
            <a:r>
              <a:rPr lang="ko-KR" altLang="en-US" dirty="0" smtClean="0"/>
              <a:t>처리", "</a:t>
            </a:r>
            <a:r>
              <a:rPr lang="ko-KR" altLang="en-US" dirty="0"/>
              <a:t>All about Corrupted State Exceptions in . </a:t>
            </a:r>
            <a:r>
              <a:rPr lang="ko-KR" altLang="en-US" dirty="0" smtClean="0"/>
              <a:t>NET4</a:t>
            </a:r>
            <a:r>
              <a:rPr lang="en-US" altLang="ko-KR" dirty="0"/>
              <a:t>”(</a:t>
            </a:r>
            <a:r>
              <a:rPr lang="en-US" altLang="ko-KR" dirty="0">
                <a:hlinkClick r:id="rId2"/>
              </a:rPr>
              <a:t>http://</a:t>
            </a:r>
            <a:r>
              <a:rPr lang="en-US" altLang="ko-KR" dirty="0" smtClean="0">
                <a:hlinkClick r:id="rId2"/>
              </a:rPr>
              <a:t>dotnetslackers.com/articles/net/All-about-Corrupted-State-Exceptions-in-NET4.aspx</a:t>
            </a:r>
            <a:r>
              <a:rPr lang="en-US" altLang="ko-KR" dirty="0" smtClean="0"/>
              <a:t> ) </a:t>
            </a:r>
            <a:r>
              <a:rPr lang="ko-KR" altLang="en-US" dirty="0" smtClean="0"/>
              <a:t>등을 참고해라.</a:t>
            </a:r>
            <a:r>
              <a:rPr lang="en-US" altLang="ko-KR" dirty="0" smtClean="0"/>
              <a:t/>
            </a:r>
            <a:br>
              <a:rPr lang="en-US" altLang="ko-KR" dirty="0" smtClean="0"/>
            </a:br>
            <a:endParaRPr lang="ko-KR" altLang="en-US" dirty="0"/>
          </a:p>
          <a:p>
            <a:r>
              <a:rPr lang="ko-KR" altLang="en-US" dirty="0"/>
              <a:t>64비트 환경에서는 </a:t>
            </a:r>
            <a:r>
              <a:rPr lang="en-US" altLang="ko-KR" dirty="0" smtClean="0"/>
              <a:t>Form</a:t>
            </a:r>
            <a:r>
              <a:rPr lang="ko-KR" altLang="en-US" dirty="0" smtClean="0"/>
              <a:t>의 Load 이벤트 </a:t>
            </a:r>
            <a:r>
              <a:rPr lang="ko-KR" altLang="en-US" dirty="0" err="1"/>
              <a:t>핸들러에서</a:t>
            </a:r>
            <a:r>
              <a:rPr lang="ko-KR" altLang="en-US" dirty="0"/>
              <a:t> </a:t>
            </a:r>
            <a:r>
              <a:rPr lang="en-US" altLang="ko-KR" dirty="0" smtClean="0"/>
              <a:t>throw</a:t>
            </a:r>
            <a:r>
              <a:rPr lang="ko-KR" altLang="en-US" dirty="0" smtClean="0"/>
              <a:t>된 </a:t>
            </a:r>
            <a:r>
              <a:rPr lang="ko-KR" altLang="en-US" dirty="0"/>
              <a:t>예외가 무시된다는 문제가 </a:t>
            </a:r>
            <a:r>
              <a:rPr lang="ko-KR" altLang="en-US" dirty="0" smtClean="0"/>
              <a:t>있다</a:t>
            </a:r>
            <a:r>
              <a:rPr lang="ko-KR" altLang="en-US" dirty="0"/>
              <a:t>. </a:t>
            </a:r>
            <a:r>
              <a:rPr lang="ko-KR" altLang="en-US" dirty="0" smtClean="0"/>
              <a:t>"</a:t>
            </a:r>
            <a:r>
              <a:rPr lang="ko-KR" altLang="en-US" dirty="0"/>
              <a:t>c#-VS2010 does not show unhandled exception message in a WinForms Application on a 64-bit version of </a:t>
            </a:r>
            <a:r>
              <a:rPr lang="ko-KR" altLang="en-US" dirty="0" smtClean="0"/>
              <a:t>Windows“</a:t>
            </a:r>
            <a:r>
              <a:rPr lang="en-US" altLang="ko-KR" dirty="0"/>
              <a:t>(</a:t>
            </a:r>
            <a:r>
              <a:rPr lang="en-US" altLang="ko-KR" dirty="0">
                <a:hlinkClick r:id="rId3"/>
              </a:rPr>
              <a:t>http://</a:t>
            </a:r>
            <a:r>
              <a:rPr lang="en-US" altLang="ko-KR" dirty="0" smtClean="0">
                <a:hlinkClick r:id="rId3"/>
              </a:rPr>
              <a:t>stackoverflow.com/questions/4933958/vs2010-does-not-show-unhandled-exception-message-in-a-winforms-application-on-a/4934010#4934010</a:t>
            </a:r>
            <a:r>
              <a:rPr lang="en-US" altLang="ko-KR" dirty="0" smtClean="0"/>
              <a:t> )</a:t>
            </a:r>
            <a:r>
              <a:rPr lang="ko-KR" altLang="en-US" smtClean="0"/>
              <a:t>등을 참고해라.</a:t>
            </a:r>
            <a:endParaRPr lang="ko-KR" altLang="en-US" dirty="0"/>
          </a:p>
        </p:txBody>
      </p:sp>
    </p:spTree>
    <p:extLst>
      <p:ext uri="{BB962C8B-B14F-4D97-AF65-F5344CB8AC3E}">
        <p14:creationId xmlns:p14="http://schemas.microsoft.com/office/powerpoint/2010/main" val="322920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7" y="2617184"/>
            <a:ext cx="10406724" cy="923330"/>
          </a:xfrm>
          <a:prstGeom prst="rect">
            <a:avLst/>
          </a:prstGeom>
          <a:noFill/>
        </p:spPr>
        <p:txBody>
          <a:bodyPr wrap="square" rtlCol="0">
            <a:spAutoFit/>
          </a:bodyPr>
          <a:lstStyle/>
          <a:p>
            <a:pPr algn="ctr"/>
            <a:r>
              <a:rPr lang="en-US" altLang="ko-KR" sz="5400" b="1" dirty="0" smtClean="0"/>
              <a:t>.NET 2015(.NET Framework 4.6)</a:t>
            </a:r>
            <a:endParaRPr lang="ko-KR" altLang="en-US" sz="5400" b="1" dirty="0"/>
          </a:p>
        </p:txBody>
      </p:sp>
      <p:sp>
        <p:nvSpPr>
          <p:cNvPr id="3" name="직사각형 2"/>
          <p:cNvSpPr/>
          <p:nvPr/>
        </p:nvSpPr>
        <p:spPr>
          <a:xfrm>
            <a:off x="7220755" y="6263184"/>
            <a:ext cx="3777803" cy="461665"/>
          </a:xfrm>
          <a:prstGeom prst="rect">
            <a:avLst/>
          </a:prstGeom>
        </p:spPr>
        <p:txBody>
          <a:bodyPr wrap="square">
            <a:spAutoFit/>
          </a:bodyPr>
          <a:lstStyle/>
          <a:p>
            <a:r>
              <a:rPr lang="ko-KR" altLang="en-US" sz="1200" dirty="0"/>
              <a:t>.NET Core と DNX は本当に未来なのか</a:t>
            </a:r>
          </a:p>
          <a:p>
            <a:r>
              <a:rPr lang="ko-KR" altLang="en-US" sz="1200" dirty="0">
                <a:hlinkClick r:id="rId2"/>
              </a:rPr>
              <a:t>http://</a:t>
            </a:r>
            <a:r>
              <a:rPr lang="ko-KR" altLang="en-US" sz="1200" dirty="0" smtClean="0">
                <a:hlinkClick r:id="rId2"/>
              </a:rPr>
              <a:t>www.slideshare.net/shibayan/net-core-dnx</a:t>
            </a:r>
            <a:r>
              <a:rPr lang="ko-KR" altLang="en-US" sz="1200" dirty="0" smtClean="0"/>
              <a:t> </a:t>
            </a:r>
            <a:endParaRPr lang="ko-KR" altLang="en-US" sz="1200" dirty="0"/>
          </a:p>
        </p:txBody>
      </p:sp>
    </p:spTree>
    <p:extLst>
      <p:ext uri="{BB962C8B-B14F-4D97-AF65-F5344CB8AC3E}">
        <p14:creationId xmlns:p14="http://schemas.microsoft.com/office/powerpoint/2010/main" val="396783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356240" y="1063713"/>
            <a:ext cx="9566014" cy="4886325"/>
          </a:xfrm>
          <a:prstGeom prst="rect">
            <a:avLst/>
          </a:prstGeom>
        </p:spPr>
      </p:pic>
    </p:spTree>
    <p:extLst>
      <p:ext uri="{BB962C8B-B14F-4D97-AF65-F5344CB8AC3E}">
        <p14:creationId xmlns:p14="http://schemas.microsoft.com/office/powerpoint/2010/main" val="413314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smtClean="0"/>
              <a:t>핵심 정리</a:t>
            </a:r>
            <a:endParaRPr lang="ko-KR" altLang="en-US" sz="3600" b="1" dirty="0"/>
          </a:p>
        </p:txBody>
      </p:sp>
      <p:sp>
        <p:nvSpPr>
          <p:cNvPr id="3" name="TextBox 2"/>
          <p:cNvSpPr txBox="1"/>
          <p:nvPr/>
        </p:nvSpPr>
        <p:spPr>
          <a:xfrm>
            <a:off x="323557" y="1300766"/>
            <a:ext cx="9284677" cy="3693319"/>
          </a:xfrm>
          <a:prstGeom prst="rect">
            <a:avLst/>
          </a:prstGeom>
          <a:noFill/>
        </p:spPr>
        <p:txBody>
          <a:bodyPr wrap="square" rtlCol="0">
            <a:spAutoFit/>
          </a:bodyPr>
          <a:lstStyle/>
          <a:p>
            <a:r>
              <a:rPr lang="en-US" altLang="ko-KR" dirty="0" smtClean="0"/>
              <a:t>ASP.NET 5</a:t>
            </a:r>
            <a:r>
              <a:rPr lang="ko-KR" altLang="en-US" dirty="0" smtClean="0"/>
              <a:t>는 </a:t>
            </a:r>
            <a:r>
              <a:rPr lang="en-US" altLang="ko-KR" dirty="0" smtClean="0"/>
              <a:t>.NET 4.6 / .NET Core </a:t>
            </a:r>
            <a:r>
              <a:rPr lang="ko-KR" altLang="en-US" dirty="0" smtClean="0"/>
              <a:t>양쪽에서 동작한다</a:t>
            </a:r>
            <a:r>
              <a:rPr lang="en-US" altLang="ko-KR" dirty="0" smtClean="0"/>
              <a:t>.</a:t>
            </a:r>
            <a:br>
              <a:rPr lang="en-US" altLang="ko-KR" dirty="0" smtClean="0"/>
            </a:br>
            <a:endParaRPr lang="en-US" altLang="ko-KR" dirty="0" smtClean="0"/>
          </a:p>
          <a:p>
            <a:r>
              <a:rPr lang="ko-KR" altLang="en-US" dirty="0" smtClean="0"/>
              <a:t>라이브러리는 </a:t>
            </a:r>
            <a:r>
              <a:rPr lang="en-US" altLang="ko-KR" dirty="0" smtClean="0"/>
              <a:t>.NET 4.6</a:t>
            </a:r>
            <a:r>
              <a:rPr lang="ko-KR" altLang="en-US" dirty="0" smtClean="0"/>
              <a:t>과 </a:t>
            </a:r>
            <a:r>
              <a:rPr lang="en-US" altLang="ko-KR" dirty="0" smtClean="0"/>
              <a:t>.NET Core</a:t>
            </a:r>
            <a:r>
              <a:rPr lang="ko-KR" altLang="en-US" dirty="0" smtClean="0"/>
              <a:t>에서 기본적으로 서로 호환성이 없다</a:t>
            </a:r>
            <a:r>
              <a:rPr lang="en-US" altLang="ko-KR" dirty="0" smtClean="0"/>
              <a:t>.</a:t>
            </a:r>
            <a:br>
              <a:rPr lang="en-US" altLang="ko-KR" dirty="0" smtClean="0"/>
            </a:br>
            <a:r>
              <a:rPr lang="en-US" altLang="ko-KR" dirty="0" smtClean="0"/>
              <a:t>- </a:t>
            </a:r>
            <a:r>
              <a:rPr lang="en-US" altLang="ko-KR" dirty="0" err="1" smtClean="0"/>
              <a:t>NuGet</a:t>
            </a:r>
            <a:r>
              <a:rPr lang="ko-KR" altLang="en-US" dirty="0" smtClean="0"/>
              <a:t>에서 두 개를 포함한 형태로 배포한다</a:t>
            </a:r>
            <a:r>
              <a:rPr lang="en-US" altLang="ko-KR" dirty="0" smtClean="0"/>
              <a:t>.</a:t>
            </a:r>
            <a:br>
              <a:rPr lang="en-US" altLang="ko-KR" dirty="0" smtClean="0"/>
            </a:br>
            <a:endParaRPr lang="en-US" altLang="ko-KR" dirty="0" smtClean="0"/>
          </a:p>
          <a:p>
            <a:r>
              <a:rPr lang="en-US" altLang="ko-KR" dirty="0" smtClean="0"/>
              <a:t>Roslyn</a:t>
            </a:r>
            <a:r>
              <a:rPr lang="ko-KR" altLang="en-US" dirty="0" smtClean="0"/>
              <a:t>을 사용한 실행 시 컴파일</a:t>
            </a:r>
            <a:r>
              <a:rPr lang="en-US" altLang="ko-KR" dirty="0" smtClean="0"/>
              <a:t>.</a:t>
            </a:r>
            <a:br>
              <a:rPr lang="en-US" altLang="ko-KR" dirty="0" smtClean="0"/>
            </a:br>
            <a:r>
              <a:rPr lang="en-US" altLang="ko-KR" dirty="0" smtClean="0"/>
              <a:t/>
            </a:r>
            <a:br>
              <a:rPr lang="en-US" altLang="ko-KR" dirty="0" smtClean="0"/>
            </a:br>
            <a:r>
              <a:rPr lang="ko-KR" altLang="en-US" dirty="0" smtClean="0"/>
              <a:t>소스 코드를 변경해도 페이지를 </a:t>
            </a:r>
            <a:r>
              <a:rPr lang="en-US" altLang="ko-KR" dirty="0" smtClean="0"/>
              <a:t>Re-Load</a:t>
            </a:r>
            <a:r>
              <a:rPr lang="ko-KR" altLang="en-US" dirty="0" smtClean="0"/>
              <a:t> 해도 자동적으로 재 컴파일</a:t>
            </a:r>
            <a:r>
              <a:rPr lang="en-US" altLang="ko-KR" dirty="0" smtClean="0"/>
              <a:t>.</a:t>
            </a:r>
            <a:br>
              <a:rPr lang="en-US" altLang="ko-KR" dirty="0" smtClean="0"/>
            </a:br>
            <a:endParaRPr lang="en-US" altLang="ko-KR" dirty="0" smtClean="0"/>
          </a:p>
          <a:p>
            <a:r>
              <a:rPr lang="en-US" altLang="ko-KR" dirty="0" err="1" smtClean="0"/>
              <a:t>NuGet</a:t>
            </a:r>
            <a:r>
              <a:rPr lang="ko-KR" altLang="en-US" dirty="0" smtClean="0"/>
              <a:t>으로 모두 배포</a:t>
            </a:r>
            <a:r>
              <a:rPr lang="en-US" altLang="ko-KR" dirty="0" smtClean="0"/>
              <a:t/>
            </a:r>
            <a:br>
              <a:rPr lang="en-US" altLang="ko-KR" dirty="0" smtClean="0"/>
            </a:br>
            <a:r>
              <a:rPr lang="en-US" altLang="ko-KR" dirty="0" smtClean="0"/>
              <a:t>- .NET Core</a:t>
            </a:r>
            <a:r>
              <a:rPr lang="ko-KR" altLang="en-US" dirty="0" smtClean="0"/>
              <a:t>의 런타임 </a:t>
            </a:r>
            <a:r>
              <a:rPr lang="en-US" altLang="ko-KR" dirty="0" smtClean="0"/>
              <a:t>/ DNX</a:t>
            </a:r>
            <a:br>
              <a:rPr lang="en-US" altLang="ko-KR" dirty="0" smtClean="0"/>
            </a:br>
            <a:r>
              <a:rPr lang="en-US" altLang="ko-KR" dirty="0" smtClean="0"/>
              <a:t>- </a:t>
            </a:r>
            <a:r>
              <a:rPr lang="ko-KR" altLang="en-US" dirty="0" smtClean="0"/>
              <a:t>기본</a:t>
            </a:r>
            <a:r>
              <a:rPr lang="en-US" altLang="ko-KR" dirty="0" smtClean="0"/>
              <a:t> </a:t>
            </a:r>
            <a:r>
              <a:rPr lang="ko-KR" altLang="en-US" dirty="0" smtClean="0"/>
              <a:t>클래스 라이브러리</a:t>
            </a:r>
            <a:r>
              <a:rPr lang="en-US" altLang="ko-KR" dirty="0" smtClean="0"/>
              <a:t>(BCL)</a:t>
            </a:r>
            <a:br>
              <a:rPr lang="en-US" altLang="ko-KR" dirty="0" smtClean="0"/>
            </a:br>
            <a:r>
              <a:rPr lang="en-US" altLang="ko-KR" dirty="0" smtClean="0"/>
              <a:t> .NET Framework 4.6 </a:t>
            </a:r>
            <a:r>
              <a:rPr lang="ko-KR" altLang="en-US" dirty="0" smtClean="0"/>
              <a:t>용</a:t>
            </a:r>
            <a:r>
              <a:rPr lang="en-US" altLang="ko-KR" dirty="0" smtClean="0"/>
              <a:t>, ,NET Core </a:t>
            </a:r>
            <a:r>
              <a:rPr lang="ko-KR" altLang="en-US" dirty="0" smtClean="0"/>
              <a:t>용</a:t>
            </a:r>
            <a:endParaRPr lang="ko-KR" altLang="en-US" dirty="0"/>
          </a:p>
        </p:txBody>
      </p:sp>
    </p:spTree>
    <p:extLst>
      <p:ext uri="{BB962C8B-B14F-4D97-AF65-F5344CB8AC3E}">
        <p14:creationId xmlns:p14="http://schemas.microsoft.com/office/powerpoint/2010/main" val="94044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356240" y="1063713"/>
            <a:ext cx="9566014" cy="4886325"/>
          </a:xfrm>
          <a:prstGeom prst="rect">
            <a:avLst/>
          </a:prstGeom>
        </p:spPr>
      </p:pic>
      <p:sp>
        <p:nvSpPr>
          <p:cNvPr id="2" name="직사각형 1"/>
          <p:cNvSpPr/>
          <p:nvPr/>
        </p:nvSpPr>
        <p:spPr>
          <a:xfrm>
            <a:off x="6139247" y="1957588"/>
            <a:ext cx="4666128" cy="2434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8868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Core</a:t>
            </a:r>
            <a:endParaRPr lang="ko-KR" altLang="en-US" sz="3600" b="1" dirty="0"/>
          </a:p>
        </p:txBody>
      </p:sp>
      <p:sp>
        <p:nvSpPr>
          <p:cNvPr id="3" name="TextBox 2"/>
          <p:cNvSpPr txBox="1"/>
          <p:nvPr/>
        </p:nvSpPr>
        <p:spPr>
          <a:xfrm>
            <a:off x="323557" y="1300766"/>
            <a:ext cx="9284677" cy="1754326"/>
          </a:xfrm>
          <a:prstGeom prst="rect">
            <a:avLst/>
          </a:prstGeom>
          <a:noFill/>
        </p:spPr>
        <p:txBody>
          <a:bodyPr wrap="square" rtlCol="0">
            <a:spAutoFit/>
          </a:bodyPr>
          <a:lstStyle/>
          <a:p>
            <a:r>
              <a:rPr lang="en-US" altLang="ko-KR" dirty="0" smtClean="0"/>
              <a:t>.NET Framework</a:t>
            </a:r>
            <a:r>
              <a:rPr lang="ko-KR" altLang="en-US" dirty="0" smtClean="0"/>
              <a:t>의 </a:t>
            </a:r>
            <a:r>
              <a:rPr lang="en-US" altLang="ko-KR" dirty="0" smtClean="0"/>
              <a:t>CLR</a:t>
            </a:r>
            <a:r>
              <a:rPr lang="ko-KR" altLang="en-US" dirty="0"/>
              <a:t> </a:t>
            </a:r>
            <a:r>
              <a:rPr lang="ko-KR" altLang="en-US" dirty="0" smtClean="0"/>
              <a:t>부분을 </a:t>
            </a:r>
            <a:r>
              <a:rPr lang="en-US" altLang="ko-KR" dirty="0" smtClean="0"/>
              <a:t>OSS(</a:t>
            </a:r>
            <a:r>
              <a:rPr lang="ko-KR" altLang="en-US" dirty="0" smtClean="0"/>
              <a:t>오픈 소스</a:t>
            </a:r>
            <a:r>
              <a:rPr lang="en-US" altLang="ko-KR" dirty="0" smtClean="0"/>
              <a:t>)</a:t>
            </a:r>
            <a:br>
              <a:rPr lang="en-US" altLang="ko-KR" dirty="0" smtClean="0"/>
            </a:br>
            <a:r>
              <a:rPr lang="en-US" altLang="ko-KR" dirty="0" smtClean="0"/>
              <a:t>- </a:t>
            </a:r>
            <a:r>
              <a:rPr lang="en-US" altLang="ko-KR" dirty="0" err="1" smtClean="0"/>
              <a:t>CoreCLR</a:t>
            </a:r>
            <a:r>
              <a:rPr lang="en-US" altLang="ko-KR" dirty="0" smtClean="0"/>
              <a:t> </a:t>
            </a:r>
            <a:r>
              <a:rPr lang="ko-KR" altLang="en-US" dirty="0" smtClean="0"/>
              <a:t>이라고 부른다</a:t>
            </a:r>
            <a:r>
              <a:rPr lang="en-US" altLang="ko-KR" dirty="0" smtClean="0"/>
              <a:t>.</a:t>
            </a:r>
            <a:br>
              <a:rPr lang="en-US" altLang="ko-KR" dirty="0" smtClean="0"/>
            </a:br>
            <a:endParaRPr lang="en-US" altLang="ko-KR" dirty="0" smtClean="0"/>
          </a:p>
          <a:p>
            <a:r>
              <a:rPr lang="en-US" altLang="ko-KR" dirty="0" err="1" smtClean="0"/>
              <a:t>RyuJIT</a:t>
            </a:r>
            <a:r>
              <a:rPr lang="en-US" altLang="ko-KR" dirty="0"/>
              <a:t> </a:t>
            </a:r>
            <a:r>
              <a:rPr lang="en-US" altLang="ko-KR" dirty="0" smtClean="0"/>
              <a:t>/ GC </a:t>
            </a:r>
            <a:r>
              <a:rPr lang="ko-KR" altLang="en-US" dirty="0" smtClean="0"/>
              <a:t>구현을 포함</a:t>
            </a:r>
            <a:r>
              <a:rPr lang="en-US" altLang="ko-KR" dirty="0" smtClean="0"/>
              <a:t/>
            </a:r>
            <a:br>
              <a:rPr lang="en-US" altLang="ko-KR" dirty="0" smtClean="0"/>
            </a:br>
            <a:endParaRPr lang="en-US" altLang="ko-KR" dirty="0" smtClean="0"/>
          </a:p>
          <a:p>
            <a:r>
              <a:rPr lang="en-US" altLang="ko-KR" dirty="0" smtClean="0"/>
              <a:t>Windows </a:t>
            </a:r>
            <a:r>
              <a:rPr lang="ko-KR" altLang="en-US" dirty="0" smtClean="0"/>
              <a:t>이외에서 동작</a:t>
            </a:r>
            <a:r>
              <a:rPr lang="en-US" altLang="ko-KR" dirty="0" smtClean="0"/>
              <a:t>(Linux / OS X)</a:t>
            </a:r>
            <a:endParaRPr lang="ko-KR" altLang="en-US" dirty="0"/>
          </a:p>
        </p:txBody>
      </p:sp>
    </p:spTree>
    <p:extLst>
      <p:ext uri="{BB962C8B-B14F-4D97-AF65-F5344CB8AC3E}">
        <p14:creationId xmlns:p14="http://schemas.microsoft.com/office/powerpoint/2010/main" val="322631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1343025" y="584513"/>
            <a:ext cx="9505950" cy="5276850"/>
          </a:xfrm>
          <a:prstGeom prst="rect">
            <a:avLst/>
          </a:prstGeom>
        </p:spPr>
      </p:pic>
      <p:sp>
        <p:nvSpPr>
          <p:cNvPr id="4" name="직사각형 3"/>
          <p:cNvSpPr/>
          <p:nvPr/>
        </p:nvSpPr>
        <p:spPr>
          <a:xfrm>
            <a:off x="4244403" y="5861363"/>
            <a:ext cx="3784947" cy="369332"/>
          </a:xfrm>
          <a:prstGeom prst="rect">
            <a:avLst/>
          </a:prstGeom>
        </p:spPr>
        <p:txBody>
          <a:bodyPr wrap="none">
            <a:spAutoFit/>
          </a:bodyPr>
          <a:lstStyle/>
          <a:p>
            <a:r>
              <a:rPr lang="ko-KR" altLang="en-US" dirty="0">
                <a:hlinkClick r:id="rId3"/>
              </a:rPr>
              <a:t>https://</a:t>
            </a:r>
            <a:r>
              <a:rPr lang="ko-KR" altLang="en-US" dirty="0" smtClean="0">
                <a:hlinkClick r:id="rId3"/>
              </a:rPr>
              <a:t>github.com/dotnet/coreclr</a:t>
            </a:r>
            <a:r>
              <a:rPr lang="ko-KR" altLang="en-US" dirty="0" smtClean="0"/>
              <a:t> </a:t>
            </a:r>
            <a:endParaRPr lang="ko-KR" altLang="en-US" dirty="0"/>
          </a:p>
        </p:txBody>
      </p:sp>
    </p:spTree>
    <p:extLst>
      <p:ext uri="{BB962C8B-B14F-4D97-AF65-F5344CB8AC3E}">
        <p14:creationId xmlns:p14="http://schemas.microsoft.com/office/powerpoint/2010/main" val="195460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libcoreclr</a:t>
            </a:r>
            <a:r>
              <a:rPr lang="en-US" altLang="ko-KR" sz="3600" b="1" dirty="0" smtClean="0"/>
              <a:t>.(</a:t>
            </a:r>
            <a:r>
              <a:rPr lang="en-US" altLang="ko-KR" sz="3600" b="1" dirty="0" err="1" smtClean="0"/>
              <a:t>dll</a:t>
            </a:r>
            <a:r>
              <a:rPr lang="en-US" altLang="ko-KR" sz="3600" b="1" dirty="0" smtClean="0"/>
              <a:t>/so/</a:t>
            </a:r>
            <a:r>
              <a:rPr lang="en-US" altLang="ko-KR" sz="3600" b="1" dirty="0" err="1" smtClean="0"/>
              <a:t>dylib</a:t>
            </a:r>
            <a:r>
              <a:rPr lang="en-US" altLang="ko-KR" sz="3600" b="1" dirty="0"/>
              <a:t>)</a:t>
            </a:r>
            <a:endParaRPr lang="ko-KR" altLang="en-US" sz="3600" b="1" dirty="0"/>
          </a:p>
        </p:txBody>
      </p:sp>
      <p:sp>
        <p:nvSpPr>
          <p:cNvPr id="3" name="TextBox 2"/>
          <p:cNvSpPr txBox="1"/>
          <p:nvPr/>
        </p:nvSpPr>
        <p:spPr>
          <a:xfrm>
            <a:off x="323557" y="1300766"/>
            <a:ext cx="9284677" cy="923330"/>
          </a:xfrm>
          <a:prstGeom prst="rect">
            <a:avLst/>
          </a:prstGeom>
          <a:noFill/>
        </p:spPr>
        <p:txBody>
          <a:bodyPr wrap="square" rtlCol="0">
            <a:spAutoFit/>
          </a:bodyPr>
          <a:lstStyle/>
          <a:p>
            <a:r>
              <a:rPr lang="ko-KR" altLang="en-US" dirty="0" smtClean="0"/>
              <a:t>런타임 부분을 공유 라이브러리로 제공 하고 있다</a:t>
            </a:r>
            <a:r>
              <a:rPr lang="en-US" altLang="ko-KR" dirty="0" smtClean="0"/>
              <a:t>.</a:t>
            </a:r>
            <a:br>
              <a:rPr lang="en-US" altLang="ko-KR" dirty="0" smtClean="0"/>
            </a:br>
            <a:endParaRPr lang="en-US" altLang="ko-KR" dirty="0" smtClean="0"/>
          </a:p>
          <a:p>
            <a:r>
              <a:rPr lang="ko-KR" altLang="en-US" dirty="0" smtClean="0"/>
              <a:t>크로스 플랫폼화를 위해 </a:t>
            </a:r>
            <a:r>
              <a:rPr lang="en-US" altLang="ko-KR" dirty="0" smtClean="0"/>
              <a:t>PAL</a:t>
            </a:r>
            <a:r>
              <a:rPr lang="ko-KR" altLang="en-US" dirty="0" smtClean="0"/>
              <a:t>을 추가하고 있다</a:t>
            </a:r>
            <a:r>
              <a:rPr lang="en-US" altLang="ko-KR" dirty="0"/>
              <a:t>.</a:t>
            </a:r>
            <a:endParaRPr lang="ko-KR" altLang="en-US" dirty="0"/>
          </a:p>
        </p:txBody>
      </p:sp>
    </p:spTree>
    <p:extLst>
      <p:ext uri="{BB962C8B-B14F-4D97-AF65-F5344CB8AC3E}">
        <p14:creationId xmlns:p14="http://schemas.microsoft.com/office/powerpoint/2010/main" val="352415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C#/CLI </a:t>
            </a:r>
            <a:r>
              <a:rPr lang="ko-KR" altLang="en-US" sz="3600" b="1" dirty="0" smtClean="0"/>
              <a:t>표준화</a:t>
            </a:r>
            <a:endParaRPr lang="ko-KR" altLang="en-US" sz="3600" b="1" dirty="0"/>
          </a:p>
        </p:txBody>
      </p:sp>
      <p:sp>
        <p:nvSpPr>
          <p:cNvPr id="3" name="직사각형 2"/>
          <p:cNvSpPr/>
          <p:nvPr/>
        </p:nvSpPr>
        <p:spPr>
          <a:xfrm>
            <a:off x="323556" y="1167255"/>
            <a:ext cx="11409097" cy="1200329"/>
          </a:xfrm>
          <a:prstGeom prst="rect">
            <a:avLst/>
          </a:prstGeom>
        </p:spPr>
        <p:txBody>
          <a:bodyPr wrap="square">
            <a:spAutoFit/>
          </a:bodyPr>
          <a:lstStyle/>
          <a:p>
            <a:r>
              <a:rPr lang="ko-KR" altLang="en-US" dirty="0" smtClean="0"/>
              <a:t>Monoの元となるC#やCLI（Common Language Infrastructure： .NET Frameworkの基盤部分の仕様）は、Table 1に示す団体・規格で標準化されている。マイクロソフトは、規格化した仕様に沿って実装している限り、これらの互換製品に対して特許権を主張することはないという約束（Microsoft Community Promise）もしていて、</a:t>
            </a:r>
            <a:r>
              <a:rPr lang="ko-KR" altLang="en-US" dirty="0" err="1" smtClean="0"/>
              <a:t>特許係争</a:t>
            </a:r>
            <a:r>
              <a:rPr lang="ko-KR" altLang="en-US" dirty="0" smtClean="0"/>
              <a:t>などによってMonoプロジェクトが継続不能に陥る心配もない</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187792792"/>
              </p:ext>
            </p:extLst>
          </p:nvPr>
        </p:nvGraphicFramePr>
        <p:xfrm>
          <a:off x="2083515" y="3179531"/>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latinLnBrk="1"/>
                      <a:endParaRPr lang="ko-KR" altLang="en-US" dirty="0"/>
                    </a:p>
                  </a:txBody>
                  <a:tcPr/>
                </a:tc>
                <a:tc>
                  <a:txBody>
                    <a:bodyPr/>
                    <a:lstStyle/>
                    <a:p>
                      <a:pPr latinLnBrk="1"/>
                      <a:r>
                        <a:rPr lang="en-US" altLang="ko-KR" dirty="0" smtClean="0"/>
                        <a:t>ECMA</a:t>
                      </a:r>
                      <a:endParaRPr lang="ko-KR" altLang="en-US" dirty="0"/>
                    </a:p>
                  </a:txBody>
                  <a:tcPr/>
                </a:tc>
                <a:tc>
                  <a:txBody>
                    <a:bodyPr/>
                    <a:lstStyle/>
                    <a:p>
                      <a:pPr latinLnBrk="1"/>
                      <a:r>
                        <a:rPr lang="en-US" altLang="ko-KR" dirty="0" smtClean="0"/>
                        <a:t>ISO</a:t>
                      </a:r>
                      <a:endParaRPr lang="ko-KR" altLang="en-US" dirty="0"/>
                    </a:p>
                  </a:txBody>
                  <a:tcPr/>
                </a:tc>
              </a:tr>
              <a:tr h="370840">
                <a:tc>
                  <a:txBody>
                    <a:bodyPr/>
                    <a:lstStyle/>
                    <a:p>
                      <a:pPr latinLnBrk="1"/>
                      <a:r>
                        <a:rPr lang="en-US" altLang="ko-KR" dirty="0" smtClean="0"/>
                        <a:t>C#</a:t>
                      </a:r>
                      <a:endParaRPr lang="ko-KR" altLang="en-US" dirty="0"/>
                    </a:p>
                  </a:txBody>
                  <a:tcPr/>
                </a:tc>
                <a:tc>
                  <a:txBody>
                    <a:bodyPr/>
                    <a:lstStyle/>
                    <a:p>
                      <a:pPr latinLnBrk="1"/>
                      <a:r>
                        <a:rPr lang="en-US" altLang="ko-KR" dirty="0" smtClean="0"/>
                        <a:t>ECMA-334</a:t>
                      </a:r>
                      <a:endParaRPr lang="ko-KR" altLang="en-US" dirty="0"/>
                    </a:p>
                  </a:txBody>
                  <a:tcPr/>
                </a:tc>
                <a:tc>
                  <a:txBody>
                    <a:bodyPr/>
                    <a:lstStyle/>
                    <a:p>
                      <a:pPr latinLnBrk="1"/>
                      <a:r>
                        <a:rPr lang="en-US" altLang="ko-KR" dirty="0" smtClean="0"/>
                        <a:t>ISO/IEC 23270</a:t>
                      </a:r>
                      <a:endParaRPr lang="ko-KR" altLang="en-US" dirty="0"/>
                    </a:p>
                  </a:txBody>
                  <a:tcPr/>
                </a:tc>
              </a:tr>
              <a:tr h="370840">
                <a:tc>
                  <a:txBody>
                    <a:bodyPr/>
                    <a:lstStyle/>
                    <a:p>
                      <a:pPr latinLnBrk="1"/>
                      <a:r>
                        <a:rPr lang="en-US" altLang="ko-KR" dirty="0" smtClean="0"/>
                        <a:t>CLI</a:t>
                      </a:r>
                      <a:endParaRPr lang="ko-KR" altLang="en-US" dirty="0"/>
                    </a:p>
                  </a:txBody>
                  <a:tcPr/>
                </a:tc>
                <a:tc>
                  <a:txBody>
                    <a:bodyPr/>
                    <a:lstStyle/>
                    <a:p>
                      <a:pPr latinLnBrk="1"/>
                      <a:r>
                        <a:rPr lang="en-US" altLang="ko-KR" dirty="0" smtClean="0"/>
                        <a:t>ECMA-335</a:t>
                      </a:r>
                      <a:endParaRPr lang="ko-KR" altLang="en-US" dirty="0"/>
                    </a:p>
                  </a:txBody>
                  <a:tcPr/>
                </a:tc>
                <a:tc>
                  <a:txBody>
                    <a:bodyPr/>
                    <a:lstStyle/>
                    <a:p>
                      <a:pPr latinLnBrk="1"/>
                      <a:r>
                        <a:rPr lang="en-US" altLang="ko-KR" dirty="0" smtClean="0"/>
                        <a:t>ISO/IEC 23271</a:t>
                      </a:r>
                      <a:endParaRPr lang="ko-KR" altLang="en-US" dirty="0"/>
                    </a:p>
                  </a:txBody>
                  <a:tcPr/>
                </a:tc>
              </a:tr>
            </a:tbl>
          </a:graphicData>
        </a:graphic>
      </p:graphicFrame>
    </p:spTree>
    <p:extLst>
      <p:ext uri="{BB962C8B-B14F-4D97-AF65-F5344CB8AC3E}">
        <p14:creationId xmlns:p14="http://schemas.microsoft.com/office/powerpoint/2010/main" val="67117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CoreCLR</a:t>
            </a:r>
            <a:r>
              <a:rPr lang="ko-KR" altLang="en-US" sz="3600" b="1" dirty="0" smtClean="0"/>
              <a:t>을 사용한 실행</a:t>
            </a:r>
            <a:endParaRPr lang="ko-KR" altLang="en-US" sz="3600" b="1" dirty="0"/>
          </a:p>
        </p:txBody>
      </p:sp>
      <p:sp>
        <p:nvSpPr>
          <p:cNvPr id="3" name="TextBox 2"/>
          <p:cNvSpPr txBox="1"/>
          <p:nvPr/>
        </p:nvSpPr>
        <p:spPr>
          <a:xfrm>
            <a:off x="323557" y="1300766"/>
            <a:ext cx="9284677" cy="2031325"/>
          </a:xfrm>
          <a:prstGeom prst="rect">
            <a:avLst/>
          </a:prstGeom>
          <a:noFill/>
        </p:spPr>
        <p:txBody>
          <a:bodyPr wrap="square" rtlCol="0">
            <a:spAutoFit/>
          </a:bodyPr>
          <a:lstStyle/>
          <a:p>
            <a:r>
              <a:rPr lang="en-US" altLang="ko-KR" dirty="0" err="1" smtClean="0"/>
              <a:t>corerun</a:t>
            </a:r>
            <a:r>
              <a:rPr lang="en-US" altLang="ko-KR" dirty="0" smtClean="0"/>
              <a:t> </a:t>
            </a:r>
            <a:r>
              <a:rPr lang="ko-KR" altLang="en-US" dirty="0" smtClean="0"/>
              <a:t>커맨드를 사용한다</a:t>
            </a:r>
            <a:r>
              <a:rPr lang="en-US" altLang="ko-KR" dirty="0" smtClean="0"/>
              <a:t>.</a:t>
            </a:r>
            <a:br>
              <a:rPr lang="en-US" altLang="ko-KR" dirty="0" smtClean="0"/>
            </a:br>
            <a:r>
              <a:rPr lang="en-US" altLang="ko-KR" dirty="0" smtClean="0"/>
              <a:t>- </a:t>
            </a:r>
            <a:r>
              <a:rPr lang="ko-KR" altLang="en-US" dirty="0" smtClean="0"/>
              <a:t>통상의 </a:t>
            </a:r>
            <a:r>
              <a:rPr lang="en-US" altLang="ko-KR" dirty="0" smtClean="0"/>
              <a:t>Main </a:t>
            </a:r>
            <a:r>
              <a:rPr lang="ko-KR" altLang="en-US" dirty="0" err="1" smtClean="0"/>
              <a:t>엔트리</a:t>
            </a:r>
            <a:r>
              <a:rPr lang="ko-KR" altLang="en-US" dirty="0" smtClean="0"/>
              <a:t> 포인트에서 애플리케이션을 실행</a:t>
            </a:r>
            <a:r>
              <a:rPr lang="en-US" altLang="ko-KR" dirty="0" smtClean="0"/>
              <a:t/>
            </a:r>
            <a:br>
              <a:rPr lang="en-US" altLang="ko-KR" dirty="0" smtClean="0"/>
            </a:br>
            <a:endParaRPr lang="en-US" altLang="ko-KR" dirty="0" smtClean="0"/>
          </a:p>
          <a:p>
            <a:r>
              <a:rPr lang="ko-KR" altLang="en-US" dirty="0" smtClean="0"/>
              <a:t>지금은 </a:t>
            </a:r>
            <a:r>
              <a:rPr lang="en-US" altLang="ko-KR" dirty="0" err="1" smtClean="0"/>
              <a:t>mcs</a:t>
            </a:r>
            <a:r>
              <a:rPr lang="ko-KR" altLang="en-US" dirty="0" smtClean="0"/>
              <a:t>와 </a:t>
            </a:r>
            <a:r>
              <a:rPr lang="en-US" altLang="ko-KR" dirty="0" err="1" smtClean="0"/>
              <a:t>NuGet</a:t>
            </a:r>
            <a:r>
              <a:rPr lang="ko-KR" altLang="en-US" dirty="0" smtClean="0"/>
              <a:t>을 사용하여 수동으로 </a:t>
            </a:r>
            <a:r>
              <a:rPr lang="ko-KR" altLang="en-US" dirty="0" err="1" smtClean="0"/>
              <a:t>빌드가</a:t>
            </a:r>
            <a:r>
              <a:rPr lang="ko-KR" altLang="en-US" dirty="0" smtClean="0"/>
              <a:t> 필요</a:t>
            </a:r>
            <a:r>
              <a:rPr lang="en-US" altLang="ko-KR" dirty="0" smtClean="0"/>
              <a:t/>
            </a:r>
            <a:br>
              <a:rPr lang="en-US" altLang="ko-KR" dirty="0" smtClean="0"/>
            </a:br>
            <a:r>
              <a:rPr lang="en-US" altLang="ko-KR" dirty="0" smtClean="0"/>
              <a:t>-&gt; DNX</a:t>
            </a:r>
            <a:r>
              <a:rPr lang="ko-KR" altLang="en-US" dirty="0" smtClean="0"/>
              <a:t>으로 해결</a:t>
            </a:r>
            <a:r>
              <a:rPr lang="en-US" altLang="ko-KR" dirty="0" smtClean="0"/>
              <a:t/>
            </a:r>
            <a:br>
              <a:rPr lang="en-US" altLang="ko-KR" dirty="0" smtClean="0"/>
            </a:br>
            <a:endParaRPr lang="en-US" altLang="ko-KR" dirty="0" smtClean="0"/>
          </a:p>
          <a:p>
            <a:r>
              <a:rPr lang="en-US" altLang="ko-KR" dirty="0" smtClean="0"/>
              <a:t>OS X </a:t>
            </a:r>
            <a:r>
              <a:rPr lang="ko-KR" altLang="en-US" dirty="0" smtClean="0"/>
              <a:t>및 </a:t>
            </a:r>
            <a:r>
              <a:rPr lang="en-US" altLang="ko-KR" dirty="0" smtClean="0"/>
              <a:t>Ubuntu, FreeBSD</a:t>
            </a:r>
            <a:r>
              <a:rPr lang="ko-KR" altLang="en-US" dirty="0" smtClean="0"/>
              <a:t>에서 실행할 수 있다</a:t>
            </a:r>
            <a:r>
              <a:rPr lang="en-US" altLang="ko-KR" dirty="0" smtClean="0"/>
              <a:t>.</a:t>
            </a:r>
            <a:endParaRPr lang="ko-KR" altLang="en-US" dirty="0"/>
          </a:p>
        </p:txBody>
      </p:sp>
    </p:spTree>
    <p:extLst>
      <p:ext uri="{BB962C8B-B14F-4D97-AF65-F5344CB8AC3E}">
        <p14:creationId xmlns:p14="http://schemas.microsoft.com/office/powerpoint/2010/main" val="278476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DNX(XRE/KRE)</a:t>
            </a:r>
            <a:endParaRPr lang="ko-KR" altLang="en-US" sz="3600" b="1" dirty="0"/>
          </a:p>
        </p:txBody>
      </p:sp>
      <p:sp>
        <p:nvSpPr>
          <p:cNvPr id="3" name="TextBox 2"/>
          <p:cNvSpPr txBox="1"/>
          <p:nvPr/>
        </p:nvSpPr>
        <p:spPr>
          <a:xfrm>
            <a:off x="323557" y="1300766"/>
            <a:ext cx="9284677" cy="1200329"/>
          </a:xfrm>
          <a:prstGeom prst="rect">
            <a:avLst/>
          </a:prstGeom>
          <a:noFill/>
        </p:spPr>
        <p:txBody>
          <a:bodyPr wrap="square" rtlCol="0">
            <a:spAutoFit/>
          </a:bodyPr>
          <a:lstStyle/>
          <a:p>
            <a:r>
              <a:rPr lang="ko-KR" altLang="en-US" dirty="0" smtClean="0"/>
              <a:t>원래는 </a:t>
            </a:r>
            <a:r>
              <a:rPr lang="en-US" altLang="ko-KR" dirty="0" smtClean="0"/>
              <a:t>ASP.NET 5</a:t>
            </a:r>
            <a:r>
              <a:rPr lang="ko-KR" altLang="en-US" dirty="0" smtClean="0"/>
              <a:t>의 실행 환경이었음</a:t>
            </a:r>
            <a:r>
              <a:rPr lang="en-US" altLang="ko-KR" dirty="0" smtClean="0"/>
              <a:t>.</a:t>
            </a:r>
            <a:br>
              <a:rPr lang="en-US" altLang="ko-KR" dirty="0" smtClean="0"/>
            </a:br>
            <a:endParaRPr lang="en-US" altLang="ko-KR" dirty="0" smtClean="0"/>
          </a:p>
          <a:p>
            <a:r>
              <a:rPr lang="ko-KR" altLang="en-US" dirty="0" smtClean="0"/>
              <a:t>지금은 크로스 플랫폼에 대응한 애플리케이션용 실행 환경으로</a:t>
            </a:r>
            <a:r>
              <a:rPr lang="en-US" altLang="ko-KR" dirty="0" smtClean="0"/>
              <a:t/>
            </a:r>
            <a:br>
              <a:rPr lang="en-US" altLang="ko-KR" dirty="0" smtClean="0"/>
            </a:br>
            <a:r>
              <a:rPr lang="en-US" altLang="ko-KR" dirty="0" smtClean="0"/>
              <a:t>- Web / Console </a:t>
            </a:r>
            <a:r>
              <a:rPr lang="ko-KR" altLang="en-US" dirty="0" smtClean="0"/>
              <a:t>이라는 장벽이 없음</a:t>
            </a:r>
            <a:r>
              <a:rPr lang="en-US" altLang="ko-KR" dirty="0" smtClean="0"/>
              <a:t>.</a:t>
            </a:r>
            <a:endParaRPr lang="ko-KR" altLang="en-US" dirty="0"/>
          </a:p>
        </p:txBody>
      </p:sp>
    </p:spTree>
    <p:extLst>
      <p:ext uri="{BB962C8B-B14F-4D97-AF65-F5344CB8AC3E}">
        <p14:creationId xmlns:p14="http://schemas.microsoft.com/office/powerpoint/2010/main" val="185712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smtClean="0"/>
              <a:t>왜 </a:t>
            </a:r>
            <a:r>
              <a:rPr lang="en-US" altLang="ko-KR" sz="3600" b="1" dirty="0" smtClean="0"/>
              <a:t>DNX</a:t>
            </a:r>
            <a:r>
              <a:rPr lang="ko-KR" altLang="en-US" sz="3600" b="1" dirty="0" smtClean="0"/>
              <a:t>가 필요한가</a:t>
            </a:r>
            <a:r>
              <a:rPr lang="en-US" altLang="ko-KR" sz="3600" b="1" dirty="0" smtClean="0"/>
              <a:t>?</a:t>
            </a:r>
            <a:endParaRPr lang="ko-KR" altLang="en-US" sz="3600" b="1" dirty="0"/>
          </a:p>
        </p:txBody>
      </p:sp>
      <p:sp>
        <p:nvSpPr>
          <p:cNvPr id="3" name="TextBox 2"/>
          <p:cNvSpPr txBox="1"/>
          <p:nvPr/>
        </p:nvSpPr>
        <p:spPr>
          <a:xfrm>
            <a:off x="323557" y="1300766"/>
            <a:ext cx="9284677" cy="1754326"/>
          </a:xfrm>
          <a:prstGeom prst="rect">
            <a:avLst/>
          </a:prstGeom>
          <a:noFill/>
        </p:spPr>
        <p:txBody>
          <a:bodyPr wrap="square" rtlCol="0">
            <a:spAutoFit/>
          </a:bodyPr>
          <a:lstStyle/>
          <a:p>
            <a:r>
              <a:rPr lang="ko-KR" altLang="en-US" dirty="0" smtClean="0"/>
              <a:t>라이브러리 의존 관계가 복잡</a:t>
            </a:r>
            <a:r>
              <a:rPr lang="en-US" altLang="ko-KR" dirty="0" smtClean="0"/>
              <a:t/>
            </a:r>
            <a:br>
              <a:rPr lang="en-US" altLang="ko-KR" dirty="0" smtClean="0"/>
            </a:br>
            <a:r>
              <a:rPr lang="en-US" altLang="ko-KR" dirty="0" smtClean="0"/>
              <a:t>- </a:t>
            </a:r>
            <a:r>
              <a:rPr lang="en-US" altLang="ko-KR" dirty="0" err="1" smtClean="0"/>
              <a:t>NuGet</a:t>
            </a:r>
            <a:r>
              <a:rPr lang="ko-KR" altLang="en-US" dirty="0" smtClean="0"/>
              <a:t>으로 인스톨 </a:t>
            </a:r>
            <a:r>
              <a:rPr lang="en-US" altLang="ko-KR" dirty="0" smtClean="0"/>
              <a:t>!= </a:t>
            </a:r>
            <a:r>
              <a:rPr lang="ko-KR" altLang="en-US" dirty="0" smtClean="0"/>
              <a:t>어셈블리 참조</a:t>
            </a:r>
            <a:r>
              <a:rPr lang="en-US" altLang="ko-KR" dirty="0" smtClean="0"/>
              <a:t/>
            </a:r>
            <a:br>
              <a:rPr lang="en-US" altLang="ko-KR" dirty="0" smtClean="0"/>
            </a:br>
            <a:r>
              <a:rPr lang="en-US" altLang="ko-KR" dirty="0" smtClean="0"/>
              <a:t>- DNX</a:t>
            </a:r>
            <a:r>
              <a:rPr lang="ko-KR" altLang="en-US" dirty="0" smtClean="0"/>
              <a:t>는 같음</a:t>
            </a:r>
            <a:r>
              <a:rPr lang="en-US" altLang="ko-KR" dirty="0"/>
              <a:t/>
            </a:r>
            <a:br>
              <a:rPr lang="en-US" altLang="ko-KR" dirty="0"/>
            </a:br>
            <a:r>
              <a:rPr lang="en-US" altLang="ko-KR" dirty="0" smtClean="0"/>
              <a:t/>
            </a:r>
            <a:br>
              <a:rPr lang="en-US" altLang="ko-KR" dirty="0" smtClean="0"/>
            </a:br>
            <a:r>
              <a:rPr lang="en-US" altLang="ko-KR" dirty="0" smtClean="0"/>
              <a:t>Visual Studio</a:t>
            </a:r>
            <a:r>
              <a:rPr lang="ko-KR" altLang="en-US" dirty="0" smtClean="0"/>
              <a:t>를 사용하지 않는 개발을 위해</a:t>
            </a:r>
            <a:r>
              <a:rPr lang="en-US" altLang="ko-KR" dirty="0" smtClean="0"/>
              <a:t/>
            </a:r>
            <a:br>
              <a:rPr lang="en-US" altLang="ko-KR" dirty="0" smtClean="0"/>
            </a:br>
            <a:r>
              <a:rPr lang="en-US" altLang="ko-KR" dirty="0" smtClean="0"/>
              <a:t>- Linux / OS X </a:t>
            </a:r>
            <a:r>
              <a:rPr lang="ko-KR" altLang="en-US" dirty="0" smtClean="0"/>
              <a:t>상에서 </a:t>
            </a:r>
            <a:r>
              <a:rPr lang="en-US" altLang="ko-KR" dirty="0" smtClean="0"/>
              <a:t>C# </a:t>
            </a:r>
            <a:r>
              <a:rPr lang="ko-KR" altLang="en-US" dirty="0" smtClean="0"/>
              <a:t>애플리케이션 개발을 시야에</a:t>
            </a:r>
            <a:endParaRPr lang="ko-KR" altLang="en-US" dirty="0"/>
          </a:p>
        </p:txBody>
      </p:sp>
      <p:sp>
        <p:nvSpPr>
          <p:cNvPr id="4" name="TextBox 3"/>
          <p:cNvSpPr txBox="1"/>
          <p:nvPr/>
        </p:nvSpPr>
        <p:spPr>
          <a:xfrm>
            <a:off x="489397" y="4456091"/>
            <a:ext cx="8422783" cy="523220"/>
          </a:xfrm>
          <a:prstGeom prst="rect">
            <a:avLst/>
          </a:prstGeom>
          <a:noFill/>
        </p:spPr>
        <p:txBody>
          <a:bodyPr wrap="square" rtlCol="0">
            <a:spAutoFit/>
          </a:bodyPr>
          <a:lstStyle/>
          <a:p>
            <a:r>
              <a:rPr lang="en-US" altLang="ko-KR" sz="2800" b="1" dirty="0" smtClean="0"/>
              <a:t>3</a:t>
            </a:r>
            <a:r>
              <a:rPr lang="ko-KR" altLang="en-US" sz="2800" b="1" dirty="0" smtClean="0"/>
              <a:t>회 명칭 변경</a:t>
            </a:r>
            <a:endParaRPr lang="ko-KR" altLang="en-US" sz="2800" b="1" dirty="0"/>
          </a:p>
        </p:txBody>
      </p:sp>
      <p:sp>
        <p:nvSpPr>
          <p:cNvPr id="5" name="TextBox 4"/>
          <p:cNvSpPr txBox="1"/>
          <p:nvPr/>
        </p:nvSpPr>
        <p:spPr>
          <a:xfrm>
            <a:off x="579549" y="4979311"/>
            <a:ext cx="8422783" cy="1200329"/>
          </a:xfrm>
          <a:prstGeom prst="rect">
            <a:avLst/>
          </a:prstGeom>
          <a:noFill/>
        </p:spPr>
        <p:txBody>
          <a:bodyPr wrap="square" rtlCol="0">
            <a:spAutoFit/>
          </a:bodyPr>
          <a:lstStyle/>
          <a:p>
            <a:r>
              <a:rPr lang="en-US" altLang="ko-KR" dirty="0" smtClean="0"/>
              <a:t>Project K / KRE</a:t>
            </a:r>
          </a:p>
          <a:p>
            <a:r>
              <a:rPr lang="en-US" altLang="ko-KR" dirty="0" smtClean="0"/>
              <a:t>XRE</a:t>
            </a:r>
            <a:br>
              <a:rPr lang="en-US" altLang="ko-KR" dirty="0" smtClean="0"/>
            </a:br>
            <a:r>
              <a:rPr lang="en-US" altLang="ko-KR" dirty="0" smtClean="0"/>
              <a:t>- X-plat</a:t>
            </a:r>
            <a:r>
              <a:rPr lang="ko-KR" altLang="en-US" dirty="0" smtClean="0"/>
              <a:t>한 런타임</a:t>
            </a:r>
            <a:endParaRPr lang="en-US" altLang="ko-KR" dirty="0" smtClean="0"/>
          </a:p>
          <a:p>
            <a:r>
              <a:rPr lang="en-US" altLang="ko-KR" dirty="0" smtClean="0"/>
              <a:t>DNX</a:t>
            </a:r>
            <a:endParaRPr lang="ko-KR" altLang="en-US" dirty="0"/>
          </a:p>
        </p:txBody>
      </p:sp>
    </p:spTree>
    <p:extLst>
      <p:ext uri="{BB962C8B-B14F-4D97-AF65-F5344CB8AC3E}">
        <p14:creationId xmlns:p14="http://schemas.microsoft.com/office/powerpoint/2010/main" val="177169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5071525" y="715180"/>
            <a:ext cx="5629275" cy="2800350"/>
          </a:xfrm>
          <a:prstGeom prst="rect">
            <a:avLst/>
          </a:prstGeom>
        </p:spPr>
      </p:pic>
      <p:sp>
        <p:nvSpPr>
          <p:cNvPr id="4" name="TextBox 3"/>
          <p:cNvSpPr txBox="1"/>
          <p:nvPr/>
        </p:nvSpPr>
        <p:spPr>
          <a:xfrm>
            <a:off x="540913" y="1017431"/>
            <a:ext cx="3400022" cy="2031325"/>
          </a:xfrm>
          <a:prstGeom prst="rect">
            <a:avLst/>
          </a:prstGeom>
          <a:noFill/>
        </p:spPr>
        <p:txBody>
          <a:bodyPr wrap="square" rtlCol="0">
            <a:spAutoFit/>
          </a:bodyPr>
          <a:lstStyle/>
          <a:p>
            <a:r>
              <a:rPr lang="en-US" altLang="ko-KR" dirty="0" smtClean="0"/>
              <a:t>dnx452</a:t>
            </a:r>
            <a:br>
              <a:rPr lang="en-US" altLang="ko-KR" dirty="0" smtClean="0"/>
            </a:br>
            <a:r>
              <a:rPr lang="en-US" altLang="ko-KR" dirty="0" smtClean="0"/>
              <a:t>- </a:t>
            </a:r>
            <a:r>
              <a:rPr lang="ko-KR" altLang="en-US" dirty="0" smtClean="0"/>
              <a:t>구 </a:t>
            </a:r>
            <a:r>
              <a:rPr lang="en-US" altLang="ko-KR" dirty="0" smtClean="0"/>
              <a:t>aspnet50</a:t>
            </a:r>
            <a:br>
              <a:rPr lang="en-US" altLang="ko-KR" dirty="0" smtClean="0"/>
            </a:br>
            <a:endParaRPr lang="en-US" altLang="ko-KR" dirty="0" smtClean="0"/>
          </a:p>
          <a:p>
            <a:r>
              <a:rPr lang="en-US" altLang="ko-KR" dirty="0" smtClean="0"/>
              <a:t>dnx46</a:t>
            </a:r>
            <a:br>
              <a:rPr lang="en-US" altLang="ko-KR" dirty="0" smtClean="0"/>
            </a:br>
            <a:endParaRPr lang="en-US" altLang="ko-KR" dirty="0" smtClean="0"/>
          </a:p>
          <a:p>
            <a:r>
              <a:rPr lang="en-US" altLang="ko-KR" dirty="0" smtClean="0"/>
              <a:t>dnxcore50</a:t>
            </a:r>
            <a:br>
              <a:rPr lang="en-US" altLang="ko-KR" dirty="0" smtClean="0"/>
            </a:br>
            <a:r>
              <a:rPr lang="en-US" altLang="ko-KR" dirty="0" smtClean="0"/>
              <a:t>- </a:t>
            </a:r>
            <a:r>
              <a:rPr lang="ko-KR" altLang="en-US" dirty="0" smtClean="0"/>
              <a:t>구 </a:t>
            </a:r>
            <a:r>
              <a:rPr lang="en-US" altLang="ko-KR" dirty="0" smtClean="0"/>
              <a:t>aspnetcore50</a:t>
            </a:r>
            <a:endParaRPr lang="ko-KR" altLang="en-US" dirty="0"/>
          </a:p>
        </p:txBody>
      </p:sp>
    </p:spTree>
    <p:extLst>
      <p:ext uri="{BB962C8B-B14F-4D97-AF65-F5344CB8AC3E}">
        <p14:creationId xmlns:p14="http://schemas.microsoft.com/office/powerpoint/2010/main" val="26056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1165538" y="928419"/>
            <a:ext cx="9448800" cy="4048125"/>
          </a:xfrm>
          <a:prstGeom prst="rect">
            <a:avLst/>
          </a:prstGeom>
        </p:spPr>
      </p:pic>
      <p:sp>
        <p:nvSpPr>
          <p:cNvPr id="4" name="직사각형 3"/>
          <p:cNvSpPr/>
          <p:nvPr/>
        </p:nvSpPr>
        <p:spPr>
          <a:xfrm>
            <a:off x="4556814" y="4976544"/>
            <a:ext cx="3469219" cy="369332"/>
          </a:xfrm>
          <a:prstGeom prst="rect">
            <a:avLst/>
          </a:prstGeom>
        </p:spPr>
        <p:txBody>
          <a:bodyPr wrap="none">
            <a:spAutoFit/>
          </a:bodyPr>
          <a:lstStyle/>
          <a:p>
            <a:r>
              <a:rPr lang="ko-KR" altLang="en-US" dirty="0">
                <a:hlinkClick r:id="rId3"/>
              </a:rPr>
              <a:t>https://</a:t>
            </a:r>
            <a:r>
              <a:rPr lang="ko-KR" altLang="en-US" dirty="0" smtClean="0">
                <a:hlinkClick r:id="rId3"/>
              </a:rPr>
              <a:t>github.com/aspnet/dnx</a:t>
            </a:r>
            <a:r>
              <a:rPr lang="ko-KR" altLang="en-US" dirty="0" smtClean="0"/>
              <a:t> </a:t>
            </a:r>
            <a:endParaRPr lang="ko-KR" altLang="en-US" dirty="0"/>
          </a:p>
        </p:txBody>
      </p:sp>
    </p:spTree>
    <p:extLst>
      <p:ext uri="{BB962C8B-B14F-4D97-AF65-F5344CB8AC3E}">
        <p14:creationId xmlns:p14="http://schemas.microsoft.com/office/powerpoint/2010/main" val="906349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NuGet</a:t>
            </a:r>
            <a:r>
              <a:rPr lang="ko-KR" altLang="en-US" sz="3600" b="1" dirty="0" smtClean="0"/>
              <a:t>의 중요성이 높아짐</a:t>
            </a:r>
            <a:endParaRPr lang="ko-KR" altLang="en-US" sz="3600" b="1" dirty="0"/>
          </a:p>
        </p:txBody>
      </p:sp>
      <p:sp>
        <p:nvSpPr>
          <p:cNvPr id="3" name="TextBox 2"/>
          <p:cNvSpPr txBox="1"/>
          <p:nvPr/>
        </p:nvSpPr>
        <p:spPr>
          <a:xfrm>
            <a:off x="323557" y="1300766"/>
            <a:ext cx="9284677" cy="1754326"/>
          </a:xfrm>
          <a:prstGeom prst="rect">
            <a:avLst/>
          </a:prstGeom>
          <a:noFill/>
        </p:spPr>
        <p:txBody>
          <a:bodyPr wrap="square" rtlCol="0">
            <a:spAutoFit/>
          </a:bodyPr>
          <a:lstStyle/>
          <a:p>
            <a:r>
              <a:rPr lang="en-US" altLang="ko-KR" dirty="0" err="1" smtClean="0"/>
              <a:t>NuGet</a:t>
            </a:r>
            <a:r>
              <a:rPr lang="en-US" altLang="ko-KR" dirty="0" smtClean="0"/>
              <a:t> all the things.</a:t>
            </a:r>
            <a:br>
              <a:rPr lang="en-US" altLang="ko-KR" dirty="0" smtClean="0"/>
            </a:br>
            <a:endParaRPr lang="en-US" altLang="ko-KR" dirty="0" smtClean="0"/>
          </a:p>
          <a:p>
            <a:r>
              <a:rPr lang="ko-KR" altLang="en-US" dirty="0" smtClean="0"/>
              <a:t>모든 것을 </a:t>
            </a:r>
            <a:r>
              <a:rPr lang="en-US" altLang="ko-KR" dirty="0" err="1" smtClean="0"/>
              <a:t>NuGet</a:t>
            </a:r>
            <a:r>
              <a:rPr lang="ko-KR" altLang="en-US" dirty="0" smtClean="0"/>
              <a:t>에서 인스톨 한다</a:t>
            </a:r>
            <a:r>
              <a:rPr lang="en-US" altLang="ko-KR" dirty="0" smtClean="0"/>
              <a:t>.</a:t>
            </a:r>
            <a:br>
              <a:rPr lang="en-US" altLang="ko-KR" dirty="0" smtClean="0"/>
            </a:br>
            <a:endParaRPr lang="en-US" altLang="ko-KR" dirty="0" smtClean="0"/>
          </a:p>
          <a:p>
            <a:r>
              <a:rPr lang="ko-KR" altLang="en-US" dirty="0" smtClean="0"/>
              <a:t>프레임워크에 </a:t>
            </a:r>
            <a:r>
              <a:rPr lang="en-US" altLang="ko-KR" dirty="0" err="1" smtClean="0"/>
              <a:t>NuGet</a:t>
            </a:r>
            <a:r>
              <a:rPr lang="ko-KR" altLang="en-US" dirty="0" smtClean="0"/>
              <a:t>을 통합</a:t>
            </a:r>
            <a:r>
              <a:rPr lang="en-US" altLang="ko-KR" dirty="0" smtClean="0"/>
              <a:t/>
            </a:r>
            <a:br>
              <a:rPr lang="en-US" altLang="ko-KR" dirty="0" smtClean="0"/>
            </a:br>
            <a:r>
              <a:rPr lang="en-US" altLang="ko-KR" dirty="0" smtClean="0"/>
              <a:t>- </a:t>
            </a:r>
            <a:r>
              <a:rPr lang="en-US" altLang="ko-KR" dirty="0" err="1" smtClean="0"/>
              <a:t>Microsoft.Framework.PackageManager</a:t>
            </a:r>
            <a:endParaRPr lang="ko-KR" altLang="en-US" dirty="0"/>
          </a:p>
        </p:txBody>
      </p:sp>
    </p:spTree>
    <p:extLst>
      <p:ext uri="{BB962C8B-B14F-4D97-AF65-F5344CB8AC3E}">
        <p14:creationId xmlns:p14="http://schemas.microsoft.com/office/powerpoint/2010/main" val="1830965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Core</a:t>
            </a:r>
            <a:r>
              <a:rPr lang="ko-KR" altLang="en-US" sz="3600" b="1" dirty="0" smtClean="0"/>
              <a:t>와 </a:t>
            </a:r>
            <a:r>
              <a:rPr lang="en-US" altLang="ko-KR" sz="3600" b="1" dirty="0" smtClean="0"/>
              <a:t>DNX</a:t>
            </a:r>
            <a:endParaRPr lang="ko-KR" altLang="en-US" sz="3600" b="1" dirty="0"/>
          </a:p>
        </p:txBody>
      </p:sp>
      <p:pic>
        <p:nvPicPr>
          <p:cNvPr id="3" name="그림 2"/>
          <p:cNvPicPr>
            <a:picLocks noChangeAspect="1"/>
          </p:cNvPicPr>
          <p:nvPr/>
        </p:nvPicPr>
        <p:blipFill>
          <a:blip r:embed="rId2"/>
          <a:stretch>
            <a:fillRect/>
          </a:stretch>
        </p:blipFill>
        <p:spPr>
          <a:xfrm>
            <a:off x="323557" y="1439147"/>
            <a:ext cx="10134600" cy="3876675"/>
          </a:xfrm>
          <a:prstGeom prst="rect">
            <a:avLst/>
          </a:prstGeom>
        </p:spPr>
      </p:pic>
    </p:spTree>
    <p:extLst>
      <p:ext uri="{BB962C8B-B14F-4D97-AF65-F5344CB8AC3E}">
        <p14:creationId xmlns:p14="http://schemas.microsoft.com/office/powerpoint/2010/main" val="3468555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smtClean="0"/>
              <a:t>크로스 플랫폼</a:t>
            </a:r>
            <a:endParaRPr lang="ko-KR" altLang="en-US" sz="3600" b="1" dirty="0"/>
          </a:p>
        </p:txBody>
      </p:sp>
      <p:sp>
        <p:nvSpPr>
          <p:cNvPr id="3" name="TextBox 2"/>
          <p:cNvSpPr txBox="1"/>
          <p:nvPr/>
        </p:nvSpPr>
        <p:spPr>
          <a:xfrm>
            <a:off x="323557" y="1300766"/>
            <a:ext cx="9284677" cy="2862322"/>
          </a:xfrm>
          <a:prstGeom prst="rect">
            <a:avLst/>
          </a:prstGeom>
          <a:noFill/>
        </p:spPr>
        <p:txBody>
          <a:bodyPr wrap="square" rtlCol="0">
            <a:spAutoFit/>
          </a:bodyPr>
          <a:lstStyle/>
          <a:p>
            <a:r>
              <a:rPr lang="ko-KR" altLang="en-US" dirty="0" smtClean="0"/>
              <a:t>현재</a:t>
            </a:r>
            <a:r>
              <a:rPr lang="en-US" altLang="ko-KR" dirty="0" smtClean="0"/>
              <a:t>: Mono</a:t>
            </a:r>
            <a:r>
              <a:rPr lang="ko-KR" altLang="en-US" dirty="0" smtClean="0"/>
              <a:t>에 속박</a:t>
            </a:r>
            <a:r>
              <a:rPr lang="en-US" altLang="ko-KR" dirty="0" smtClean="0"/>
              <a:t/>
            </a:r>
            <a:br>
              <a:rPr lang="en-US" altLang="ko-KR" dirty="0" smtClean="0"/>
            </a:br>
            <a:r>
              <a:rPr lang="en-US" altLang="ko-KR" dirty="0" smtClean="0"/>
              <a:t>- </a:t>
            </a:r>
            <a:r>
              <a:rPr lang="ko-KR" altLang="en-US" dirty="0" smtClean="0"/>
              <a:t>덕분에 </a:t>
            </a:r>
            <a:r>
              <a:rPr lang="en-US" altLang="ko-KR" dirty="0" smtClean="0"/>
              <a:t>x86 / x64 / ARM32</a:t>
            </a:r>
            <a:r>
              <a:rPr lang="ko-KR" altLang="en-US" dirty="0"/>
              <a:t> </a:t>
            </a:r>
            <a:r>
              <a:rPr lang="ko-KR" altLang="en-US" dirty="0" smtClean="0"/>
              <a:t>에서도 동작</a:t>
            </a:r>
            <a:r>
              <a:rPr lang="en-US" altLang="ko-KR" dirty="0" smtClean="0"/>
              <a:t/>
            </a:r>
            <a:br>
              <a:rPr lang="en-US" altLang="ko-KR" dirty="0" smtClean="0"/>
            </a:br>
            <a:endParaRPr lang="en-US" altLang="ko-KR" dirty="0" smtClean="0"/>
          </a:p>
          <a:p>
            <a:r>
              <a:rPr lang="ko-KR" altLang="en-US" dirty="0" smtClean="0"/>
              <a:t>미래</a:t>
            </a:r>
            <a:r>
              <a:rPr lang="en-US" altLang="ko-KR" dirty="0" smtClean="0"/>
              <a:t>: </a:t>
            </a:r>
            <a:r>
              <a:rPr lang="en-US" altLang="ko-KR" dirty="0" err="1" smtClean="0"/>
              <a:t>CoreCLR</a:t>
            </a:r>
            <a:r>
              <a:rPr lang="ko-KR" altLang="en-US" dirty="0" smtClean="0"/>
              <a:t>로 일관성 있는 거동</a:t>
            </a:r>
            <a:r>
              <a:rPr lang="en-US" altLang="ko-KR" dirty="0" smtClean="0"/>
              <a:t/>
            </a:r>
            <a:br>
              <a:rPr lang="en-US" altLang="ko-KR" dirty="0" smtClean="0"/>
            </a:br>
            <a:r>
              <a:rPr lang="en-US" altLang="ko-KR" dirty="0" smtClean="0"/>
              <a:t>- </a:t>
            </a:r>
            <a:r>
              <a:rPr lang="ko-KR" altLang="en-US" dirty="0" smtClean="0"/>
              <a:t>같은 </a:t>
            </a:r>
            <a:r>
              <a:rPr lang="en-US" altLang="ko-KR" dirty="0" smtClean="0"/>
              <a:t>JIT / GC </a:t>
            </a:r>
            <a:r>
              <a:rPr lang="ko-KR" altLang="en-US" dirty="0" smtClean="0"/>
              <a:t>등</a:t>
            </a:r>
            <a:r>
              <a:rPr lang="en-US" altLang="ko-KR" dirty="0" smtClean="0"/>
              <a:t/>
            </a:r>
            <a:br>
              <a:rPr lang="en-US" altLang="ko-KR" dirty="0" smtClean="0"/>
            </a:br>
            <a:endParaRPr lang="en-US" altLang="ko-KR" dirty="0" smtClean="0"/>
          </a:p>
          <a:p>
            <a:r>
              <a:rPr lang="en-US" altLang="ko-KR" dirty="0" smtClean="0"/>
              <a:t>DNX</a:t>
            </a:r>
            <a:r>
              <a:rPr lang="ko-KR" altLang="en-US" dirty="0" smtClean="0"/>
              <a:t>와 </a:t>
            </a:r>
            <a:r>
              <a:rPr lang="en-US" altLang="ko-KR" dirty="0" err="1" smtClean="0"/>
              <a:t>CoreCLR</a:t>
            </a:r>
            <a:r>
              <a:rPr lang="ko-KR" altLang="en-US" dirty="0" smtClean="0"/>
              <a:t>에서 동작하는 애플리케이션은 </a:t>
            </a:r>
            <a:r>
              <a:rPr lang="en-US" altLang="ko-KR" dirty="0" err="1" smtClean="0"/>
              <a:t>xcopy</a:t>
            </a:r>
            <a:r>
              <a:rPr lang="ko-KR" altLang="en-US" dirty="0" smtClean="0"/>
              <a:t>로 배포 가능</a:t>
            </a:r>
            <a:r>
              <a:rPr lang="en-US" altLang="ko-KR" dirty="0" smtClean="0"/>
              <a:t>.</a:t>
            </a:r>
            <a:br>
              <a:rPr lang="en-US" altLang="ko-KR" dirty="0" smtClean="0"/>
            </a:br>
            <a:endParaRPr lang="en-US" altLang="ko-KR" dirty="0" smtClean="0"/>
          </a:p>
          <a:p>
            <a:r>
              <a:rPr lang="en-US" altLang="ko-KR" dirty="0" smtClean="0"/>
              <a:t>DNX / </a:t>
            </a:r>
            <a:r>
              <a:rPr lang="en-US" altLang="ko-KR" dirty="0" err="1" smtClean="0"/>
              <a:t>CoreCLR</a:t>
            </a:r>
            <a:r>
              <a:rPr lang="ko-KR" altLang="en-US" dirty="0" smtClean="0"/>
              <a:t>이라면 </a:t>
            </a:r>
            <a:r>
              <a:rPr lang="en-US" altLang="ko-KR" dirty="0" smtClean="0"/>
              <a:t>C# </a:t>
            </a:r>
            <a:r>
              <a:rPr lang="ko-KR" altLang="en-US" dirty="0" smtClean="0"/>
              <a:t>코드가 어디에서라도 동작한다</a:t>
            </a:r>
            <a:r>
              <a:rPr lang="en-US" altLang="ko-KR" dirty="0" smtClean="0"/>
              <a:t>.</a:t>
            </a:r>
            <a:br>
              <a:rPr lang="en-US" altLang="ko-KR" dirty="0" smtClean="0"/>
            </a:br>
            <a:endParaRPr lang="ko-KR" altLang="en-US" dirty="0"/>
          </a:p>
        </p:txBody>
      </p:sp>
    </p:spTree>
    <p:extLst>
      <p:ext uri="{BB962C8B-B14F-4D97-AF65-F5344CB8AC3E}">
        <p14:creationId xmlns:p14="http://schemas.microsoft.com/office/powerpoint/2010/main" val="1970659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DNX</a:t>
            </a:r>
            <a:r>
              <a:rPr lang="ko-KR" altLang="en-US" sz="3600" b="1" dirty="0" smtClean="0"/>
              <a:t>를 사용한 이점</a:t>
            </a:r>
            <a:endParaRPr lang="ko-KR" altLang="en-US" sz="3600" b="1" dirty="0"/>
          </a:p>
        </p:txBody>
      </p:sp>
      <p:sp>
        <p:nvSpPr>
          <p:cNvPr id="3" name="TextBox 2"/>
          <p:cNvSpPr txBox="1"/>
          <p:nvPr/>
        </p:nvSpPr>
        <p:spPr>
          <a:xfrm>
            <a:off x="323557" y="1300766"/>
            <a:ext cx="9284677" cy="3416320"/>
          </a:xfrm>
          <a:prstGeom prst="rect">
            <a:avLst/>
          </a:prstGeom>
          <a:noFill/>
        </p:spPr>
        <p:txBody>
          <a:bodyPr wrap="square" rtlCol="0">
            <a:spAutoFit/>
          </a:bodyPr>
          <a:lstStyle/>
          <a:p>
            <a:r>
              <a:rPr lang="ko-KR" altLang="en-US" dirty="0" smtClean="0"/>
              <a:t>컴파일</a:t>
            </a:r>
            <a:r>
              <a:rPr lang="en-US" altLang="ko-KR" dirty="0" smtClean="0"/>
              <a:t>, Visual Studio</a:t>
            </a:r>
            <a:r>
              <a:rPr lang="ko-KR" altLang="en-US" dirty="0" smtClean="0"/>
              <a:t>가 불 필요</a:t>
            </a:r>
            <a:r>
              <a:rPr lang="en-US" altLang="ko-KR" dirty="0" smtClean="0"/>
              <a:t/>
            </a:r>
            <a:br>
              <a:rPr lang="en-US" altLang="ko-KR" dirty="0" smtClean="0"/>
            </a:br>
            <a:r>
              <a:rPr lang="en-US" altLang="ko-KR" dirty="0" smtClean="0"/>
              <a:t>- Roslyn</a:t>
            </a:r>
            <a:r>
              <a:rPr lang="ko-KR" altLang="en-US" dirty="0" smtClean="0"/>
              <a:t>을 사용한 실행 시 컴파일</a:t>
            </a:r>
            <a:r>
              <a:rPr lang="en-US" altLang="ko-KR" dirty="0" smtClean="0"/>
              <a:t/>
            </a:r>
            <a:br>
              <a:rPr lang="en-US" altLang="ko-KR" dirty="0" smtClean="0"/>
            </a:br>
            <a:endParaRPr lang="en-US" altLang="ko-KR" dirty="0" smtClean="0"/>
          </a:p>
          <a:p>
            <a:r>
              <a:rPr lang="en-US" altLang="ko-KR" dirty="0" smtClean="0"/>
              <a:t>Windows / IIS</a:t>
            </a:r>
            <a:r>
              <a:rPr lang="ko-KR" altLang="en-US" dirty="0" smtClean="0"/>
              <a:t>에 속박되지 않는 실행 환경</a:t>
            </a:r>
            <a:r>
              <a:rPr lang="en-US" altLang="ko-KR" dirty="0" smtClean="0"/>
              <a:t/>
            </a:r>
            <a:br>
              <a:rPr lang="en-US" altLang="ko-KR" dirty="0" smtClean="0"/>
            </a:br>
            <a:r>
              <a:rPr lang="en-US" altLang="ko-KR" dirty="0" smtClean="0"/>
              <a:t>- </a:t>
            </a:r>
            <a:r>
              <a:rPr lang="en-US" altLang="ko-KR" dirty="0" err="1" smtClean="0"/>
              <a:t>libuv</a:t>
            </a:r>
            <a:r>
              <a:rPr lang="en-US" altLang="ko-KR" dirty="0" smtClean="0"/>
              <a:t> </a:t>
            </a:r>
            <a:r>
              <a:rPr lang="ko-KR" altLang="en-US" dirty="0" smtClean="0"/>
              <a:t>베이스의 </a:t>
            </a:r>
            <a:r>
              <a:rPr lang="en-US" altLang="ko-KR" dirty="0" smtClean="0"/>
              <a:t>Kestrel</a:t>
            </a:r>
            <a:br>
              <a:rPr lang="en-US" altLang="ko-KR" dirty="0" smtClean="0"/>
            </a:br>
            <a:r>
              <a:rPr lang="en-US" altLang="ko-KR" dirty="0" smtClean="0"/>
              <a:t>- </a:t>
            </a:r>
            <a:r>
              <a:rPr lang="en-US" altLang="ko-KR" dirty="0" err="1" smtClean="0"/>
              <a:t>Docker</a:t>
            </a:r>
            <a:r>
              <a:rPr lang="ko-KR" altLang="en-US" dirty="0" smtClean="0"/>
              <a:t>에서 </a:t>
            </a:r>
            <a:r>
              <a:rPr lang="en-US" altLang="ko-KR" dirty="0" smtClean="0"/>
              <a:t>ASP.NET 5 </a:t>
            </a:r>
            <a:r>
              <a:rPr lang="ko-KR" altLang="en-US" dirty="0" smtClean="0"/>
              <a:t>지원</a:t>
            </a:r>
            <a:r>
              <a:rPr lang="en-US" altLang="ko-KR" dirty="0" smtClean="0"/>
              <a:t/>
            </a:r>
            <a:br>
              <a:rPr lang="en-US" altLang="ko-KR" dirty="0" smtClean="0"/>
            </a:br>
            <a:endParaRPr lang="en-US" altLang="ko-KR" dirty="0" smtClean="0"/>
          </a:p>
          <a:p>
            <a:r>
              <a:rPr lang="en-US" altLang="ko-KR" dirty="0" smtClean="0"/>
              <a:t>ASP.NET 5</a:t>
            </a:r>
            <a:r>
              <a:rPr lang="ko-KR" altLang="en-US" dirty="0" smtClean="0"/>
              <a:t>를 이용한 애플리케이션 개발</a:t>
            </a:r>
            <a:r>
              <a:rPr lang="en-US" altLang="ko-KR" dirty="0" smtClean="0"/>
              <a:t/>
            </a:r>
            <a:br>
              <a:rPr lang="en-US" altLang="ko-KR" dirty="0" smtClean="0"/>
            </a:br>
            <a:r>
              <a:rPr lang="en-US" altLang="ko-KR" dirty="0" smtClean="0"/>
              <a:t>- MVC 6 / </a:t>
            </a:r>
            <a:r>
              <a:rPr lang="en-US" altLang="ko-KR" dirty="0" err="1" smtClean="0"/>
              <a:t>SignalR</a:t>
            </a:r>
            <a:r>
              <a:rPr lang="en-US" altLang="ko-KR" dirty="0" smtClean="0"/>
              <a:t> 3 </a:t>
            </a:r>
            <a:r>
              <a:rPr lang="ko-KR" altLang="en-US" dirty="0" smtClean="0"/>
              <a:t>등</a:t>
            </a:r>
            <a:r>
              <a:rPr lang="en-US" altLang="ko-KR" dirty="0"/>
              <a:t/>
            </a:r>
            <a:br>
              <a:rPr lang="en-US" altLang="ko-KR" dirty="0"/>
            </a:br>
            <a:endParaRPr lang="en-US" altLang="ko-KR" dirty="0" smtClean="0"/>
          </a:p>
          <a:p>
            <a:r>
              <a:rPr lang="ko-KR" altLang="en-US" dirty="0" smtClean="0"/>
              <a:t>작은 하드웨어에서도 동작</a:t>
            </a:r>
            <a:r>
              <a:rPr lang="en-US" altLang="ko-KR" dirty="0" smtClean="0"/>
              <a:t/>
            </a:r>
            <a:br>
              <a:rPr lang="en-US" altLang="ko-KR" dirty="0" smtClean="0"/>
            </a:br>
            <a:r>
              <a:rPr lang="en-US" altLang="ko-KR" dirty="0" smtClean="0"/>
              <a:t>- Raspberry Pi</a:t>
            </a:r>
            <a:r>
              <a:rPr lang="ko-KR" altLang="en-US" dirty="0" smtClean="0"/>
              <a:t>에서도 동작</a:t>
            </a:r>
            <a:endParaRPr lang="en-US" altLang="ko-KR" dirty="0" smtClean="0"/>
          </a:p>
        </p:txBody>
      </p:sp>
    </p:spTree>
    <p:extLst>
      <p:ext uri="{BB962C8B-B14F-4D97-AF65-F5344CB8AC3E}">
        <p14:creationId xmlns:p14="http://schemas.microsoft.com/office/powerpoint/2010/main" val="422349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a:t>DNX</a:t>
            </a:r>
            <a:r>
              <a:rPr lang="ko-KR" altLang="en-US" sz="3600" b="1" dirty="0"/>
              <a:t>를 사용한 </a:t>
            </a:r>
            <a:r>
              <a:rPr lang="ko-KR" altLang="en-US" sz="3600" b="1" dirty="0" smtClean="0"/>
              <a:t>단점</a:t>
            </a:r>
            <a:endParaRPr lang="ko-KR" altLang="en-US" sz="3600" b="1" dirty="0"/>
          </a:p>
        </p:txBody>
      </p:sp>
      <p:sp>
        <p:nvSpPr>
          <p:cNvPr id="3" name="TextBox 2"/>
          <p:cNvSpPr txBox="1"/>
          <p:nvPr/>
        </p:nvSpPr>
        <p:spPr>
          <a:xfrm>
            <a:off x="323557" y="1300766"/>
            <a:ext cx="9284677" cy="1754326"/>
          </a:xfrm>
          <a:prstGeom prst="rect">
            <a:avLst/>
          </a:prstGeom>
          <a:noFill/>
        </p:spPr>
        <p:txBody>
          <a:bodyPr wrap="square" rtlCol="0">
            <a:spAutoFit/>
          </a:bodyPr>
          <a:lstStyle/>
          <a:p>
            <a:r>
              <a:rPr lang="ko-KR" altLang="en-US" dirty="0" smtClean="0"/>
              <a:t>아직 개발 중 진척은 </a:t>
            </a:r>
            <a:r>
              <a:rPr lang="en-US" altLang="ko-KR" dirty="0" smtClean="0"/>
              <a:t>2/3 </a:t>
            </a:r>
            <a:r>
              <a:rPr lang="ko-KR" altLang="en-US" dirty="0" smtClean="0"/>
              <a:t>정도</a:t>
            </a:r>
            <a:r>
              <a:rPr lang="en-US" altLang="ko-KR" dirty="0" smtClean="0"/>
              <a:t/>
            </a:r>
            <a:br>
              <a:rPr lang="en-US" altLang="ko-KR" dirty="0" smtClean="0"/>
            </a:br>
            <a:endParaRPr lang="en-US" altLang="ko-KR" dirty="0" smtClean="0"/>
          </a:p>
          <a:p>
            <a:r>
              <a:rPr lang="en-US" altLang="ko-KR" dirty="0" err="1" smtClean="0"/>
              <a:t>CoreCLR</a:t>
            </a:r>
            <a:r>
              <a:rPr lang="en-US" altLang="ko-KR" dirty="0" smtClean="0"/>
              <a:t>(</a:t>
            </a:r>
            <a:r>
              <a:rPr lang="ko-KR" altLang="en-US" dirty="0" smtClean="0"/>
              <a:t>개발 중</a:t>
            </a:r>
            <a:r>
              <a:rPr lang="en-US" altLang="ko-KR" dirty="0" smtClean="0"/>
              <a:t>) + DNX(</a:t>
            </a:r>
            <a:r>
              <a:rPr lang="ko-KR" altLang="en-US" dirty="0" smtClean="0"/>
              <a:t>개발 중</a:t>
            </a:r>
            <a:r>
              <a:rPr lang="en-US" altLang="ko-KR" dirty="0" smtClean="0"/>
              <a:t>) + </a:t>
            </a:r>
            <a:r>
              <a:rPr lang="en-US" altLang="ko-KR" dirty="0" err="1" smtClean="0"/>
              <a:t>ASP.NEt</a:t>
            </a:r>
            <a:r>
              <a:rPr lang="en-US" altLang="ko-KR" dirty="0" smtClean="0"/>
              <a:t> 5(</a:t>
            </a:r>
            <a:r>
              <a:rPr lang="ko-KR" altLang="en-US" dirty="0" smtClean="0"/>
              <a:t>개발 중</a:t>
            </a:r>
            <a:r>
              <a:rPr lang="en-US" altLang="ko-KR" dirty="0" smtClean="0"/>
              <a:t>)</a:t>
            </a:r>
            <a:br>
              <a:rPr lang="en-US" altLang="ko-KR" dirty="0" smtClean="0"/>
            </a:br>
            <a:endParaRPr lang="en-US" altLang="ko-KR" dirty="0" smtClean="0"/>
          </a:p>
          <a:p>
            <a:r>
              <a:rPr lang="en-US" altLang="ko-KR" dirty="0" smtClean="0"/>
              <a:t>ASP.NET 4.6</a:t>
            </a:r>
            <a:r>
              <a:rPr lang="ko-KR" altLang="en-US" dirty="0" smtClean="0"/>
              <a:t>과 호환성 없음</a:t>
            </a:r>
            <a:r>
              <a:rPr lang="en-US" altLang="ko-KR" dirty="0" smtClean="0"/>
              <a:t/>
            </a:r>
            <a:br>
              <a:rPr lang="en-US" altLang="ko-KR" dirty="0" smtClean="0"/>
            </a:br>
            <a:endParaRPr lang="en-US" altLang="ko-KR" dirty="0" smtClean="0"/>
          </a:p>
        </p:txBody>
      </p:sp>
    </p:spTree>
    <p:extLst>
      <p:ext uri="{BB962C8B-B14F-4D97-AF65-F5344CB8AC3E}">
        <p14:creationId xmlns:p14="http://schemas.microsoft.com/office/powerpoint/2010/main" val="338254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Framework </a:t>
            </a:r>
            <a:r>
              <a:rPr lang="ko-KR" altLang="en-US" sz="3600" b="1" dirty="0" smtClean="0"/>
              <a:t>구성 요소</a:t>
            </a:r>
            <a:endParaRPr lang="ko-KR" altLang="en-US" sz="3600" b="1" dirty="0"/>
          </a:p>
        </p:txBody>
      </p:sp>
      <p:sp>
        <p:nvSpPr>
          <p:cNvPr id="3" name="직사각형 2"/>
          <p:cNvSpPr/>
          <p:nvPr/>
        </p:nvSpPr>
        <p:spPr>
          <a:xfrm>
            <a:off x="323556" y="1237986"/>
            <a:ext cx="11383339" cy="1754326"/>
          </a:xfrm>
          <a:prstGeom prst="rect">
            <a:avLst/>
          </a:prstGeom>
        </p:spPr>
        <p:txBody>
          <a:bodyPr wrap="square">
            <a:spAutoFit/>
          </a:bodyPr>
          <a:lstStyle/>
          <a:p>
            <a:r>
              <a:rPr lang="ko-KR" altLang="en-US" dirty="0" smtClean="0"/>
              <a:t>.NET Frameworkの互換性を考えるうえで、.NET Frameworkを以下の3つの構成要素に分けて考えてみよう。</a:t>
            </a:r>
          </a:p>
          <a:p>
            <a:endParaRPr lang="ko-KR" altLang="en-US" dirty="0" smtClean="0"/>
          </a:p>
          <a:p>
            <a:r>
              <a:rPr lang="ko-KR" altLang="en-US" dirty="0" smtClean="0"/>
              <a:t>- コンパイラ： C#などの高級言語で書かれたプログラムを「IL（Intermediate Language）」と呼ばれる中間形式に変換する</a:t>
            </a:r>
          </a:p>
          <a:p>
            <a:r>
              <a:rPr lang="ko-KR" altLang="en-US" dirty="0" smtClean="0"/>
              <a:t>- 実行環境（ランタイム）： ILコードを解釈して実行する</a:t>
            </a:r>
          </a:p>
          <a:p>
            <a:r>
              <a:rPr lang="ko-KR" altLang="en-US" dirty="0" smtClean="0"/>
              <a:t>- 標準ライブラリ： .NET Framework（あるいはその互換環境）をインストールした時点で使えるライブラリ</a:t>
            </a:r>
            <a:endParaRPr lang="ko-KR" altLang="en-US" dirty="0"/>
          </a:p>
        </p:txBody>
      </p:sp>
    </p:spTree>
    <p:extLst>
      <p:ext uri="{BB962C8B-B14F-4D97-AF65-F5344CB8AC3E}">
        <p14:creationId xmlns:p14="http://schemas.microsoft.com/office/powerpoint/2010/main" val="2239959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DNX</a:t>
            </a:r>
            <a:r>
              <a:rPr lang="ko-KR" altLang="en-US" sz="3600" b="1" dirty="0" smtClean="0"/>
              <a:t>의 중요 명령어</a:t>
            </a:r>
            <a:endParaRPr lang="ko-KR" altLang="en-US" sz="3600" b="1" dirty="0"/>
          </a:p>
        </p:txBody>
      </p:sp>
      <p:sp>
        <p:nvSpPr>
          <p:cNvPr id="3" name="TextBox 2"/>
          <p:cNvSpPr txBox="1"/>
          <p:nvPr/>
        </p:nvSpPr>
        <p:spPr>
          <a:xfrm>
            <a:off x="323557" y="1300766"/>
            <a:ext cx="9284677" cy="4801314"/>
          </a:xfrm>
          <a:prstGeom prst="rect">
            <a:avLst/>
          </a:prstGeom>
          <a:noFill/>
        </p:spPr>
        <p:txBody>
          <a:bodyPr wrap="square" rtlCol="0">
            <a:spAutoFit/>
          </a:bodyPr>
          <a:lstStyle/>
          <a:p>
            <a:r>
              <a:rPr lang="en-US" altLang="ko-KR" dirty="0" err="1" smtClean="0"/>
              <a:t>dnvm</a:t>
            </a:r>
            <a:r>
              <a:rPr lang="en-US" altLang="ko-KR" dirty="0" smtClean="0"/>
              <a:t> / </a:t>
            </a:r>
            <a:r>
              <a:rPr lang="en-US" altLang="ko-KR" dirty="0" err="1" smtClean="0"/>
              <a:t>dnx</a:t>
            </a:r>
            <a:r>
              <a:rPr lang="en-US" altLang="ko-KR" dirty="0" smtClean="0"/>
              <a:t> / </a:t>
            </a:r>
            <a:r>
              <a:rPr lang="en-US" altLang="ko-KR" dirty="0" err="1" smtClean="0"/>
              <a:t>dnu</a:t>
            </a:r>
            <a:r>
              <a:rPr lang="en-US" altLang="ko-KR" dirty="0" smtClean="0"/>
              <a:t/>
            </a:r>
            <a:br>
              <a:rPr lang="en-US" altLang="ko-KR" dirty="0" smtClean="0"/>
            </a:br>
            <a:r>
              <a:rPr lang="en-US" altLang="ko-KR" dirty="0" smtClean="0"/>
              <a:t/>
            </a:r>
            <a:br>
              <a:rPr lang="en-US" altLang="ko-KR" dirty="0" smtClean="0"/>
            </a:br>
            <a:r>
              <a:rPr lang="en-US" altLang="ko-KR" dirty="0" err="1"/>
              <a:t>dnvm</a:t>
            </a:r>
            <a:r>
              <a:rPr lang="en-US" altLang="ko-KR" dirty="0" smtClean="0"/>
              <a:t>(</a:t>
            </a:r>
            <a:r>
              <a:rPr lang="ko-KR" altLang="en-US" dirty="0" smtClean="0"/>
              <a:t>런타임 관리</a:t>
            </a:r>
            <a:r>
              <a:rPr lang="en-US" altLang="ko-KR" dirty="0" smtClean="0"/>
              <a:t>)</a:t>
            </a:r>
            <a:br>
              <a:rPr lang="en-US" altLang="ko-KR" dirty="0" smtClean="0"/>
            </a:br>
            <a:r>
              <a:rPr lang="ko-KR" altLang="en-US" dirty="0" smtClean="0"/>
              <a:t>서브 명령어</a:t>
            </a:r>
            <a:r>
              <a:rPr lang="en-US" altLang="ko-KR" dirty="0" smtClean="0"/>
              <a:t/>
            </a:r>
            <a:br>
              <a:rPr lang="en-US" altLang="ko-KR" dirty="0" smtClean="0"/>
            </a:br>
            <a:r>
              <a:rPr lang="en-US" altLang="ko-KR" dirty="0" smtClean="0"/>
              <a:t>- upgrade : </a:t>
            </a:r>
            <a:r>
              <a:rPr lang="ko-KR" altLang="en-US" dirty="0" smtClean="0"/>
              <a:t>최신의 </a:t>
            </a:r>
            <a:r>
              <a:rPr lang="en-US" altLang="ko-KR" dirty="0" smtClean="0"/>
              <a:t>DNX</a:t>
            </a:r>
            <a:r>
              <a:rPr lang="ko-KR" altLang="en-US" dirty="0" smtClean="0"/>
              <a:t>을 설치</a:t>
            </a:r>
            <a:r>
              <a:rPr lang="en-US" altLang="ko-KR" dirty="0" smtClean="0"/>
              <a:t/>
            </a:r>
            <a:br>
              <a:rPr lang="en-US" altLang="ko-KR" dirty="0" smtClean="0"/>
            </a:br>
            <a:r>
              <a:rPr lang="en-US" altLang="ko-KR" dirty="0" smtClean="0"/>
              <a:t>- list: </a:t>
            </a:r>
            <a:r>
              <a:rPr lang="ko-KR" altLang="en-US" dirty="0" smtClean="0"/>
              <a:t>이미 인스톨 한 런타임 일람</a:t>
            </a:r>
            <a:r>
              <a:rPr lang="en-US" altLang="ko-KR" dirty="0" smtClean="0"/>
              <a:t/>
            </a:r>
            <a:br>
              <a:rPr lang="en-US" altLang="ko-KR" dirty="0" smtClean="0"/>
            </a:br>
            <a:r>
              <a:rPr lang="en-US" altLang="ko-KR" dirty="0" smtClean="0"/>
              <a:t>- use: </a:t>
            </a:r>
            <a:r>
              <a:rPr lang="ko-KR" altLang="en-US" dirty="0" smtClean="0"/>
              <a:t>사용할 버전을 지정</a:t>
            </a:r>
            <a:r>
              <a:rPr lang="en-US" altLang="ko-KR" dirty="0" smtClean="0"/>
              <a:t/>
            </a:r>
            <a:br>
              <a:rPr lang="en-US" altLang="ko-KR" dirty="0" smtClean="0"/>
            </a:br>
            <a:endParaRPr lang="en-US" altLang="ko-KR" dirty="0" smtClean="0"/>
          </a:p>
          <a:p>
            <a:r>
              <a:rPr lang="en-US" altLang="ko-KR" dirty="0" err="1" smtClean="0"/>
              <a:t>dnx</a:t>
            </a:r>
            <a:r>
              <a:rPr lang="en-US" altLang="ko-KR" dirty="0" smtClean="0"/>
              <a:t>(</a:t>
            </a:r>
            <a:r>
              <a:rPr lang="ko-KR" altLang="en-US" dirty="0" smtClean="0"/>
              <a:t>애플리케이션 실행</a:t>
            </a:r>
            <a:r>
              <a:rPr lang="en-US" altLang="ko-KR" dirty="0" smtClean="0"/>
              <a:t>)</a:t>
            </a:r>
            <a:br>
              <a:rPr lang="en-US" altLang="ko-KR" dirty="0" smtClean="0"/>
            </a:br>
            <a:r>
              <a:rPr lang="ko-KR" altLang="en-US" dirty="0" smtClean="0"/>
              <a:t>서브 명령어</a:t>
            </a:r>
            <a:endParaRPr lang="en-US" altLang="ko-KR" dirty="0" smtClean="0"/>
          </a:p>
          <a:p>
            <a:r>
              <a:rPr lang="en-US" altLang="ko-KR" dirty="0" smtClean="0"/>
              <a:t>- kestrel / run / web</a:t>
            </a:r>
            <a:br>
              <a:rPr lang="en-US" altLang="ko-KR" dirty="0" smtClean="0"/>
            </a:br>
            <a:endParaRPr lang="en-US" altLang="ko-KR" dirty="0" smtClean="0"/>
          </a:p>
          <a:p>
            <a:r>
              <a:rPr lang="en-US" altLang="ko-KR" dirty="0" err="1" smtClean="0"/>
              <a:t>dnu</a:t>
            </a:r>
            <a:r>
              <a:rPr lang="en-US" altLang="ko-KR" dirty="0" smtClean="0"/>
              <a:t>(</a:t>
            </a:r>
            <a:r>
              <a:rPr lang="ko-KR" altLang="en-US" dirty="0" smtClean="0"/>
              <a:t>개발용</a:t>
            </a:r>
            <a:r>
              <a:rPr lang="en-US" altLang="ko-KR" dirty="0" smtClean="0"/>
              <a:t>)</a:t>
            </a:r>
            <a:br>
              <a:rPr lang="en-US" altLang="ko-KR" dirty="0" smtClean="0"/>
            </a:br>
            <a:r>
              <a:rPr lang="ko-KR" altLang="en-US" dirty="0" smtClean="0"/>
              <a:t>서브 명령어</a:t>
            </a:r>
            <a:r>
              <a:rPr lang="en-US" altLang="ko-KR" dirty="0" smtClean="0"/>
              <a:t/>
            </a:r>
            <a:br>
              <a:rPr lang="en-US" altLang="ko-KR" dirty="0" smtClean="0"/>
            </a:br>
            <a:r>
              <a:rPr lang="en-US" altLang="ko-KR" dirty="0" smtClean="0"/>
              <a:t>- restore: </a:t>
            </a:r>
            <a:r>
              <a:rPr lang="en-US" altLang="ko-KR" dirty="0" err="1" smtClean="0"/>
              <a:t>NuGet</a:t>
            </a:r>
            <a:r>
              <a:rPr lang="ko-KR" altLang="en-US" dirty="0" smtClean="0"/>
              <a:t>에서 패키지 복원</a:t>
            </a:r>
            <a:r>
              <a:rPr lang="en-US" altLang="ko-KR" dirty="0" smtClean="0"/>
              <a:t/>
            </a:r>
            <a:br>
              <a:rPr lang="en-US" altLang="ko-KR" dirty="0" smtClean="0"/>
            </a:br>
            <a:r>
              <a:rPr lang="en-US" altLang="ko-KR" dirty="0" smtClean="0"/>
              <a:t>- pack: </a:t>
            </a:r>
            <a:r>
              <a:rPr lang="en-US" altLang="ko-KR" dirty="0" err="1" smtClean="0"/>
              <a:t>nupkg</a:t>
            </a:r>
            <a:r>
              <a:rPr lang="ko-KR" altLang="en-US" dirty="0" smtClean="0"/>
              <a:t>를 생성</a:t>
            </a:r>
            <a:r>
              <a:rPr lang="en-US" altLang="ko-KR" dirty="0" smtClean="0"/>
              <a:t/>
            </a:r>
            <a:br>
              <a:rPr lang="en-US" altLang="ko-KR" dirty="0" smtClean="0"/>
            </a:br>
            <a:r>
              <a:rPr lang="en-US" altLang="ko-KR" dirty="0" smtClean="0"/>
              <a:t>- publish: </a:t>
            </a:r>
            <a:r>
              <a:rPr lang="ko-KR" altLang="en-US" dirty="0" err="1" smtClean="0"/>
              <a:t>포터블한</a:t>
            </a:r>
            <a:r>
              <a:rPr lang="ko-KR" altLang="en-US" dirty="0" smtClean="0"/>
              <a:t> 형으로 출력</a:t>
            </a:r>
            <a:endParaRPr lang="en-US" altLang="ko-KR" dirty="0" smtClean="0"/>
          </a:p>
        </p:txBody>
      </p:sp>
    </p:spTree>
    <p:extLst>
      <p:ext uri="{BB962C8B-B14F-4D97-AF65-F5344CB8AC3E}">
        <p14:creationId xmlns:p14="http://schemas.microsoft.com/office/powerpoint/2010/main" val="196219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9809" y="1586877"/>
            <a:ext cx="5188601" cy="2800767"/>
          </a:xfrm>
          <a:prstGeom prst="rect">
            <a:avLst/>
          </a:prstGeom>
          <a:noFill/>
        </p:spPr>
        <p:txBody>
          <a:bodyPr wrap="square" rtlCol="0">
            <a:spAutoFit/>
          </a:bodyPr>
          <a:lstStyle/>
          <a:p>
            <a:r>
              <a:rPr lang="en-US" altLang="ko-KR" sz="8800" b="1" dirty="0" err="1" smtClean="0"/>
              <a:t>CoreCLR</a:t>
            </a:r>
            <a:r>
              <a:rPr lang="en-US" altLang="ko-KR" sz="8800" b="1" dirty="0" smtClean="0"/>
              <a:t>? </a:t>
            </a:r>
            <a:r>
              <a:rPr lang="en-US" altLang="ko-KR" sz="8800" b="1" dirty="0" smtClean="0"/>
              <a:t>DNX?</a:t>
            </a:r>
            <a:endParaRPr lang="ko-KR" altLang="en-US" sz="8800" b="1" dirty="0"/>
          </a:p>
        </p:txBody>
      </p:sp>
      <p:pic>
        <p:nvPicPr>
          <p:cNvPr id="4" name="그림 3"/>
          <p:cNvPicPr>
            <a:picLocks noChangeAspect="1"/>
          </p:cNvPicPr>
          <p:nvPr/>
        </p:nvPicPr>
        <p:blipFill>
          <a:blip r:embed="rId2"/>
          <a:stretch>
            <a:fillRect/>
          </a:stretch>
        </p:blipFill>
        <p:spPr>
          <a:xfrm>
            <a:off x="473810" y="852152"/>
            <a:ext cx="6096000" cy="5334000"/>
          </a:xfrm>
          <a:prstGeom prst="rect">
            <a:avLst/>
          </a:prstGeom>
        </p:spPr>
      </p:pic>
    </p:spTree>
    <p:extLst>
      <p:ext uri="{BB962C8B-B14F-4D97-AF65-F5344CB8AC3E}">
        <p14:creationId xmlns:p14="http://schemas.microsoft.com/office/powerpoint/2010/main" val="590205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Core Runtime(</a:t>
            </a:r>
            <a:r>
              <a:rPr lang="en-US" altLang="ko-KR" sz="3600" b="1" dirty="0" err="1" smtClean="0"/>
              <a:t>CoreCLR</a:t>
            </a:r>
            <a:r>
              <a:rPr lang="en-US" altLang="ko-KR" sz="3600" b="1" dirty="0" smtClean="0"/>
              <a:t>)</a:t>
            </a:r>
            <a:endParaRPr lang="ko-KR" altLang="en-US" sz="3600" b="1" dirty="0"/>
          </a:p>
        </p:txBody>
      </p:sp>
      <p:sp>
        <p:nvSpPr>
          <p:cNvPr id="3" name="TextBox 2"/>
          <p:cNvSpPr txBox="1"/>
          <p:nvPr/>
        </p:nvSpPr>
        <p:spPr>
          <a:xfrm>
            <a:off x="323557" y="1300766"/>
            <a:ext cx="9284677" cy="646331"/>
          </a:xfrm>
          <a:prstGeom prst="rect">
            <a:avLst/>
          </a:prstGeom>
          <a:noFill/>
        </p:spPr>
        <p:txBody>
          <a:bodyPr wrap="square" rtlCol="0">
            <a:spAutoFit/>
          </a:bodyPr>
          <a:lstStyle/>
          <a:p>
            <a:r>
              <a:rPr lang="en-US" altLang="ko-KR" dirty="0" err="1" smtClean="0"/>
              <a:t>RyuJIT</a:t>
            </a:r>
            <a:r>
              <a:rPr lang="ko-KR" altLang="en-US" dirty="0" smtClean="0"/>
              <a:t>나 </a:t>
            </a:r>
            <a:r>
              <a:rPr lang="en-US" altLang="ko-KR" dirty="0" smtClean="0"/>
              <a:t>GC </a:t>
            </a:r>
            <a:r>
              <a:rPr lang="ko-KR" altLang="en-US" dirty="0" smtClean="0"/>
              <a:t>등 </a:t>
            </a:r>
            <a:r>
              <a:rPr lang="ko-KR" altLang="en-US" dirty="0" smtClean="0"/>
              <a:t>관리 코드의 실행에 필요한 기능을 제공</a:t>
            </a:r>
            <a:r>
              <a:rPr lang="en-US" altLang="ko-KR" dirty="0" smtClean="0"/>
              <a:t>.</a:t>
            </a:r>
          </a:p>
          <a:p>
            <a:r>
              <a:rPr lang="en-US" altLang="ko-KR" dirty="0" smtClean="0"/>
              <a:t>.</a:t>
            </a:r>
            <a:r>
              <a:rPr lang="en-US" altLang="ko-KR" dirty="0" smtClean="0"/>
              <a:t>NET Framework</a:t>
            </a:r>
            <a:r>
              <a:rPr lang="ko-KR" altLang="en-US" dirty="0" smtClean="0"/>
              <a:t>을 하나의 </a:t>
            </a:r>
            <a:r>
              <a:rPr lang="en-US" altLang="ko-KR" dirty="0" smtClean="0"/>
              <a:t>DLL</a:t>
            </a:r>
            <a:r>
              <a:rPr lang="ko-KR" altLang="en-US" dirty="0" smtClean="0"/>
              <a:t>로 </a:t>
            </a:r>
            <a:r>
              <a:rPr lang="ko-KR" altLang="en-US" dirty="0" err="1" smtClean="0"/>
              <a:t>만듬</a:t>
            </a:r>
            <a:r>
              <a:rPr lang="en-US" altLang="ko-KR" dirty="0" smtClean="0"/>
              <a:t>.</a:t>
            </a:r>
            <a:endParaRPr lang="en-US" altLang="ko-KR" dirty="0" smtClean="0"/>
          </a:p>
        </p:txBody>
      </p:sp>
      <p:graphicFrame>
        <p:nvGraphicFramePr>
          <p:cNvPr id="5" name="표 4"/>
          <p:cNvGraphicFramePr>
            <a:graphicFrameLocks noGrp="1"/>
          </p:cNvGraphicFramePr>
          <p:nvPr>
            <p:extLst>
              <p:ext uri="{D42A27DB-BD31-4B8C-83A1-F6EECF244321}">
                <p14:modId xmlns:p14="http://schemas.microsoft.com/office/powerpoint/2010/main" val="295668119"/>
              </p:ext>
            </p:extLst>
          </p:nvPr>
        </p:nvGraphicFramePr>
        <p:xfrm>
          <a:off x="1480234" y="3256804"/>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latinLnBrk="1"/>
                      <a:endParaRPr lang="ko-KR" altLang="en-US" dirty="0"/>
                    </a:p>
                  </a:txBody>
                  <a:tcPr/>
                </a:tc>
                <a:tc>
                  <a:txBody>
                    <a:bodyPr/>
                    <a:lstStyle/>
                    <a:p>
                      <a:pPr latinLnBrk="1"/>
                      <a:r>
                        <a:rPr lang="en-US" altLang="ko-KR" dirty="0" smtClean="0"/>
                        <a:t>Windows</a:t>
                      </a:r>
                      <a:endParaRPr lang="ko-KR" altLang="en-US" dirty="0"/>
                    </a:p>
                  </a:txBody>
                  <a:tcPr/>
                </a:tc>
                <a:tc>
                  <a:txBody>
                    <a:bodyPr/>
                    <a:lstStyle/>
                    <a:p>
                      <a:pPr latinLnBrk="1"/>
                      <a:r>
                        <a:rPr lang="en-US" altLang="ko-KR" dirty="0" smtClean="0"/>
                        <a:t>Linux</a:t>
                      </a:r>
                      <a:endParaRPr lang="ko-KR" altLang="en-US" dirty="0"/>
                    </a:p>
                  </a:txBody>
                  <a:tcPr/>
                </a:tc>
                <a:tc>
                  <a:txBody>
                    <a:bodyPr/>
                    <a:lstStyle/>
                    <a:p>
                      <a:pPr latinLnBrk="1"/>
                      <a:r>
                        <a:rPr lang="en-US" altLang="ko-KR" dirty="0" smtClean="0"/>
                        <a:t>OS X</a:t>
                      </a:r>
                      <a:endParaRPr lang="ko-KR" altLang="en-US" dirty="0"/>
                    </a:p>
                  </a:txBody>
                  <a:tcPr/>
                </a:tc>
              </a:tr>
              <a:tr h="370840">
                <a:tc>
                  <a:txBody>
                    <a:bodyPr/>
                    <a:lstStyle/>
                    <a:p>
                      <a:pPr latinLnBrk="1"/>
                      <a:r>
                        <a:rPr lang="ko-KR" altLang="en-US" dirty="0" smtClean="0"/>
                        <a:t>공유 라이브러리</a:t>
                      </a:r>
                      <a:endParaRPr lang="ko-KR" altLang="en-US" dirty="0"/>
                    </a:p>
                  </a:txBody>
                  <a:tcPr/>
                </a:tc>
                <a:tc>
                  <a:txBody>
                    <a:bodyPr/>
                    <a:lstStyle/>
                    <a:p>
                      <a:pPr latinLnBrk="1"/>
                      <a:r>
                        <a:rPr lang="en-US" altLang="ko-KR" dirty="0" smtClean="0"/>
                        <a:t>coreclr.dll</a:t>
                      </a:r>
                      <a:endParaRPr lang="ko-KR" altLang="en-US" dirty="0"/>
                    </a:p>
                  </a:txBody>
                  <a:tcPr/>
                </a:tc>
                <a:tc>
                  <a:txBody>
                    <a:bodyPr/>
                    <a:lstStyle/>
                    <a:p>
                      <a:pPr latinLnBrk="1"/>
                      <a:r>
                        <a:rPr lang="en-US" altLang="ko-KR" dirty="0" smtClean="0"/>
                        <a:t>libcoreclr.so</a:t>
                      </a:r>
                      <a:endParaRPr lang="ko-KR" altLang="en-US" dirty="0"/>
                    </a:p>
                  </a:txBody>
                  <a:tcPr/>
                </a:tc>
                <a:tc>
                  <a:txBody>
                    <a:bodyPr/>
                    <a:lstStyle/>
                    <a:p>
                      <a:pPr latinLnBrk="1"/>
                      <a:r>
                        <a:rPr lang="en-US" altLang="ko-KR" dirty="0" err="1" smtClean="0"/>
                        <a:t>libcoreclr.dylib</a:t>
                      </a:r>
                      <a:endParaRPr lang="ko-KR" altLang="en-US" dirty="0"/>
                    </a:p>
                  </a:txBody>
                  <a:tcPr/>
                </a:tc>
              </a:tr>
              <a:tr h="370840">
                <a:tc>
                  <a:txBody>
                    <a:bodyPr/>
                    <a:lstStyle/>
                    <a:p>
                      <a:pPr latinLnBrk="1"/>
                      <a:r>
                        <a:rPr lang="ko-KR" altLang="en-US" dirty="0" err="1" smtClean="0"/>
                        <a:t>엔트리</a:t>
                      </a:r>
                      <a:r>
                        <a:rPr lang="ko-KR" altLang="en-US" dirty="0" smtClean="0"/>
                        <a:t> 포인트</a:t>
                      </a:r>
                      <a:endParaRPr lang="ko-KR" altLang="en-US" dirty="0"/>
                    </a:p>
                  </a:txBody>
                  <a:tcPr/>
                </a:tc>
                <a:tc>
                  <a:txBody>
                    <a:bodyPr/>
                    <a:lstStyle/>
                    <a:p>
                      <a:pPr latinLnBrk="1"/>
                      <a:r>
                        <a:rPr lang="en-US" altLang="ko-KR" dirty="0" smtClean="0"/>
                        <a:t>corerun.exe</a:t>
                      </a:r>
                      <a:endParaRPr lang="ko-KR" altLang="en-US" dirty="0"/>
                    </a:p>
                  </a:txBody>
                  <a:tcPr/>
                </a:tc>
                <a:tc>
                  <a:txBody>
                    <a:bodyPr/>
                    <a:lstStyle/>
                    <a:p>
                      <a:pPr latinLnBrk="1"/>
                      <a:r>
                        <a:rPr lang="en-US" altLang="ko-KR" dirty="0" err="1" smtClean="0"/>
                        <a:t>corerun</a:t>
                      </a:r>
                      <a:endParaRPr lang="ko-KR" altLang="en-US" dirty="0"/>
                    </a:p>
                  </a:txBody>
                  <a:tcPr/>
                </a:tc>
                <a:tc>
                  <a:txBody>
                    <a:bodyPr/>
                    <a:lstStyle/>
                    <a:p>
                      <a:pPr latinLnBrk="1"/>
                      <a:r>
                        <a:rPr lang="en-US" altLang="ko-KR" dirty="0" err="1" smtClean="0"/>
                        <a:t>corerun</a:t>
                      </a:r>
                      <a:endParaRPr lang="ko-KR" altLang="en-US" dirty="0"/>
                    </a:p>
                  </a:txBody>
                  <a:tcPr/>
                </a:tc>
              </a:tr>
            </a:tbl>
          </a:graphicData>
        </a:graphic>
      </p:graphicFrame>
    </p:spTree>
    <p:extLst>
      <p:ext uri="{BB962C8B-B14F-4D97-AF65-F5344CB8AC3E}">
        <p14:creationId xmlns:p14="http://schemas.microsoft.com/office/powerpoint/2010/main" val="315570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a:t>.NET Execution Environment (DNX)</a:t>
            </a:r>
            <a:endParaRPr lang="ko-KR" altLang="en-US" sz="3600" b="1" dirty="0"/>
          </a:p>
        </p:txBody>
      </p:sp>
      <p:sp>
        <p:nvSpPr>
          <p:cNvPr id="3" name="TextBox 2"/>
          <p:cNvSpPr txBox="1"/>
          <p:nvPr/>
        </p:nvSpPr>
        <p:spPr>
          <a:xfrm>
            <a:off x="323557" y="1300766"/>
            <a:ext cx="9284677" cy="646331"/>
          </a:xfrm>
          <a:prstGeom prst="rect">
            <a:avLst/>
          </a:prstGeom>
          <a:noFill/>
        </p:spPr>
        <p:txBody>
          <a:bodyPr wrap="square" rtlCol="0">
            <a:spAutoFit/>
          </a:bodyPr>
          <a:lstStyle/>
          <a:p>
            <a:r>
              <a:rPr lang="en-US" altLang="ko-KR" dirty="0" err="1" smtClean="0"/>
              <a:t>corerun</a:t>
            </a:r>
            <a:r>
              <a:rPr lang="ko-KR" altLang="en-US" dirty="0" smtClean="0"/>
              <a:t>은 단순하게 실행 파일을 동작시키는 </a:t>
            </a:r>
            <a:r>
              <a:rPr lang="ko-KR" altLang="en-US" dirty="0" err="1" smtClean="0"/>
              <a:t>엔트리</a:t>
            </a:r>
            <a:r>
              <a:rPr lang="ko-KR" altLang="en-US" dirty="0" smtClean="0"/>
              <a:t> 포인트에 지나지 않지만</a:t>
            </a:r>
            <a:r>
              <a:rPr lang="en-US" altLang="ko-KR" dirty="0" smtClean="0"/>
              <a:t>, DNX</a:t>
            </a:r>
            <a:r>
              <a:rPr lang="ko-KR" altLang="en-US" dirty="0" smtClean="0"/>
              <a:t>는 의존 관계 해결에서 코드 컴파일</a:t>
            </a:r>
            <a:r>
              <a:rPr lang="en-US" altLang="ko-KR" dirty="0" smtClean="0"/>
              <a:t>, </a:t>
            </a:r>
            <a:r>
              <a:rPr lang="ko-KR" altLang="en-US" dirty="0" smtClean="0"/>
              <a:t>실행까지 한방에 해준다</a:t>
            </a:r>
            <a:r>
              <a:rPr lang="en-US" altLang="ko-KR" dirty="0" smtClean="0"/>
              <a:t>.</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1456822858"/>
              </p:ext>
            </p:extLst>
          </p:nvPr>
        </p:nvGraphicFramePr>
        <p:xfrm>
          <a:off x="1388056" y="2780286"/>
          <a:ext cx="8127999" cy="2661920"/>
        </p:xfrm>
        <a:graphic>
          <a:graphicData uri="http://schemas.openxmlformats.org/drawingml/2006/table">
            <a:tbl>
              <a:tblPr firstRow="1" bandRow="1">
                <a:tableStyleId>{5C22544A-7EE6-4342-B048-85BDC9FD1C3A}</a:tableStyleId>
              </a:tblPr>
              <a:tblGrid>
                <a:gridCol w="2218029"/>
                <a:gridCol w="3200637"/>
                <a:gridCol w="2709333"/>
              </a:tblGrid>
              <a:tr h="370840">
                <a:tc>
                  <a:txBody>
                    <a:bodyPr/>
                    <a:lstStyle/>
                    <a:p>
                      <a:pPr latinLnBrk="1"/>
                      <a:endParaRPr lang="ko-KR" altLang="en-US" dirty="0"/>
                    </a:p>
                  </a:txBody>
                  <a:tcPr/>
                </a:tc>
                <a:tc>
                  <a:txBody>
                    <a:bodyPr/>
                    <a:lstStyle/>
                    <a:p>
                      <a:pPr latinLnBrk="1"/>
                      <a:r>
                        <a:rPr lang="en-US" altLang="ko-KR" dirty="0" err="1" smtClean="0"/>
                        <a:t>CoreCLR</a:t>
                      </a:r>
                      <a:endParaRPr lang="ko-KR" altLang="en-US" dirty="0"/>
                    </a:p>
                  </a:txBody>
                  <a:tcPr/>
                </a:tc>
                <a:tc>
                  <a:txBody>
                    <a:bodyPr/>
                    <a:lstStyle/>
                    <a:p>
                      <a:pPr latinLnBrk="1"/>
                      <a:r>
                        <a:rPr lang="en-US" altLang="ko-KR" dirty="0" smtClean="0"/>
                        <a:t>DNX</a:t>
                      </a:r>
                      <a:endParaRPr lang="ko-KR" altLang="en-US" dirty="0"/>
                    </a:p>
                  </a:txBody>
                  <a:tcPr/>
                </a:tc>
              </a:tr>
              <a:tr h="370840">
                <a:tc>
                  <a:txBody>
                    <a:bodyPr/>
                    <a:lstStyle/>
                    <a:p>
                      <a:pPr latinLnBrk="1"/>
                      <a:r>
                        <a:rPr lang="ko-KR" altLang="en-US" dirty="0" smtClean="0"/>
                        <a:t>라이브러리</a:t>
                      </a:r>
                      <a:endParaRPr lang="ko-KR" altLang="en-US" dirty="0"/>
                    </a:p>
                  </a:txBody>
                  <a:tcPr/>
                </a:tc>
                <a:tc>
                  <a:txBody>
                    <a:bodyPr/>
                    <a:lstStyle/>
                    <a:p>
                      <a:pPr latinLnBrk="1"/>
                      <a:r>
                        <a:rPr lang="en-US" altLang="ko-KR" dirty="0" err="1" smtClean="0"/>
                        <a:t>CoreCLR</a:t>
                      </a:r>
                      <a:r>
                        <a:rPr lang="ko-KR" altLang="en-US" dirty="0" smtClean="0"/>
                        <a:t>용으로 </a:t>
                      </a:r>
                      <a:r>
                        <a:rPr lang="ko-KR" altLang="en-US" dirty="0" err="1" smtClean="0"/>
                        <a:t>컴파일한</a:t>
                      </a:r>
                      <a:r>
                        <a:rPr lang="ko-KR" altLang="en-US" dirty="0" smtClean="0"/>
                        <a:t> </a:t>
                      </a:r>
                      <a:r>
                        <a:rPr lang="en-US" altLang="ko-KR" dirty="0" err="1" smtClean="0"/>
                        <a:t>dll</a:t>
                      </a:r>
                      <a:endParaRPr lang="ko-KR" altLang="en-US" dirty="0"/>
                    </a:p>
                  </a:txBody>
                  <a:tcPr/>
                </a:tc>
                <a:tc>
                  <a:txBody>
                    <a:bodyPr/>
                    <a:lstStyle/>
                    <a:p>
                      <a:pPr latinLnBrk="1"/>
                      <a:r>
                        <a:rPr lang="en-US" altLang="ko-KR" dirty="0" err="1" smtClean="0"/>
                        <a:t>nupkg</a:t>
                      </a:r>
                      <a:r>
                        <a:rPr lang="en-US" altLang="ko-KR" dirty="0" smtClean="0"/>
                        <a:t> </a:t>
                      </a:r>
                      <a:r>
                        <a:rPr lang="ko-KR" altLang="en-US" dirty="0" smtClean="0"/>
                        <a:t>형식</a:t>
                      </a:r>
                      <a:r>
                        <a:rPr lang="en-US" altLang="ko-KR" dirty="0" smtClean="0"/>
                        <a:t>(Full CLR / </a:t>
                      </a:r>
                      <a:r>
                        <a:rPr lang="en-US" altLang="ko-KR" dirty="0" err="1" smtClean="0"/>
                        <a:t>CoreCLR</a:t>
                      </a:r>
                      <a:r>
                        <a:rPr lang="ko-KR" altLang="en-US" dirty="0" smtClean="0"/>
                        <a:t>의 </a:t>
                      </a:r>
                      <a:r>
                        <a:rPr lang="en-US" altLang="ko-KR" dirty="0" err="1" smtClean="0"/>
                        <a:t>dll</a:t>
                      </a:r>
                      <a:r>
                        <a:rPr lang="en-US" altLang="ko-KR" dirty="0" smtClean="0"/>
                        <a:t> </a:t>
                      </a:r>
                      <a:r>
                        <a:rPr lang="ko-KR" altLang="en-US" dirty="0" smtClean="0"/>
                        <a:t>포함</a:t>
                      </a:r>
                      <a:r>
                        <a:rPr lang="en-US" altLang="ko-KR" dirty="0" smtClean="0"/>
                        <a:t>)</a:t>
                      </a:r>
                      <a:endParaRPr lang="ko-KR" altLang="en-US" dirty="0"/>
                    </a:p>
                  </a:txBody>
                  <a:tcPr/>
                </a:tc>
              </a:tr>
              <a:tr h="370840">
                <a:tc>
                  <a:txBody>
                    <a:bodyPr/>
                    <a:lstStyle/>
                    <a:p>
                      <a:pPr latinLnBrk="1"/>
                      <a:r>
                        <a:rPr lang="ko-KR" altLang="en-US" dirty="0" smtClean="0"/>
                        <a:t>라이브러리의 참조</a:t>
                      </a:r>
                      <a:endParaRPr lang="ko-KR" altLang="en-US" dirty="0"/>
                    </a:p>
                  </a:txBody>
                  <a:tcPr/>
                </a:tc>
                <a:tc>
                  <a:txBody>
                    <a:bodyPr/>
                    <a:lstStyle/>
                    <a:p>
                      <a:pPr latinLnBrk="1"/>
                      <a:r>
                        <a:rPr lang="ko-KR" altLang="en-US" dirty="0" smtClean="0"/>
                        <a:t>컴파일 시에 </a:t>
                      </a:r>
                      <a:r>
                        <a:rPr lang="en-US" altLang="ko-KR" dirty="0" err="1" smtClean="0"/>
                        <a:t>dll</a:t>
                      </a:r>
                      <a:r>
                        <a:rPr lang="ko-KR" altLang="en-US" dirty="0" smtClean="0"/>
                        <a:t>을 지정</a:t>
                      </a:r>
                      <a:endParaRPr lang="ko-KR" altLang="en-US" dirty="0"/>
                    </a:p>
                  </a:txBody>
                  <a:tcPr/>
                </a:tc>
                <a:tc>
                  <a:txBody>
                    <a:bodyPr/>
                    <a:lstStyle/>
                    <a:p>
                      <a:pPr latinLnBrk="1"/>
                      <a:r>
                        <a:rPr lang="en-US" altLang="ko-KR" dirty="0" err="1" smtClean="0"/>
                        <a:t>project.json</a:t>
                      </a:r>
                      <a:r>
                        <a:rPr lang="ko-KR" altLang="en-US" dirty="0" smtClean="0"/>
                        <a:t>에 정의</a:t>
                      </a:r>
                      <a:r>
                        <a:rPr lang="en-US" altLang="ko-KR" dirty="0" smtClean="0"/>
                        <a:t>, </a:t>
                      </a:r>
                      <a:r>
                        <a:rPr lang="en-US" altLang="ko-KR" dirty="0" err="1" smtClean="0"/>
                        <a:t>NuGet</a:t>
                      </a:r>
                      <a:r>
                        <a:rPr lang="ko-KR" altLang="en-US" dirty="0" smtClean="0"/>
                        <a:t>에서 다운로드</a:t>
                      </a:r>
                      <a:endParaRPr lang="ko-KR" altLang="en-US" dirty="0"/>
                    </a:p>
                  </a:txBody>
                  <a:tcPr/>
                </a:tc>
              </a:tr>
              <a:tr h="370840">
                <a:tc>
                  <a:txBody>
                    <a:bodyPr/>
                    <a:lstStyle/>
                    <a:p>
                      <a:pPr latinLnBrk="1"/>
                      <a:r>
                        <a:rPr lang="ko-KR" altLang="en-US" dirty="0" smtClean="0"/>
                        <a:t>컴파일</a:t>
                      </a:r>
                      <a:endParaRPr lang="ko-KR" altLang="en-US" dirty="0"/>
                    </a:p>
                  </a:txBody>
                  <a:tcPr/>
                </a:tc>
                <a:tc>
                  <a:txBody>
                    <a:bodyPr/>
                    <a:lstStyle/>
                    <a:p>
                      <a:pPr latinLnBrk="1"/>
                      <a:r>
                        <a:rPr lang="ko-KR" altLang="en-US" dirty="0" smtClean="0"/>
                        <a:t>컴파일 필요</a:t>
                      </a:r>
                      <a:endParaRPr lang="ko-KR" altLang="en-US" dirty="0"/>
                    </a:p>
                  </a:txBody>
                  <a:tcPr/>
                </a:tc>
                <a:tc>
                  <a:txBody>
                    <a:bodyPr/>
                    <a:lstStyle/>
                    <a:p>
                      <a:pPr latinLnBrk="1"/>
                      <a:r>
                        <a:rPr lang="ko-KR" altLang="en-US" dirty="0" smtClean="0"/>
                        <a:t>실행 시에 </a:t>
                      </a:r>
                      <a:r>
                        <a:rPr lang="en-US" altLang="ko-KR" dirty="0" smtClean="0"/>
                        <a:t>Roslyn</a:t>
                      </a:r>
                      <a:r>
                        <a:rPr lang="ko-KR" altLang="en-US" dirty="0" smtClean="0"/>
                        <a:t>을 사용한 컴파일도 가능</a:t>
                      </a:r>
                      <a:endParaRPr lang="ko-KR" altLang="en-US" dirty="0"/>
                    </a:p>
                  </a:txBody>
                  <a:tcPr/>
                </a:tc>
              </a:tr>
              <a:tr h="370840">
                <a:tc>
                  <a:txBody>
                    <a:bodyPr/>
                    <a:lstStyle/>
                    <a:p>
                      <a:pPr latinLnBrk="1"/>
                      <a:r>
                        <a:rPr lang="ko-KR" altLang="en-US" dirty="0" smtClean="0"/>
                        <a:t>실행 방법</a:t>
                      </a:r>
                      <a:endParaRPr lang="ko-KR" altLang="en-US" dirty="0"/>
                    </a:p>
                  </a:txBody>
                  <a:tcPr/>
                </a:tc>
                <a:tc>
                  <a:txBody>
                    <a:bodyPr/>
                    <a:lstStyle/>
                    <a:p>
                      <a:pPr latinLnBrk="1"/>
                      <a:r>
                        <a:rPr lang="en-US" altLang="ko-KR" dirty="0" err="1" smtClean="0"/>
                        <a:t>corerun</a:t>
                      </a:r>
                      <a:r>
                        <a:rPr lang="en-US" altLang="ko-KR" dirty="0" smtClean="0"/>
                        <a:t> </a:t>
                      </a:r>
                      <a:r>
                        <a:rPr lang="ko-KR" altLang="en-US" dirty="0" smtClean="0"/>
                        <a:t>명령어</a:t>
                      </a:r>
                      <a:endParaRPr lang="ko-KR" altLang="en-US" dirty="0"/>
                    </a:p>
                  </a:txBody>
                  <a:tcPr/>
                </a:tc>
                <a:tc>
                  <a:txBody>
                    <a:bodyPr/>
                    <a:lstStyle/>
                    <a:p>
                      <a:pPr latinLnBrk="1"/>
                      <a:r>
                        <a:rPr lang="en-US" altLang="ko-KR" dirty="0" err="1" smtClean="0"/>
                        <a:t>dnx</a:t>
                      </a:r>
                      <a:r>
                        <a:rPr lang="en-US" altLang="ko-KR" baseline="0" dirty="0" smtClean="0"/>
                        <a:t> </a:t>
                      </a:r>
                      <a:r>
                        <a:rPr lang="ko-KR" altLang="en-US" baseline="0" dirty="0" smtClean="0"/>
                        <a:t>명령어</a:t>
                      </a:r>
                      <a:endParaRPr lang="ko-KR" altLang="en-US" dirty="0"/>
                    </a:p>
                  </a:txBody>
                  <a:tcPr/>
                </a:tc>
              </a:tr>
            </a:tbl>
          </a:graphicData>
        </a:graphic>
      </p:graphicFrame>
    </p:spTree>
    <p:extLst>
      <p:ext uri="{BB962C8B-B14F-4D97-AF65-F5344CB8AC3E}">
        <p14:creationId xmlns:p14="http://schemas.microsoft.com/office/powerpoint/2010/main" val="2996144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XXXX</a:t>
            </a:r>
            <a:endParaRPr lang="ko-KR" altLang="en-US" sz="3600" b="1" dirty="0"/>
          </a:p>
        </p:txBody>
      </p:sp>
      <p:sp>
        <p:nvSpPr>
          <p:cNvPr id="3" name="TextBox 2"/>
          <p:cNvSpPr txBox="1"/>
          <p:nvPr/>
        </p:nvSpPr>
        <p:spPr>
          <a:xfrm>
            <a:off x="323557" y="1300766"/>
            <a:ext cx="9284677" cy="369332"/>
          </a:xfrm>
          <a:prstGeom prst="rect">
            <a:avLst/>
          </a:prstGeom>
          <a:noFill/>
        </p:spPr>
        <p:txBody>
          <a:bodyPr wrap="square" rtlCol="0">
            <a:spAutoFit/>
          </a:bodyPr>
          <a:lstStyle/>
          <a:p>
            <a:r>
              <a:rPr lang="en-US" altLang="ko-KR" dirty="0" smtClean="0"/>
              <a:t>XXX</a:t>
            </a:r>
            <a:endParaRPr lang="en-US" altLang="ko-KR" dirty="0" smtClean="0"/>
          </a:p>
        </p:txBody>
      </p:sp>
    </p:spTree>
    <p:extLst>
      <p:ext uri="{BB962C8B-B14F-4D97-AF65-F5344CB8AC3E}">
        <p14:creationId xmlns:p14="http://schemas.microsoft.com/office/powerpoint/2010/main" val="615963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2887" y="2617184"/>
            <a:ext cx="10406724" cy="1754326"/>
          </a:xfrm>
          <a:prstGeom prst="rect">
            <a:avLst/>
          </a:prstGeom>
          <a:noFill/>
        </p:spPr>
        <p:txBody>
          <a:bodyPr wrap="square" rtlCol="0">
            <a:spAutoFit/>
          </a:bodyPr>
          <a:lstStyle/>
          <a:p>
            <a:pPr algn="ctr"/>
            <a:r>
              <a:rPr lang="en-US" altLang="ko-KR" sz="5400" b="1" dirty="0"/>
              <a:t>The Next Generation for C# Developers</a:t>
            </a:r>
            <a:endParaRPr lang="ko-KR" altLang="en-US" sz="5400" b="1" dirty="0"/>
          </a:p>
        </p:txBody>
      </p:sp>
      <p:sp>
        <p:nvSpPr>
          <p:cNvPr id="4" name="직사각형 3"/>
          <p:cNvSpPr/>
          <p:nvPr/>
        </p:nvSpPr>
        <p:spPr>
          <a:xfrm>
            <a:off x="6066249" y="6581001"/>
            <a:ext cx="6096000" cy="276999"/>
          </a:xfrm>
          <a:prstGeom prst="rect">
            <a:avLst/>
          </a:prstGeom>
        </p:spPr>
        <p:txBody>
          <a:bodyPr>
            <a:spAutoFit/>
          </a:bodyPr>
          <a:lstStyle/>
          <a:p>
            <a:r>
              <a:rPr lang="ko-KR" altLang="en-US" sz="1200" dirty="0">
                <a:hlinkClick r:id="rId2"/>
              </a:rPr>
              <a:t>http://</a:t>
            </a:r>
            <a:r>
              <a:rPr lang="ko-KR" altLang="en-US" sz="1200" dirty="0" smtClean="0">
                <a:hlinkClick r:id="rId2"/>
              </a:rPr>
              <a:t>www.slideshare.net/tanakata/20140531-the-nextgenerationforcsharpdevelopers</a:t>
            </a:r>
            <a:r>
              <a:rPr lang="ko-KR" altLang="en-US" sz="1200" dirty="0" smtClean="0"/>
              <a:t> </a:t>
            </a:r>
            <a:endParaRPr lang="ko-KR" altLang="en-US" sz="1200" dirty="0"/>
          </a:p>
        </p:txBody>
      </p:sp>
    </p:spTree>
    <p:extLst>
      <p:ext uri="{BB962C8B-B14F-4D97-AF65-F5344CB8AC3E}">
        <p14:creationId xmlns:p14="http://schemas.microsoft.com/office/powerpoint/2010/main" val="133563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1003814" y="652462"/>
            <a:ext cx="10029825" cy="5553075"/>
          </a:xfrm>
          <a:prstGeom prst="rect">
            <a:avLst/>
          </a:prstGeom>
        </p:spPr>
      </p:pic>
    </p:spTree>
    <p:extLst>
      <p:ext uri="{BB962C8B-B14F-4D97-AF65-F5344CB8AC3E}">
        <p14:creationId xmlns:p14="http://schemas.microsoft.com/office/powerpoint/2010/main" val="2782995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038225" y="704850"/>
            <a:ext cx="10115550" cy="5448300"/>
          </a:xfrm>
          <a:prstGeom prst="rect">
            <a:avLst/>
          </a:prstGeom>
        </p:spPr>
      </p:pic>
    </p:spTree>
    <p:extLst>
      <p:ext uri="{BB962C8B-B14F-4D97-AF65-F5344CB8AC3E}">
        <p14:creationId xmlns:p14="http://schemas.microsoft.com/office/powerpoint/2010/main" val="124057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a:t>
            </a:r>
            <a:endParaRPr lang="ko-KR" altLang="en-US" sz="3600" b="1" dirty="0"/>
          </a:p>
        </p:txBody>
      </p:sp>
      <p:sp>
        <p:nvSpPr>
          <p:cNvPr id="3" name="TextBox 2"/>
          <p:cNvSpPr txBox="1"/>
          <p:nvPr/>
        </p:nvSpPr>
        <p:spPr>
          <a:xfrm>
            <a:off x="323557" y="1300766"/>
            <a:ext cx="9284677" cy="2031325"/>
          </a:xfrm>
          <a:prstGeom prst="rect">
            <a:avLst/>
          </a:prstGeom>
          <a:noFill/>
        </p:spPr>
        <p:txBody>
          <a:bodyPr wrap="square" rtlCol="0">
            <a:spAutoFit/>
          </a:bodyPr>
          <a:lstStyle/>
          <a:p>
            <a:r>
              <a:rPr lang="en-US" altLang="ko-KR" dirty="0" smtClean="0"/>
              <a:t>C#</a:t>
            </a:r>
            <a:r>
              <a:rPr lang="ko-KR" altLang="en-US" dirty="0" smtClean="0"/>
              <a:t>과 </a:t>
            </a:r>
            <a:r>
              <a:rPr lang="en-US" altLang="ko-KR" dirty="0" smtClean="0"/>
              <a:t>VB</a:t>
            </a:r>
            <a:r>
              <a:rPr lang="ko-KR" altLang="en-US" dirty="0" smtClean="0"/>
              <a:t>의 컴파일러를 재 구축</a:t>
            </a:r>
            <a:r>
              <a:rPr lang="en-US" altLang="ko-KR" dirty="0" smtClean="0"/>
              <a:t/>
            </a:r>
            <a:br>
              <a:rPr lang="en-US" altLang="ko-KR" dirty="0" smtClean="0"/>
            </a:br>
            <a:endParaRPr lang="en-US" altLang="ko-KR" dirty="0" smtClean="0"/>
          </a:p>
          <a:p>
            <a:r>
              <a:rPr lang="en-US" altLang="ko-KR" dirty="0" smtClean="0"/>
              <a:t>Openness(</a:t>
            </a:r>
            <a:r>
              <a:rPr lang="ko-KR" altLang="en-US" dirty="0" smtClean="0"/>
              <a:t>블랙 박스에서 화이트 박스로</a:t>
            </a:r>
            <a:r>
              <a:rPr lang="en-US" altLang="ko-KR" dirty="0" smtClean="0"/>
              <a:t>)</a:t>
            </a:r>
            <a:br>
              <a:rPr lang="en-US" altLang="ko-KR" dirty="0" smtClean="0"/>
            </a:br>
            <a:endParaRPr lang="en-US" altLang="ko-KR" dirty="0" smtClean="0"/>
          </a:p>
          <a:p>
            <a:r>
              <a:rPr lang="ko-KR" altLang="en-US" dirty="0" smtClean="0"/>
              <a:t>풍부한 </a:t>
            </a:r>
            <a:r>
              <a:rPr lang="en-US" altLang="ko-KR" dirty="0" smtClean="0"/>
              <a:t>API</a:t>
            </a:r>
            <a:r>
              <a:rPr lang="ko-KR" altLang="en-US" dirty="0" smtClean="0"/>
              <a:t>를 공개하고 있다</a:t>
            </a:r>
            <a:r>
              <a:rPr lang="en-US" altLang="ko-KR" dirty="0" smtClean="0"/>
              <a:t/>
            </a:r>
            <a:br>
              <a:rPr lang="en-US" altLang="ko-KR" dirty="0" smtClean="0"/>
            </a:br>
            <a:r>
              <a:rPr lang="en-US" altLang="ko-KR" dirty="0" smtClean="0"/>
              <a:t>IDE</a:t>
            </a:r>
            <a:r>
              <a:rPr lang="ko-KR" altLang="en-US" dirty="0" smtClean="0"/>
              <a:t>가 사용하는 컴파일러가 보통의 컴파일러와 같다</a:t>
            </a:r>
            <a:r>
              <a:rPr lang="en-US" altLang="ko-KR" dirty="0"/>
              <a:t/>
            </a:r>
            <a:br>
              <a:rPr lang="en-US" altLang="ko-KR" dirty="0"/>
            </a:br>
            <a:r>
              <a:rPr lang="ko-KR" altLang="en-US" dirty="0" smtClean="0"/>
              <a:t>보통의 컴파일러의 </a:t>
            </a:r>
            <a:r>
              <a:rPr lang="en-US" altLang="ko-KR" dirty="0" smtClean="0"/>
              <a:t>API</a:t>
            </a:r>
            <a:r>
              <a:rPr lang="ko-KR" altLang="en-US" dirty="0" smtClean="0"/>
              <a:t>를 사용하여 </a:t>
            </a:r>
            <a:r>
              <a:rPr lang="en-US" altLang="ko-KR" dirty="0" smtClean="0"/>
              <a:t>IDE </a:t>
            </a:r>
            <a:r>
              <a:rPr lang="ko-KR" altLang="en-US" dirty="0" smtClean="0"/>
              <a:t>확장을 만들 수 있다</a:t>
            </a:r>
            <a:r>
              <a:rPr lang="en-US" altLang="ko-KR" dirty="0" smtClean="0"/>
              <a:t>.</a:t>
            </a:r>
          </a:p>
        </p:txBody>
      </p:sp>
    </p:spTree>
    <p:extLst>
      <p:ext uri="{BB962C8B-B14F-4D97-AF65-F5344CB8AC3E}">
        <p14:creationId xmlns:p14="http://schemas.microsoft.com/office/powerpoint/2010/main" val="3302609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 Quality Improvement</a:t>
            </a:r>
            <a:endParaRPr lang="ko-KR" altLang="en-US" sz="3600" b="1" dirty="0"/>
          </a:p>
        </p:txBody>
      </p:sp>
      <p:sp>
        <p:nvSpPr>
          <p:cNvPr id="3" name="TextBox 2"/>
          <p:cNvSpPr txBox="1"/>
          <p:nvPr/>
        </p:nvSpPr>
        <p:spPr>
          <a:xfrm>
            <a:off x="323557" y="1300766"/>
            <a:ext cx="9284677" cy="2585323"/>
          </a:xfrm>
          <a:prstGeom prst="rect">
            <a:avLst/>
          </a:prstGeom>
          <a:noFill/>
        </p:spPr>
        <p:txBody>
          <a:bodyPr wrap="square" rtlCol="0">
            <a:spAutoFit/>
          </a:bodyPr>
          <a:lstStyle/>
          <a:p>
            <a:r>
              <a:rPr lang="ko-KR" altLang="en-US" dirty="0" smtClean="0"/>
              <a:t>성능 향상</a:t>
            </a:r>
            <a:r>
              <a:rPr lang="en-US" altLang="ko-KR" dirty="0" smtClean="0"/>
              <a:t/>
            </a:r>
            <a:br>
              <a:rPr lang="en-US" altLang="ko-KR" dirty="0" smtClean="0"/>
            </a:br>
            <a:r>
              <a:rPr lang="en-US" altLang="ko-KR" dirty="0" smtClean="0"/>
              <a:t>IDE</a:t>
            </a:r>
            <a:r>
              <a:rPr lang="ko-KR" altLang="en-US" dirty="0" smtClean="0"/>
              <a:t>가 멈추지 않도록</a:t>
            </a:r>
            <a:r>
              <a:rPr lang="en-US" altLang="ko-KR" dirty="0" smtClean="0"/>
              <a:t/>
            </a:r>
            <a:br>
              <a:rPr lang="en-US" altLang="ko-KR" dirty="0" smtClean="0"/>
            </a:br>
            <a:endParaRPr lang="en-US" altLang="ko-KR" dirty="0" smtClean="0"/>
          </a:p>
          <a:p>
            <a:r>
              <a:rPr lang="ko-KR" altLang="en-US" dirty="0" err="1" smtClean="0"/>
              <a:t>병렬성을</a:t>
            </a:r>
            <a:r>
              <a:rPr lang="ko-KR" altLang="en-US" dirty="0" smtClean="0"/>
              <a:t> 높이기 위해 </a:t>
            </a:r>
            <a:r>
              <a:rPr lang="en-US" altLang="ko-KR" dirty="0" smtClean="0"/>
              <a:t>PDB </a:t>
            </a:r>
            <a:r>
              <a:rPr lang="ko-KR" altLang="en-US" dirty="0" smtClean="0"/>
              <a:t>개선</a:t>
            </a:r>
            <a:r>
              <a:rPr lang="en-US" altLang="ko-KR" dirty="0" smtClean="0"/>
              <a:t/>
            </a:r>
            <a:br>
              <a:rPr lang="en-US" altLang="ko-KR" dirty="0" smtClean="0"/>
            </a:br>
            <a:endParaRPr lang="en-US" altLang="ko-KR" dirty="0" smtClean="0"/>
          </a:p>
          <a:p>
            <a:r>
              <a:rPr lang="en-US" altLang="ko-KR" dirty="0" smtClean="0"/>
              <a:t>OSS </a:t>
            </a:r>
            <a:r>
              <a:rPr lang="ko-KR" altLang="en-US" dirty="0" smtClean="0"/>
              <a:t>테스트 </a:t>
            </a:r>
            <a:r>
              <a:rPr lang="ko-KR" altLang="en-US" dirty="0" err="1" smtClean="0"/>
              <a:t>킷을</a:t>
            </a:r>
            <a:r>
              <a:rPr lang="ko-KR" altLang="en-US" dirty="0" smtClean="0"/>
              <a:t> 위해 커버리지 향상</a:t>
            </a:r>
            <a:r>
              <a:rPr lang="en-US" altLang="ko-KR" dirty="0" smtClean="0"/>
              <a:t/>
            </a:r>
            <a:br>
              <a:rPr lang="en-US" altLang="ko-KR" dirty="0" smtClean="0"/>
            </a:br>
            <a:endParaRPr lang="en-US" altLang="ko-KR" dirty="0" smtClean="0"/>
          </a:p>
          <a:p>
            <a:r>
              <a:rPr lang="ko-KR" altLang="en-US" dirty="0" smtClean="0"/>
              <a:t>컴파일러 의존성을 낮춘다</a:t>
            </a:r>
            <a:r>
              <a:rPr lang="en-US" altLang="ko-KR" dirty="0" smtClean="0"/>
              <a:t/>
            </a:r>
            <a:br>
              <a:rPr lang="en-US" altLang="ko-KR" dirty="0" smtClean="0"/>
            </a:br>
            <a:r>
              <a:rPr lang="en-US" altLang="ko-KR" dirty="0" err="1" smtClean="0"/>
              <a:t>WinRT</a:t>
            </a:r>
            <a:r>
              <a:rPr lang="ko-KR" altLang="en-US" dirty="0" smtClean="0"/>
              <a:t>에 사용하기 쉽도록</a:t>
            </a:r>
            <a:endParaRPr lang="en-US" altLang="ko-KR" dirty="0" smtClean="0"/>
          </a:p>
        </p:txBody>
      </p:sp>
    </p:spTree>
    <p:extLst>
      <p:ext uri="{BB962C8B-B14F-4D97-AF65-F5344CB8AC3E}">
        <p14:creationId xmlns:p14="http://schemas.microsoft.com/office/powerpoint/2010/main" val="310560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Framework</a:t>
            </a:r>
            <a:r>
              <a:rPr lang="ko-KR" altLang="en-US" sz="3600" b="1" dirty="0" smtClean="0"/>
              <a:t>와 </a:t>
            </a:r>
            <a:r>
              <a:rPr lang="en-US" altLang="ko-KR" sz="3600" b="1" dirty="0" smtClean="0"/>
              <a:t>Mono </a:t>
            </a:r>
            <a:r>
              <a:rPr lang="ko-KR" altLang="en-US" sz="3600" b="1" dirty="0" smtClean="0"/>
              <a:t>버전 비교</a:t>
            </a:r>
            <a:endParaRPr lang="ko-KR" altLang="en-US" sz="3600" b="1" dirty="0"/>
          </a:p>
        </p:txBody>
      </p:sp>
      <p:graphicFrame>
        <p:nvGraphicFramePr>
          <p:cNvPr id="3" name="표 2"/>
          <p:cNvGraphicFramePr>
            <a:graphicFrameLocks noGrp="1"/>
          </p:cNvGraphicFramePr>
          <p:nvPr/>
        </p:nvGraphicFramePr>
        <p:xfrm>
          <a:off x="2990849" y="3102134"/>
          <a:ext cx="6210302" cy="1798320"/>
        </p:xfrm>
        <a:graphic>
          <a:graphicData uri="http://schemas.openxmlformats.org/drawingml/2006/table">
            <a:tbl>
              <a:tblPr/>
              <a:tblGrid>
                <a:gridCol w="887186"/>
                <a:gridCol w="887186"/>
                <a:gridCol w="887186"/>
                <a:gridCol w="887186"/>
                <a:gridCol w="887186"/>
                <a:gridCol w="887186"/>
                <a:gridCol w="887186"/>
              </a:tblGrid>
              <a:tr h="0">
                <a:tc>
                  <a:txBody>
                    <a:bodyPr/>
                    <a:lstStyle/>
                    <a:p>
                      <a:pPr algn="l"/>
                      <a:r>
                        <a:rPr lang="en-US" b="1" i="0">
                          <a:solidFill>
                            <a:srgbClr val="FFFFFF"/>
                          </a:solidFill>
                          <a:effectLst/>
                        </a:rPr>
                        <a:t>.NET Framework</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Mono</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LINQ</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Task</a:t>
                      </a:r>
                      <a:r>
                        <a:rPr lang="ja-JP" altLang="en-US" b="1" i="0">
                          <a:solidFill>
                            <a:srgbClr val="FFFFFF"/>
                          </a:solidFill>
                          <a:effectLst/>
                        </a:rPr>
                        <a:t>クラス</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dynamic</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async</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c>
                  <a:txBody>
                    <a:bodyPr/>
                    <a:lstStyle/>
                    <a:p>
                      <a:pPr algn="l"/>
                      <a:r>
                        <a:rPr lang="en-US" b="1" i="0">
                          <a:solidFill>
                            <a:srgbClr val="FFFFFF"/>
                          </a:solidFill>
                          <a:effectLst/>
                        </a:rPr>
                        <a:t>Caller Info</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186A5"/>
                    </a:solidFill>
                  </a:tcPr>
                </a:tc>
              </a:tr>
              <a:tr h="0">
                <a:tc>
                  <a:txBody>
                    <a:bodyPr/>
                    <a:lstStyle/>
                    <a:p>
                      <a:pPr algn="l"/>
                      <a:r>
                        <a:rPr lang="en-US" altLang="ko-KR" b="1" i="0">
                          <a:effectLst/>
                        </a:rPr>
                        <a:t>3.5</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2.6</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r>
              <a:tr h="0">
                <a:tc>
                  <a:txBody>
                    <a:bodyPr/>
                    <a:lstStyle/>
                    <a:p>
                      <a:pPr algn="l"/>
                      <a:r>
                        <a:rPr lang="en-US" altLang="ko-KR" b="1" i="0">
                          <a:effectLst/>
                        </a:rPr>
                        <a:t>4</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ko-KR">
                          <a:effectLst/>
                        </a:rPr>
                        <a:t>2.10</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ltLang="ko-KR">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altLang="ko-KR" b="1" i="0">
                          <a:effectLst/>
                        </a:rPr>
                        <a:t>4.5</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en-US" altLang="ko-KR">
                          <a:effectLst/>
                        </a:rPr>
                        <a:t>3.2</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c>
                  <a:txBody>
                    <a:bodyPr/>
                    <a:lstStyle/>
                    <a:p>
                      <a:r>
                        <a:rPr lang="ko-KR" altLang="en-US" dirty="0">
                          <a:effectLst/>
                        </a:rPr>
                        <a:t>○</a:t>
                      </a:r>
                    </a:p>
                  </a:txBody>
                  <a:tcPr marL="38100" marR="381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AEEF4"/>
                    </a:solidFill>
                  </a:tcPr>
                </a:tc>
              </a:tr>
            </a:tbl>
          </a:graphicData>
        </a:graphic>
      </p:graphicFrame>
    </p:spTree>
    <p:extLst>
      <p:ext uri="{BB962C8B-B14F-4D97-AF65-F5344CB8AC3E}">
        <p14:creationId xmlns:p14="http://schemas.microsoft.com/office/powerpoint/2010/main" val="739176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 API Readiness</a:t>
            </a:r>
            <a:endParaRPr lang="ko-KR" altLang="en-US" sz="3600" b="1" dirty="0"/>
          </a:p>
        </p:txBody>
      </p:sp>
      <p:sp>
        <p:nvSpPr>
          <p:cNvPr id="3" name="TextBox 2"/>
          <p:cNvSpPr txBox="1"/>
          <p:nvPr/>
        </p:nvSpPr>
        <p:spPr>
          <a:xfrm>
            <a:off x="323557" y="1300766"/>
            <a:ext cx="9284677" cy="1477328"/>
          </a:xfrm>
          <a:prstGeom prst="rect">
            <a:avLst/>
          </a:prstGeom>
          <a:noFill/>
        </p:spPr>
        <p:txBody>
          <a:bodyPr wrap="square" rtlCol="0">
            <a:spAutoFit/>
          </a:bodyPr>
          <a:lstStyle/>
          <a:p>
            <a:r>
              <a:rPr lang="en-US" altLang="ko-KR" dirty="0" smtClean="0"/>
              <a:t>Public API</a:t>
            </a:r>
            <a:r>
              <a:rPr lang="ko-KR" altLang="en-US" dirty="0" smtClean="0"/>
              <a:t>의 </a:t>
            </a:r>
            <a:r>
              <a:rPr lang="en-US" altLang="ko-KR" dirty="0" smtClean="0"/>
              <a:t>XML </a:t>
            </a:r>
            <a:r>
              <a:rPr lang="ko-KR" altLang="en-US" dirty="0" smtClean="0"/>
              <a:t>주석 일신</a:t>
            </a:r>
            <a:r>
              <a:rPr lang="en-US" altLang="ko-KR" dirty="0" smtClean="0"/>
              <a:t/>
            </a:r>
            <a:br>
              <a:rPr lang="en-US" altLang="ko-KR" dirty="0" smtClean="0"/>
            </a:br>
            <a:endParaRPr lang="en-US" altLang="ko-KR" dirty="0" smtClean="0"/>
          </a:p>
          <a:p>
            <a:r>
              <a:rPr lang="en-US" altLang="ko-KR" dirty="0"/>
              <a:t>Public </a:t>
            </a:r>
            <a:r>
              <a:rPr lang="en-US" altLang="ko-KR" dirty="0" smtClean="0"/>
              <a:t>API</a:t>
            </a:r>
            <a:r>
              <a:rPr lang="ko-KR" altLang="en-US" dirty="0" smtClean="0"/>
              <a:t>의 적절한 인수 체크 확인</a:t>
            </a:r>
            <a:r>
              <a:rPr lang="en-US" altLang="ko-KR" dirty="0" smtClean="0"/>
              <a:t/>
            </a:r>
            <a:br>
              <a:rPr lang="en-US" altLang="ko-KR" dirty="0" smtClean="0"/>
            </a:br>
            <a:endParaRPr lang="en-US" altLang="ko-KR" dirty="0" smtClean="0"/>
          </a:p>
          <a:p>
            <a:r>
              <a:rPr lang="en-US" altLang="ko-KR" dirty="0"/>
              <a:t>Public </a:t>
            </a:r>
            <a:r>
              <a:rPr lang="en-US" altLang="ko-KR" dirty="0" smtClean="0"/>
              <a:t>API</a:t>
            </a:r>
            <a:r>
              <a:rPr lang="ko-KR" altLang="en-US" dirty="0" smtClean="0"/>
              <a:t>에 사용하는 </a:t>
            </a:r>
            <a:r>
              <a:rPr lang="ko-KR" altLang="en-US" dirty="0" err="1" smtClean="0"/>
              <a:t>집합형의</a:t>
            </a:r>
            <a:r>
              <a:rPr lang="ko-KR" altLang="en-US" dirty="0" smtClean="0"/>
              <a:t> 합리성</a:t>
            </a:r>
            <a:endParaRPr lang="en-US" altLang="ko-KR" dirty="0" smtClean="0"/>
          </a:p>
        </p:txBody>
      </p:sp>
    </p:spTree>
    <p:extLst>
      <p:ext uri="{BB962C8B-B14F-4D97-AF65-F5344CB8AC3E}">
        <p14:creationId xmlns:p14="http://schemas.microsoft.com/office/powerpoint/2010/main" val="2557170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 Diagnostics</a:t>
            </a:r>
            <a:endParaRPr lang="ko-KR" altLang="en-US" sz="3600" b="1" dirty="0"/>
          </a:p>
        </p:txBody>
      </p:sp>
      <p:sp>
        <p:nvSpPr>
          <p:cNvPr id="3" name="TextBox 2"/>
          <p:cNvSpPr txBox="1"/>
          <p:nvPr/>
        </p:nvSpPr>
        <p:spPr>
          <a:xfrm>
            <a:off x="323557" y="1300766"/>
            <a:ext cx="9284677" cy="2031325"/>
          </a:xfrm>
          <a:prstGeom prst="rect">
            <a:avLst/>
          </a:prstGeom>
          <a:noFill/>
        </p:spPr>
        <p:txBody>
          <a:bodyPr wrap="square" rtlCol="0">
            <a:spAutoFit/>
          </a:bodyPr>
          <a:lstStyle/>
          <a:p>
            <a:r>
              <a:rPr lang="ko-KR" altLang="en-US" dirty="0" smtClean="0"/>
              <a:t>타이핑과 동시에 코드 분석을 할 수 있도록 </a:t>
            </a:r>
            <a:r>
              <a:rPr lang="en-US" altLang="ko-KR" dirty="0" smtClean="0"/>
              <a:t>API </a:t>
            </a:r>
            <a:r>
              <a:rPr lang="ko-KR" altLang="en-US" dirty="0" smtClean="0"/>
              <a:t>개량</a:t>
            </a:r>
            <a:r>
              <a:rPr lang="en-US" altLang="ko-KR" dirty="0" smtClean="0"/>
              <a:t/>
            </a:r>
            <a:br>
              <a:rPr lang="en-US" altLang="ko-KR" dirty="0" smtClean="0"/>
            </a:br>
            <a:endParaRPr lang="en-US" altLang="ko-KR" dirty="0" smtClean="0"/>
          </a:p>
          <a:p>
            <a:r>
              <a:rPr lang="ko-KR" altLang="en-US" dirty="0"/>
              <a:t>해</a:t>
            </a:r>
            <a:r>
              <a:rPr lang="ko-KR" altLang="en-US" dirty="0" smtClean="0"/>
              <a:t>석 툴의 실행 고속화</a:t>
            </a:r>
            <a:r>
              <a:rPr lang="en-US" altLang="ko-KR" dirty="0" smtClean="0"/>
              <a:t/>
            </a:r>
            <a:br>
              <a:rPr lang="en-US" altLang="ko-KR" dirty="0" smtClean="0"/>
            </a:br>
            <a:endParaRPr lang="en-US" altLang="ko-KR" dirty="0" smtClean="0"/>
          </a:p>
          <a:p>
            <a:r>
              <a:rPr lang="ko-KR" altLang="en-US" dirty="0" smtClean="0"/>
              <a:t>정적 해석용 </a:t>
            </a:r>
            <a:r>
              <a:rPr lang="en-US" altLang="ko-KR" dirty="0" err="1" smtClean="0"/>
              <a:t>FxCop</a:t>
            </a:r>
            <a:r>
              <a:rPr lang="en-US" altLang="ko-KR" dirty="0" smtClean="0"/>
              <a:t> </a:t>
            </a:r>
            <a:r>
              <a:rPr lang="ko-KR" altLang="en-US" dirty="0" smtClean="0"/>
              <a:t>룰 추가</a:t>
            </a:r>
            <a:r>
              <a:rPr lang="en-US" altLang="ko-KR" dirty="0" smtClean="0"/>
              <a:t/>
            </a:r>
            <a:br>
              <a:rPr lang="en-US" altLang="ko-KR" dirty="0" smtClean="0"/>
            </a:br>
            <a:endParaRPr lang="en-US" altLang="ko-KR" dirty="0" smtClean="0"/>
          </a:p>
          <a:p>
            <a:r>
              <a:rPr lang="ko-KR" altLang="en-US" dirty="0" err="1" smtClean="0"/>
              <a:t>프로파일러</a:t>
            </a:r>
            <a:r>
              <a:rPr lang="ko-KR" altLang="en-US" dirty="0" smtClean="0"/>
              <a:t> </a:t>
            </a:r>
            <a:r>
              <a:rPr lang="ko-KR" altLang="en-US" dirty="0" err="1" smtClean="0"/>
              <a:t>해것을</a:t>
            </a:r>
            <a:r>
              <a:rPr lang="ko-KR" altLang="en-US" dirty="0" smtClean="0"/>
              <a:t> 확장 할 수 있는 </a:t>
            </a:r>
            <a:r>
              <a:rPr lang="en-US" altLang="ko-KR" dirty="0" smtClean="0"/>
              <a:t>API </a:t>
            </a:r>
            <a:r>
              <a:rPr lang="ko-KR" altLang="en-US" dirty="0" smtClean="0"/>
              <a:t>추가</a:t>
            </a:r>
            <a:endParaRPr lang="en-US" altLang="ko-KR" dirty="0" smtClean="0"/>
          </a:p>
        </p:txBody>
      </p:sp>
    </p:spTree>
    <p:extLst>
      <p:ext uri="{BB962C8B-B14F-4D97-AF65-F5344CB8AC3E}">
        <p14:creationId xmlns:p14="http://schemas.microsoft.com/office/powerpoint/2010/main" val="3061673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 Interactive(Scripting and REPL)</a:t>
            </a:r>
            <a:endParaRPr lang="ko-KR" altLang="en-US" sz="3600" b="1" dirty="0"/>
          </a:p>
        </p:txBody>
      </p:sp>
      <p:sp>
        <p:nvSpPr>
          <p:cNvPr id="3" name="TextBox 2"/>
          <p:cNvSpPr txBox="1"/>
          <p:nvPr/>
        </p:nvSpPr>
        <p:spPr>
          <a:xfrm>
            <a:off x="323557" y="1300766"/>
            <a:ext cx="9284677" cy="2031325"/>
          </a:xfrm>
          <a:prstGeom prst="rect">
            <a:avLst/>
          </a:prstGeom>
          <a:noFill/>
        </p:spPr>
        <p:txBody>
          <a:bodyPr wrap="square" rtlCol="0">
            <a:spAutoFit/>
          </a:bodyPr>
          <a:lstStyle/>
          <a:p>
            <a:r>
              <a:rPr lang="en-US" altLang="ko-KR" dirty="0" smtClean="0"/>
              <a:t>REPL Windows </a:t>
            </a:r>
            <a:r>
              <a:rPr lang="ko-KR" altLang="en-US" dirty="0" smtClean="0"/>
              <a:t>디자인 개량</a:t>
            </a:r>
            <a:r>
              <a:rPr lang="en-US" altLang="ko-KR" dirty="0" smtClean="0"/>
              <a:t/>
            </a:r>
            <a:br>
              <a:rPr lang="en-US" altLang="ko-KR" dirty="0" smtClean="0"/>
            </a:br>
            <a:endParaRPr lang="en-US" altLang="ko-KR" dirty="0" smtClean="0"/>
          </a:p>
          <a:p>
            <a:r>
              <a:rPr lang="en-US" altLang="ko-KR" dirty="0" smtClean="0"/>
              <a:t>Scripting API </a:t>
            </a:r>
            <a:r>
              <a:rPr lang="ko-KR" altLang="en-US" dirty="0" smtClean="0"/>
              <a:t>설계 개량</a:t>
            </a:r>
            <a:r>
              <a:rPr lang="en-US" altLang="ko-KR" dirty="0" smtClean="0"/>
              <a:t/>
            </a:r>
            <a:br>
              <a:rPr lang="en-US" altLang="ko-KR" dirty="0" smtClean="0"/>
            </a:br>
            <a:endParaRPr lang="en-US" altLang="ko-KR" dirty="0" smtClean="0"/>
          </a:p>
          <a:p>
            <a:r>
              <a:rPr lang="en-US" altLang="ko-KR" dirty="0" smtClean="0"/>
              <a:t>REPL: Read-</a:t>
            </a:r>
            <a:r>
              <a:rPr lang="en-US" altLang="ko-KR" dirty="0" err="1" smtClean="0"/>
              <a:t>eval</a:t>
            </a:r>
            <a:r>
              <a:rPr lang="en-US" altLang="ko-KR" dirty="0" smtClean="0"/>
              <a:t>-print loop</a:t>
            </a:r>
            <a:br>
              <a:rPr lang="en-US" altLang="ko-KR" dirty="0" smtClean="0"/>
            </a:br>
            <a:r>
              <a:rPr lang="ko-KR" altLang="en-US" dirty="0" smtClean="0"/>
              <a:t>대화형 평가 환경</a:t>
            </a:r>
            <a:r>
              <a:rPr lang="en-US" altLang="ko-KR" dirty="0" smtClean="0"/>
              <a:t/>
            </a:r>
            <a:br>
              <a:rPr lang="en-US" altLang="ko-KR" dirty="0" smtClean="0"/>
            </a:br>
            <a:r>
              <a:rPr lang="ko-KR" altLang="en-US" dirty="0" smtClean="0"/>
              <a:t>구문을 입력하면 바로 평가해 주는 환경</a:t>
            </a:r>
            <a:endParaRPr lang="en-US" altLang="ko-KR" dirty="0" smtClean="0"/>
          </a:p>
        </p:txBody>
      </p:sp>
    </p:spTree>
    <p:extLst>
      <p:ext uri="{BB962C8B-B14F-4D97-AF65-F5344CB8AC3E}">
        <p14:creationId xmlns:p14="http://schemas.microsoft.com/office/powerpoint/2010/main" val="285397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Roslyn – IDE Support</a:t>
            </a:r>
            <a:endParaRPr lang="ko-KR" altLang="en-US" sz="3600" b="1" dirty="0"/>
          </a:p>
        </p:txBody>
      </p:sp>
      <p:sp>
        <p:nvSpPr>
          <p:cNvPr id="3" name="TextBox 2"/>
          <p:cNvSpPr txBox="1"/>
          <p:nvPr/>
        </p:nvSpPr>
        <p:spPr>
          <a:xfrm>
            <a:off x="323557" y="1300766"/>
            <a:ext cx="9284677" cy="923330"/>
          </a:xfrm>
          <a:prstGeom prst="rect">
            <a:avLst/>
          </a:prstGeom>
          <a:noFill/>
        </p:spPr>
        <p:txBody>
          <a:bodyPr wrap="square" rtlCol="0">
            <a:spAutoFit/>
          </a:bodyPr>
          <a:lstStyle/>
          <a:p>
            <a:r>
              <a:rPr lang="ko-KR" altLang="en-US" dirty="0" smtClean="0"/>
              <a:t>모든 참조를 검색 시의 성능 개선</a:t>
            </a:r>
            <a:r>
              <a:rPr lang="en-US" altLang="ko-KR" dirty="0" smtClean="0"/>
              <a:t/>
            </a:r>
            <a:br>
              <a:rPr lang="en-US" altLang="ko-KR" dirty="0" smtClean="0"/>
            </a:br>
            <a:endParaRPr lang="en-US" altLang="ko-KR" dirty="0" smtClean="0"/>
          </a:p>
          <a:p>
            <a:r>
              <a:rPr lang="ko-KR" altLang="en-US" dirty="0" smtClean="0"/>
              <a:t>이름 변경 시의 충돌 검출 개선</a:t>
            </a:r>
            <a:endParaRPr lang="en-US" altLang="ko-KR" dirty="0" smtClean="0"/>
          </a:p>
        </p:txBody>
      </p:sp>
    </p:spTree>
    <p:extLst>
      <p:ext uri="{BB962C8B-B14F-4D97-AF65-F5344CB8AC3E}">
        <p14:creationId xmlns:p14="http://schemas.microsoft.com/office/powerpoint/2010/main" val="1147372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RyuJIT</a:t>
            </a:r>
            <a:r>
              <a:rPr lang="en-US" altLang="ko-KR" sz="3600" b="1" dirty="0"/>
              <a:t> </a:t>
            </a:r>
            <a:r>
              <a:rPr lang="en-US" altLang="ko-KR" sz="3600" b="1" dirty="0" smtClean="0"/>
              <a:t>– </a:t>
            </a:r>
            <a:r>
              <a:rPr lang="ko-KR" altLang="en-US" sz="3600" b="1" dirty="0" smtClean="0"/>
              <a:t>개발 계기</a:t>
            </a:r>
            <a:endParaRPr lang="ko-KR" altLang="en-US" sz="3600" b="1" dirty="0"/>
          </a:p>
        </p:txBody>
      </p:sp>
      <p:sp>
        <p:nvSpPr>
          <p:cNvPr id="3" name="TextBox 2"/>
          <p:cNvSpPr txBox="1"/>
          <p:nvPr/>
        </p:nvSpPr>
        <p:spPr>
          <a:xfrm>
            <a:off x="323557" y="1300766"/>
            <a:ext cx="9284677" cy="1200329"/>
          </a:xfrm>
          <a:prstGeom prst="rect">
            <a:avLst/>
          </a:prstGeom>
          <a:noFill/>
        </p:spPr>
        <p:txBody>
          <a:bodyPr wrap="square" rtlCol="0">
            <a:spAutoFit/>
          </a:bodyPr>
          <a:lstStyle/>
          <a:p>
            <a:r>
              <a:rPr lang="en-US" altLang="ko-KR" dirty="0" smtClean="0"/>
              <a:t>64bit</a:t>
            </a:r>
            <a:r>
              <a:rPr lang="ko-KR" altLang="en-US" dirty="0" smtClean="0"/>
              <a:t>에서도 고성능 </a:t>
            </a:r>
            <a:r>
              <a:rPr lang="en-US" altLang="ko-KR" dirty="0" smtClean="0"/>
              <a:t>JIT </a:t>
            </a:r>
            <a:r>
              <a:rPr lang="ko-KR" altLang="en-US" dirty="0" smtClean="0"/>
              <a:t>컴파일을</a:t>
            </a:r>
            <a:r>
              <a:rPr lang="en-US" altLang="ko-KR" dirty="0" smtClean="0"/>
              <a:t/>
            </a:r>
            <a:br>
              <a:rPr lang="en-US" altLang="ko-KR" dirty="0" smtClean="0"/>
            </a:br>
            <a:r>
              <a:rPr lang="en-US" altLang="ko-KR" dirty="0" smtClean="0"/>
              <a:t>JIT </a:t>
            </a:r>
            <a:r>
              <a:rPr lang="ko-KR" altLang="en-US" dirty="0" smtClean="0"/>
              <a:t>출력 결과는 </a:t>
            </a:r>
            <a:r>
              <a:rPr lang="en-US" altLang="ko-KR" dirty="0" smtClean="0"/>
              <a:t>64bit</a:t>
            </a:r>
            <a:r>
              <a:rPr lang="ko-KR" altLang="en-US" dirty="0" smtClean="0"/>
              <a:t>에서 고속으로 동작하지만 </a:t>
            </a:r>
            <a:r>
              <a:rPr lang="en-US" altLang="ko-KR" dirty="0" smtClean="0"/>
              <a:t>JIT </a:t>
            </a:r>
            <a:r>
              <a:rPr lang="ko-KR" altLang="en-US" dirty="0" smtClean="0"/>
              <a:t>자체가 </a:t>
            </a:r>
            <a:r>
              <a:rPr lang="en-US" altLang="ko-KR" dirty="0" smtClean="0"/>
              <a:t>64bit</a:t>
            </a:r>
            <a:r>
              <a:rPr lang="ko-KR" altLang="en-US" dirty="0" smtClean="0"/>
              <a:t>에서 느렸음</a:t>
            </a:r>
            <a:r>
              <a:rPr lang="en-US" altLang="ko-KR" dirty="0" smtClean="0"/>
              <a:t/>
            </a:r>
            <a:br>
              <a:rPr lang="en-US" altLang="ko-KR" dirty="0" smtClean="0"/>
            </a:br>
            <a:r>
              <a:rPr lang="ko-KR" altLang="en-US" dirty="0" err="1" smtClean="0"/>
              <a:t>서버측에서</a:t>
            </a:r>
            <a:r>
              <a:rPr lang="ko-KR" altLang="en-US" dirty="0" smtClean="0"/>
              <a:t> 동작하는 것을 기본으로</a:t>
            </a:r>
            <a:r>
              <a:rPr lang="en-US" altLang="ko-KR" dirty="0" smtClean="0"/>
              <a:t>, JIT </a:t>
            </a:r>
            <a:r>
              <a:rPr lang="ko-KR" altLang="en-US" dirty="0" smtClean="0"/>
              <a:t>컴파일은 느려도 괜찮다고 이야기하지만 최근 </a:t>
            </a:r>
            <a:r>
              <a:rPr lang="en-US" altLang="ko-KR" dirty="0" smtClean="0"/>
              <a:t>Web </a:t>
            </a:r>
            <a:r>
              <a:rPr lang="ko-KR" altLang="en-US" dirty="0" smtClean="0"/>
              <a:t>애플리케이션은 실행도 좀 더 빨라지기를 원한다</a:t>
            </a:r>
            <a:r>
              <a:rPr lang="en-US" altLang="ko-KR" dirty="0" smtClean="0"/>
              <a:t>.</a:t>
            </a:r>
          </a:p>
        </p:txBody>
      </p:sp>
    </p:spTree>
    <p:extLst>
      <p:ext uri="{BB962C8B-B14F-4D97-AF65-F5344CB8AC3E}">
        <p14:creationId xmlns:p14="http://schemas.microsoft.com/office/powerpoint/2010/main" val="238332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RyuJIT</a:t>
            </a:r>
            <a:r>
              <a:rPr lang="en-US" altLang="ko-KR" sz="3600" b="1" dirty="0"/>
              <a:t> </a:t>
            </a:r>
            <a:r>
              <a:rPr lang="en-US" altLang="ko-KR" sz="3600" b="1" dirty="0" smtClean="0"/>
              <a:t>– </a:t>
            </a:r>
            <a:r>
              <a:rPr lang="ko-KR" altLang="en-US" sz="3600" b="1" dirty="0" smtClean="0"/>
              <a:t>성능 비교</a:t>
            </a:r>
            <a:endParaRPr lang="ko-KR" altLang="en-US" sz="3600" b="1" dirty="0"/>
          </a:p>
        </p:txBody>
      </p:sp>
      <p:sp>
        <p:nvSpPr>
          <p:cNvPr id="4" name="직사각형 3"/>
          <p:cNvSpPr/>
          <p:nvPr/>
        </p:nvSpPr>
        <p:spPr>
          <a:xfrm>
            <a:off x="323557" y="5282366"/>
            <a:ext cx="10303099" cy="369332"/>
          </a:xfrm>
          <a:prstGeom prst="rect">
            <a:avLst/>
          </a:prstGeom>
        </p:spPr>
        <p:txBody>
          <a:bodyPr wrap="square">
            <a:spAutoFit/>
          </a:bodyPr>
          <a:lstStyle/>
          <a:p>
            <a:r>
              <a:rPr lang="ko-KR" altLang="en-US" dirty="0">
                <a:hlinkClick r:id="rId2"/>
              </a:rPr>
              <a:t>http://</a:t>
            </a:r>
            <a:r>
              <a:rPr lang="ko-KR" altLang="en-US" dirty="0" smtClean="0">
                <a:hlinkClick r:id="rId2"/>
              </a:rPr>
              <a:t>blogs.msdn.com/b/dotnet/archive/2013/09/30/ryujit-the-next-generation-jit-compiler.aspx</a:t>
            </a:r>
            <a:r>
              <a:rPr lang="ko-KR" altLang="en-US" dirty="0" smtClean="0"/>
              <a:t> </a:t>
            </a:r>
            <a:endParaRPr lang="ko-KR" altLang="en-US" dirty="0"/>
          </a:p>
        </p:txBody>
      </p:sp>
      <p:pic>
        <p:nvPicPr>
          <p:cNvPr id="1026" name="Picture 2" descr="clip_image0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765" y="1244961"/>
            <a:ext cx="7893721" cy="377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30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RyuJIT</a:t>
            </a:r>
            <a:r>
              <a:rPr lang="en-US" altLang="ko-KR" sz="3600" b="1" dirty="0"/>
              <a:t> </a:t>
            </a:r>
            <a:r>
              <a:rPr lang="en-US" altLang="ko-KR" sz="3600" b="1" dirty="0" smtClean="0"/>
              <a:t>– SIMD </a:t>
            </a:r>
            <a:r>
              <a:rPr lang="ko-KR" altLang="en-US" sz="3600" b="1" dirty="0" smtClean="0"/>
              <a:t>지원</a:t>
            </a:r>
            <a:endParaRPr lang="ko-KR" altLang="en-US" sz="3600" b="1" dirty="0"/>
          </a:p>
        </p:txBody>
      </p:sp>
      <p:pic>
        <p:nvPicPr>
          <p:cNvPr id="4" name="그림 3"/>
          <p:cNvPicPr>
            <a:picLocks noChangeAspect="1"/>
          </p:cNvPicPr>
          <p:nvPr/>
        </p:nvPicPr>
        <p:blipFill>
          <a:blip r:embed="rId2"/>
          <a:stretch>
            <a:fillRect/>
          </a:stretch>
        </p:blipFill>
        <p:spPr>
          <a:xfrm>
            <a:off x="2658279" y="1123950"/>
            <a:ext cx="6076950" cy="5734050"/>
          </a:xfrm>
          <a:prstGeom prst="rect">
            <a:avLst/>
          </a:prstGeom>
        </p:spPr>
      </p:pic>
    </p:spTree>
    <p:extLst>
      <p:ext uri="{BB962C8B-B14F-4D97-AF65-F5344CB8AC3E}">
        <p14:creationId xmlns:p14="http://schemas.microsoft.com/office/powerpoint/2010/main" val="1068629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smtClean="0"/>
              <a:t>.NET Native</a:t>
            </a:r>
            <a:endParaRPr lang="ko-KR" altLang="en-US" sz="3600" b="1" dirty="0"/>
          </a:p>
        </p:txBody>
      </p:sp>
      <p:sp>
        <p:nvSpPr>
          <p:cNvPr id="3" name="TextBox 2"/>
          <p:cNvSpPr txBox="1"/>
          <p:nvPr/>
        </p:nvSpPr>
        <p:spPr>
          <a:xfrm>
            <a:off x="323557" y="1300766"/>
            <a:ext cx="9284677" cy="2862322"/>
          </a:xfrm>
          <a:prstGeom prst="rect">
            <a:avLst/>
          </a:prstGeom>
          <a:noFill/>
        </p:spPr>
        <p:txBody>
          <a:bodyPr wrap="square" rtlCol="0">
            <a:spAutoFit/>
          </a:bodyPr>
          <a:lstStyle/>
          <a:p>
            <a:r>
              <a:rPr lang="en-US" altLang="ko-KR" dirty="0" smtClean="0"/>
              <a:t>C++</a:t>
            </a:r>
            <a:r>
              <a:rPr lang="ko-KR" altLang="en-US" dirty="0" smtClean="0"/>
              <a:t>과 비슷한 속도를 </a:t>
            </a:r>
            <a:r>
              <a:rPr lang="en-US" altLang="ko-KR" dirty="0" smtClean="0"/>
              <a:t>C#</a:t>
            </a:r>
            <a:r>
              <a:rPr lang="ko-KR" altLang="en-US" dirty="0" smtClean="0"/>
              <a:t>에</a:t>
            </a:r>
            <a:r>
              <a:rPr lang="en-US" altLang="ko-KR" dirty="0"/>
              <a:t> </a:t>
            </a:r>
            <a:r>
              <a:rPr lang="en-US" altLang="ko-KR" dirty="0" smtClean="0"/>
              <a:t>!!!</a:t>
            </a:r>
            <a:br>
              <a:rPr lang="en-US" altLang="ko-KR" dirty="0" smtClean="0"/>
            </a:br>
            <a:r>
              <a:rPr lang="en-US" altLang="ko-KR" dirty="0" smtClean="0"/>
              <a:t>C#</a:t>
            </a:r>
            <a:r>
              <a:rPr lang="ko-KR" altLang="en-US" dirty="0" smtClean="0"/>
              <a:t>의 </a:t>
            </a:r>
            <a:r>
              <a:rPr lang="en-US" altLang="ko-KR" dirty="0" smtClean="0"/>
              <a:t>dynamic compilation</a:t>
            </a:r>
            <a:r>
              <a:rPr lang="ko-KR" altLang="en-US" dirty="0" smtClean="0"/>
              <a:t>의 </a:t>
            </a:r>
            <a:r>
              <a:rPr lang="ko-KR" altLang="en-US" dirty="0" err="1" smtClean="0"/>
              <a:t>자유도를</a:t>
            </a:r>
            <a:r>
              <a:rPr lang="ko-KR" altLang="en-US" dirty="0" smtClean="0"/>
              <a:t> </a:t>
            </a:r>
            <a:r>
              <a:rPr lang="ko-KR" altLang="en-US" dirty="0" err="1" smtClean="0"/>
              <a:t>가진채로</a:t>
            </a:r>
            <a:r>
              <a:rPr lang="en-US" altLang="ko-KR" dirty="0" smtClean="0"/>
              <a:t>, </a:t>
            </a:r>
            <a:br>
              <a:rPr lang="en-US" altLang="ko-KR" dirty="0" smtClean="0"/>
            </a:br>
            <a:r>
              <a:rPr lang="en-US" altLang="ko-KR" dirty="0" smtClean="0"/>
              <a:t>C++</a:t>
            </a:r>
            <a:r>
              <a:rPr lang="ko-KR" altLang="en-US" dirty="0" smtClean="0"/>
              <a:t>의 </a:t>
            </a:r>
            <a:r>
              <a:rPr lang="en-US" altLang="ko-KR" dirty="0" smtClean="0"/>
              <a:t>static compilation</a:t>
            </a:r>
            <a:r>
              <a:rPr lang="ko-KR" altLang="en-US" dirty="0" smtClean="0"/>
              <a:t>과</a:t>
            </a:r>
            <a:r>
              <a:rPr lang="en-US" altLang="ko-KR" dirty="0"/>
              <a:t> </a:t>
            </a:r>
            <a:r>
              <a:rPr lang="ko-KR" altLang="en-US" dirty="0" smtClean="0"/>
              <a:t>같은 실행 시 컴파일을 없게 해서</a:t>
            </a:r>
            <a:r>
              <a:rPr lang="en-US" altLang="ko-KR" dirty="0" smtClean="0"/>
              <a:t>, </a:t>
            </a:r>
            <a:r>
              <a:rPr lang="en-US" altLang="ko-KR" dirty="0"/>
              <a:t/>
            </a:r>
            <a:br>
              <a:rPr lang="en-US" altLang="ko-KR" dirty="0"/>
            </a:br>
            <a:r>
              <a:rPr lang="ko-KR" altLang="en-US" dirty="0" smtClean="0"/>
              <a:t>실행 속도를 고속화 하고 싶다</a:t>
            </a:r>
            <a:r>
              <a:rPr lang="en-US" altLang="ko-KR" dirty="0" smtClean="0"/>
              <a:t>.</a:t>
            </a:r>
            <a:br>
              <a:rPr lang="en-US" altLang="ko-KR" dirty="0" smtClean="0"/>
            </a:br>
            <a:endParaRPr lang="en-US" altLang="ko-KR" dirty="0" smtClean="0"/>
          </a:p>
          <a:p>
            <a:r>
              <a:rPr lang="en-US" altLang="ko-KR" dirty="0" smtClean="0"/>
              <a:t>Runtime Directive</a:t>
            </a:r>
            <a:br>
              <a:rPr lang="en-US" altLang="ko-KR" dirty="0" smtClean="0"/>
            </a:br>
            <a:endParaRPr lang="en-US" altLang="ko-KR" dirty="0" smtClean="0"/>
          </a:p>
          <a:p>
            <a:r>
              <a:rPr lang="ko-KR" altLang="en-US" dirty="0" smtClean="0"/>
              <a:t>최초 </a:t>
            </a:r>
            <a:r>
              <a:rPr lang="ko-KR" altLang="en-US" dirty="0" err="1" smtClean="0"/>
              <a:t>타겟은</a:t>
            </a:r>
            <a:r>
              <a:rPr lang="ko-KR" altLang="en-US" dirty="0" smtClean="0"/>
              <a:t> </a:t>
            </a:r>
            <a:r>
              <a:rPr lang="en-US" altLang="ko-KR" dirty="0" smtClean="0"/>
              <a:t>x64 or ARM</a:t>
            </a:r>
            <a:r>
              <a:rPr lang="ko-KR" altLang="en-US" dirty="0" smtClean="0"/>
              <a:t>의 </a:t>
            </a:r>
            <a:r>
              <a:rPr lang="en-US" altLang="ko-KR" dirty="0" smtClean="0"/>
              <a:t>Windows Store App</a:t>
            </a:r>
            <a:br>
              <a:rPr lang="en-US" altLang="ko-KR" dirty="0" smtClean="0"/>
            </a:br>
            <a:endParaRPr lang="en-US" altLang="ko-KR" dirty="0" smtClean="0"/>
          </a:p>
          <a:p>
            <a:r>
              <a:rPr lang="ko-KR" altLang="en-US" dirty="0" smtClean="0"/>
              <a:t>장래는 모든 </a:t>
            </a:r>
            <a:r>
              <a:rPr lang="ko-KR" altLang="en-US" dirty="0" err="1" smtClean="0"/>
              <a:t>닷넷에</a:t>
            </a:r>
            <a:r>
              <a:rPr lang="ko-KR" altLang="en-US" dirty="0" smtClean="0"/>
              <a:t> 적용</a:t>
            </a:r>
            <a:endParaRPr lang="en-US" altLang="ko-KR" dirty="0" smtClean="0"/>
          </a:p>
        </p:txBody>
      </p:sp>
    </p:spTree>
    <p:extLst>
      <p:ext uri="{BB962C8B-B14F-4D97-AF65-F5344CB8AC3E}">
        <p14:creationId xmlns:p14="http://schemas.microsoft.com/office/powerpoint/2010/main" val="248692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11679553" cy="646331"/>
          </a:xfrm>
          <a:prstGeom prst="rect">
            <a:avLst/>
          </a:prstGeom>
          <a:noFill/>
        </p:spPr>
        <p:txBody>
          <a:bodyPr wrap="square" rtlCol="0">
            <a:spAutoFit/>
          </a:bodyPr>
          <a:lstStyle/>
          <a:p>
            <a:r>
              <a:rPr lang="en-US" altLang="ko-KR" sz="3600" b="1" dirty="0"/>
              <a:t>8 ways to improve ASP.NET Web API performance</a:t>
            </a:r>
            <a:endParaRPr lang="ko-KR" altLang="en-US" sz="3600" b="1" dirty="0"/>
          </a:p>
        </p:txBody>
      </p:sp>
      <p:sp>
        <p:nvSpPr>
          <p:cNvPr id="3" name="TextBox 2"/>
          <p:cNvSpPr txBox="1"/>
          <p:nvPr/>
        </p:nvSpPr>
        <p:spPr>
          <a:xfrm>
            <a:off x="323557" y="1293255"/>
            <a:ext cx="9284677" cy="923330"/>
          </a:xfrm>
          <a:prstGeom prst="rect">
            <a:avLst/>
          </a:prstGeom>
          <a:noFill/>
        </p:spPr>
        <p:txBody>
          <a:bodyPr wrap="square" rtlCol="0">
            <a:spAutoFit/>
          </a:bodyPr>
          <a:lstStyle/>
          <a:p>
            <a:r>
              <a:rPr lang="en-US" altLang="ko-KR" dirty="0"/>
              <a:t>http://blog.developers.ba/8-ways-improve-asp-net-web-api-performance</a:t>
            </a:r>
            <a:r>
              <a:rPr lang="en-US" altLang="ko-KR" dirty="0" smtClean="0"/>
              <a:t>/</a:t>
            </a:r>
            <a:br>
              <a:rPr lang="en-US" altLang="ko-KR" dirty="0" smtClean="0"/>
            </a:br>
            <a:endParaRPr lang="en-US" altLang="ko-KR" dirty="0" smtClean="0"/>
          </a:p>
          <a:p>
            <a:r>
              <a:rPr lang="en-US" altLang="ko-KR" dirty="0"/>
              <a:t>1) Use fastest JSON </a:t>
            </a:r>
            <a:r>
              <a:rPr lang="en-US" altLang="ko-KR" dirty="0" err="1"/>
              <a:t>serializer</a:t>
            </a:r>
            <a:endParaRPr lang="en-US" altLang="ko-KR" dirty="0" smtClean="0"/>
          </a:p>
        </p:txBody>
      </p:sp>
      <p:pic>
        <p:nvPicPr>
          <p:cNvPr id="2050" name="Picture 2" descr="SerializerPerformanceGra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88" y="2216584"/>
            <a:ext cx="8502607" cy="332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394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284" y="1215982"/>
            <a:ext cx="9284677" cy="2031325"/>
          </a:xfrm>
          <a:prstGeom prst="rect">
            <a:avLst/>
          </a:prstGeom>
          <a:noFill/>
        </p:spPr>
        <p:txBody>
          <a:bodyPr wrap="square" rtlCol="0">
            <a:spAutoFit/>
          </a:bodyPr>
          <a:lstStyle/>
          <a:p>
            <a:r>
              <a:rPr lang="en-US" altLang="ko-KR" dirty="0"/>
              <a:t>2) Manual JSON serialize from </a:t>
            </a:r>
            <a:r>
              <a:rPr lang="en-US" altLang="ko-KR" dirty="0" err="1" smtClean="0"/>
              <a:t>DataReader</a:t>
            </a:r>
            <a:r>
              <a:rPr lang="en-US" altLang="ko-KR" dirty="0" smtClean="0"/>
              <a:t/>
            </a:r>
            <a:br>
              <a:rPr lang="en-US" altLang="ko-KR" dirty="0" smtClean="0"/>
            </a:br>
            <a:endParaRPr lang="en-US" altLang="ko-KR" dirty="0" smtClean="0"/>
          </a:p>
          <a:p>
            <a:r>
              <a:rPr lang="en-US" altLang="ko-KR" dirty="0"/>
              <a:t>3) Use other formats if possible (protocol buffer, message pack</a:t>
            </a:r>
            <a:r>
              <a:rPr lang="en-US" altLang="ko-KR" dirty="0" smtClean="0"/>
              <a:t>)</a:t>
            </a:r>
            <a:br>
              <a:rPr lang="en-US" altLang="ko-KR" dirty="0" smtClean="0"/>
            </a:br>
            <a:endParaRPr lang="en-US" altLang="ko-KR" dirty="0" smtClean="0"/>
          </a:p>
          <a:p>
            <a:r>
              <a:rPr lang="en-US" altLang="ko-KR" dirty="0"/>
              <a:t>4) Implement </a:t>
            </a:r>
            <a:r>
              <a:rPr lang="en-US" altLang="ko-KR" dirty="0" smtClean="0"/>
              <a:t>compression</a:t>
            </a:r>
            <a:br>
              <a:rPr lang="en-US" altLang="ko-KR" dirty="0" smtClean="0"/>
            </a:br>
            <a:endParaRPr lang="en-US" altLang="ko-KR" dirty="0" smtClean="0"/>
          </a:p>
          <a:p>
            <a:r>
              <a:rPr lang="en-US" altLang="ko-KR" dirty="0"/>
              <a:t>5) Use caching</a:t>
            </a:r>
            <a:endParaRPr lang="en-US" altLang="ko-KR" dirty="0" smtClean="0"/>
          </a:p>
        </p:txBody>
      </p:sp>
    </p:spTree>
    <p:extLst>
      <p:ext uri="{BB962C8B-B14F-4D97-AF65-F5344CB8AC3E}">
        <p14:creationId xmlns:p14="http://schemas.microsoft.com/office/powerpoint/2010/main" val="148583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887" y="2617184"/>
            <a:ext cx="10406724" cy="923330"/>
          </a:xfrm>
          <a:prstGeom prst="rect">
            <a:avLst/>
          </a:prstGeom>
          <a:noFill/>
        </p:spPr>
        <p:txBody>
          <a:bodyPr wrap="square" rtlCol="0">
            <a:spAutoFit/>
          </a:bodyPr>
          <a:lstStyle/>
          <a:p>
            <a:pPr algn="ctr"/>
            <a:r>
              <a:rPr lang="ko-KR" altLang="en-US" sz="5400" b="1" dirty="0" smtClean="0"/>
              <a:t>잡지 못한 예외 처리</a:t>
            </a:r>
            <a:endParaRPr lang="ko-KR" altLang="en-US" sz="5400" b="1" dirty="0"/>
          </a:p>
        </p:txBody>
      </p:sp>
    </p:spTree>
    <p:extLst>
      <p:ext uri="{BB962C8B-B14F-4D97-AF65-F5344CB8AC3E}">
        <p14:creationId xmlns:p14="http://schemas.microsoft.com/office/powerpoint/2010/main" val="507618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284" y="1215982"/>
            <a:ext cx="9284677" cy="369332"/>
          </a:xfrm>
          <a:prstGeom prst="rect">
            <a:avLst/>
          </a:prstGeom>
          <a:noFill/>
        </p:spPr>
        <p:txBody>
          <a:bodyPr wrap="square" rtlCol="0">
            <a:spAutoFit/>
          </a:bodyPr>
          <a:lstStyle/>
          <a:p>
            <a:r>
              <a:rPr lang="en-US" altLang="ko-KR" dirty="0"/>
              <a:t>6) Use classic ADO.NET if possible</a:t>
            </a:r>
            <a:endParaRPr lang="en-US" altLang="ko-KR" dirty="0" smtClean="0"/>
          </a:p>
        </p:txBody>
      </p:sp>
      <p:pic>
        <p:nvPicPr>
          <p:cNvPr id="3074" name="Picture 2" descr="ORMMa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87" y="1837274"/>
            <a:ext cx="7558313" cy="480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713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6284" y="1215982"/>
            <a:ext cx="9284677" cy="923330"/>
          </a:xfrm>
          <a:prstGeom prst="rect">
            <a:avLst/>
          </a:prstGeom>
          <a:noFill/>
        </p:spPr>
        <p:txBody>
          <a:bodyPr wrap="square" rtlCol="0">
            <a:spAutoFit/>
          </a:bodyPr>
          <a:lstStyle/>
          <a:p>
            <a:r>
              <a:rPr lang="en-US" altLang="ko-KR" dirty="0"/>
              <a:t>7) Implement </a:t>
            </a:r>
            <a:r>
              <a:rPr lang="en-US" altLang="ko-KR" dirty="0" err="1"/>
              <a:t>async</a:t>
            </a:r>
            <a:r>
              <a:rPr lang="en-US" altLang="ko-KR" dirty="0"/>
              <a:t> on methods of Web </a:t>
            </a:r>
            <a:r>
              <a:rPr lang="en-US" altLang="ko-KR" dirty="0" smtClean="0"/>
              <a:t>API</a:t>
            </a:r>
            <a:br>
              <a:rPr lang="en-US" altLang="ko-KR" dirty="0" smtClean="0"/>
            </a:br>
            <a:endParaRPr lang="en-US" altLang="ko-KR" dirty="0" smtClean="0"/>
          </a:p>
          <a:p>
            <a:r>
              <a:rPr lang="en-US" altLang="ko-KR" dirty="0"/>
              <a:t>8) Return Multiple </a:t>
            </a:r>
            <a:r>
              <a:rPr lang="en-US" altLang="ko-KR" dirty="0" err="1"/>
              <a:t>Resultsets</a:t>
            </a:r>
            <a:r>
              <a:rPr lang="en-US" altLang="ko-KR" dirty="0"/>
              <a:t> and combined results</a:t>
            </a:r>
            <a:endParaRPr lang="en-US" altLang="ko-KR" dirty="0" smtClean="0"/>
          </a:p>
        </p:txBody>
      </p:sp>
      <p:pic>
        <p:nvPicPr>
          <p:cNvPr id="2" name="그림 1"/>
          <p:cNvPicPr>
            <a:picLocks noChangeAspect="1"/>
          </p:cNvPicPr>
          <p:nvPr/>
        </p:nvPicPr>
        <p:blipFill>
          <a:blip r:embed="rId2"/>
          <a:stretch>
            <a:fillRect/>
          </a:stretch>
        </p:blipFill>
        <p:spPr>
          <a:xfrm>
            <a:off x="353498" y="2289957"/>
            <a:ext cx="4324350" cy="1247775"/>
          </a:xfrm>
          <a:prstGeom prst="rect">
            <a:avLst/>
          </a:prstGeom>
        </p:spPr>
      </p:pic>
    </p:spTree>
    <p:extLst>
      <p:ext uri="{BB962C8B-B14F-4D97-AF65-F5344CB8AC3E}">
        <p14:creationId xmlns:p14="http://schemas.microsoft.com/office/powerpoint/2010/main" val="3519303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err="1" smtClean="0"/>
              <a:t>ㅌㅌㅌㅌㅌ어려움</a:t>
            </a:r>
            <a:r>
              <a:rPr lang="en-US" altLang="ko-KR" sz="3600" b="1" dirty="0" smtClean="0"/>
              <a:t>...</a:t>
            </a:r>
            <a:endParaRPr lang="ko-KR" altLang="en-US" sz="3600" b="1" dirty="0"/>
          </a:p>
        </p:txBody>
      </p:sp>
    </p:spTree>
    <p:extLst>
      <p:ext uri="{BB962C8B-B14F-4D97-AF65-F5344CB8AC3E}">
        <p14:creationId xmlns:p14="http://schemas.microsoft.com/office/powerpoint/2010/main" val="29722351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err="1" smtClean="0"/>
              <a:t>ㅌㅌㅌㅌㅌ어려움</a:t>
            </a:r>
            <a:r>
              <a:rPr lang="en-US" altLang="ko-KR" sz="3600" b="1" dirty="0" smtClean="0"/>
              <a:t>...</a:t>
            </a:r>
            <a:endParaRPr lang="ko-KR" altLang="en-US" sz="3600" b="1" dirty="0"/>
          </a:p>
        </p:txBody>
      </p:sp>
    </p:spTree>
    <p:extLst>
      <p:ext uri="{BB962C8B-B14F-4D97-AF65-F5344CB8AC3E}">
        <p14:creationId xmlns:p14="http://schemas.microsoft.com/office/powerpoint/2010/main" val="1538502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ko-KR" altLang="en-US" sz="3600" b="1" dirty="0" err="1" smtClean="0"/>
              <a:t>ㅌㅌㅌㅌㅌ어려움</a:t>
            </a:r>
            <a:r>
              <a:rPr lang="en-US" altLang="ko-KR" sz="3600" b="1" dirty="0" smtClean="0"/>
              <a:t>...</a:t>
            </a:r>
            <a:endParaRPr lang="ko-KR" altLang="en-US" sz="3600" b="1" dirty="0"/>
          </a:p>
        </p:txBody>
      </p:sp>
    </p:spTree>
    <p:extLst>
      <p:ext uri="{BB962C8B-B14F-4D97-AF65-F5344CB8AC3E}">
        <p14:creationId xmlns:p14="http://schemas.microsoft.com/office/powerpoint/2010/main" val="355584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Application.ThreadException</a:t>
            </a:r>
            <a:r>
              <a:rPr lang="en-US" altLang="ko-KR" sz="3600" b="1" dirty="0" smtClean="0"/>
              <a:t> </a:t>
            </a:r>
            <a:r>
              <a:rPr lang="ko-KR" altLang="en-US" sz="3600" b="1" dirty="0" smtClean="0"/>
              <a:t>이벤트 사용</a:t>
            </a:r>
            <a:endParaRPr lang="ko-KR" altLang="en-US" sz="3600" b="1" dirty="0"/>
          </a:p>
        </p:txBody>
      </p:sp>
      <p:sp>
        <p:nvSpPr>
          <p:cNvPr id="3" name="TextBox 2"/>
          <p:cNvSpPr txBox="1"/>
          <p:nvPr/>
        </p:nvSpPr>
        <p:spPr>
          <a:xfrm>
            <a:off x="323557" y="1300766"/>
            <a:ext cx="11306066" cy="2862322"/>
          </a:xfrm>
          <a:prstGeom prst="rect">
            <a:avLst/>
          </a:prstGeom>
          <a:noFill/>
        </p:spPr>
        <p:txBody>
          <a:bodyPr wrap="square" rtlCol="0">
            <a:spAutoFit/>
          </a:bodyPr>
          <a:lstStyle/>
          <a:p>
            <a:r>
              <a:rPr lang="en-US" altLang="ko-KR" dirty="0" smtClean="0"/>
              <a:t>Windows Form </a:t>
            </a:r>
            <a:r>
              <a:rPr lang="ko-KR" altLang="en-US" dirty="0" smtClean="0"/>
              <a:t>애플리케이션에서는 잡지 못한 예외가 </a:t>
            </a:r>
            <a:r>
              <a:rPr lang="en-US" altLang="ko-KR" dirty="0" smtClean="0"/>
              <a:t>throw </a:t>
            </a:r>
            <a:r>
              <a:rPr lang="ko-KR" altLang="en-US" dirty="0" smtClean="0"/>
              <a:t>되</a:t>
            </a:r>
            <a:r>
              <a:rPr lang="ko-KR" altLang="en-US" dirty="0" smtClean="0"/>
              <a:t>면 </a:t>
            </a:r>
            <a:r>
              <a:rPr lang="en-US" altLang="ko-KR" dirty="0" err="1" smtClean="0"/>
              <a:t>Application.ThreadException</a:t>
            </a:r>
            <a:r>
              <a:rPr lang="en-US" altLang="ko-KR" dirty="0" smtClean="0"/>
              <a:t> </a:t>
            </a:r>
            <a:r>
              <a:rPr lang="ko-KR" altLang="en-US" dirty="0" smtClean="0"/>
              <a:t>이벤트가 발생한다</a:t>
            </a:r>
            <a:r>
              <a:rPr lang="en-US" altLang="ko-KR" dirty="0" smtClean="0"/>
              <a:t>.</a:t>
            </a:r>
            <a:br>
              <a:rPr lang="en-US" altLang="ko-KR" dirty="0" smtClean="0"/>
            </a:br>
            <a:endParaRPr lang="en-US" altLang="ko-KR" dirty="0" smtClean="0"/>
          </a:p>
          <a:p>
            <a:r>
              <a:rPr lang="ko-KR" altLang="en-US" dirty="0" smtClean="0"/>
              <a:t>단</a:t>
            </a:r>
            <a:r>
              <a:rPr lang="en-US" altLang="ko-KR" dirty="0" smtClean="0"/>
              <a:t> </a:t>
            </a:r>
            <a:r>
              <a:rPr lang="en-US" altLang="ko-KR" dirty="0" err="1" smtClean="0"/>
              <a:t>ThreadException</a:t>
            </a:r>
            <a:r>
              <a:rPr lang="en-US" altLang="ko-KR" dirty="0" smtClean="0"/>
              <a:t> </a:t>
            </a:r>
            <a:r>
              <a:rPr lang="ko-KR" altLang="en-US" dirty="0" smtClean="0"/>
              <a:t>이벤트가 발행할 수 있는 부분은 </a:t>
            </a:r>
            <a:r>
              <a:rPr lang="en-US" altLang="ko-KR" dirty="0" smtClean="0"/>
              <a:t>Windows Form </a:t>
            </a:r>
            <a:r>
              <a:rPr lang="ko-KR" altLang="en-US" dirty="0" smtClean="0"/>
              <a:t>작성</a:t>
            </a:r>
            <a:r>
              <a:rPr lang="en-US" altLang="ko-KR" dirty="0" smtClean="0"/>
              <a:t>, </a:t>
            </a:r>
            <a:r>
              <a:rPr lang="ko-KR" altLang="en-US" dirty="0" smtClean="0"/>
              <a:t>소유하고 있는 </a:t>
            </a:r>
            <a:r>
              <a:rPr lang="ko-KR" altLang="en-US" dirty="0" err="1" smtClean="0"/>
              <a:t>스레드</a:t>
            </a:r>
            <a:r>
              <a:rPr lang="en-US" altLang="ko-KR" dirty="0" smtClean="0"/>
              <a:t>(UI </a:t>
            </a:r>
            <a:r>
              <a:rPr lang="ko-KR" altLang="en-US" dirty="0" err="1" smtClean="0"/>
              <a:t>스레드</a:t>
            </a:r>
            <a:r>
              <a:rPr lang="en-US" altLang="ko-KR" dirty="0" smtClean="0"/>
              <a:t>)</a:t>
            </a:r>
            <a:r>
              <a:rPr lang="ko-KR" altLang="en-US" dirty="0" smtClean="0"/>
              <a:t>에서 예외가 </a:t>
            </a:r>
            <a:r>
              <a:rPr lang="en-US" altLang="ko-KR" dirty="0" smtClean="0"/>
              <a:t>throw </a:t>
            </a:r>
            <a:r>
              <a:rPr lang="ko-KR" altLang="en-US" dirty="0" smtClean="0"/>
              <a:t>될 때이다</a:t>
            </a:r>
            <a:r>
              <a:rPr lang="en-US" altLang="ko-KR" dirty="0" smtClean="0"/>
              <a:t>.</a:t>
            </a:r>
            <a:br>
              <a:rPr lang="en-US" altLang="ko-KR" dirty="0" smtClean="0"/>
            </a:br>
            <a:r>
              <a:rPr lang="en-US" altLang="ko-KR" dirty="0" err="1" smtClean="0"/>
              <a:t>Thread.Start</a:t>
            </a:r>
            <a:r>
              <a:rPr lang="en-US" altLang="ko-KR" dirty="0" smtClean="0"/>
              <a:t> </a:t>
            </a:r>
            <a:r>
              <a:rPr lang="ko-KR" altLang="en-US" dirty="0" err="1" smtClean="0"/>
              <a:t>메소드나</a:t>
            </a:r>
            <a:r>
              <a:rPr lang="ko-KR" altLang="en-US" dirty="0"/>
              <a:t> </a:t>
            </a:r>
            <a:r>
              <a:rPr lang="en-US" altLang="ko-KR" dirty="0" err="1" smtClean="0"/>
              <a:t>BeginInvoke</a:t>
            </a:r>
            <a:r>
              <a:rPr lang="en-US" altLang="ko-KR" dirty="0" smtClean="0"/>
              <a:t> </a:t>
            </a:r>
            <a:r>
              <a:rPr lang="ko-KR" altLang="en-US" dirty="0" err="1" smtClean="0"/>
              <a:t>메소드</a:t>
            </a:r>
            <a:r>
              <a:rPr lang="ko-KR" altLang="en-US" dirty="0" smtClean="0"/>
              <a:t> 등에서 시작된 </a:t>
            </a:r>
            <a:r>
              <a:rPr lang="ko-KR" altLang="en-US" dirty="0" err="1" smtClean="0"/>
              <a:t>스레드에서</a:t>
            </a:r>
            <a:r>
              <a:rPr lang="ko-KR" altLang="en-US" dirty="0" smtClean="0"/>
              <a:t> 발생한 예외에서는 이벤트가 발생하지 않는다</a:t>
            </a:r>
            <a:r>
              <a:rPr lang="en-US" altLang="ko-KR" dirty="0" smtClean="0"/>
              <a:t>.</a:t>
            </a:r>
            <a:br>
              <a:rPr lang="en-US" altLang="ko-KR" dirty="0" smtClean="0"/>
            </a:br>
            <a:endParaRPr lang="en-US" altLang="ko-KR" dirty="0" smtClean="0"/>
          </a:p>
          <a:p>
            <a:r>
              <a:rPr lang="en-US" altLang="ko-KR" dirty="0" err="1" smtClean="0"/>
              <a:t>ThreadException</a:t>
            </a:r>
            <a:r>
              <a:rPr lang="en-US" altLang="ko-KR" dirty="0" smtClean="0"/>
              <a:t> </a:t>
            </a:r>
            <a:r>
              <a:rPr lang="ko-KR" altLang="en-US" dirty="0" err="1" smtClean="0"/>
              <a:t>아벤트</a:t>
            </a:r>
            <a:r>
              <a:rPr lang="ko-KR" altLang="en-US" dirty="0" smtClean="0"/>
              <a:t> </a:t>
            </a:r>
            <a:r>
              <a:rPr lang="ko-KR" altLang="en-US" dirty="0" err="1" smtClean="0"/>
              <a:t>핸들러가</a:t>
            </a:r>
            <a:r>
              <a:rPr lang="ko-KR" altLang="en-US" dirty="0" smtClean="0"/>
              <a:t> 호출될 때 아무것도 하지 않으면 예외는 무시된다</a:t>
            </a:r>
            <a:r>
              <a:rPr lang="en-US" altLang="ko-KR" dirty="0" smtClean="0"/>
              <a:t>(</a:t>
            </a:r>
            <a:r>
              <a:rPr lang="ko-KR" altLang="en-US" dirty="0" smtClean="0"/>
              <a:t>즉 애플리케이션은 종료되지 않는다</a:t>
            </a:r>
            <a:r>
              <a:rPr lang="en-US" altLang="ko-KR" dirty="0" smtClean="0"/>
              <a:t>).</a:t>
            </a:r>
            <a:endParaRPr lang="ko-KR" altLang="en-US" dirty="0"/>
          </a:p>
        </p:txBody>
      </p:sp>
    </p:spTree>
    <p:extLst>
      <p:ext uri="{BB962C8B-B14F-4D97-AF65-F5344CB8AC3E}">
        <p14:creationId xmlns:p14="http://schemas.microsoft.com/office/powerpoint/2010/main" val="277617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1937800" y="846853"/>
            <a:ext cx="6536499" cy="4905772"/>
          </a:xfrm>
          <a:prstGeom prst="rect">
            <a:avLst/>
          </a:prstGeom>
        </p:spPr>
      </p:pic>
    </p:spTree>
    <p:extLst>
      <p:ext uri="{BB962C8B-B14F-4D97-AF65-F5344CB8AC3E}">
        <p14:creationId xmlns:p14="http://schemas.microsoft.com/office/powerpoint/2010/main" val="396447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57" y="337625"/>
            <a:ext cx="9284677" cy="646331"/>
          </a:xfrm>
          <a:prstGeom prst="rect">
            <a:avLst/>
          </a:prstGeom>
          <a:noFill/>
        </p:spPr>
        <p:txBody>
          <a:bodyPr wrap="square" rtlCol="0">
            <a:spAutoFit/>
          </a:bodyPr>
          <a:lstStyle/>
          <a:p>
            <a:r>
              <a:rPr lang="en-US" altLang="ko-KR" sz="3600" b="1" dirty="0" err="1" smtClean="0"/>
              <a:t>ThreadException</a:t>
            </a:r>
            <a:r>
              <a:rPr lang="en-US" altLang="ko-KR" sz="3600" b="1" dirty="0" smtClean="0"/>
              <a:t> </a:t>
            </a:r>
            <a:r>
              <a:rPr lang="ko-KR" altLang="en-US" sz="3600" b="1" dirty="0" smtClean="0"/>
              <a:t>이벤트 발생 옵션</a:t>
            </a:r>
            <a:endParaRPr lang="ko-KR" altLang="en-US" sz="3600" b="1" dirty="0"/>
          </a:p>
        </p:txBody>
      </p:sp>
      <p:sp>
        <p:nvSpPr>
          <p:cNvPr id="3" name="직사각형 2"/>
          <p:cNvSpPr/>
          <p:nvPr/>
        </p:nvSpPr>
        <p:spPr>
          <a:xfrm>
            <a:off x="323557" y="1231442"/>
            <a:ext cx="10778032" cy="3139321"/>
          </a:xfrm>
          <a:prstGeom prst="rect">
            <a:avLst/>
          </a:prstGeom>
        </p:spPr>
        <p:txBody>
          <a:bodyPr wrap="square">
            <a:spAutoFit/>
          </a:bodyPr>
          <a:lstStyle/>
          <a:p>
            <a:r>
              <a:rPr lang="ko-KR" altLang="en-US" dirty="0" smtClean="0"/>
              <a:t>기본적으로 ThreadException 이벤트 </a:t>
            </a:r>
            <a:r>
              <a:rPr lang="ko-KR" altLang="en-US" dirty="0"/>
              <a:t>발생 여부는 애플리케이션 구성 파일 설정에 </a:t>
            </a:r>
            <a:r>
              <a:rPr lang="ko-KR" altLang="en-US" dirty="0" smtClean="0"/>
              <a:t>따른다</a:t>
            </a:r>
            <a:r>
              <a:rPr lang="ko-KR" altLang="en-US" dirty="0"/>
              <a:t>. </a:t>
            </a:r>
            <a:r>
              <a:rPr lang="en-US" altLang="ko-KR" dirty="0" smtClean="0"/>
              <a:t/>
            </a:r>
            <a:br>
              <a:rPr lang="en-US" altLang="ko-KR" dirty="0" smtClean="0"/>
            </a:br>
            <a:endParaRPr lang="en-US" altLang="ko-KR" dirty="0" smtClean="0"/>
          </a:p>
          <a:p>
            <a:r>
              <a:rPr lang="ko-KR" altLang="en-US" dirty="0" smtClean="0"/>
              <a:t>애플리케이션 </a:t>
            </a:r>
            <a:r>
              <a:rPr lang="ko-KR" altLang="en-US" dirty="0"/>
              <a:t>구성 파일 설정에 관계 없이 항상 ThreadException이벤트가 발생되도록 하려면 </a:t>
            </a:r>
            <a:r>
              <a:rPr lang="ko-KR" altLang="en-US" dirty="0" smtClean="0"/>
              <a:t>Application.SetUnhandledExceptionMode </a:t>
            </a:r>
            <a:r>
              <a:rPr lang="ko-KR" altLang="en-US" dirty="0" err="1" smtClean="0"/>
              <a:t>메서드에</a:t>
            </a:r>
            <a:r>
              <a:rPr lang="ko-KR" altLang="en-US" dirty="0" smtClean="0"/>
              <a:t> </a:t>
            </a:r>
            <a:r>
              <a:rPr lang="ko-KR" altLang="en-US" dirty="0"/>
              <a:t>UnhandledExceptionMode.CatchException을 </a:t>
            </a:r>
            <a:r>
              <a:rPr lang="ko-KR" altLang="en-US" dirty="0" smtClean="0"/>
              <a:t>지정한다</a:t>
            </a:r>
            <a:r>
              <a:rPr lang="ko-KR" altLang="en-US" dirty="0"/>
              <a:t>. </a:t>
            </a:r>
            <a:r>
              <a:rPr lang="en-US" altLang="ko-KR" dirty="0" smtClean="0"/>
              <a:t/>
            </a:r>
            <a:br>
              <a:rPr lang="en-US" altLang="ko-KR" dirty="0" smtClean="0"/>
            </a:br>
            <a:r>
              <a:rPr lang="ko-KR" altLang="en-US" dirty="0" smtClean="0"/>
              <a:t>만약 </a:t>
            </a:r>
            <a:r>
              <a:rPr lang="ko-KR" altLang="en-US" dirty="0"/>
              <a:t>항상 ThreadException</a:t>
            </a:r>
            <a:r>
              <a:rPr lang="ko-KR" altLang="en-US" dirty="0" smtClean="0"/>
              <a:t>이벤트를 </a:t>
            </a:r>
            <a:r>
              <a:rPr lang="ko-KR" altLang="en-US" dirty="0"/>
              <a:t>발생하지 않으려면 UnhandledExceptionMode.ThrowException을 </a:t>
            </a:r>
            <a:r>
              <a:rPr lang="ko-KR" altLang="en-US" dirty="0" smtClean="0"/>
              <a:t>지정한다.</a:t>
            </a:r>
            <a:r>
              <a:rPr lang="en-US" altLang="ko-KR" dirty="0" smtClean="0"/>
              <a:t/>
            </a:r>
            <a:br>
              <a:rPr lang="en-US" altLang="ko-KR" dirty="0" smtClean="0"/>
            </a:br>
            <a:endParaRPr lang="ko-KR" altLang="en-US" dirty="0"/>
          </a:p>
          <a:p>
            <a:r>
              <a:rPr lang="ko-KR" altLang="en-US" dirty="0" smtClean="0"/>
              <a:t>SetUnhandledExceptionMode </a:t>
            </a:r>
            <a:r>
              <a:rPr lang="ko-KR" altLang="en-US" dirty="0" err="1" smtClean="0"/>
              <a:t>메서드는</a:t>
            </a:r>
            <a:r>
              <a:rPr lang="ko-KR" altLang="en-US" dirty="0" smtClean="0"/>
              <a:t> Application.Run 전에 호출해야 한다</a:t>
            </a:r>
            <a:r>
              <a:rPr lang="en-US" altLang="ko-KR" dirty="0"/>
              <a:t>.</a:t>
            </a:r>
            <a:br>
              <a:rPr lang="en-US" altLang="ko-KR" dirty="0"/>
            </a:br>
            <a:r>
              <a:rPr lang="en-US" altLang="ko-KR" dirty="0" err="1" smtClean="0"/>
              <a:t>SetUnhandledExceptionMode</a:t>
            </a:r>
            <a:r>
              <a:rPr lang="en-US" altLang="ko-KR" dirty="0" smtClean="0"/>
              <a:t> </a:t>
            </a:r>
            <a:r>
              <a:rPr lang="ko-KR" altLang="en-US" dirty="0" err="1" smtClean="0"/>
              <a:t>메서드는</a:t>
            </a:r>
            <a:r>
              <a:rPr lang="ko-KR" altLang="en-US" dirty="0" smtClean="0"/>
              <a:t> </a:t>
            </a:r>
            <a:r>
              <a:rPr lang="en-US" altLang="ko-KR" dirty="0"/>
              <a:t>2</a:t>
            </a:r>
            <a:r>
              <a:rPr lang="ko-KR" altLang="en-US" dirty="0" smtClean="0"/>
              <a:t>번째 </a:t>
            </a:r>
            <a:r>
              <a:rPr lang="ko-KR" altLang="en-US" dirty="0" err="1"/>
              <a:t>파라미터에</a:t>
            </a:r>
            <a:r>
              <a:rPr lang="ko-KR" altLang="en-US" dirty="0"/>
              <a:t> </a:t>
            </a:r>
            <a:r>
              <a:rPr lang="en-US" altLang="ko-KR" dirty="0"/>
              <a:t>False</a:t>
            </a:r>
            <a:r>
              <a:rPr lang="ko-KR" altLang="en-US" dirty="0"/>
              <a:t>를 </a:t>
            </a:r>
            <a:r>
              <a:rPr lang="ko-KR" altLang="en-US" dirty="0" smtClean="0"/>
              <a:t>지정하여 </a:t>
            </a:r>
            <a:r>
              <a:rPr lang="ko-KR" altLang="en-US" dirty="0"/>
              <a:t>애플리케이션 예외 모드로 </a:t>
            </a:r>
            <a:r>
              <a:rPr lang="ko-KR" altLang="en-US" dirty="0" smtClean="0"/>
              <a:t>한다</a:t>
            </a:r>
            <a:r>
              <a:rPr lang="en-US" altLang="ko-KR" dirty="0"/>
              <a:t>(</a:t>
            </a:r>
            <a:r>
              <a:rPr lang="ko-KR" altLang="en-US" dirty="0"/>
              <a:t>기본 값은 </a:t>
            </a:r>
            <a:r>
              <a:rPr lang="ko-KR" altLang="en-US" dirty="0" err="1"/>
              <a:t>스레드</a:t>
            </a:r>
            <a:r>
              <a:rPr lang="ko-KR" altLang="en-US" dirty="0"/>
              <a:t> 예외 모드</a:t>
            </a:r>
            <a:r>
              <a:rPr lang="en-US" altLang="ko-KR" dirty="0" smtClean="0"/>
              <a:t>). </a:t>
            </a:r>
            <a:endParaRPr lang="ko-KR" altLang="en-US" dirty="0"/>
          </a:p>
        </p:txBody>
      </p:sp>
    </p:spTree>
    <p:extLst>
      <p:ext uri="{BB962C8B-B14F-4D97-AF65-F5344CB8AC3E}">
        <p14:creationId xmlns:p14="http://schemas.microsoft.com/office/powerpoint/2010/main" val="167312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3043774" y="687410"/>
            <a:ext cx="6319167" cy="5641620"/>
          </a:xfrm>
          <a:prstGeom prst="rect">
            <a:avLst/>
          </a:prstGeom>
        </p:spPr>
      </p:pic>
    </p:spTree>
    <p:extLst>
      <p:ext uri="{BB962C8B-B14F-4D97-AF65-F5344CB8AC3E}">
        <p14:creationId xmlns:p14="http://schemas.microsoft.com/office/powerpoint/2010/main" val="25678109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627</Words>
  <Application>Microsoft Office PowerPoint</Application>
  <PresentationFormat>와이드스크린</PresentationFormat>
  <Paragraphs>207</Paragraphs>
  <Slides>54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54</vt:i4>
      </vt:variant>
    </vt:vector>
  </HeadingPairs>
  <TitlesOfParts>
    <vt:vector size="58" baseType="lpstr">
      <vt:lpstr>ＭＳ Ｐゴシック</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최흥배</dc:creator>
  <cp:lastModifiedBy>최흥배</cp:lastModifiedBy>
  <cp:revision>31</cp:revision>
  <dcterms:created xsi:type="dcterms:W3CDTF">2015-05-03T16:42:12Z</dcterms:created>
  <dcterms:modified xsi:type="dcterms:W3CDTF">2015-05-05T04:19:44Z</dcterms:modified>
</cp:coreProperties>
</file>