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62" r:id="rId5"/>
    <p:sldId id="277" r:id="rId6"/>
    <p:sldId id="279" r:id="rId7"/>
    <p:sldId id="293" r:id="rId8"/>
    <p:sldId id="278" r:id="rId9"/>
    <p:sldId id="281" r:id="rId10"/>
    <p:sldId id="286" r:id="rId11"/>
    <p:sldId id="285" r:id="rId12"/>
    <p:sldId id="284" r:id="rId13"/>
    <p:sldId id="287" r:id="rId14"/>
    <p:sldId id="283" r:id="rId15"/>
    <p:sldId id="282" r:id="rId16"/>
    <p:sldId id="290" r:id="rId17"/>
    <p:sldId id="260" r:id="rId18"/>
    <p:sldId id="261" r:id="rId19"/>
    <p:sldId id="266" r:id="rId20"/>
    <p:sldId id="265" r:id="rId21"/>
    <p:sldId id="264" r:id="rId22"/>
    <p:sldId id="263" r:id="rId23"/>
    <p:sldId id="269" r:id="rId24"/>
    <p:sldId id="268" r:id="rId25"/>
    <p:sldId id="267" r:id="rId26"/>
    <p:sldId id="272" r:id="rId27"/>
    <p:sldId id="271" r:id="rId28"/>
    <p:sldId id="270" r:id="rId29"/>
    <p:sldId id="275" r:id="rId30"/>
    <p:sldId id="273" r:id="rId31"/>
    <p:sldId id="292" r:id="rId32"/>
    <p:sldId id="274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log.uplus.co.kr/143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kekyo/asyncawa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kekyo/asyncawai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in9le.net/entry/2012/08/06/12391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sdn.microsoft.com/en-us/magazine/dn802603.aspx" TargetMode="Externa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eajones.co.uk/do-we-need-to-beat-callback-hel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d777.tistory.com/m/post/25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hyperlink" Target="http://www.slideshare.net/kekyo/asyncawa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76" y="1253059"/>
            <a:ext cx="1136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/>
              <a:t>C</a:t>
            </a:r>
            <a:r>
              <a:rPr lang="en-US" altLang="ko-KR" sz="9600" dirty="0" smtClean="0"/>
              <a:t>#</a:t>
            </a:r>
            <a:r>
              <a:rPr lang="ko-KR" altLang="en-US" sz="9600" dirty="0" smtClean="0"/>
              <a:t> </a:t>
            </a:r>
            <a:r>
              <a:rPr lang="en-US" altLang="ko-KR" sz="9600" dirty="0" err="1" smtClean="0"/>
              <a:t>async</a:t>
            </a:r>
            <a:r>
              <a:rPr lang="en-US" altLang="ko-KR" sz="9600" dirty="0" smtClean="0"/>
              <a:t>/await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719589" y="5192006"/>
            <a:ext cx="3266085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60620" y="1280160"/>
            <a:ext cx="10562209" cy="3840480"/>
            <a:chOff x="860620" y="1280160"/>
            <a:chExt cx="10562209" cy="38404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620" y="1280160"/>
              <a:ext cx="10168719" cy="384048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660" y="2039668"/>
              <a:ext cx="2836180" cy="9492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1697" y="3490302"/>
              <a:ext cx="4871132" cy="16303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787" y="4144328"/>
              <a:ext cx="2333625" cy="7810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2251" y="2709252"/>
              <a:ext cx="4006143" cy="78105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6522" y="254075"/>
            <a:ext cx="531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82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7" y="239151"/>
            <a:ext cx="486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 pool</a:t>
            </a:r>
            <a:endParaRPr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457545" y="1508174"/>
            <a:ext cx="9761568" cy="3907887"/>
            <a:chOff x="1457545" y="1508174"/>
            <a:chExt cx="9761568" cy="39078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545" y="1508174"/>
              <a:ext cx="9638474" cy="38094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357" y="2304170"/>
              <a:ext cx="3955953" cy="533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811" y="3810878"/>
              <a:ext cx="3794302" cy="1605183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77393"/>
            <a:ext cx="82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 Programming Model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831290" y="1309687"/>
            <a:ext cx="9408796" cy="3881291"/>
            <a:chOff x="1831290" y="1309687"/>
            <a:chExt cx="9408796" cy="388129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290" y="1309687"/>
              <a:ext cx="9296689" cy="388129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2160490"/>
              <a:ext cx="3276746" cy="60748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884" y="2453651"/>
              <a:ext cx="2010653" cy="8467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3539902"/>
              <a:ext cx="3966063" cy="165107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6" y="239151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Event based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66848" y="1471832"/>
            <a:ext cx="10526501" cy="3494063"/>
            <a:chOff x="866848" y="1471832"/>
            <a:chExt cx="10526501" cy="34940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48" y="1471832"/>
              <a:ext cx="10498365" cy="349406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608" y="2610875"/>
              <a:ext cx="2577741" cy="7231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690" y="4453743"/>
              <a:ext cx="2297870" cy="355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742" y="3454937"/>
              <a:ext cx="2241599" cy="151095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7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81353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Task based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145417" y="1697132"/>
            <a:ext cx="10046702" cy="3128086"/>
            <a:chOff x="1145417" y="1697132"/>
            <a:chExt cx="10046702" cy="31280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417" y="1825721"/>
              <a:ext cx="10046702" cy="29994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436" y="2779907"/>
              <a:ext cx="4067749" cy="6385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884" y="3993246"/>
              <a:ext cx="2534983" cy="3979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0225" y="1697132"/>
              <a:ext cx="2291894" cy="1341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223118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91528" y="1305511"/>
            <a:ext cx="10532964" cy="4870206"/>
            <a:chOff x="791528" y="1305511"/>
            <a:chExt cx="10532964" cy="48702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528" y="1305511"/>
              <a:ext cx="10258854" cy="48702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583680" y="1420837"/>
              <a:ext cx="20461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smtClean="0"/>
                <a:t>UI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86908" y="1460693"/>
              <a:ext cx="23375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smtClean="0"/>
                <a:t>다른</a:t>
              </a:r>
              <a:r>
                <a:rPr lang="en-US" altLang="ko-KR" sz="2800" dirty="0" smtClean="0"/>
                <a:t>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3545" y="3936608"/>
              <a:ext cx="15216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임의의 유저 조작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8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720" y="208904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/await: </a:t>
            </a:r>
            <a:r>
              <a:rPr lang="ko-KR" altLang="en-US" sz="3600" b="1" dirty="0" smtClean="0"/>
              <a:t>반환 값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198462" y="1646800"/>
            <a:ext cx="9535154" cy="4985370"/>
            <a:chOff x="1198462" y="1646800"/>
            <a:chExt cx="9535154" cy="49853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599" y="1646800"/>
              <a:ext cx="9507017" cy="208113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692" y="2971653"/>
              <a:ext cx="4285923" cy="7589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462" y="3945841"/>
              <a:ext cx="8521931" cy="26800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769" y="5052790"/>
              <a:ext cx="5054957" cy="4020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339" y="5525221"/>
              <a:ext cx="3150182" cy="110694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5"/>
              </a:rPr>
              <a:t>http://</a:t>
            </a:r>
            <a:r>
              <a:rPr lang="ko-KR" altLang="en-US" sz="1000" dirty="0" smtClean="0">
                <a:hlinkClick r:id="rId5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5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972207" y="2961618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6"/>
          <p:cNvSpPr/>
          <p:nvPr/>
        </p:nvSpPr>
        <p:spPr>
          <a:xfrm>
            <a:off x="3930869" y="3382738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7"/>
          <p:cNvSpPr/>
          <p:nvPr/>
        </p:nvSpPr>
        <p:spPr>
          <a:xfrm>
            <a:off x="1771610" y="3625753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277078" y="2537618"/>
            <a:ext cx="4104920" cy="966479"/>
          </a:xfrm>
          <a:prstGeom prst="wedgeRoundRectCallout">
            <a:avLst>
              <a:gd name="adj1" fmla="val -61626"/>
              <a:gd name="adj2" fmla="val 41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실행되면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await </a:t>
            </a:r>
            <a:r>
              <a:rPr lang="ko-KR" altLang="en-US" dirty="0" smtClean="0"/>
              <a:t>앞까지 실행하고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" name="角丸四角形吹き出し 13"/>
          <p:cNvSpPr/>
          <p:nvPr/>
        </p:nvSpPr>
        <p:spPr>
          <a:xfrm>
            <a:off x="1760892" y="4405114"/>
            <a:ext cx="3499956" cy="792213"/>
          </a:xfrm>
          <a:prstGeom prst="wedgeRoundRectCallout">
            <a:avLst>
              <a:gd name="adj1" fmla="val -64745"/>
              <a:gd name="adj2" fmla="val -51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바로 빠져나간다</a:t>
            </a:r>
            <a:r>
              <a:rPr lang="ja-JP" altLang="en-US" dirty="0" smtClean="0">
                <a:solidFill>
                  <a:srgbClr val="FF0000"/>
                </a:solidFill>
              </a:rPr>
              <a:t>！！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（</a:t>
            </a:r>
            <a:r>
              <a:rPr kumimoji="1" lang="ko-KR" altLang="en-US" dirty="0" smtClean="0"/>
              <a:t>읽기를 기다리지 않는다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6"/>
          <p:cNvCxnSpPr>
            <a:stCxn id="8" idx="4"/>
            <a:endCxn id="3" idx="0"/>
          </p:cNvCxnSpPr>
          <p:nvPr/>
        </p:nvCxnSpPr>
        <p:spPr>
          <a:xfrm>
            <a:off x="1564284" y="1954332"/>
            <a:ext cx="1520503" cy="100728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33"/>
          <p:cNvSpPr/>
          <p:nvPr/>
        </p:nvSpPr>
        <p:spPr>
          <a:xfrm>
            <a:off x="97535" y="528523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角丸四角形吹き出し 41"/>
          <p:cNvSpPr/>
          <p:nvPr/>
        </p:nvSpPr>
        <p:spPr>
          <a:xfrm>
            <a:off x="3076092" y="1394995"/>
            <a:ext cx="3449137" cy="634494"/>
          </a:xfrm>
          <a:prstGeom prst="wedgeRoundRectCallout">
            <a:avLst>
              <a:gd name="adj1" fmla="val -66159"/>
              <a:gd name="adj2" fmla="val 597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ja-JP" altLang="en-US" dirty="0" smtClean="0"/>
              <a:t>１＝</a:t>
            </a:r>
            <a:r>
              <a:rPr lang="ko-KR" altLang="en-US" dirty="0" err="1" smtClean="0"/>
              <a:t>메인스레드</a:t>
            </a:r>
            <a:endParaRPr kumimoji="1" lang="ja-JP" altLang="en-US" dirty="0"/>
          </a:p>
        </p:txBody>
      </p:sp>
      <p:sp>
        <p:nvSpPr>
          <p:cNvPr id="12" name="メモ 43"/>
          <p:cNvSpPr/>
          <p:nvPr/>
        </p:nvSpPr>
        <p:spPr>
          <a:xfrm>
            <a:off x="8199120" y="5181466"/>
            <a:ext cx="3401569" cy="134735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스레드를</a:t>
            </a:r>
            <a:r>
              <a:rPr kumimoji="1" lang="ko-KR" altLang="en-US" dirty="0" smtClean="0"/>
              <a:t> 빠져 나올 때 </a:t>
            </a:r>
            <a:r>
              <a:rPr kumimoji="1" lang="en-US" altLang="ja-JP" dirty="0" smtClean="0"/>
              <a:t>using</a:t>
            </a:r>
            <a:r>
              <a:rPr kumimoji="1" lang="ko-KR" altLang="en-US" dirty="0" smtClean="0"/>
              <a:t>문의 </a:t>
            </a:r>
            <a:r>
              <a:rPr kumimoji="1" lang="en-US" altLang="ja-JP" dirty="0" smtClean="0"/>
              <a:t>Dispose</a:t>
            </a:r>
            <a:r>
              <a:rPr kumimoji="1" lang="ko-KR" altLang="en-US" dirty="0" smtClean="0"/>
              <a:t>은 호출되지 않는다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아직 처리는 진행 중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曲線コネクタ 9"/>
          <p:cNvCxnSpPr>
            <a:stCxn id="5" idx="1"/>
            <a:endCxn id="10" idx="1"/>
          </p:cNvCxnSpPr>
          <p:nvPr/>
        </p:nvCxnSpPr>
        <p:spPr>
          <a:xfrm rot="10800000" flipV="1">
            <a:off x="830910" y="3747673"/>
            <a:ext cx="940701" cy="1582618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57" y="26728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시작</a:t>
            </a:r>
            <a:endParaRPr lang="ko-KR" altLang="en-US" sz="3600" b="1" dirty="0"/>
          </a:p>
        </p:txBody>
      </p:sp>
      <p:sp>
        <p:nvSpPr>
          <p:cNvPr id="15" name="직사각형 1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直方体 23"/>
          <p:cNvSpPr/>
          <p:nvPr/>
        </p:nvSpPr>
        <p:spPr>
          <a:xfrm>
            <a:off x="6217920" y="4414029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4" name="曲線コネクタ 16"/>
          <p:cNvCxnSpPr>
            <a:endCxn id="3" idx="1"/>
          </p:cNvCxnSpPr>
          <p:nvPr/>
        </p:nvCxnSpPr>
        <p:spPr>
          <a:xfrm rot="16200000" flipH="1">
            <a:off x="6593385" y="3822366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33"/>
          <p:cNvSpPr/>
          <p:nvPr/>
        </p:nvSpPr>
        <p:spPr>
          <a:xfrm>
            <a:off x="176362" y="188681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34"/>
          <p:cNvCxnSpPr>
            <a:stCxn id="5" idx="4"/>
            <a:endCxn id="5" idx="1"/>
          </p:cNvCxnSpPr>
          <p:nvPr/>
        </p:nvCxnSpPr>
        <p:spPr>
          <a:xfrm flipH="1" flipV="1">
            <a:off x="909736" y="1931875"/>
            <a:ext cx="733375" cy="229115"/>
          </a:xfrm>
          <a:prstGeom prst="curvedConnector4">
            <a:avLst>
              <a:gd name="adj1" fmla="val -23184"/>
              <a:gd name="adj2" fmla="val 296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吹き出し 41"/>
          <p:cNvSpPr/>
          <p:nvPr/>
        </p:nvSpPr>
        <p:spPr>
          <a:xfrm>
            <a:off x="2376485" y="1571268"/>
            <a:ext cx="3449137" cy="721213"/>
          </a:xfrm>
          <a:prstGeom prst="wedgeRoundRectCallout">
            <a:avLst>
              <a:gd name="adj1" fmla="val -66726"/>
              <a:gd name="adj2" fmla="val 379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일을 한다 </a:t>
            </a:r>
            <a:r>
              <a:rPr lang="ja-JP" altLang="en-US" dirty="0" smtClean="0"/>
              <a:t>＝ </a:t>
            </a:r>
            <a:r>
              <a:rPr lang="en-US" altLang="ja-JP" dirty="0" smtClean="0">
                <a:solidFill>
                  <a:srgbClr val="FF0000"/>
                </a:solidFill>
              </a:rPr>
              <a:t>GUI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블럭되지</a:t>
            </a:r>
            <a:r>
              <a:rPr lang="ko-KR" altLang="en-US" dirty="0" smtClean="0">
                <a:solidFill>
                  <a:srgbClr val="FF0000"/>
                </a:solidFill>
              </a:rPr>
              <a:t> 않는다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角丸四角形吹き出し 4"/>
          <p:cNvSpPr/>
          <p:nvPr/>
        </p:nvSpPr>
        <p:spPr>
          <a:xfrm>
            <a:off x="8772143" y="4051733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커널</a:t>
            </a:r>
            <a:r>
              <a:rPr lang="ja-JP" altLang="en-US" dirty="0" smtClean="0"/>
              <a:t>・</a:t>
            </a:r>
            <a:r>
              <a:rPr lang="ko-KR" altLang="en-US" dirty="0" smtClean="0"/>
              <a:t>하드웨어가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알아서 실행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실행 중</a:t>
            </a:r>
            <a:endParaRPr lang="ko-KR" altLang="en-US" sz="3600" b="1" dirty="0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2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1395773" y="3401914"/>
            <a:ext cx="1951772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7"/>
          <p:cNvSpPr/>
          <p:nvPr/>
        </p:nvSpPr>
        <p:spPr>
          <a:xfrm>
            <a:off x="1821212" y="3992087"/>
            <a:ext cx="3445293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13"/>
          <p:cNvSpPr/>
          <p:nvPr/>
        </p:nvSpPr>
        <p:spPr>
          <a:xfrm>
            <a:off x="4191878" y="4803423"/>
            <a:ext cx="2745114" cy="584166"/>
          </a:xfrm>
          <a:prstGeom prst="wedgeRoundRectCallout">
            <a:avLst>
              <a:gd name="adj1" fmla="val -37856"/>
              <a:gd name="adj2" fmla="val -140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이후를 계속 실행</a:t>
            </a:r>
            <a:endParaRPr kumimoji="1" lang="ja-JP" altLang="en-US" dirty="0"/>
          </a:p>
        </p:txBody>
      </p:sp>
      <p:sp>
        <p:nvSpPr>
          <p:cNvPr id="6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7" name="曲線コネクタ 16"/>
          <p:cNvCxnSpPr>
            <a:stCxn id="6" idx="4"/>
            <a:endCxn id="3" idx="0"/>
          </p:cNvCxnSpPr>
          <p:nvPr/>
        </p:nvCxnSpPr>
        <p:spPr>
          <a:xfrm>
            <a:off x="1564284" y="1954332"/>
            <a:ext cx="807375" cy="1447582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33"/>
          <p:cNvSpPr/>
          <p:nvPr/>
        </p:nvSpPr>
        <p:spPr>
          <a:xfrm>
            <a:off x="97535" y="548135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21"/>
          <p:cNvCxnSpPr>
            <a:stCxn id="17" idx="2"/>
            <a:endCxn id="8" idx="1"/>
          </p:cNvCxnSpPr>
          <p:nvPr/>
        </p:nvCxnSpPr>
        <p:spPr>
          <a:xfrm rot="5400000">
            <a:off x="508061" y="4900943"/>
            <a:ext cx="948318" cy="302622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24"/>
          <p:cNvCxnSpPr>
            <a:stCxn id="3" idx="2"/>
            <a:endCxn id="4" idx="0"/>
          </p:cNvCxnSpPr>
          <p:nvPr/>
        </p:nvCxnSpPr>
        <p:spPr>
          <a:xfrm rot="16200000" flipH="1">
            <a:off x="2784593" y="3232820"/>
            <a:ext cx="346333" cy="11722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方体 27"/>
          <p:cNvSpPr/>
          <p:nvPr/>
        </p:nvSpPr>
        <p:spPr>
          <a:xfrm>
            <a:off x="7456091" y="4021360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2" name="曲線コネクタ 28"/>
          <p:cNvCxnSpPr>
            <a:stCxn id="11" idx="1"/>
          </p:cNvCxnSpPr>
          <p:nvPr/>
        </p:nvCxnSpPr>
        <p:spPr>
          <a:xfrm rot="16200000" flipV="1">
            <a:off x="3932510" y="-469349"/>
            <a:ext cx="2282059" cy="6836320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吹き出し 29"/>
          <p:cNvSpPr/>
          <p:nvPr/>
        </p:nvSpPr>
        <p:spPr>
          <a:xfrm>
            <a:off x="6643484" y="1547326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 완료가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통지 되고</a:t>
            </a:r>
            <a:r>
              <a:rPr lang="en-US" altLang="ko-KR" dirty="0" smtClean="0"/>
              <a:t>...</a:t>
            </a:r>
            <a:endParaRPr kumimoji="1" lang="ja-JP" altLang="en-US" dirty="0"/>
          </a:p>
        </p:txBody>
      </p:sp>
      <p:sp>
        <p:nvSpPr>
          <p:cNvPr id="14" name="テキスト ボックス 32"/>
          <p:cNvSpPr txBox="1"/>
          <p:nvPr/>
        </p:nvSpPr>
        <p:spPr>
          <a:xfrm>
            <a:off x="7930523" y="2963024"/>
            <a:ext cx="6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완료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メモ 39"/>
          <p:cNvSpPr/>
          <p:nvPr/>
        </p:nvSpPr>
        <p:spPr>
          <a:xfrm>
            <a:off x="8199120" y="5526414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처리를 계속 실행 하고 있다는 것을 주의</a:t>
            </a:r>
            <a:r>
              <a:rPr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16" name="正方形/長方形 18"/>
          <p:cNvSpPr/>
          <p:nvPr/>
        </p:nvSpPr>
        <p:spPr>
          <a:xfrm>
            <a:off x="1428618" y="4173266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20"/>
          <p:cNvSpPr/>
          <p:nvPr/>
        </p:nvSpPr>
        <p:spPr>
          <a:xfrm>
            <a:off x="1043168" y="4334255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曲線コネクタ 22"/>
          <p:cNvCxnSpPr>
            <a:stCxn id="4" idx="1"/>
            <a:endCxn id="16" idx="3"/>
          </p:cNvCxnSpPr>
          <p:nvPr/>
        </p:nvCxnSpPr>
        <p:spPr>
          <a:xfrm rot="10800000" flipV="1">
            <a:off x="1609344" y="4114006"/>
            <a:ext cx="211868" cy="18117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30"/>
          <p:cNvCxnSpPr>
            <a:stCxn id="16" idx="1"/>
            <a:endCxn id="17" idx="3"/>
          </p:cNvCxnSpPr>
          <p:nvPr/>
        </p:nvCxnSpPr>
        <p:spPr>
          <a:xfrm rot="10800000" flipV="1">
            <a:off x="1223894" y="4295185"/>
            <a:ext cx="204724" cy="16098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완료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6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.uf.tistory.com/image/024F51345163CDC30B7B9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56" y="1192822"/>
            <a:ext cx="8812530" cy="43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7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</a:t>
            </a:r>
            <a:r>
              <a:rPr lang="ko-KR" altLang="en-US" sz="3600" b="1" dirty="0" smtClean="0"/>
              <a:t>가 없다면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  <p:pic>
        <p:nvPicPr>
          <p:cNvPr id="3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8425"/>
            <a:ext cx="9916344" cy="4069082"/>
          </a:xfrm>
          <a:prstGeom prst="rect">
            <a:avLst/>
          </a:prstGeom>
        </p:spPr>
      </p:pic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8712" y="1264881"/>
            <a:ext cx="10554574" cy="43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C# 4.0</a:t>
            </a:r>
            <a:r>
              <a:rPr lang="ko-KR" altLang="en-US" sz="2000" dirty="0" smtClean="0"/>
              <a:t>까지의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처리는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ContinueWith</a:t>
            </a:r>
            <a:r>
              <a:rPr lang="ko-KR" altLang="en-US" sz="2000" dirty="0" smtClean="0"/>
              <a:t>를 사용하여 계속 처리를 쓰고 있다</a:t>
            </a:r>
            <a:r>
              <a:rPr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159445" y="2680605"/>
            <a:ext cx="3172195" cy="53981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36193" y="3212443"/>
            <a:ext cx="9198864" cy="19747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曲線コネクタ 7"/>
          <p:cNvCxnSpPr>
            <a:stCxn id="6" idx="1"/>
            <a:endCxn id="10" idx="1"/>
          </p:cNvCxnSpPr>
          <p:nvPr/>
        </p:nvCxnSpPr>
        <p:spPr>
          <a:xfrm rot="10800000" flipV="1">
            <a:off x="910271" y="3311181"/>
            <a:ext cx="625923" cy="2437881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10"/>
          <p:cNvSpPr/>
          <p:nvPr/>
        </p:nvSpPr>
        <p:spPr>
          <a:xfrm>
            <a:off x="305783" y="187773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1"/>
          <p:cNvCxnSpPr>
            <a:stCxn id="8" idx="4"/>
            <a:endCxn id="5" idx="0"/>
          </p:cNvCxnSpPr>
          <p:nvPr/>
        </p:nvCxnSpPr>
        <p:spPr>
          <a:xfrm>
            <a:off x="1772532" y="2151910"/>
            <a:ext cx="973011" cy="528695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12"/>
          <p:cNvSpPr/>
          <p:nvPr/>
        </p:nvSpPr>
        <p:spPr>
          <a:xfrm>
            <a:off x="176896" y="570400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正方形/長方形 27"/>
          <p:cNvSpPr/>
          <p:nvPr/>
        </p:nvSpPr>
        <p:spPr>
          <a:xfrm>
            <a:off x="1933426" y="3709501"/>
            <a:ext cx="4412510" cy="2410410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8"/>
          <p:cNvSpPr/>
          <p:nvPr/>
        </p:nvSpPr>
        <p:spPr>
          <a:xfrm>
            <a:off x="5635492" y="5576972"/>
            <a:ext cx="3804866" cy="792213"/>
          </a:xfrm>
          <a:prstGeom prst="wedgeRoundRectCallout">
            <a:avLst>
              <a:gd name="adj1" fmla="val -66507"/>
              <a:gd name="adj2" fmla="val -3708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람다 식은 </a:t>
            </a:r>
            <a:r>
              <a:rPr lang="ko-KR" altLang="en-US" dirty="0" err="1" smtClean="0"/>
              <a:t>콜백으로</a:t>
            </a:r>
            <a:r>
              <a:rPr lang="ko-KR" altLang="en-US" dirty="0" smtClean="0"/>
              <a:t> 실행된다</a:t>
            </a:r>
            <a:endParaRPr kumimoji="1" lang="ja-JP" altLang="en-US" dirty="0"/>
          </a:p>
        </p:txBody>
      </p:sp>
      <p:sp>
        <p:nvSpPr>
          <p:cNvPr id="13" name="直方体 32"/>
          <p:cNvSpPr/>
          <p:nvPr/>
        </p:nvSpPr>
        <p:spPr>
          <a:xfrm>
            <a:off x="8633743" y="3717602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4" name="曲線コネクタ 33"/>
          <p:cNvCxnSpPr>
            <a:endCxn id="13" idx="1"/>
          </p:cNvCxnSpPr>
          <p:nvPr/>
        </p:nvCxnSpPr>
        <p:spPr>
          <a:xfrm>
            <a:off x="8918448" y="3336396"/>
            <a:ext cx="750903" cy="44968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37"/>
          <p:cNvCxnSpPr>
            <a:stCxn id="16" idx="3"/>
            <a:endCxn id="11" idx="3"/>
          </p:cNvCxnSpPr>
          <p:nvPr/>
        </p:nvCxnSpPr>
        <p:spPr>
          <a:xfrm rot="5400000">
            <a:off x="6634609" y="4320105"/>
            <a:ext cx="305929" cy="88327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方体 45"/>
          <p:cNvSpPr/>
          <p:nvPr/>
        </p:nvSpPr>
        <p:spPr>
          <a:xfrm>
            <a:off x="6495835" y="4105489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7" name="曲線コネクタ 52"/>
          <p:cNvCxnSpPr>
            <a:stCxn id="13" idx="2"/>
            <a:endCxn id="16" idx="4"/>
          </p:cNvCxnSpPr>
          <p:nvPr/>
        </p:nvCxnSpPr>
        <p:spPr>
          <a:xfrm rot="10800000" flipV="1">
            <a:off x="7962585" y="4134281"/>
            <a:ext cx="671159" cy="2453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8"/>
          <p:cNvSpPr/>
          <p:nvPr/>
        </p:nvSpPr>
        <p:spPr>
          <a:xfrm>
            <a:off x="1536193" y="3429360"/>
            <a:ext cx="1139274" cy="197477"/>
          </a:xfrm>
          <a:prstGeom prst="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직사각형 1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67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4" y="1213080"/>
            <a:ext cx="8346192" cy="3424784"/>
          </a:xfrm>
          <a:prstGeom prst="rect">
            <a:avLst/>
          </a:prstGeom>
        </p:spPr>
      </p:pic>
      <p:pic>
        <p:nvPicPr>
          <p:cNvPr id="3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6" y="4698089"/>
            <a:ext cx="8157216" cy="1521282"/>
          </a:xfrm>
          <a:prstGeom prst="rect">
            <a:avLst/>
          </a:prstGeom>
        </p:spPr>
      </p:pic>
      <p:sp>
        <p:nvSpPr>
          <p:cNvPr id="4" name="正方形/長方形 7"/>
          <p:cNvSpPr/>
          <p:nvPr/>
        </p:nvSpPr>
        <p:spPr>
          <a:xfrm>
            <a:off x="1514986" y="2335232"/>
            <a:ext cx="3942147" cy="2103933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5"/>
          <p:cNvSpPr/>
          <p:nvPr/>
        </p:nvSpPr>
        <p:spPr>
          <a:xfrm>
            <a:off x="2729733" y="4305353"/>
            <a:ext cx="1694688" cy="6156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6"/>
          <p:cNvSpPr/>
          <p:nvPr/>
        </p:nvSpPr>
        <p:spPr>
          <a:xfrm>
            <a:off x="5973994" y="2792432"/>
            <a:ext cx="5408004" cy="981456"/>
          </a:xfrm>
          <a:prstGeom prst="wedgeRoundRectCallout">
            <a:avLst>
              <a:gd name="adj1" fmla="val -62603"/>
              <a:gd name="adj2" fmla="val -367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이후가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실행 되고 있다는 이미지가 있다면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async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>
                <a:solidFill>
                  <a:srgbClr val="FF0000"/>
                </a:solidFill>
              </a:rPr>
              <a:t>await</a:t>
            </a:r>
            <a:r>
              <a:rPr kumimoji="1" lang="ko-KR" altLang="en-US" dirty="0" smtClean="0"/>
              <a:t>는 어렵지 않다</a:t>
            </a:r>
            <a:r>
              <a:rPr kumimoji="1"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7" name="正方形/長方形 8"/>
          <p:cNvSpPr/>
          <p:nvPr/>
        </p:nvSpPr>
        <p:spPr>
          <a:xfrm>
            <a:off x="1201907" y="5215937"/>
            <a:ext cx="1425469" cy="222638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9"/>
          <p:cNvSpPr/>
          <p:nvPr/>
        </p:nvSpPr>
        <p:spPr>
          <a:xfrm>
            <a:off x="1466585" y="5599305"/>
            <a:ext cx="2526296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2"/>
          <p:cNvSpPr/>
          <p:nvPr/>
        </p:nvSpPr>
        <p:spPr>
          <a:xfrm>
            <a:off x="1201907" y="5791912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3"/>
          <p:cNvSpPr/>
          <p:nvPr/>
        </p:nvSpPr>
        <p:spPr>
          <a:xfrm>
            <a:off x="937229" y="5910897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직사각형 1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 </a:t>
            </a:r>
            <a:r>
              <a:rPr lang="ko-KR" altLang="en-US" sz="3600" b="1" dirty="0" smtClean="0"/>
              <a:t>이후를 처리하는 </a:t>
            </a:r>
            <a:r>
              <a:rPr lang="ko-KR" altLang="en-US" sz="3600" b="1" dirty="0" err="1" smtClean="0"/>
              <a:t>스레드</a:t>
            </a:r>
            <a:endParaRPr lang="ko-KR" altLang="en-US" sz="36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18712" y="1574370"/>
            <a:ext cx="10554574" cy="169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 smtClean="0"/>
              <a:t>await</a:t>
            </a:r>
            <a:r>
              <a:rPr kumimoji="1" lang="ko-KR" altLang="en-US" sz="2000" dirty="0" smtClean="0"/>
              <a:t>에서 대기 후 처리는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메인스레드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（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스레드</a:t>
            </a:r>
            <a:r>
              <a:rPr lang="ja-JP" altLang="en-US" sz="2000" dirty="0" smtClean="0">
                <a:solidFill>
                  <a:srgbClr val="FF0000"/>
                </a:solidFill>
              </a:rPr>
              <a:t>１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）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이 실행</a:t>
            </a:r>
            <a:r>
              <a:rPr kumimoji="1" lang="ko-KR" altLang="en-US" sz="2000" dirty="0" smtClean="0"/>
              <a:t>된다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r>
              <a:rPr lang="ko-KR" altLang="en-US" sz="2000" dirty="0" smtClean="0"/>
              <a:t>이 때문에 </a:t>
            </a:r>
            <a:r>
              <a:rPr lang="en-US" altLang="ja-JP" sz="2000" dirty="0" smtClean="0"/>
              <a:t>Dispatcher</a:t>
            </a:r>
            <a:r>
              <a:rPr lang="ko-KR" altLang="en-US" sz="2000" dirty="0" smtClean="0"/>
              <a:t>를 사용하여 동기 하지 않아도 </a:t>
            </a:r>
            <a:r>
              <a:rPr lang="en-US" altLang="ja-JP" sz="2000" dirty="0" smtClean="0">
                <a:solidFill>
                  <a:srgbClr val="FF0000"/>
                </a:solidFill>
              </a:rPr>
              <a:t>GUI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직접 조작할 수 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메인 </a:t>
            </a:r>
            <a:r>
              <a:rPr kumimoji="1" lang="ko-KR" altLang="en-US" sz="2000" dirty="0" err="1" smtClean="0"/>
              <a:t>스레드로의</a:t>
            </a:r>
            <a:r>
              <a:rPr kumimoji="1" lang="ko-KR" altLang="en-US" sz="2000" dirty="0" smtClean="0"/>
              <a:t> 처리 위임은 </a:t>
            </a:r>
            <a:r>
              <a:rPr kumimoji="1" lang="en-US" altLang="ja-JP" sz="2000" dirty="0" smtClean="0"/>
              <a:t>Task </a:t>
            </a:r>
            <a:r>
              <a:rPr kumimoji="1" lang="ko-KR" altLang="en-US" sz="2000" dirty="0" smtClean="0"/>
              <a:t>클래스 내에서 </a:t>
            </a:r>
            <a:r>
              <a:rPr kumimoji="1" lang="en-US" altLang="ja-JP" sz="2000" dirty="0" err="1" smtClean="0"/>
              <a:t>SynchronizationContext</a:t>
            </a:r>
            <a:r>
              <a:rPr kumimoji="1" lang="en-US" altLang="ja-JP" sz="2000" dirty="0" smtClean="0"/>
              <a:t> </a:t>
            </a:r>
            <a:r>
              <a:rPr kumimoji="1" lang="ko-KR" altLang="en-US" sz="2000" dirty="0" smtClean="0"/>
              <a:t>클래스를 암묵적으로 사용하는 것으로 구현하고 있다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4" name="メモ 3"/>
          <p:cNvSpPr/>
          <p:nvPr/>
        </p:nvSpPr>
        <p:spPr>
          <a:xfrm>
            <a:off x="560832" y="3595816"/>
            <a:ext cx="11204448" cy="257098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→</a:t>
            </a:r>
            <a:r>
              <a:rPr lang="ko-KR" altLang="en-US" sz="3200" dirty="0" smtClean="0"/>
              <a:t>일단 메인 </a:t>
            </a:r>
            <a:r>
              <a:rPr lang="ko-KR" altLang="en-US" sz="3200" dirty="0" err="1" smtClean="0"/>
              <a:t>스레드</a:t>
            </a:r>
            <a:r>
              <a:rPr lang="ko-KR" altLang="en-US" sz="3200" dirty="0" smtClean="0"/>
              <a:t> 상에서 </a:t>
            </a:r>
            <a:r>
              <a:rPr lang="en-US" altLang="ja-JP" sz="3200" dirty="0" smtClean="0"/>
              <a:t>await</a:t>
            </a:r>
            <a:r>
              <a:rPr lang="ja-JP" altLang="en-US" sz="3200" dirty="0" smtClean="0"/>
              <a:t> </a:t>
            </a:r>
            <a:r>
              <a:rPr lang="ko-KR" altLang="en-US" sz="3200" dirty="0" smtClean="0"/>
              <a:t>한 경우는</a:t>
            </a:r>
            <a:endParaRPr lang="en-US" altLang="ja-JP" sz="3200" dirty="0" smtClean="0"/>
          </a:p>
          <a:p>
            <a:pPr algn="ctr"/>
            <a:r>
              <a:rPr lang="ko-KR" altLang="en-US" sz="3200" dirty="0" err="1" smtClean="0"/>
              <a:t>비동기</a:t>
            </a:r>
            <a:r>
              <a:rPr lang="ko-KR" altLang="en-US" sz="3200" dirty="0" smtClean="0"/>
              <a:t> 처리 완료 후의 처리도 </a:t>
            </a:r>
            <a:r>
              <a:rPr lang="ko-KR" altLang="en-US" sz="3200" dirty="0" smtClean="0">
                <a:solidFill>
                  <a:srgbClr val="FF0000"/>
                </a:solidFill>
              </a:rPr>
              <a:t>자동적으로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메인스레드에서</a:t>
            </a:r>
            <a:r>
              <a:rPr lang="ko-KR" altLang="en-US" sz="3200" dirty="0" smtClean="0">
                <a:solidFill>
                  <a:srgbClr val="FF0000"/>
                </a:solidFill>
              </a:rPr>
              <a:t> 실행 된다는</a:t>
            </a:r>
            <a:r>
              <a:rPr lang="en-US" altLang="ja-JP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/>
              <a:t>것을 기억해 두면 </a:t>
            </a:r>
            <a:r>
              <a:rPr lang="en-US" altLang="ja-JP" sz="3200" dirty="0" smtClean="0"/>
              <a:t>OK</a:t>
            </a:r>
          </a:p>
          <a:p>
            <a:pPr algn="ctr"/>
            <a:r>
              <a:rPr lang="ja-JP" altLang="en-US" sz="3200" dirty="0" smtClean="0"/>
              <a:t>（</a:t>
            </a:r>
            <a:r>
              <a:rPr lang="en-US" altLang="ja-JP" sz="3200" dirty="0" smtClean="0"/>
              <a:t>WPF/WP/</a:t>
            </a:r>
            <a:r>
              <a:rPr lang="ko-KR" altLang="en-US" sz="3200" dirty="0" smtClean="0"/>
              <a:t>스토어 </a:t>
            </a:r>
            <a:r>
              <a:rPr lang="ko-KR" altLang="en-US" sz="3200" dirty="0" err="1" smtClean="0"/>
              <a:t>앱의</a:t>
            </a:r>
            <a:r>
              <a:rPr lang="ko-KR" altLang="en-US" sz="3200" dirty="0" smtClean="0"/>
              <a:t> 경우</a:t>
            </a:r>
            <a:r>
              <a:rPr kumimoji="1" lang="ja-JP" altLang="en-US" sz="3200" dirty="0" smtClean="0"/>
              <a:t>）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79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대응 </a:t>
            </a:r>
            <a:r>
              <a:rPr lang="ko-KR" altLang="en-US" sz="3600" b="1" dirty="0" err="1" smtClean="0"/>
              <a:t>메소드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72" y="1578699"/>
            <a:ext cx="10900710" cy="3431965"/>
          </a:xfrm>
          <a:prstGeom prst="rect">
            <a:avLst/>
          </a:prstGeom>
        </p:spPr>
      </p:pic>
      <p:sp>
        <p:nvSpPr>
          <p:cNvPr id="4" name="角丸四角形吹き出し 6"/>
          <p:cNvSpPr/>
          <p:nvPr/>
        </p:nvSpPr>
        <p:spPr>
          <a:xfrm>
            <a:off x="5081564" y="5529515"/>
            <a:ext cx="3419885" cy="800366"/>
          </a:xfrm>
          <a:prstGeom prst="wedgeRoundRectCallout">
            <a:avLst>
              <a:gd name="adj1" fmla="val -43655"/>
              <a:gd name="adj2" fmla="val -118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이름에</a:t>
            </a:r>
            <a:r>
              <a:rPr lang="ja-JP" altLang="en-US" dirty="0" smtClean="0"/>
              <a:t>「～</a:t>
            </a:r>
            <a:r>
              <a:rPr lang="en-US" altLang="ja-JP" dirty="0" err="1" smtClean="0"/>
              <a:t>Async</a:t>
            </a:r>
            <a:r>
              <a:rPr lang="ja-JP" altLang="en-US" dirty="0" smtClean="0"/>
              <a:t>」</a:t>
            </a:r>
            <a:r>
              <a:rPr lang="ko-KR" altLang="en-US" dirty="0" smtClean="0"/>
              <a:t>라고 붙이는 것은</a:t>
            </a:r>
            <a:r>
              <a:rPr lang="ja-JP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관례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7"/>
          <p:cNvSpPr/>
          <p:nvPr/>
        </p:nvSpPr>
        <p:spPr>
          <a:xfrm>
            <a:off x="1547532" y="4738816"/>
            <a:ext cx="2604338" cy="27184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1547532" y="5438208"/>
            <a:ext cx="2425165" cy="584166"/>
          </a:xfrm>
          <a:prstGeom prst="wedgeRoundRectCallout">
            <a:avLst>
              <a:gd name="adj1" fmla="val -36073"/>
              <a:gd name="adj2" fmla="val -12348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Task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클래스를 반환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メモ 8"/>
          <p:cNvSpPr/>
          <p:nvPr/>
        </p:nvSpPr>
        <p:spPr>
          <a:xfrm>
            <a:off x="8328866" y="4237615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FF0000"/>
                </a:solidFill>
              </a:rPr>
              <a:t>async</a:t>
            </a:r>
            <a:r>
              <a:rPr lang="en-US" altLang="ja-JP" dirty="0" smtClean="0"/>
              <a:t>-</a:t>
            </a:r>
            <a:r>
              <a:rPr lang="en-US" altLang="ja-JP" dirty="0" smtClean="0">
                <a:solidFill>
                  <a:srgbClr val="FF0000"/>
                </a:solidFill>
              </a:rPr>
              <a:t>await</a:t>
            </a:r>
            <a:r>
              <a:rPr lang="ko-KR" altLang="en-US" dirty="0" smtClean="0"/>
              <a:t>를 사용하고 있는지 </a:t>
            </a:r>
            <a:r>
              <a:rPr lang="ko-KR" altLang="en-US" dirty="0" err="1" smtClean="0"/>
              <a:t>아닌지는</a:t>
            </a:r>
            <a:r>
              <a:rPr lang="ko-KR" altLang="en-US" dirty="0" err="1" smtClean="0">
                <a:solidFill>
                  <a:srgbClr val="FF0000"/>
                </a:solidFill>
              </a:rPr>
              <a:t>관계</a:t>
            </a:r>
            <a:r>
              <a:rPr lang="ko-KR" altLang="en-US" dirty="0" smtClean="0">
                <a:solidFill>
                  <a:srgbClr val="FF0000"/>
                </a:solidFill>
              </a:rPr>
              <a:t> 없다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72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비동기가</a:t>
            </a:r>
            <a:r>
              <a:rPr lang="ko-KR" altLang="en-US" sz="3600" b="1" dirty="0" smtClean="0"/>
              <a:t> 아닌 </a:t>
            </a:r>
            <a:r>
              <a:rPr lang="ko-KR" altLang="en-US" sz="3600" b="1" dirty="0" err="1" smtClean="0"/>
              <a:t>메소드를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비동기로</a:t>
            </a:r>
            <a:endParaRPr lang="ko-KR" altLang="en-US" sz="3600" b="1" dirty="0"/>
          </a:p>
        </p:txBody>
      </p:sp>
      <p:pic>
        <p:nvPicPr>
          <p:cNvPr id="3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69059"/>
            <a:ext cx="11323286" cy="2111739"/>
          </a:xfrm>
          <a:prstGeom prst="rect">
            <a:avLst/>
          </a:prstGeom>
        </p:spPr>
      </p:pic>
      <p:sp>
        <p:nvSpPr>
          <p:cNvPr id="4" name="正方形/長方形 11"/>
          <p:cNvSpPr/>
          <p:nvPr/>
        </p:nvSpPr>
        <p:spPr>
          <a:xfrm>
            <a:off x="972207" y="2987325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2"/>
          <p:cNvSpPr/>
          <p:nvPr/>
        </p:nvSpPr>
        <p:spPr>
          <a:xfrm>
            <a:off x="3930869" y="3408445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13"/>
          <p:cNvSpPr/>
          <p:nvPr/>
        </p:nvSpPr>
        <p:spPr>
          <a:xfrm>
            <a:off x="1771610" y="3651460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05955" y="1824776"/>
            <a:ext cx="10957688" cy="50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 err="1" smtClean="0"/>
              <a:t>비동기</a:t>
            </a:r>
            <a:r>
              <a:rPr kumimoji="1" lang="ko-KR" altLang="en-US" sz="2000" dirty="0" smtClean="0"/>
              <a:t> 처리 한 것은 </a:t>
            </a:r>
            <a:r>
              <a:rPr kumimoji="1" lang="en-US" altLang="ja-JP" sz="2000" dirty="0" err="1" smtClean="0"/>
              <a:t>HttpClient</a:t>
            </a:r>
            <a:r>
              <a:rPr kumimoji="1" lang="ko-KR" altLang="en-US" sz="2000" dirty="0" smtClean="0"/>
              <a:t>가 </a:t>
            </a:r>
            <a:r>
              <a:rPr kumimoji="1" lang="ko-KR" altLang="en-US" sz="2000" dirty="0" err="1" smtClean="0"/>
              <a:t>웹서버에</a:t>
            </a:r>
            <a:r>
              <a:rPr kumimoji="1" lang="ko-KR" altLang="en-US" sz="2000" dirty="0" smtClean="0"/>
              <a:t> 요구를 던져서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HTTP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접속이 확립된 곳까지 </a:t>
            </a:r>
            <a:r>
              <a:rPr kumimoji="1" lang="ko-KR" altLang="en-US" sz="2000" dirty="0" smtClean="0"/>
              <a:t>이다</a:t>
            </a:r>
            <a:endParaRPr kumimoji="1" lang="ja-JP" altLang="en-US" sz="2000" dirty="0"/>
          </a:p>
        </p:txBody>
      </p:sp>
      <p:sp>
        <p:nvSpPr>
          <p:cNvPr id="8" name="直方体 7"/>
          <p:cNvSpPr/>
          <p:nvPr/>
        </p:nvSpPr>
        <p:spPr>
          <a:xfrm>
            <a:off x="8145577" y="4489176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9" name="曲線コネクタ 8"/>
          <p:cNvCxnSpPr>
            <a:endCxn id="8" idx="1"/>
          </p:cNvCxnSpPr>
          <p:nvPr/>
        </p:nvCxnSpPr>
        <p:spPr>
          <a:xfrm rot="16200000" flipH="1">
            <a:off x="8521042" y="3897513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2970999" y="4633564"/>
            <a:ext cx="3831419" cy="1129635"/>
          </a:xfrm>
          <a:prstGeom prst="wedgeRoundRectCallout">
            <a:avLst>
              <a:gd name="adj1" fmla="val -38548"/>
              <a:gd name="adj2" fmla="val -783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여기의 처리는 동기 실행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게다가 메인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스레드에서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＝</a:t>
            </a:r>
            <a:r>
              <a:rPr kumimoji="1" lang="ko-KR" altLang="en-US" dirty="0" smtClean="0">
                <a:solidFill>
                  <a:srgbClr val="FF0000"/>
                </a:solidFill>
              </a:rPr>
              <a:t>여기가 느리면 </a:t>
            </a:r>
            <a:r>
              <a:rPr kumimoji="1" lang="en-US" altLang="ja-JP" dirty="0" smtClean="0">
                <a:solidFill>
                  <a:srgbClr val="FF0000"/>
                </a:solidFill>
              </a:rPr>
              <a:t>GUI</a:t>
            </a:r>
            <a:r>
              <a:rPr kumimoji="1" lang="ko-KR" altLang="en-US" dirty="0" smtClean="0">
                <a:solidFill>
                  <a:srgbClr val="FF0000"/>
                </a:solidFill>
              </a:rPr>
              <a:t>가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블럭된다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4"/>
          <p:cNvSpPr/>
          <p:nvPr/>
        </p:nvSpPr>
        <p:spPr>
          <a:xfrm>
            <a:off x="1784902" y="4032021"/>
            <a:ext cx="3517082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5"/>
          <p:cNvSpPr/>
          <p:nvPr/>
        </p:nvSpPr>
        <p:spPr>
          <a:xfrm>
            <a:off x="1326246" y="3416312"/>
            <a:ext cx="2040970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41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9" y="2811669"/>
            <a:ext cx="6563762" cy="1607753"/>
          </a:xfrm>
          <a:prstGeom prst="rect">
            <a:avLst/>
          </a:prstGeom>
        </p:spPr>
      </p:pic>
      <p:sp>
        <p:nvSpPr>
          <p:cNvPr id="3" name="雲形吹き出し 5"/>
          <p:cNvSpPr/>
          <p:nvPr/>
        </p:nvSpPr>
        <p:spPr>
          <a:xfrm>
            <a:off x="4851401" y="4693469"/>
            <a:ext cx="6973099" cy="1670426"/>
          </a:xfrm>
          <a:prstGeom prst="cloudCallout">
            <a:avLst>
              <a:gd name="adj1" fmla="val -33242"/>
              <a:gd name="adj2" fmla="val -713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전체가 보통의 동기 </a:t>
            </a:r>
            <a:r>
              <a:rPr lang="ko-KR" altLang="en-US" dirty="0" err="1" smtClean="0"/>
              <a:t>메소드이므로</a:t>
            </a:r>
            <a:r>
              <a:rPr lang="en-US" altLang="ja-JP" dirty="0" smtClean="0"/>
              <a:t>,</a:t>
            </a:r>
          </a:p>
          <a:p>
            <a:pPr algn="ctr"/>
            <a:r>
              <a:rPr kumimoji="1" lang="en-US" altLang="ja-JP" dirty="0" err="1" smtClean="0"/>
              <a:t>ExtractImages</a:t>
            </a:r>
            <a:r>
              <a:rPr kumimoji="1" lang="ko-KR" altLang="en-US" dirty="0" smtClean="0"/>
              <a:t>가 내부에서 </a:t>
            </a:r>
            <a:r>
              <a:rPr kumimoji="1" lang="ko-KR" altLang="en-US" dirty="0" err="1" smtClean="0"/>
              <a:t>블럭된다면</a:t>
            </a:r>
            <a:r>
              <a:rPr kumimoji="1" lang="ko-KR" altLang="en-US" dirty="0" smtClean="0"/>
              <a:t> 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당연히 메인 </a:t>
            </a:r>
            <a:r>
              <a:rPr kumimoji="1" lang="ko-KR" altLang="en-US" dirty="0" err="1" smtClean="0"/>
              <a:t>스레드는</a:t>
            </a:r>
            <a:r>
              <a:rPr kumimoji="1" lang="ko-KR" altLang="en-US" dirty="0" smtClean="0"/>
              <a:t> 멈춘다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4" name="直方体 6"/>
          <p:cNvSpPr/>
          <p:nvPr/>
        </p:nvSpPr>
        <p:spPr>
          <a:xfrm>
            <a:off x="573270" y="1871687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5" name="曲線コネクタ 7"/>
          <p:cNvCxnSpPr>
            <a:stCxn id="4" idx="4"/>
            <a:endCxn id="6" idx="0"/>
          </p:cNvCxnSpPr>
          <p:nvPr/>
        </p:nvCxnSpPr>
        <p:spPr>
          <a:xfrm>
            <a:off x="2040019" y="2145861"/>
            <a:ext cx="3691706" cy="112345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10"/>
          <p:cNvSpPr/>
          <p:nvPr/>
        </p:nvSpPr>
        <p:spPr>
          <a:xfrm>
            <a:off x="4185320" y="3269311"/>
            <a:ext cx="3092810" cy="257115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13"/>
          <p:cNvSpPr/>
          <p:nvPr/>
        </p:nvSpPr>
        <p:spPr>
          <a:xfrm>
            <a:off x="6868305" y="1742640"/>
            <a:ext cx="5128053" cy="1124403"/>
          </a:xfrm>
          <a:prstGeom prst="wedgeRoundRectCallout">
            <a:avLst>
              <a:gd name="adj1" fmla="val -42888"/>
              <a:gd name="adj2" fmla="val 85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ExtractImages</a:t>
            </a:r>
            <a:r>
              <a:rPr lang="ja-JP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반환하는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열거하면서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바인딩 하고 있는 컬렉션에 추가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8" name="角丸四角形吹き出し 14"/>
          <p:cNvSpPr/>
          <p:nvPr/>
        </p:nvSpPr>
        <p:spPr>
          <a:xfrm>
            <a:off x="352650" y="4564266"/>
            <a:ext cx="4236283" cy="1041928"/>
          </a:xfrm>
          <a:prstGeom prst="wedgeRoundRectCallout">
            <a:avLst>
              <a:gd name="adj1" fmla="val 44094"/>
              <a:gd name="adj2" fmla="val -10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ObservableCollection</a:t>
            </a:r>
            <a:r>
              <a:rPr lang="en-US" altLang="ja-JP" dirty="0" smtClean="0"/>
              <a:t>&lt;T&gt;</a:t>
            </a:r>
            <a:r>
              <a:rPr lang="ko-KR" altLang="en-US" dirty="0" smtClean="0"/>
              <a:t>이므로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Add </a:t>
            </a:r>
            <a:r>
              <a:rPr kumimoji="1" lang="ko-KR" altLang="en-US" dirty="0" smtClean="0"/>
              <a:t>실행 마다 </a:t>
            </a:r>
            <a:r>
              <a:rPr kumimoji="1" lang="en-US" altLang="ja-JP" dirty="0" err="1" smtClean="0"/>
              <a:t>ListBox</a:t>
            </a:r>
            <a:r>
              <a:rPr kumimoji="1" lang="ko-KR" altLang="en-US" dirty="0" smtClean="0"/>
              <a:t>에 통지되어 표시가 갱신 된다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9" name="正方形/長方形 15"/>
          <p:cNvSpPr/>
          <p:nvPr/>
        </p:nvSpPr>
        <p:spPr>
          <a:xfrm>
            <a:off x="4216471" y="3741782"/>
            <a:ext cx="15152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78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4" y="1456131"/>
            <a:ext cx="10725409" cy="5022041"/>
          </a:xfrm>
          <a:prstGeom prst="rect">
            <a:avLst/>
          </a:prstGeom>
        </p:spPr>
      </p:pic>
      <p:sp>
        <p:nvSpPr>
          <p:cNvPr id="18" name="角丸四角形吹き出し 5"/>
          <p:cNvSpPr/>
          <p:nvPr/>
        </p:nvSpPr>
        <p:spPr>
          <a:xfrm>
            <a:off x="6917083" y="1439499"/>
            <a:ext cx="5128053" cy="1467632"/>
          </a:xfrm>
          <a:prstGeom prst="wedgeRoundRectCallout">
            <a:avLst>
              <a:gd name="adj1" fmla="val -63852"/>
              <a:gd name="adj2" fmla="val -40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en-US" altLang="ja-JP" dirty="0" smtClean="0"/>
              <a:t>ZIP</a:t>
            </a:r>
            <a:r>
              <a:rPr lang="ja-JP" altLang="en-US" dirty="0" smtClean="0"/>
              <a:t> </a:t>
            </a:r>
            <a:r>
              <a:rPr lang="ko-KR" altLang="en-US" dirty="0" smtClean="0"/>
              <a:t>파일로 풀면서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JPEG </a:t>
            </a:r>
            <a:r>
              <a:rPr lang="ko-KR" altLang="en-US" dirty="0" smtClean="0"/>
              <a:t>파일이라면 </a:t>
            </a:r>
            <a:r>
              <a:rPr lang="ko-KR" altLang="en-US" dirty="0" err="1" smtClean="0"/>
              <a:t>디코드</a:t>
            </a:r>
            <a:r>
              <a:rPr lang="ko-KR" altLang="en-US" dirty="0" smtClean="0"/>
              <a:t> 해서</a:t>
            </a:r>
            <a:endParaRPr lang="en-US" altLang="ja-JP" dirty="0" smtClean="0"/>
          </a:p>
          <a:p>
            <a:pPr algn="ctr"/>
            <a:r>
              <a:rPr lang="ko-KR" altLang="en-US" dirty="0" smtClean="0"/>
              <a:t>이미지 데이터를 돌려준다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endParaRPr kumimoji="1" lang="ja-JP" altLang="en-US" dirty="0"/>
          </a:p>
        </p:txBody>
      </p:sp>
      <p:sp>
        <p:nvSpPr>
          <p:cNvPr id="19" name="正方形/長方形 6"/>
          <p:cNvSpPr/>
          <p:nvPr/>
        </p:nvSpPr>
        <p:spPr>
          <a:xfrm>
            <a:off x="2504375" y="4045374"/>
            <a:ext cx="1147757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メモ 7"/>
          <p:cNvSpPr/>
          <p:nvPr/>
        </p:nvSpPr>
        <p:spPr>
          <a:xfrm>
            <a:off x="6339429" y="3771290"/>
            <a:ext cx="5282101" cy="109741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ShartCompress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ko-KR" altLang="en-US" dirty="0" smtClean="0">
                <a:solidFill>
                  <a:schemeClr val="tx1"/>
                </a:solidFill>
              </a:rPr>
              <a:t>을 사용하여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풀면서 순차 처리를 할 수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＝</a:t>
            </a:r>
            <a:r>
              <a:rPr kumimoji="1" lang="ko-KR" altLang="en-US" dirty="0" smtClean="0">
                <a:solidFill>
                  <a:schemeClr val="tx1"/>
                </a:solidFill>
              </a:rPr>
              <a:t>모든 파일을 풀면서 할 필요가 없다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メモ 8"/>
          <p:cNvSpPr/>
          <p:nvPr/>
        </p:nvSpPr>
        <p:spPr>
          <a:xfrm>
            <a:off x="6339429" y="5201301"/>
            <a:ext cx="5282101" cy="81349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그러나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JpegBitmapDecoder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 smtClean="0">
                <a:solidFill>
                  <a:srgbClr val="FF0000"/>
                </a:solidFill>
              </a:rPr>
              <a:t>비동기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처리에는 대응하지 않고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12"/>
          <p:cNvSpPr/>
          <p:nvPr/>
        </p:nvSpPr>
        <p:spPr>
          <a:xfrm>
            <a:off x="1478765" y="1412995"/>
            <a:ext cx="22591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14"/>
          <p:cNvSpPr/>
          <p:nvPr/>
        </p:nvSpPr>
        <p:spPr>
          <a:xfrm>
            <a:off x="3144795" y="1770248"/>
            <a:ext cx="2082113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5"/>
          <p:cNvSpPr/>
          <p:nvPr/>
        </p:nvSpPr>
        <p:spPr>
          <a:xfrm>
            <a:off x="2103738" y="2090404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6"/>
          <p:cNvSpPr/>
          <p:nvPr/>
        </p:nvSpPr>
        <p:spPr>
          <a:xfrm>
            <a:off x="4008223" y="2451359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>
            <a:off x="4107077" y="3530333"/>
            <a:ext cx="171118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方体 18"/>
          <p:cNvSpPr/>
          <p:nvPr/>
        </p:nvSpPr>
        <p:spPr>
          <a:xfrm>
            <a:off x="457691" y="796051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28" name="曲線コネクタ 19"/>
          <p:cNvCxnSpPr>
            <a:stCxn id="27" idx="4"/>
            <a:endCxn id="23" idx="0"/>
          </p:cNvCxnSpPr>
          <p:nvPr/>
        </p:nvCxnSpPr>
        <p:spPr>
          <a:xfrm>
            <a:off x="1924440" y="1070225"/>
            <a:ext cx="2261412" cy="70002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1"/>
          <p:cNvCxnSpPr>
            <a:stCxn id="23" idx="1"/>
          </p:cNvCxnSpPr>
          <p:nvPr/>
        </p:nvCxnSpPr>
        <p:spPr>
          <a:xfrm rot="10800000" flipV="1">
            <a:off x="2922373" y="1890727"/>
            <a:ext cx="222422" cy="363292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5"/>
          <p:cNvCxnSpPr>
            <a:stCxn id="24" idx="3"/>
            <a:endCxn id="25" idx="0"/>
          </p:cNvCxnSpPr>
          <p:nvPr/>
        </p:nvCxnSpPr>
        <p:spPr>
          <a:xfrm>
            <a:off x="4541108" y="2210883"/>
            <a:ext cx="685800" cy="24047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25" idx="2"/>
            <a:endCxn id="26" idx="0"/>
          </p:cNvCxnSpPr>
          <p:nvPr/>
        </p:nvCxnSpPr>
        <p:spPr>
          <a:xfrm rot="5400000">
            <a:off x="4675780" y="2979204"/>
            <a:ext cx="838017" cy="2642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39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575" y="270013"/>
            <a:ext cx="38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Task.Run</a:t>
            </a:r>
            <a:r>
              <a:rPr lang="en-US" altLang="ko-KR" sz="3600" b="1" dirty="0" smtClean="0"/>
              <a:t>()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715551"/>
            <a:ext cx="10955932" cy="3412503"/>
          </a:xfrm>
          <a:prstGeom prst="rect">
            <a:avLst/>
          </a:prstGeom>
        </p:spPr>
      </p:pic>
      <p:sp>
        <p:nvSpPr>
          <p:cNvPr id="4" name="角丸四角形吹き出し 4"/>
          <p:cNvSpPr/>
          <p:nvPr/>
        </p:nvSpPr>
        <p:spPr>
          <a:xfrm>
            <a:off x="5474044" y="4170405"/>
            <a:ext cx="4250723" cy="864973"/>
          </a:xfrm>
          <a:prstGeom prst="wedgeRoundRectCallout">
            <a:avLst>
              <a:gd name="adj1" fmla="val -62286"/>
              <a:gd name="adj2" fmla="val 4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처리를 할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지정</a:t>
            </a:r>
            <a:endParaRPr kumimoji="1" lang="ja-JP" altLang="en-US" dirty="0"/>
          </a:p>
        </p:txBody>
      </p:sp>
      <p:sp>
        <p:nvSpPr>
          <p:cNvPr id="5" name="角丸四角形吹き出し 5"/>
          <p:cNvSpPr/>
          <p:nvPr/>
        </p:nvSpPr>
        <p:spPr>
          <a:xfrm>
            <a:off x="2296735" y="5386620"/>
            <a:ext cx="2757179" cy="611659"/>
          </a:xfrm>
          <a:prstGeom prst="wedgeRoundRectCallout">
            <a:avLst>
              <a:gd name="adj1" fmla="val -36559"/>
              <a:gd name="adj2" fmla="val -8631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</a:t>
            </a:r>
            <a:r>
              <a:rPr lang="ja-JP" altLang="en-US" dirty="0" smtClean="0"/>
              <a:t> </a:t>
            </a:r>
            <a:r>
              <a:rPr lang="ko-KR" altLang="en-US" dirty="0" smtClean="0"/>
              <a:t>클래스 반환</a:t>
            </a:r>
            <a:endParaRPr kumimoji="1" lang="ja-JP" altLang="en-US" dirty="0"/>
          </a:p>
        </p:txBody>
      </p:sp>
      <p:sp>
        <p:nvSpPr>
          <p:cNvPr id="6" name="正方形/長方形 6"/>
          <p:cNvSpPr/>
          <p:nvPr/>
        </p:nvSpPr>
        <p:spPr>
          <a:xfrm>
            <a:off x="2393165" y="4862384"/>
            <a:ext cx="572458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7"/>
          <p:cNvSpPr/>
          <p:nvPr/>
        </p:nvSpPr>
        <p:spPr>
          <a:xfrm>
            <a:off x="1630442" y="2098189"/>
            <a:ext cx="5715649" cy="286665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8"/>
          <p:cNvSpPr/>
          <p:nvPr/>
        </p:nvSpPr>
        <p:spPr>
          <a:xfrm>
            <a:off x="4811336" y="1009020"/>
            <a:ext cx="3171129" cy="689940"/>
          </a:xfrm>
          <a:prstGeom prst="wedgeRoundRectCallout">
            <a:avLst>
              <a:gd name="adj1" fmla="val -41489"/>
              <a:gd name="adj2" fmla="val 1106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결국은 </a:t>
            </a:r>
            <a:r>
              <a:rPr lang="en-US" altLang="ja-JP" dirty="0" err="1" smtClean="0"/>
              <a:t>ThreadPool</a:t>
            </a:r>
            <a:r>
              <a:rPr lang="ja-JP" altLang="en-US" dirty="0" smtClean="0"/>
              <a:t> </a:t>
            </a:r>
            <a:r>
              <a:rPr lang="ko-KR" altLang="en-US" dirty="0" smtClean="0"/>
              <a:t>이지만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08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29" y="248740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워커스레드를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Task</a:t>
            </a:r>
            <a:r>
              <a:rPr lang="ko-KR" altLang="en-US" sz="3600" b="1" dirty="0" smtClean="0"/>
              <a:t>화 한다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9" y="2464810"/>
            <a:ext cx="11429940" cy="2397573"/>
          </a:xfrm>
          <a:prstGeom prst="rect">
            <a:avLst/>
          </a:prstGeom>
        </p:spPr>
      </p:pic>
      <p:sp>
        <p:nvSpPr>
          <p:cNvPr id="4" name="正方形/長方形 5"/>
          <p:cNvSpPr/>
          <p:nvPr/>
        </p:nvSpPr>
        <p:spPr>
          <a:xfrm>
            <a:off x="1756792" y="2934730"/>
            <a:ext cx="1147046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6"/>
          <p:cNvSpPr/>
          <p:nvPr/>
        </p:nvSpPr>
        <p:spPr>
          <a:xfrm>
            <a:off x="1837110" y="3363944"/>
            <a:ext cx="9914165" cy="1078309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131275" y="2211860"/>
            <a:ext cx="4250723" cy="855705"/>
          </a:xfrm>
          <a:prstGeom prst="wedgeRoundRectCallout">
            <a:avLst>
              <a:gd name="adj1" fmla="val -38303"/>
              <a:gd name="adj2" fmla="val 883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이터레이터를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열고하는</a:t>
            </a:r>
            <a:r>
              <a:rPr lang="ko-KR" altLang="en-US" dirty="0" smtClean="0"/>
              <a:t> 처리를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으로 </a:t>
            </a:r>
            <a:r>
              <a:rPr kumimoji="1" lang="ko-KR" altLang="en-US" dirty="0" err="1" smtClean="0"/>
              <a:t>워커</a:t>
            </a:r>
            <a:r>
              <a:rPr kumimoji="1" lang="ko-KR" altLang="en-US" dirty="0" smtClean="0"/>
              <a:t> </a:t>
            </a:r>
            <a:r>
              <a:rPr kumimoji="1" lang="ko-KR" altLang="en-US" smtClean="0"/>
              <a:t>스레드에</a:t>
            </a:r>
            <a:endParaRPr kumimoji="1" lang="ja-JP" altLang="en-US" dirty="0"/>
          </a:p>
        </p:txBody>
      </p:sp>
      <p:sp>
        <p:nvSpPr>
          <p:cNvPr id="7" name="メモ 7"/>
          <p:cNvSpPr/>
          <p:nvPr/>
        </p:nvSpPr>
        <p:spPr>
          <a:xfrm>
            <a:off x="7529766" y="5241921"/>
            <a:ext cx="4281203" cy="93724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스레드에서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실행하므로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Dispatcher</a:t>
            </a:r>
            <a:r>
              <a:rPr kumimoji="1" lang="ko-KR" altLang="en-US" dirty="0" smtClean="0">
                <a:solidFill>
                  <a:srgbClr val="FF0000"/>
                </a:solidFill>
              </a:rPr>
              <a:t>로 동기 시킬 </a:t>
            </a:r>
            <a:r>
              <a:rPr kumimoji="1" lang="ko-KR" altLang="en-US" dirty="0" smtClean="0">
                <a:solidFill>
                  <a:schemeClr val="tx1"/>
                </a:solidFill>
              </a:rPr>
              <a:t>필요가 있다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8"/>
          <p:cNvSpPr/>
          <p:nvPr/>
        </p:nvSpPr>
        <p:spPr>
          <a:xfrm>
            <a:off x="1355197" y="2464810"/>
            <a:ext cx="658954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10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0" name="曲線コネクタ 11"/>
          <p:cNvCxnSpPr>
            <a:stCxn id="9" idx="4"/>
            <a:endCxn id="4" idx="0"/>
          </p:cNvCxnSpPr>
          <p:nvPr/>
        </p:nvCxnSpPr>
        <p:spPr>
          <a:xfrm>
            <a:off x="1711733" y="1952446"/>
            <a:ext cx="618582" cy="982284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吹き出し 12"/>
          <p:cNvSpPr/>
          <p:nvPr/>
        </p:nvSpPr>
        <p:spPr>
          <a:xfrm>
            <a:off x="2373924" y="4862383"/>
            <a:ext cx="4250723" cy="855705"/>
          </a:xfrm>
          <a:prstGeom prst="wedgeRoundRectCallout">
            <a:avLst>
              <a:gd name="adj1" fmla="val -65919"/>
              <a:gd name="adj2" fmla="val 320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은 바로 처리를 반환한다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그 때 </a:t>
            </a:r>
            <a:r>
              <a:rPr kumimoji="1" lang="en-US" altLang="ja-JP" dirty="0" smtClean="0">
                <a:solidFill>
                  <a:srgbClr val="FF0000"/>
                </a:solidFill>
              </a:rPr>
              <a:t>Task </a:t>
            </a:r>
            <a:r>
              <a:rPr kumimoji="1" lang="ko-KR" altLang="en-US" dirty="0" smtClean="0">
                <a:solidFill>
                  <a:srgbClr val="FF0000"/>
                </a:solidFill>
              </a:rPr>
              <a:t>클래스를 반환한다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直方体 15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3" name="曲線コネクタ 16"/>
          <p:cNvCxnSpPr>
            <a:stCxn id="4" idx="2"/>
          </p:cNvCxnSpPr>
          <p:nvPr/>
        </p:nvCxnSpPr>
        <p:spPr>
          <a:xfrm rot="5400000">
            <a:off x="578429" y="3622860"/>
            <a:ext cx="2174347" cy="132942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方体 20"/>
          <p:cNvSpPr/>
          <p:nvPr/>
        </p:nvSpPr>
        <p:spPr>
          <a:xfrm>
            <a:off x="3740059" y="17085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5" name="曲線コネクタ 21"/>
          <p:cNvCxnSpPr>
            <a:stCxn id="14" idx="3"/>
          </p:cNvCxnSpPr>
          <p:nvPr/>
        </p:nvCxnSpPr>
        <p:spPr>
          <a:xfrm rot="5400000">
            <a:off x="3622355" y="2602406"/>
            <a:ext cx="1241625" cy="4605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97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" y="2201401"/>
            <a:ext cx="11425010" cy="2104927"/>
          </a:xfrm>
          <a:prstGeom prst="rect">
            <a:avLst/>
          </a:prstGeom>
        </p:spPr>
      </p:pic>
      <p:sp>
        <p:nvSpPr>
          <p:cNvPr id="3" name="正方形/長方形 4"/>
          <p:cNvSpPr/>
          <p:nvPr/>
        </p:nvSpPr>
        <p:spPr>
          <a:xfrm>
            <a:off x="2193323" y="3530761"/>
            <a:ext cx="3910915" cy="250407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5"/>
          <p:cNvSpPr/>
          <p:nvPr/>
        </p:nvSpPr>
        <p:spPr>
          <a:xfrm>
            <a:off x="5524896" y="4141056"/>
            <a:ext cx="3470824" cy="855705"/>
          </a:xfrm>
          <a:prstGeom prst="wedgeRoundRectCallout">
            <a:avLst>
              <a:gd name="adj1" fmla="val -42518"/>
              <a:gd name="adj2" fmla="val -928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 </a:t>
            </a:r>
            <a:r>
              <a:rPr lang="ko-KR" altLang="en-US" dirty="0" smtClean="0"/>
              <a:t>클래스를 반환하므로 이 대로 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가능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5" name="直方体 7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8"/>
          <p:cNvCxnSpPr>
            <a:stCxn id="5" idx="4"/>
            <a:endCxn id="3" idx="0"/>
          </p:cNvCxnSpPr>
          <p:nvPr/>
        </p:nvCxnSpPr>
        <p:spPr>
          <a:xfrm>
            <a:off x="1711733" y="1952446"/>
            <a:ext cx="2437048" cy="1578315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方体 9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8" name="正方形/長方形 14"/>
          <p:cNvSpPr/>
          <p:nvPr/>
        </p:nvSpPr>
        <p:spPr>
          <a:xfrm>
            <a:off x="1210962" y="3707027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5"/>
          <p:cNvSpPr/>
          <p:nvPr/>
        </p:nvSpPr>
        <p:spPr>
          <a:xfrm>
            <a:off x="821715" y="3881564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16"/>
          <p:cNvSpPr/>
          <p:nvPr/>
        </p:nvSpPr>
        <p:spPr>
          <a:xfrm>
            <a:off x="2541040" y="5445424"/>
            <a:ext cx="4833427" cy="93724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처리 완료 후는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await </a:t>
            </a:r>
            <a:r>
              <a:rPr kumimoji="1" lang="ko-KR" altLang="en-US" dirty="0" smtClean="0">
                <a:solidFill>
                  <a:schemeClr val="tx1"/>
                </a:solidFill>
              </a:rPr>
              <a:t>다음 처리</a:t>
            </a:r>
            <a:r>
              <a:rPr kumimoji="1" lang="ja-JP" altLang="en-US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Dispose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r>
              <a:rPr kumimoji="1" lang="ko-KR" altLang="en-US" dirty="0" smtClean="0">
                <a:solidFill>
                  <a:schemeClr val="tx1"/>
                </a:solidFill>
              </a:rPr>
              <a:t>가 실행된다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矢印コネクタ 6"/>
          <p:cNvCxnSpPr/>
          <p:nvPr/>
        </p:nvCxnSpPr>
        <p:spPr>
          <a:xfrm flipH="1" flipV="1">
            <a:off x="1308683" y="4141056"/>
            <a:ext cx="1346433" cy="130436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0"/>
          <p:cNvCxnSpPr>
            <a:stCxn id="3" idx="2"/>
            <a:endCxn id="7" idx="1"/>
          </p:cNvCxnSpPr>
          <p:nvPr/>
        </p:nvCxnSpPr>
        <p:spPr>
          <a:xfrm rot="5400000">
            <a:off x="1805467" y="2909000"/>
            <a:ext cx="1471146" cy="32154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9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5" y="1420837"/>
            <a:ext cx="4792608" cy="47513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82" y="1420837"/>
            <a:ext cx="4829971" cy="4751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멀티스레드</a:t>
            </a:r>
            <a:r>
              <a:rPr lang="ko-KR" altLang="en-US" sz="3600" b="1" dirty="0" smtClean="0"/>
              <a:t> 프로그래밍의 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197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95422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r>
              <a:rPr lang="ko-KR" altLang="en-US" sz="3600" b="1" dirty="0" smtClean="0"/>
              <a:t>의 비밀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110154" y="1493580"/>
            <a:ext cx="867976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static async </a:t>
            </a:r>
            <a:r>
              <a:rPr lang="ko-KR" altLang="en-US" dirty="0" smtClean="0"/>
              <a:t>Task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double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CalculateSphereVolumeAsync(double radius)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var π = await Task.Run(() =&gt;</a:t>
            </a:r>
          </a:p>
          <a:p>
            <a:r>
              <a:rPr lang="ko-KR" altLang="en-US" dirty="0"/>
              <a:t>	{</a:t>
            </a:r>
          </a:p>
          <a:p>
            <a:r>
              <a:rPr lang="ko-KR" altLang="en-US" dirty="0"/>
              <a:t>		Thread.Sleep(3000);</a:t>
            </a:r>
          </a:p>
          <a:p>
            <a:r>
              <a:rPr lang="ko-KR" altLang="en-US" dirty="0"/>
              <a:t>		return Math.PI; </a:t>
            </a:r>
            <a:endParaRPr lang="en-US" altLang="ko-KR" dirty="0" smtClean="0"/>
          </a:p>
          <a:p>
            <a:r>
              <a:rPr lang="ko-KR" altLang="en-US" dirty="0"/>
              <a:t>	});</a:t>
            </a:r>
          </a:p>
          <a:p>
            <a:r>
              <a:rPr lang="ko-KR" altLang="en-US" dirty="0"/>
              <a:t>	return 4 * π * Math.Pow(radius, 3) / 3;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12955" y="6611779"/>
            <a:ext cx="2985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blog.xin9le.net/entry/2012/08/06/123916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1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15" y="229522"/>
            <a:ext cx="11380764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[CompilerGenerated]  </a:t>
            </a:r>
          </a:p>
          <a:p>
            <a:r>
              <a:rPr lang="ko-KR" altLang="en-US" sz="1000" dirty="0"/>
              <a:t>[StructLayout(LayoutKind.Auto)]</a:t>
            </a:r>
          </a:p>
          <a:p>
            <a:r>
              <a:rPr lang="ko-KR" altLang="en-US" sz="1000" dirty="0"/>
              <a:t>private struct StateMachine : IAsyncStateMachine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public int state;</a:t>
            </a:r>
          </a:p>
          <a:p>
            <a:r>
              <a:rPr lang="ko-KR" altLang="en-US" sz="1000" dirty="0"/>
              <a:t>	public AsyncTaskMethodBuilder&lt;double&gt; builder;</a:t>
            </a:r>
          </a:p>
          <a:p>
            <a:r>
              <a:rPr lang="ko-KR" altLang="en-US" sz="1000" dirty="0"/>
              <a:t>	public double radius;</a:t>
            </a:r>
          </a:p>
          <a:p>
            <a:r>
              <a:rPr lang="ko-KR" altLang="en-US" sz="1000" dirty="0"/>
              <a:t>	public double π;</a:t>
            </a:r>
          </a:p>
          <a:p>
            <a:r>
              <a:rPr lang="ko-KR" altLang="en-US" sz="1000" dirty="0"/>
              <a:t>	private TaskAwaiter&lt;double&gt; awaiter;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public void MoveNext()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double result;</a:t>
            </a:r>
          </a:p>
          <a:p>
            <a:r>
              <a:rPr lang="ko-KR" altLang="en-US" sz="1000" dirty="0"/>
              <a:t>		try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int num = this.state;</a:t>
            </a:r>
          </a:p>
          <a:p>
            <a:r>
              <a:rPr lang="ko-KR" altLang="en-US" sz="1000" dirty="0"/>
              <a:t>			TaskAwaiter&lt;double&gt; taskAwaiter;</a:t>
            </a:r>
          </a:p>
          <a:p>
            <a:r>
              <a:rPr lang="ko-KR" altLang="en-US" sz="1000" dirty="0"/>
              <a:t>			if (num != 0)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= Task.Run&lt;double&gt;(() =&gt;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Thread.Sleep(3000);</a:t>
            </a:r>
          </a:p>
          <a:p>
            <a:r>
              <a:rPr lang="ko-KR" altLang="en-US" sz="1000" dirty="0"/>
              <a:t>					return 3.1415926535897931;</a:t>
            </a:r>
          </a:p>
          <a:p>
            <a:r>
              <a:rPr lang="ko-KR" altLang="en-US" sz="1000" dirty="0"/>
              <a:t>				}).GetAwaiter();              //--- GetAwaiter </a:t>
            </a:r>
            <a:r>
              <a:rPr lang="ko-KR" altLang="en-US" sz="1000" dirty="0" err="1"/>
              <a:t>메소드로</a:t>
            </a:r>
            <a:r>
              <a:rPr lang="ko-KR" altLang="en-US" sz="1000" dirty="0"/>
              <a:t> awaiter를 취득</a:t>
            </a:r>
          </a:p>
          <a:p>
            <a:r>
              <a:rPr lang="ko-KR" altLang="en-US" sz="1000" dirty="0"/>
              <a:t>				if (!taskAwaiter.IsCompleted) //--- awaiter의 IsCompleted 속성으로 완료 판정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this.state   = 0;  //--- 다음 회는 상태가 0에서 시작하도록 설정</a:t>
            </a:r>
          </a:p>
          <a:p>
            <a:r>
              <a:rPr lang="ko-KR" altLang="en-US" sz="1000" dirty="0"/>
              <a:t>					this.awaiter = taskAwaiter;</a:t>
            </a:r>
          </a:p>
          <a:p>
            <a:r>
              <a:rPr lang="ko-KR" altLang="en-US" sz="1000" dirty="0"/>
              <a:t>					this.builder.AwaitUnsafeOnCompleted&lt;TaskAwaiter&lt;double&gt;, StateMachine&gt;(ref taskAwaiter, ref this);</a:t>
            </a:r>
          </a:p>
          <a:p>
            <a:r>
              <a:rPr lang="ko-KR" altLang="en-US" sz="1000" dirty="0"/>
              <a:t>					return;   //--- ↑↑에서 계속 처리를 등록(= 이 MoveNext를 재호출 하도록)하고 함수에서 </a:t>
            </a:r>
            <a:r>
              <a:rPr lang="ko-KR" altLang="en-US" sz="1000" dirty="0" smtClean="0"/>
              <a:t>빠져 나온다</a:t>
            </a:r>
            <a:endParaRPr lang="ko-KR" altLang="en-US" sz="1000" dirty="0"/>
          </a:p>
          <a:p>
            <a:r>
              <a:rPr lang="ko-KR" altLang="en-US" sz="1000" dirty="0"/>
              <a:t>				}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else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 = this.awaiter;</a:t>
            </a:r>
          </a:p>
          <a:p>
            <a:r>
              <a:rPr lang="ko-KR" altLang="en-US" sz="1000" dirty="0"/>
              <a:t>				this.awaiter = default(TaskAwaiter&lt;double&gt;);</a:t>
            </a:r>
          </a:p>
          <a:p>
            <a:r>
              <a:rPr lang="ko-KR" altLang="en-US" sz="1000" dirty="0"/>
              <a:t>				this.state   = -1;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this.π      = taskAwaiter.GetResult();  //--- awaiter의 GetResult </a:t>
            </a:r>
            <a:r>
              <a:rPr lang="ko-KR" altLang="en-US" sz="1000" dirty="0" err="1"/>
              <a:t>메소드에서</a:t>
            </a:r>
            <a:r>
              <a:rPr lang="ko-KR" altLang="en-US" sz="1000" dirty="0"/>
              <a:t> 결과를 취득</a:t>
            </a:r>
          </a:p>
          <a:p>
            <a:r>
              <a:rPr lang="ko-KR" altLang="en-US" sz="1000" dirty="0"/>
              <a:t>			taskAwaiter = default(TaskAwaiter&lt;double&gt;);</a:t>
            </a:r>
          </a:p>
          <a:p>
            <a:r>
              <a:rPr lang="ko-KR" altLang="en-US" sz="1000" dirty="0"/>
              <a:t>			result      = 4 * this.π * Math.Pow(this.radius, 3) / 3;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catch (Exception exception)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this.state = -2;</a:t>
            </a:r>
          </a:p>
          <a:p>
            <a:r>
              <a:rPr lang="ko-KR" altLang="en-US" sz="1000" dirty="0"/>
              <a:t>			this.builder.SetException(exception);   //--- 받은 예외는 builder 경유로 반환</a:t>
            </a:r>
          </a:p>
          <a:p>
            <a:r>
              <a:rPr lang="ko-KR" altLang="en-US" sz="1000" dirty="0"/>
              <a:t>			return;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this.state = -2;</a:t>
            </a:r>
          </a:p>
          <a:p>
            <a:r>
              <a:rPr lang="ko-KR" altLang="en-US" sz="1000" dirty="0"/>
              <a:t>		this.builder.SetResult(result);  //--- 결과도 builder 경유로 반환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	[DebuggerHidden]</a:t>
            </a:r>
          </a:p>
          <a:p>
            <a:r>
              <a:rPr lang="ko-KR" altLang="en-US" sz="1000" dirty="0"/>
              <a:t>	public void SetStateMachine(IAsyncStateMachine machine)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this.builder.SetStateMachine(machine);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</a:t>
            </a:r>
            <a:r>
              <a:rPr lang="ko-KR" altLang="en-US" sz="3600" b="1" dirty="0" smtClean="0"/>
              <a:t>와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493300" y="1593386"/>
            <a:ext cx="9145862" cy="4765211"/>
            <a:chOff x="1493300" y="1593386"/>
            <a:chExt cx="9145862" cy="47652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300" y="1593386"/>
              <a:ext cx="9145862" cy="476521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320" y="1593386"/>
              <a:ext cx="893842" cy="214862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1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</a:t>
            </a:r>
            <a:r>
              <a:rPr lang="ko-KR" altLang="en-US" sz="3600" b="1" dirty="0" smtClean="0"/>
              <a:t>와 </a:t>
            </a:r>
            <a:r>
              <a:rPr lang="en-US" altLang="ko-KR" sz="3600" b="1" dirty="0" smtClean="0"/>
              <a:t>ASP.NET</a:t>
            </a:r>
            <a:r>
              <a:rPr lang="ko-KR" altLang="en-US" sz="3600" b="1" dirty="0" smtClean="0"/>
              <a:t>에서의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pic>
        <p:nvPicPr>
          <p:cNvPr id="1026" name="Picture 2" descr="外部リソースを同期方式で待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9" y="2021789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 つの要求を受け取った 2 スレッドのサー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9" y="3979172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外部リソースを非同期に待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69" y="2889337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159578" y="6550748"/>
            <a:ext cx="40200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</a:t>
            </a:r>
            <a:r>
              <a:rPr lang="ko-KR" altLang="en-US" sz="1100" dirty="0" smtClean="0">
                <a:hlinkClick r:id="rId5"/>
              </a:rPr>
              <a:t>msdn.microsoft.com/en-us/magazine/dn802603.aspx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93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87" y="1432266"/>
            <a:ext cx="8735079" cy="4771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187" y="675248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4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ajones.co.uk/content/images/2014/12/callback-hel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50" y="1476252"/>
            <a:ext cx="9361759" cy="5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9450" y="703384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Node.js: callback hell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38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0" y="1261018"/>
            <a:ext cx="5162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CPU </a:t>
            </a:r>
            <a:r>
              <a:rPr lang="ko-KR" altLang="en-US" sz="4000" b="1" dirty="0" smtClean="0"/>
              <a:t>코어 수에 알맞은 적절한 수의 </a:t>
            </a:r>
            <a:r>
              <a:rPr lang="ko-KR" altLang="en-US" sz="4000" b="1" dirty="0" err="1" smtClean="0"/>
              <a:t>스레드에</a:t>
            </a:r>
            <a:r>
              <a:rPr lang="ko-KR" altLang="en-US" sz="4000" b="1" dirty="0" smtClean="0"/>
              <a:t> 작업을 쉬지 않고 처리시킨다</a:t>
            </a:r>
            <a:r>
              <a:rPr lang="en-US" altLang="ko-KR" sz="4000" b="1" dirty="0" smtClean="0"/>
              <a:t>.</a:t>
            </a:r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공유리소스 관리에 신경 쓰지 않는다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  <p:pic>
        <p:nvPicPr>
          <p:cNvPr id="1026" name="Picture 2" descr="http://cfile10.uf.tistory.com/R480x0/173FC8464F8D957A1318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" y="1156562"/>
            <a:ext cx="6216099" cy="46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8" y="760314"/>
            <a:ext cx="5430535" cy="512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8" y="760314"/>
            <a:ext cx="5000625" cy="512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16649" y="5884764"/>
            <a:ext cx="3782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www.slideshare.net/kekyo/asyncawait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05634" y="5884764"/>
            <a:ext cx="4890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5"/>
              </a:rPr>
              <a:t>http://</a:t>
            </a:r>
            <a:r>
              <a:rPr lang="ko-KR" altLang="en-US" sz="1400" dirty="0" smtClean="0">
                <a:hlinkClick r:id="rId5"/>
              </a:rPr>
              <a:t>www.slideshare.net/xin9le/async-history-in-dot-net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01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84" y="1244478"/>
            <a:ext cx="9435646" cy="4748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</a:t>
            </a:r>
            <a:r>
              <a:rPr lang="ko-KR" altLang="en-US" sz="3600" b="1" dirty="0" smtClean="0"/>
              <a:t>의 </a:t>
            </a:r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프로그래밍 발전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82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826" y="267286"/>
            <a:ext cx="299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동기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507734" y="1874446"/>
            <a:ext cx="9200416" cy="2444335"/>
            <a:chOff x="1507734" y="1874446"/>
            <a:chExt cx="9200416" cy="24443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734" y="1874446"/>
              <a:ext cx="9200416" cy="244433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946" y="3096613"/>
              <a:ext cx="4285152" cy="372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635</Words>
  <Application>Microsoft Office PowerPoint</Application>
  <PresentationFormat>와이드스크린</PresentationFormat>
  <Paragraphs>206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MS PGothic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44</cp:revision>
  <dcterms:created xsi:type="dcterms:W3CDTF">2015-02-21T05:04:34Z</dcterms:created>
  <dcterms:modified xsi:type="dcterms:W3CDTF">2015-05-05T08:48:33Z</dcterms:modified>
</cp:coreProperties>
</file>