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42"/>
  </p:notesMasterIdLst>
  <p:sldIdLst>
    <p:sldId id="374" r:id="rId2"/>
    <p:sldId id="428" r:id="rId3"/>
    <p:sldId id="429" r:id="rId4"/>
    <p:sldId id="392" r:id="rId5"/>
    <p:sldId id="375" r:id="rId6"/>
    <p:sldId id="377" r:id="rId7"/>
    <p:sldId id="378" r:id="rId8"/>
    <p:sldId id="379" r:id="rId9"/>
    <p:sldId id="393" r:id="rId10"/>
    <p:sldId id="404" r:id="rId11"/>
    <p:sldId id="425" r:id="rId12"/>
    <p:sldId id="401" r:id="rId13"/>
    <p:sldId id="410" r:id="rId14"/>
    <p:sldId id="412" r:id="rId15"/>
    <p:sldId id="413" r:id="rId16"/>
    <p:sldId id="414" r:id="rId17"/>
    <p:sldId id="415" r:id="rId18"/>
    <p:sldId id="418" r:id="rId19"/>
    <p:sldId id="416" r:id="rId20"/>
    <p:sldId id="417" r:id="rId21"/>
    <p:sldId id="419" r:id="rId22"/>
    <p:sldId id="420" r:id="rId23"/>
    <p:sldId id="411" r:id="rId24"/>
    <p:sldId id="399" r:id="rId25"/>
    <p:sldId id="431" r:id="rId26"/>
    <p:sldId id="432" r:id="rId27"/>
    <p:sldId id="433" r:id="rId28"/>
    <p:sldId id="430" r:id="rId29"/>
    <p:sldId id="395" r:id="rId30"/>
    <p:sldId id="434" r:id="rId31"/>
    <p:sldId id="406" r:id="rId32"/>
    <p:sldId id="426" r:id="rId33"/>
    <p:sldId id="408" r:id="rId34"/>
    <p:sldId id="421" r:id="rId35"/>
    <p:sldId id="427" r:id="rId36"/>
    <p:sldId id="407" r:id="rId37"/>
    <p:sldId id="423" r:id="rId38"/>
    <p:sldId id="424" r:id="rId39"/>
    <p:sldId id="409" r:id="rId40"/>
    <p:sldId id="422" r:id="rId4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4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8242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년부터는 마이크로소프트의 </a:t>
            </a:r>
            <a:r>
              <a:rPr lang="en-US" altLang="ko-KR" dirty="0" smtClean="0"/>
              <a:t>VC++</a:t>
            </a:r>
            <a:r>
              <a:rPr lang="en-US" altLang="ko-KR" baseline="0" dirty="0" smtClean="0"/>
              <a:t> MVP</a:t>
            </a:r>
            <a:r>
              <a:rPr lang="ko-KR" altLang="en-US" baseline="0" dirty="0" smtClean="0"/>
              <a:t>로도 활동하고 있습니다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7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09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8232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65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1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00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92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541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688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014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14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년부터는 마이크로소프트의 </a:t>
            </a:r>
            <a:r>
              <a:rPr lang="en-US" altLang="ko-KR" dirty="0" smtClean="0"/>
              <a:t>VC++</a:t>
            </a:r>
            <a:r>
              <a:rPr lang="en-US" altLang="ko-KR" baseline="0" dirty="0" smtClean="0"/>
              <a:t> MVP</a:t>
            </a:r>
            <a:r>
              <a:rPr lang="ko-KR" altLang="en-US" baseline="0" dirty="0" smtClean="0"/>
              <a:t>로도 활동하고 있습니다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30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30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34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34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44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년부터는 마이크로소프트의 </a:t>
            </a:r>
            <a:r>
              <a:rPr lang="en-US" altLang="ko-KR" dirty="0" smtClean="0"/>
              <a:t>VC++</a:t>
            </a:r>
            <a:r>
              <a:rPr lang="en-US" altLang="ko-KR" baseline="0" dirty="0" smtClean="0"/>
              <a:t> MVP</a:t>
            </a:r>
            <a:r>
              <a:rPr lang="ko-KR" altLang="en-US" baseline="0" dirty="0" smtClean="0"/>
              <a:t>로도 활동하고 있습니다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년부터는 마이크로소프트의 </a:t>
            </a:r>
            <a:r>
              <a:rPr lang="en-US" altLang="ko-KR" dirty="0" smtClean="0"/>
              <a:t>VC++</a:t>
            </a:r>
            <a:r>
              <a:rPr lang="en-US" altLang="ko-KR" baseline="0" dirty="0" smtClean="0"/>
              <a:t> MVP</a:t>
            </a:r>
            <a:r>
              <a:rPr lang="ko-KR" altLang="en-US" baseline="0" dirty="0" smtClean="0"/>
              <a:t>로도 활동하고 있습니다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ICON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년까지 </a:t>
            </a:r>
            <a:r>
              <a:rPr lang="en-US" altLang="ko-KR" dirty="0" smtClean="0"/>
              <a:t>KGC</a:t>
            </a:r>
            <a:r>
              <a:rPr lang="ko-KR" altLang="en-US" dirty="0" smtClean="0"/>
              <a:t>를 강연을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0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71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953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09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 rtl="0">
              <a:buSzPct val="100000"/>
              <a:defRPr sz="4800"/>
            </a:lvl1pPr>
            <a:lvl2pPr indent="304800" algn="ctr" rtl="0">
              <a:buSzPct val="100000"/>
              <a:defRPr sz="4800"/>
            </a:lvl2pPr>
            <a:lvl3pPr indent="304800" algn="ctr" rtl="0">
              <a:buSzPct val="100000"/>
              <a:defRPr sz="4800"/>
            </a:lvl3pPr>
            <a:lvl4pPr indent="304800" algn="ctr" rtl="0">
              <a:buSzPct val="100000"/>
              <a:defRPr sz="4800"/>
            </a:lvl4pPr>
            <a:lvl5pPr indent="304800" algn="ctr" rtl="0">
              <a:buSzPct val="100000"/>
              <a:defRPr sz="4800"/>
            </a:lvl5pPr>
            <a:lvl6pPr indent="304800" algn="ctr" rtl="0">
              <a:buSzPct val="100000"/>
              <a:defRPr sz="4800"/>
            </a:lvl6pPr>
            <a:lvl7pPr indent="304800" algn="ctr" rtl="0">
              <a:buSzPct val="100000"/>
              <a:defRPr sz="4800"/>
            </a:lvl7pPr>
            <a:lvl8pPr indent="304800" algn="ctr" rtl="0">
              <a:buSzPct val="100000"/>
              <a:defRPr sz="4800"/>
            </a:lvl8pPr>
            <a:lvl9pPr indent="304800" algn="ctr" rtl="0">
              <a:buSzPct val="100000"/>
              <a:defRPr sz="4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indent="457200" rtl="0">
              <a:defRPr/>
            </a:lvl2pPr>
            <a:lvl3pPr indent="914400" rtl="0">
              <a:defRPr/>
            </a:lvl3pPr>
            <a:lvl4pPr indent="1371600"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ebook/look.html?isbn=978896848658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6848746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gerfortruth.wordpress.com/2014/03/25/wh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hyperlink" Target="http://www.mimul.com/pebble/default/2012/03/10/1331361163986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hyperlink" Target="http://www.dotnetonlinetraining.com/wcf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stickers.com/cshar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hyperlink" Target="http://gamemook.com/124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pievangelist.com/2014/08/19/bing-developer-assistant-for-visual-studio-delivers-relevant-api-cod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onlinetraining.com/wcf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nqiu.cloudns.org/web/web-ap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linkeddataorchestration.com/2014/01/28/data-modeling-for-apis-part-2-rest-and-json/" TargetMode="External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jacking.tistory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://danmee.chosun.com/site/data/html_dir/2014/06/25/2014062502516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7914993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6848611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ebook/look.html?isbn=978896848662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1560" y="1126447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시작</a:t>
            </a:r>
            <a:r>
              <a:rPr lang="en-US" altLang="ko-KR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5254253" y="5633864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9752" y="5780363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http://www.hanbit.co.kr/ebook/look.html?isbn=9788968486586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2050"/>
            <a:ext cx="7467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6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4744"/>
            <a:ext cx="7467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57152" y="5477669"/>
            <a:ext cx="5267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www.hanbit.co.kr/ebook/look.html?isbn=9788968487460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0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74" y="1268760"/>
            <a:ext cx="81483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PC To Mobile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7784" y="3140968"/>
            <a:ext cx="387798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온라인</a:t>
            </a:r>
            <a:endParaRPr lang="en-US" altLang="ko-KR" sz="9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F2P</a:t>
            </a:r>
            <a:endParaRPr lang="en-US" altLang="ko-K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2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9794" y="1988840"/>
            <a:ext cx="800411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플랫폼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</a:t>
            </a:r>
            <a:r>
              <a:rPr lang="en-US" altLang="ko-KR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3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네트워크 방식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게임에서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서버는 계속 연결된 상태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실시간 발생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 시간대에 같이 게임을 할 때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02" y="3546943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779191"/>
            <a:ext cx="712775" cy="8901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912163" y="4736690"/>
            <a:ext cx="0" cy="97049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1760" y="31755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515675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접속</a:t>
            </a:r>
            <a:endParaRPr lang="ko-KR" altLang="en-US" sz="1400" dirty="0"/>
          </a:p>
        </p:txBody>
      </p:sp>
      <p:pic>
        <p:nvPicPr>
          <p:cNvPr id="12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22" y="3512335"/>
            <a:ext cx="857967" cy="1189747"/>
          </a:xfrm>
          <a:prstGeom prst="rect">
            <a:avLst/>
          </a:prstGeom>
        </p:spPr>
      </p:pic>
      <p:pic>
        <p:nvPicPr>
          <p:cNvPr id="13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816591"/>
            <a:ext cx="712775" cy="89016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712363" y="4581128"/>
            <a:ext cx="744859" cy="11634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6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32040" y="4841796"/>
            <a:ext cx="648072" cy="9992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870963"/>
            <a:ext cx="712775" cy="890169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6012160" y="4787191"/>
            <a:ext cx="576064" cy="1029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2080" y="51571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41199" y="49720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00192" y="511722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5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네트워크 방식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60711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게임에서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서버에 요청이 있을 때 접속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답변을 받으면 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동시에 이루어 지지 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시간 대에서 같이 게임 할 때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http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사용한다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11" y="3546943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85" y="5779191"/>
            <a:ext cx="712775" cy="8901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055372" y="4736690"/>
            <a:ext cx="0" cy="970493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4969" y="31755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7017" y="5156757"/>
            <a:ext cx="15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접속 하지 않음</a:t>
            </a:r>
            <a:endParaRPr lang="ko-KR" altLang="en-US" sz="1400" dirty="0"/>
          </a:p>
        </p:txBody>
      </p:sp>
      <p:pic>
        <p:nvPicPr>
          <p:cNvPr id="12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31" y="3512335"/>
            <a:ext cx="857967" cy="1189747"/>
          </a:xfrm>
          <a:prstGeom prst="rect">
            <a:avLst/>
          </a:prstGeom>
        </p:spPr>
      </p:pic>
      <p:pic>
        <p:nvPicPr>
          <p:cNvPr id="13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85" y="5816591"/>
            <a:ext cx="712775" cy="89016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3855572" y="4581128"/>
            <a:ext cx="744859" cy="11634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9265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075249" y="4841796"/>
            <a:ext cx="648072" cy="9992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65" y="5708513"/>
            <a:ext cx="712775" cy="890169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 flipV="1">
            <a:off x="5371393" y="4567368"/>
            <a:ext cx="2448272" cy="15862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1273" y="52919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84408" y="49720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6079" y="58496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4032" y="3876375"/>
            <a:ext cx="9361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DB</a:t>
            </a:r>
            <a:endParaRPr lang="ko-KR" altLang="en-US" sz="24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587417" y="4107208"/>
            <a:ext cx="86409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52159" y="37797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9305" y="5877272"/>
            <a:ext cx="15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접속을 끊는다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615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비동기</a:t>
            </a:r>
            <a:r>
              <a:rPr lang="ko-KR" altLang="en-US" sz="3200" b="1" dirty="0" smtClean="0"/>
              <a:t> 네트워크의 장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단점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</a:t>
            </a:r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게임에 적합하다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(stateless).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환경의 속성을 덜 탄다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집중할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 방식보다 쉽게 개발 할 수 있다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개발자도 개발 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오픈 소스 등 이미 만들어진 프레임워크 사용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ASP.NET, Node.js, PHP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게임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종류에 한계가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 개발자에게는 익숙하지 않다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할 때마다 접속을 해야 하므로 동기에 비해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반응성이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매끄럽지 못할 수도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2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동기 네트워크의 장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단점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온라인과 같은 멀티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게임을 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유저들이 동시에 같이 게임을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시장에서 라이벌이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편이다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환경이 아직은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비해 떨어짐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기기의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밧데리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소모가 심할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비해 개발이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어려운 편이다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05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동기 네트워크에서 생각할 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2509" y="980728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통신을 최소화 하여 네트워크 사용량을 줄인다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클라이언트에 두고 결과만 서버로 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이런 경우 클라이언트 해킹에 속수무책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통신이 자주 끊어지거나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연결은 되었지만 통신을 못하는 상황을 대처 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재연결을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심리스하게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62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비동기</a:t>
            </a:r>
            <a:r>
              <a:rPr lang="ko-KR" altLang="en-US" sz="3200" b="1" dirty="0" smtClean="0"/>
              <a:t> 네트워크에서 실 시간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자주 서버에 상태 조사를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불필요한 오버헤드 발생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05" y="2689562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748634"/>
            <a:ext cx="712775" cy="89016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932040" y="3906485"/>
            <a:ext cx="241390" cy="17393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726257"/>
            <a:ext cx="712775" cy="89016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6588224" y="3879309"/>
            <a:ext cx="392816" cy="17819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5444" y="4569419"/>
            <a:ext cx="102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친구 집 방문</a:t>
            </a:r>
            <a:endParaRPr lang="ko-KR" altLang="en-US" sz="1200" dirty="0"/>
          </a:p>
        </p:txBody>
      </p:sp>
      <p:pic>
        <p:nvPicPr>
          <p:cNvPr id="26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2373"/>
            <a:ext cx="857967" cy="1189747"/>
          </a:xfrm>
          <a:prstGeom prst="rect">
            <a:avLst/>
          </a:prstGeom>
        </p:spPr>
      </p:pic>
      <p:pic>
        <p:nvPicPr>
          <p:cNvPr id="27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9" y="5661248"/>
            <a:ext cx="712775" cy="890169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 flipH="1" flipV="1">
            <a:off x="1037479" y="3842120"/>
            <a:ext cx="648072" cy="18841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8944" y="406771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pic>
        <p:nvPicPr>
          <p:cNvPr id="31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18" y="2636912"/>
            <a:ext cx="857967" cy="1189747"/>
          </a:xfrm>
          <a:prstGeom prst="rect">
            <a:avLst/>
          </a:prstGeom>
        </p:spPr>
      </p:pic>
      <p:pic>
        <p:nvPicPr>
          <p:cNvPr id="32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13" y="5645787"/>
            <a:ext cx="712775" cy="890169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 flipV="1">
            <a:off x="2851113" y="3826659"/>
            <a:ext cx="648072" cy="18841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9145" y="422011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pic>
        <p:nvPicPr>
          <p:cNvPr id="37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34" y="2652372"/>
            <a:ext cx="857967" cy="118974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44358" y="529303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981040" y="3805668"/>
            <a:ext cx="228330" cy="192058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25609" y="4983770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받음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692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u4051338.fsdata.se/wp-content/uploads/2013/03/LogoWho450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560840" cy="304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90" y="5535863"/>
            <a:ext cx="688630" cy="132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65" y="4294235"/>
            <a:ext cx="2560587" cy="100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4452" y="4725144"/>
            <a:ext cx="158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로드 밸런스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677986" y="2676524"/>
            <a:ext cx="1836079" cy="1278227"/>
            <a:chOff x="2037029" y="1673408"/>
            <a:chExt cx="1836079" cy="1278227"/>
          </a:xfrm>
        </p:grpSpPr>
        <p:pic>
          <p:nvPicPr>
            <p:cNvPr id="1029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037029" y="1673408"/>
              <a:ext cx="183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644304" y="5445224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514066" y="2574384"/>
            <a:ext cx="1639754" cy="1278227"/>
            <a:chOff x="2233355" y="1673408"/>
            <a:chExt cx="1639754" cy="1278227"/>
          </a:xfrm>
        </p:grpSpPr>
        <p:pic>
          <p:nvPicPr>
            <p:cNvPr id="11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233355" y="1673408"/>
              <a:ext cx="1639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3820" y="2574384"/>
            <a:ext cx="1714416" cy="1278227"/>
            <a:chOff x="2158692" y="1673408"/>
            <a:chExt cx="1714416" cy="1278227"/>
          </a:xfrm>
        </p:grpSpPr>
        <p:pic>
          <p:nvPicPr>
            <p:cNvPr id="14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158692" y="1673408"/>
              <a:ext cx="171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cxnSp>
        <p:nvCxnSpPr>
          <p:cNvPr id="8" name="직선 연결선 7"/>
          <p:cNvCxnSpPr/>
          <p:nvPr/>
        </p:nvCxnSpPr>
        <p:spPr>
          <a:xfrm flipH="1" flipV="1">
            <a:off x="2903757" y="4006203"/>
            <a:ext cx="413983" cy="397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27" idx="0"/>
          </p:cNvCxnSpPr>
          <p:nvPr/>
        </p:nvCxnSpPr>
        <p:spPr>
          <a:xfrm flipH="1" flipV="1">
            <a:off x="4412258" y="3852611"/>
            <a:ext cx="1" cy="441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406886" y="3816655"/>
            <a:ext cx="459020" cy="477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5" y="1405635"/>
            <a:ext cx="2276427" cy="79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mimul.com/pebble/default/images/blog/cloud/mongo-db-huge-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42936"/>
            <a:ext cx="3305173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/>
          <p:cNvCxnSpPr/>
          <p:nvPr/>
        </p:nvCxnSpPr>
        <p:spPr>
          <a:xfrm flipH="1" flipV="1">
            <a:off x="4067945" y="2154818"/>
            <a:ext cx="1696507" cy="521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3923471" y="2154817"/>
            <a:ext cx="144473" cy="521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577961" y="2010378"/>
            <a:ext cx="1114510" cy="748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516" y="254646"/>
            <a:ext cx="442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기본 구성도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8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클라우드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손쉽게 게임을 할 수 있으므로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접속 수가 많을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특성상 아주 빠르게 유저가 증가하고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짧은 시간에 유저 수가 줄어 들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이벤트가 있을 때 급격하게 늘어난다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유저의 증가와 감소에 따라서 서버 증설이 유연해야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회사는 비용 측면 때문에 서버를 쉽게 미리 준비하지 못해서 유저가 증가할 때 빠르게 대처할 수 없다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증가에 잘 대처하지 못하면 한방에 망할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시장에 할 게임은 많다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3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게임은 빠른 개발과 서비스가 아주 중요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시간에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트랜드가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빨리 바뀌고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확률이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보다 더 낮음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개발자에게 익숙한 기술을 사용하는 것이 좋음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개발을 위해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정도 규모가 있는 회사라면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OS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라이센스는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별 문제가 안됨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다만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 SQL Server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라이센스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비용이 문제됨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최대한 게임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개발에 집중하기 위해 이미 만들어진 것을 사용해야 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벤더에서 제공한 프레임워크를 최대한 활용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WCF, ASP.NET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인원으로 만들고 유지보수를 해야 하므로 새로운 게임을 만들 때 게임의 기본적인 틀은 같은 것을 공유 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모바일 서버 개발 시 생각할 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770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620688"/>
            <a:ext cx="736451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.NET 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 이유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4" descr="http://devstickers.com/assets/img/pro/2p4i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319663" cy="57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48680"/>
            <a:ext cx="4896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 smtClean="0"/>
              <a:t>C++</a:t>
            </a:r>
          </a:p>
          <a:p>
            <a:r>
              <a:rPr lang="en-US" altLang="ko-KR" sz="12000" b="1" dirty="0" smtClean="0"/>
              <a:t>C++++</a:t>
            </a:r>
          </a:p>
          <a:p>
            <a:r>
              <a:rPr lang="en-US" altLang="ko-KR" sz="12000" b="1" dirty="0" smtClean="0"/>
              <a:t>C#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64357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08720"/>
            <a:ext cx="723680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40768"/>
            <a:ext cx="780562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6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51072"/>
            <a:ext cx="5647926" cy="4296342"/>
          </a:xfrm>
          <a:prstGeom prst="rect">
            <a:avLst/>
          </a:prstGeom>
        </p:spPr>
      </p:pic>
      <p:pic>
        <p:nvPicPr>
          <p:cNvPr id="1026" name="Picture 2" descr="http://cfs12.tistory.com/image/5/tistory/2008/11/12/02/07/4919bbc97f45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250462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0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96752"/>
            <a:ext cx="5963902" cy="43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2003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 서버 개발 시작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게임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MMORPG,</a:t>
            </a:r>
          </a:p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P2P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캐주얼 게임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005064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여름 </a:t>
            </a:r>
            <a:r>
              <a:rPr lang="ko-KR" altLang="en-US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서버 개발 시작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기술 개발팀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미들 코어 </a:t>
            </a:r>
            <a:r>
              <a:rPr lang="ko-KR" altLang="en-US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개발 경험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시뮬레이션 장르 게임 개발 중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8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.NET Framework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Mono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비교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12888"/>
              </p:ext>
            </p:extLst>
          </p:nvPr>
        </p:nvGraphicFramePr>
        <p:xfrm>
          <a:off x="251522" y="1844824"/>
          <a:ext cx="8496943" cy="1485904"/>
        </p:xfrm>
        <a:graphic>
          <a:graphicData uri="http://schemas.openxmlformats.org/drawingml/2006/table">
            <a:tbl>
              <a:tblPr/>
              <a:tblGrid>
                <a:gridCol w="1440158"/>
                <a:gridCol w="987540"/>
                <a:gridCol w="1213849"/>
                <a:gridCol w="1399011"/>
                <a:gridCol w="1296144"/>
                <a:gridCol w="946392"/>
                <a:gridCol w="1213849"/>
              </a:tblGrid>
              <a:tr h="50863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.NET Framework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Mono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LINQ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FFFFFF"/>
                          </a:solidFill>
                          <a:effectLst/>
                        </a:rPr>
                        <a:t>Task</a:t>
                      </a:r>
                      <a:r>
                        <a:rPr lang="ja-JP" altLang="en-US" sz="1800" b="1" i="0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rgbClr val="FFFFFF"/>
                          </a:solidFill>
                          <a:effectLst/>
                        </a:rPr>
                        <a:t>클래스</a:t>
                      </a:r>
                      <a:endParaRPr lang="ja-JP" alt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dynamic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rgbClr val="FFFFFF"/>
                          </a:solidFill>
                          <a:effectLst/>
                        </a:rPr>
                        <a:t>async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Caller Info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>
                          <a:effectLst/>
                        </a:rPr>
                        <a:t>3.5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2.6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>
                          <a:effectLst/>
                        </a:rPr>
                        <a:t>4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2.10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>
                          <a:effectLst/>
                        </a:rPr>
                        <a:t>4.5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3.2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79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3.amazonaws.com/kinlane-productions/microsoft/visual-studio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8831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5901184" cy="304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26" y="3542568"/>
            <a:ext cx="5832446" cy="31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3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Infrastructure, Exelan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5" y="692696"/>
            <a:ext cx="831802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4" y="5589240"/>
            <a:ext cx="753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C#, Java, JavaScript, PHP, Python, Ruby, Go(예정)</a:t>
            </a:r>
          </a:p>
        </p:txBody>
      </p:sp>
    </p:spTree>
    <p:extLst>
      <p:ext uri="{BB962C8B-B14F-4D97-AF65-F5344CB8AC3E}">
        <p14:creationId xmlns:p14="http://schemas.microsoft.com/office/powerpoint/2010/main" val="4157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787" y="620688"/>
            <a:ext cx="609814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WCF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 이유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http://www.dotnetonlinetraining.com/inner_images/WCF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67676"/>
            <a:ext cx="2952328" cy="27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20688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쉽다</a:t>
            </a:r>
            <a:endParaRPr lang="en-US" altLang="ko-KR" sz="1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간결하다</a:t>
            </a:r>
            <a:endParaRPr lang="ko-KR" altLang="en-US" sz="1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3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631.photobucket.com/albums/uu33/hqiu6828/tech/restful-api_zps909fe74b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648"/>
            <a:ext cx="503144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afehammad.com/wp-uploads/2010/10/json-rest3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53530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51920" y="3717032"/>
            <a:ext cx="20162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124744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C++ is Slow</a:t>
            </a:r>
            <a:endParaRPr lang="ko-KR" altLang="en-US" sz="8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31" y="2852936"/>
            <a:ext cx="5214194" cy="28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28710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 smtClean="0"/>
              <a:t>GameServer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44745" y="126876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/>
              <a:t>DB</a:t>
            </a:r>
            <a:endParaRPr lang="ko-KR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00092" y="1268760"/>
            <a:ext cx="2412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/>
              <a:t>Other Server</a:t>
            </a:r>
            <a:endParaRPr lang="ko-KR" altLang="en-US" sz="1800" b="1" dirty="0"/>
          </a:p>
        </p:txBody>
      </p:sp>
      <p:sp>
        <p:nvSpPr>
          <p:cNvPr id="5" name="직사각형 4"/>
          <p:cNvSpPr/>
          <p:nvPr/>
        </p:nvSpPr>
        <p:spPr>
          <a:xfrm>
            <a:off x="2627784" y="1656432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00829" y="1660551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34218" y="1660551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99792" y="2132856"/>
            <a:ext cx="17010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36833" y="2276872"/>
            <a:ext cx="2097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722219" y="2708920"/>
            <a:ext cx="16786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472837" y="2564904"/>
            <a:ext cx="20613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63788" y="2996952"/>
            <a:ext cx="17370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472837" y="3501008"/>
            <a:ext cx="20613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680069" y="3717032"/>
            <a:ext cx="16786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490839" y="3212976"/>
            <a:ext cx="2097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5898" y="4823574"/>
            <a:ext cx="422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너무 복잡해진다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3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872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왜 꼭 </a:t>
            </a:r>
            <a:r>
              <a:rPr lang="ko-KR" altLang="en-US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웹서버를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사용해야 하나요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559" y="2923808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(PC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빈약한 네트워크 환경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개발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Scale Out(State Less)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7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32848" cy="543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864" y="6061540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http://jacking.tistory.com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96752"/>
            <a:ext cx="4896544" cy="3820910"/>
          </a:xfrm>
          <a:prstGeom prst="rect">
            <a:avLst/>
          </a:prstGeom>
        </p:spPr>
      </p:pic>
      <p:pic>
        <p:nvPicPr>
          <p:cNvPr id="1026" name="Picture 2" descr="http://danmee.chosun.com/site/data/img_dir/2014/06/25/2014062502440_1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44824"/>
            <a:ext cx="3024336" cy="225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2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09" y="1447800"/>
            <a:ext cx="4914591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0856" y="522920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Visual C++ MVP 2009 ~ 2011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78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logfiles14.naver.net/data41/2008/12/9/157/045_jacking7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48680"/>
            <a:ext cx="1962540" cy="261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48680"/>
            <a:ext cx="1982503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02552" y="548680"/>
            <a:ext cx="1969848" cy="262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6" y="3352800"/>
            <a:ext cx="1912251" cy="295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93381"/>
            <a:ext cx="2030857" cy="277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61" y="3381825"/>
            <a:ext cx="1995498" cy="272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9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340768"/>
            <a:ext cx="73342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67744" y="5733256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www.hanbit.co.kr/ebook/look.html?isbn=9788979149937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8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185863"/>
            <a:ext cx="73247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39752" y="5672138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www.hanbit.co.kr/ebook/look.html?isbn=9788968486111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9752" y="5780363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http://www.hanbit.co.kr/ebook/look.html?isbn=9788968486623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143000"/>
            <a:ext cx="72866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1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405</Words>
  <Application>Microsoft Office PowerPoint</Application>
  <PresentationFormat>화면 슬라이드 쇼(4:3)</PresentationFormat>
  <Paragraphs>138</Paragraphs>
  <Slides>40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ＭＳ Ｐゴシック</vt:lpstr>
      <vt:lpstr>맑은 고딕</vt:lpstr>
      <vt:lpstr>Arial</vt:lpstr>
      <vt:lpstr>Wingdings</vt:lpstr>
      <vt:lpstr>simple-light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최흥배</cp:lastModifiedBy>
  <cp:revision>61</cp:revision>
  <dcterms:modified xsi:type="dcterms:W3CDTF">2015-05-24T10:23:15Z</dcterms:modified>
</cp:coreProperties>
</file>