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59" r:id="rId6"/>
    <p:sldId id="258" r:id="rId7"/>
    <p:sldId id="263" r:id="rId8"/>
    <p:sldId id="264" r:id="rId9"/>
    <p:sldId id="267" r:id="rId10"/>
    <p:sldId id="274" r:id="rId11"/>
    <p:sldId id="277" r:id="rId12"/>
    <p:sldId id="273" r:id="rId13"/>
    <p:sldId id="266" r:id="rId14"/>
    <p:sldId id="272" r:id="rId15"/>
    <p:sldId id="271" r:id="rId16"/>
    <p:sldId id="270" r:id="rId17"/>
    <p:sldId id="291" r:id="rId18"/>
    <p:sldId id="292" r:id="rId19"/>
    <p:sldId id="283" r:id="rId20"/>
    <p:sldId id="290" r:id="rId21"/>
    <p:sldId id="276" r:id="rId22"/>
    <p:sldId id="275" r:id="rId23"/>
    <p:sldId id="284" r:id="rId24"/>
    <p:sldId id="285" r:id="rId25"/>
    <p:sldId id="286" r:id="rId26"/>
    <p:sldId id="287" r:id="rId27"/>
    <p:sldId id="289" r:id="rId28"/>
    <p:sldId id="282" r:id="rId29"/>
    <p:sldId id="293" r:id="rId30"/>
    <p:sldId id="294" r:id="rId31"/>
    <p:sldId id="295" r:id="rId32"/>
    <p:sldId id="278" r:id="rId33"/>
    <p:sldId id="257" r:id="rId34"/>
    <p:sldId id="265" r:id="rId35"/>
    <p:sldId id="279" r:id="rId36"/>
    <p:sldId id="296" r:id="rId37"/>
    <p:sldId id="297" r:id="rId38"/>
    <p:sldId id="281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5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34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DBA89B-5C38-4C88-80C5-2DB331C24C69}" type="doc">
      <dgm:prSet loTypeId="urn:microsoft.com/office/officeart/2005/8/layout/list1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F1200674-5998-4FB0-B775-D99C0E349AC4}">
      <dgm:prSet phldrT="[テキスト]"/>
      <dgm:spPr/>
      <dgm:t>
        <a:bodyPr/>
        <a:lstStyle/>
        <a:p>
          <a:r>
            <a:rPr kumimoji="1" lang="en-US" altLang="ja-JP" dirty="0" smtClean="0"/>
            <a:t>IIS</a:t>
          </a:r>
          <a:r>
            <a:rPr kumimoji="1" lang="ja-JP" altLang="en-US" dirty="0" smtClean="0"/>
            <a:t>・</a:t>
          </a:r>
          <a:r>
            <a:rPr kumimoji="1" lang="en-US" altLang="ja-JP" dirty="0" smtClean="0"/>
            <a:t>IIS Express</a:t>
          </a:r>
          <a:endParaRPr kumimoji="1" lang="ja-JP" altLang="en-US" dirty="0"/>
        </a:p>
      </dgm:t>
    </dgm:pt>
    <dgm:pt modelId="{ED4B0FC7-E2D5-435D-9C7D-C38353FD5F4C}" type="parTrans" cxnId="{0CF1C2C8-691C-4508-A39E-8AFA3BD43D0E}">
      <dgm:prSet/>
      <dgm:spPr/>
      <dgm:t>
        <a:bodyPr/>
        <a:lstStyle/>
        <a:p>
          <a:endParaRPr kumimoji="1" lang="ja-JP" altLang="en-US"/>
        </a:p>
      </dgm:t>
    </dgm:pt>
    <dgm:pt modelId="{6AD0F939-CEAF-47D2-A4D5-939416650A55}" type="sibTrans" cxnId="{0CF1C2C8-691C-4508-A39E-8AFA3BD43D0E}">
      <dgm:prSet/>
      <dgm:spPr/>
      <dgm:t>
        <a:bodyPr/>
        <a:lstStyle/>
        <a:p>
          <a:endParaRPr kumimoji="1" lang="ja-JP" altLang="en-US"/>
        </a:p>
      </dgm:t>
    </dgm:pt>
    <dgm:pt modelId="{E97CAF23-108D-4358-A274-EBAD9046F701}">
      <dgm:prSet phldrT="[テキスト]"/>
      <dgm:spPr/>
      <dgm:t>
        <a:bodyPr/>
        <a:lstStyle/>
        <a:p>
          <a:r>
            <a:rPr kumimoji="1" lang="en-US" altLang="ja-JP" dirty="0" err="1" smtClean="0"/>
            <a:t>AppFabric</a:t>
          </a:r>
          <a:r>
            <a:rPr kumimoji="1" lang="ko-KR" altLang="en-US" dirty="0" smtClean="0"/>
            <a:t>에서도 이용가능</a:t>
          </a:r>
          <a:r>
            <a:rPr kumimoji="1" lang="en-US" altLang="ja-JP" dirty="0" smtClean="0"/>
            <a:t>( .NET Framework 4 </a:t>
          </a:r>
          <a:r>
            <a:rPr kumimoji="1" lang="ko-KR" altLang="en-US" dirty="0" smtClean="0"/>
            <a:t>이상이 필요</a:t>
          </a:r>
          <a:r>
            <a:rPr kumimoji="1" lang="en-US" altLang="ja-JP" dirty="0" smtClean="0"/>
            <a:t>)</a:t>
          </a:r>
          <a:endParaRPr kumimoji="1" lang="ja-JP" altLang="en-US" dirty="0"/>
        </a:p>
      </dgm:t>
    </dgm:pt>
    <dgm:pt modelId="{02D0595C-2C51-4FFB-A094-E082F55BC192}" type="parTrans" cxnId="{B7745EF5-38FB-4365-8A0B-F1FAE913CAA6}">
      <dgm:prSet/>
      <dgm:spPr/>
      <dgm:t>
        <a:bodyPr/>
        <a:lstStyle/>
        <a:p>
          <a:endParaRPr kumimoji="1" lang="ja-JP" altLang="en-US"/>
        </a:p>
      </dgm:t>
    </dgm:pt>
    <dgm:pt modelId="{C71FC9DA-D8BE-4341-8F95-B4C46B40013D}" type="sibTrans" cxnId="{B7745EF5-38FB-4365-8A0B-F1FAE913CAA6}">
      <dgm:prSet/>
      <dgm:spPr/>
      <dgm:t>
        <a:bodyPr/>
        <a:lstStyle/>
        <a:p>
          <a:endParaRPr kumimoji="1" lang="ja-JP" altLang="en-US"/>
        </a:p>
      </dgm:t>
    </dgm:pt>
    <dgm:pt modelId="{8398DD66-E0E9-4333-8974-245EECEF988D}">
      <dgm:prSet phldrT="[テキスト]"/>
      <dgm:spPr/>
      <dgm:t>
        <a:bodyPr/>
        <a:lstStyle/>
        <a:p>
          <a:r>
            <a:rPr kumimoji="1" lang="en-US" altLang="ja-JP" dirty="0" smtClean="0"/>
            <a:t>HTTP/S </a:t>
          </a:r>
          <a:r>
            <a:rPr kumimoji="1" lang="ko-KR" altLang="en-US" dirty="0" smtClean="0"/>
            <a:t>에서의 호스트가 메인</a:t>
          </a:r>
          <a:endParaRPr kumimoji="1" lang="ja-JP" altLang="en-US" dirty="0"/>
        </a:p>
      </dgm:t>
    </dgm:pt>
    <dgm:pt modelId="{198D37A7-566B-49E0-A315-A76EFABE1AE8}" type="parTrans" cxnId="{28F42E84-409D-4A3D-A36E-8C1A4FB9EE92}">
      <dgm:prSet/>
      <dgm:spPr/>
      <dgm:t>
        <a:bodyPr/>
        <a:lstStyle/>
        <a:p>
          <a:endParaRPr kumimoji="1" lang="ja-JP" altLang="en-US"/>
        </a:p>
      </dgm:t>
    </dgm:pt>
    <dgm:pt modelId="{5D8646D0-B49E-4C11-AA4C-AF7B1202C9CC}" type="sibTrans" cxnId="{28F42E84-409D-4A3D-A36E-8C1A4FB9EE92}">
      <dgm:prSet/>
      <dgm:spPr/>
      <dgm:t>
        <a:bodyPr/>
        <a:lstStyle/>
        <a:p>
          <a:endParaRPr kumimoji="1" lang="ja-JP" altLang="en-US"/>
        </a:p>
      </dgm:t>
    </dgm:pt>
    <dgm:pt modelId="{BB20205E-1E9D-4C0F-A019-CA75079CB7FC}">
      <dgm:prSet phldrT="[テキスト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kumimoji="1" lang="en-US" altLang="ja-JP" dirty="0" smtClean="0"/>
            <a:t>WAS (Windows process Activation Service)</a:t>
          </a:r>
          <a:endParaRPr kumimoji="1" lang="ja-JP" altLang="en-US" dirty="0"/>
        </a:p>
      </dgm:t>
    </dgm:pt>
    <dgm:pt modelId="{9AAAA607-BFD0-47EC-893E-BF608E6A9962}" type="parTrans" cxnId="{E268947C-24DC-4562-B1AC-4DD0C1FB8BFE}">
      <dgm:prSet/>
      <dgm:spPr/>
      <dgm:t>
        <a:bodyPr/>
        <a:lstStyle/>
        <a:p>
          <a:endParaRPr kumimoji="1" lang="ja-JP" altLang="en-US"/>
        </a:p>
      </dgm:t>
    </dgm:pt>
    <dgm:pt modelId="{F38386A8-1536-42B3-8848-CF32CCA2C68C}" type="sibTrans" cxnId="{E268947C-24DC-4562-B1AC-4DD0C1FB8BFE}">
      <dgm:prSet/>
      <dgm:spPr/>
      <dgm:t>
        <a:bodyPr/>
        <a:lstStyle/>
        <a:p>
          <a:endParaRPr kumimoji="1" lang="ja-JP" altLang="en-US"/>
        </a:p>
      </dgm:t>
    </dgm:pt>
    <dgm:pt modelId="{B011D2AC-6DA7-4872-AE54-DF18B8EF6734}">
      <dgm:prSet phldrT="[テキスト]"/>
      <dgm:spPr/>
      <dgm:t>
        <a:bodyPr/>
        <a:lstStyle/>
        <a:p>
          <a:r>
            <a:rPr kumimoji="1" lang="en-US" altLang="ja-JP" dirty="0" smtClean="0"/>
            <a:t>IIS </a:t>
          </a:r>
          <a:r>
            <a:rPr kumimoji="1" lang="ja-JP" altLang="en-US" dirty="0" smtClean="0"/>
            <a:t> </a:t>
          </a:r>
          <a:r>
            <a:rPr kumimoji="1" lang="ko-KR" altLang="en-US" dirty="0" smtClean="0"/>
            <a:t>추가 컴포넌트</a:t>
          </a:r>
          <a:r>
            <a:rPr kumimoji="1" lang="ja-JP" altLang="en-US" dirty="0" smtClean="0"/>
            <a:t> </a:t>
          </a:r>
          <a:r>
            <a:rPr kumimoji="1" lang="en-US" altLang="ja-JP" dirty="0" smtClean="0"/>
            <a:t>(IIS 7.0 </a:t>
          </a:r>
          <a:r>
            <a:rPr kumimoji="1" lang="ko-KR" altLang="en-US" dirty="0" smtClean="0"/>
            <a:t>이후</a:t>
          </a:r>
          <a:r>
            <a:rPr kumimoji="1" lang="en-US" altLang="ja-JP" dirty="0" smtClean="0"/>
            <a:t>)</a:t>
          </a:r>
          <a:endParaRPr kumimoji="1" lang="ja-JP" altLang="en-US" dirty="0"/>
        </a:p>
      </dgm:t>
    </dgm:pt>
    <dgm:pt modelId="{8969764E-09DE-42A0-B1D3-2E03854D16E0}" type="parTrans" cxnId="{92EBEA2B-F7A0-4D99-91B4-87A676913797}">
      <dgm:prSet/>
      <dgm:spPr/>
      <dgm:t>
        <a:bodyPr/>
        <a:lstStyle/>
        <a:p>
          <a:endParaRPr kumimoji="1" lang="ja-JP" altLang="en-US"/>
        </a:p>
      </dgm:t>
    </dgm:pt>
    <dgm:pt modelId="{0302CE42-5077-4C3D-A774-E3514C2DE846}" type="sibTrans" cxnId="{92EBEA2B-F7A0-4D99-91B4-87A676913797}">
      <dgm:prSet/>
      <dgm:spPr/>
      <dgm:t>
        <a:bodyPr/>
        <a:lstStyle/>
        <a:p>
          <a:endParaRPr kumimoji="1" lang="ja-JP" altLang="en-US"/>
        </a:p>
      </dgm:t>
    </dgm:pt>
    <dgm:pt modelId="{B6E32170-588F-4330-9BF0-5DE3396883B9}">
      <dgm:prSet phldrT="[テキスト]"/>
      <dgm:spPr/>
      <dgm:t>
        <a:bodyPr/>
        <a:lstStyle/>
        <a:p>
          <a:r>
            <a:rPr kumimoji="1" lang="en-US" altLang="ja-JP" dirty="0" smtClean="0"/>
            <a:t>HTTP </a:t>
          </a:r>
          <a:r>
            <a:rPr kumimoji="1" lang="ko-KR" altLang="en-US" dirty="0" smtClean="0"/>
            <a:t>이외에서 호스트</a:t>
          </a:r>
          <a:r>
            <a:rPr kumimoji="1" lang="en-US" altLang="ja-JP" dirty="0" smtClean="0"/>
            <a:t>(TCP </a:t>
          </a:r>
          <a:r>
            <a:rPr kumimoji="1" lang="ko-KR" altLang="en-US" dirty="0" smtClean="0"/>
            <a:t>랑 큐</a:t>
          </a:r>
          <a:r>
            <a:rPr kumimoji="1" lang="en-US" altLang="ja-JP" dirty="0" smtClean="0"/>
            <a:t>)</a:t>
          </a:r>
          <a:endParaRPr kumimoji="1" lang="ja-JP" altLang="en-US" dirty="0"/>
        </a:p>
      </dgm:t>
    </dgm:pt>
    <dgm:pt modelId="{BEAD859A-FEB8-421B-9BEE-4E1737229C2A}" type="parTrans" cxnId="{02CD4CDF-B45F-44E1-82A4-548BC39DE446}">
      <dgm:prSet/>
      <dgm:spPr/>
      <dgm:t>
        <a:bodyPr/>
        <a:lstStyle/>
        <a:p>
          <a:endParaRPr kumimoji="1" lang="ja-JP" altLang="en-US"/>
        </a:p>
      </dgm:t>
    </dgm:pt>
    <dgm:pt modelId="{993E3EB7-9B90-41EC-9DBD-76E0FD842CD4}" type="sibTrans" cxnId="{02CD4CDF-B45F-44E1-82A4-548BC39DE446}">
      <dgm:prSet/>
      <dgm:spPr/>
      <dgm:t>
        <a:bodyPr/>
        <a:lstStyle/>
        <a:p>
          <a:endParaRPr kumimoji="1" lang="ja-JP" altLang="en-US"/>
        </a:p>
      </dgm:t>
    </dgm:pt>
    <dgm:pt modelId="{40D5946F-605D-41A0-AF10-C576774786DD}">
      <dgm:prSet phldrT="[テキスト]"/>
      <dgm:spPr>
        <a:solidFill>
          <a:srgbClr val="7030A0"/>
        </a:solidFill>
      </dgm:spPr>
      <dgm:t>
        <a:bodyPr/>
        <a:lstStyle/>
        <a:p>
          <a:r>
            <a:rPr kumimoji="1" lang="ko-KR" altLang="en-US" dirty="0" err="1" smtClean="0"/>
            <a:t>셀프</a:t>
          </a:r>
          <a:r>
            <a:rPr kumimoji="1" lang="ko-KR" altLang="en-US" dirty="0" smtClean="0"/>
            <a:t> 호스트</a:t>
          </a:r>
          <a:endParaRPr kumimoji="1" lang="ja-JP" altLang="en-US" dirty="0"/>
        </a:p>
      </dgm:t>
    </dgm:pt>
    <dgm:pt modelId="{DC452B0E-665B-4C49-B327-ED52C1B55E30}" type="parTrans" cxnId="{B94C6B56-42FF-4CFC-8E8B-FE86F628D3F9}">
      <dgm:prSet/>
      <dgm:spPr/>
      <dgm:t>
        <a:bodyPr/>
        <a:lstStyle/>
        <a:p>
          <a:endParaRPr kumimoji="1" lang="ja-JP" altLang="en-US"/>
        </a:p>
      </dgm:t>
    </dgm:pt>
    <dgm:pt modelId="{A6C1447B-4FF5-46AB-A1B5-43AB86699356}" type="sibTrans" cxnId="{B94C6B56-42FF-4CFC-8E8B-FE86F628D3F9}">
      <dgm:prSet/>
      <dgm:spPr/>
      <dgm:t>
        <a:bodyPr/>
        <a:lstStyle/>
        <a:p>
          <a:endParaRPr kumimoji="1" lang="ja-JP" altLang="en-US"/>
        </a:p>
      </dgm:t>
    </dgm:pt>
    <dgm:pt modelId="{1E293A14-ADF2-48E6-82C4-617D16D8CE83}">
      <dgm:prSet phldrT="[テキスト]"/>
      <dgm:spPr/>
      <dgm:t>
        <a:bodyPr/>
        <a:lstStyle/>
        <a:p>
          <a:r>
            <a:rPr kumimoji="1" lang="ko-KR" altLang="en-US" dirty="0" smtClean="0"/>
            <a:t>자신이 만든 프로그램에서 호스트</a:t>
          </a:r>
          <a:endParaRPr kumimoji="1" lang="ja-JP" altLang="en-US" dirty="0"/>
        </a:p>
      </dgm:t>
    </dgm:pt>
    <dgm:pt modelId="{DE57D76D-39F9-435D-B095-6B97AD7B5B37}" type="parTrans" cxnId="{C7FF98D8-20CE-42AC-9562-C328C6F7FF23}">
      <dgm:prSet/>
      <dgm:spPr/>
      <dgm:t>
        <a:bodyPr/>
        <a:lstStyle/>
        <a:p>
          <a:endParaRPr kumimoji="1" lang="ja-JP" altLang="en-US"/>
        </a:p>
      </dgm:t>
    </dgm:pt>
    <dgm:pt modelId="{B1C73218-E08F-4AC6-8850-7E0EB6108C04}" type="sibTrans" cxnId="{C7FF98D8-20CE-42AC-9562-C328C6F7FF23}">
      <dgm:prSet/>
      <dgm:spPr/>
      <dgm:t>
        <a:bodyPr/>
        <a:lstStyle/>
        <a:p>
          <a:endParaRPr kumimoji="1" lang="ja-JP" altLang="en-US"/>
        </a:p>
      </dgm:t>
    </dgm:pt>
    <dgm:pt modelId="{9140AE40-C8CC-4274-95AA-ACE713015615}">
      <dgm:prSet phldrT="[テキスト]"/>
      <dgm:spPr/>
      <dgm:t>
        <a:bodyPr/>
        <a:lstStyle/>
        <a:p>
          <a:r>
            <a:rPr kumimoji="1" lang="en-US" altLang="ja-JP" dirty="0" err="1" smtClean="0"/>
            <a:t>NamedPipe</a:t>
          </a:r>
          <a:r>
            <a:rPr kumimoji="1" lang="ko-KR" altLang="en-US" dirty="0" smtClean="0"/>
            <a:t>는 뭐라도</a:t>
          </a:r>
          <a:r>
            <a:rPr kumimoji="1" lang="ja-JP" altLang="en-US" dirty="0" smtClean="0"/>
            <a:t> </a:t>
          </a:r>
          <a:r>
            <a:rPr kumimoji="1" lang="en-US" altLang="ja-JP" dirty="0" smtClean="0"/>
            <a:t>OK</a:t>
          </a:r>
          <a:endParaRPr kumimoji="1" lang="ja-JP" altLang="en-US" dirty="0"/>
        </a:p>
      </dgm:t>
    </dgm:pt>
    <dgm:pt modelId="{82BBC2EE-CBF6-47DE-A66E-0EDFBF778C76}" type="parTrans" cxnId="{ED596CD8-D2C6-44C4-9583-D10C4604C31D}">
      <dgm:prSet/>
      <dgm:spPr/>
      <dgm:t>
        <a:bodyPr/>
        <a:lstStyle/>
        <a:p>
          <a:endParaRPr kumimoji="1" lang="ja-JP" altLang="en-US"/>
        </a:p>
      </dgm:t>
    </dgm:pt>
    <dgm:pt modelId="{682AB126-4CBB-40B7-B8A4-D6DF68CEE1D3}" type="sibTrans" cxnId="{ED596CD8-D2C6-44C4-9583-D10C4604C31D}">
      <dgm:prSet/>
      <dgm:spPr/>
      <dgm:t>
        <a:bodyPr/>
        <a:lstStyle/>
        <a:p>
          <a:endParaRPr kumimoji="1" lang="ja-JP" altLang="en-US"/>
        </a:p>
      </dgm:t>
    </dgm:pt>
    <dgm:pt modelId="{2F0C9948-716A-4940-80D8-E3E7CE8D6975}" type="pres">
      <dgm:prSet presAssocID="{32DBA89B-5C38-4C88-80C5-2DB331C24C6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9E14DA8A-A387-415D-A9C1-2D69E2A7FA78}" type="pres">
      <dgm:prSet presAssocID="{F1200674-5998-4FB0-B775-D99C0E349AC4}" presName="parentLin" presStyleCnt="0"/>
      <dgm:spPr/>
    </dgm:pt>
    <dgm:pt modelId="{960CD36F-25B0-4092-AA02-67C8F9D628E4}" type="pres">
      <dgm:prSet presAssocID="{F1200674-5998-4FB0-B775-D99C0E349AC4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6ADB17A-5F38-483D-81B6-0210EA7B65DF}" type="pres">
      <dgm:prSet presAssocID="{F1200674-5998-4FB0-B775-D99C0E349AC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2968838-E81A-4967-B09A-F90E961B67C8}" type="pres">
      <dgm:prSet presAssocID="{F1200674-5998-4FB0-B775-D99C0E349AC4}" presName="negativeSpace" presStyleCnt="0"/>
      <dgm:spPr/>
    </dgm:pt>
    <dgm:pt modelId="{83D1F5B6-47AB-47BA-9616-013AF0B3E859}" type="pres">
      <dgm:prSet presAssocID="{F1200674-5998-4FB0-B775-D99C0E349AC4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799F55A-9BEB-49C6-B8E7-05A7E7B86DFC}" type="pres">
      <dgm:prSet presAssocID="{6AD0F939-CEAF-47D2-A4D5-939416650A55}" presName="spaceBetweenRectangles" presStyleCnt="0"/>
      <dgm:spPr/>
    </dgm:pt>
    <dgm:pt modelId="{1EC12DC8-6C31-4C97-80F7-DE10AD0629E8}" type="pres">
      <dgm:prSet presAssocID="{BB20205E-1E9D-4C0F-A019-CA75079CB7FC}" presName="parentLin" presStyleCnt="0"/>
      <dgm:spPr/>
    </dgm:pt>
    <dgm:pt modelId="{39104967-77A1-48F1-A6CF-11DF3661841D}" type="pres">
      <dgm:prSet presAssocID="{BB20205E-1E9D-4C0F-A019-CA75079CB7FC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01B376FB-C78C-48AF-83C9-0CEF44CCEF5B}" type="pres">
      <dgm:prSet presAssocID="{BB20205E-1E9D-4C0F-A019-CA75079CB7F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ED8AA93-B062-4B19-858C-CAD0B6E197DD}" type="pres">
      <dgm:prSet presAssocID="{BB20205E-1E9D-4C0F-A019-CA75079CB7FC}" presName="negativeSpace" presStyleCnt="0"/>
      <dgm:spPr/>
    </dgm:pt>
    <dgm:pt modelId="{EDCCB7CE-FBF0-4139-9818-CAECFAACC5C0}" type="pres">
      <dgm:prSet presAssocID="{BB20205E-1E9D-4C0F-A019-CA75079CB7FC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C50F1BA-676A-4B73-A00C-565FA875F0C9}" type="pres">
      <dgm:prSet presAssocID="{F38386A8-1536-42B3-8848-CF32CCA2C68C}" presName="spaceBetweenRectangles" presStyleCnt="0"/>
      <dgm:spPr/>
    </dgm:pt>
    <dgm:pt modelId="{46F79D8C-3D8E-4011-A784-C734F8367622}" type="pres">
      <dgm:prSet presAssocID="{40D5946F-605D-41A0-AF10-C576774786DD}" presName="parentLin" presStyleCnt="0"/>
      <dgm:spPr/>
    </dgm:pt>
    <dgm:pt modelId="{9953F1F0-1DCB-4447-A96E-97501CFD8668}" type="pres">
      <dgm:prSet presAssocID="{40D5946F-605D-41A0-AF10-C576774786DD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BDCED07C-2CE2-4C05-84FB-9230F5F5EE86}" type="pres">
      <dgm:prSet presAssocID="{40D5946F-605D-41A0-AF10-C576774786D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95719C9-8B4C-449B-8BBB-F0AC96B6ED6C}" type="pres">
      <dgm:prSet presAssocID="{40D5946F-605D-41A0-AF10-C576774786DD}" presName="negativeSpace" presStyleCnt="0"/>
      <dgm:spPr/>
    </dgm:pt>
    <dgm:pt modelId="{9AA88DF7-B4ED-4439-A28D-D724097F44E5}" type="pres">
      <dgm:prSet presAssocID="{40D5946F-605D-41A0-AF10-C576774786DD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B7745EF5-38FB-4365-8A0B-F1FAE913CAA6}" srcId="{F1200674-5998-4FB0-B775-D99C0E349AC4}" destId="{E97CAF23-108D-4358-A274-EBAD9046F701}" srcOrd="0" destOrd="0" parTransId="{02D0595C-2C51-4FFB-A094-E082F55BC192}" sibTransId="{C71FC9DA-D8BE-4341-8F95-B4C46B40013D}"/>
    <dgm:cxn modelId="{B1B29E4F-963A-4C36-925C-56AF9E3D019F}" type="presOf" srcId="{40D5946F-605D-41A0-AF10-C576774786DD}" destId="{9953F1F0-1DCB-4447-A96E-97501CFD8668}" srcOrd="0" destOrd="0" presId="urn:microsoft.com/office/officeart/2005/8/layout/list1"/>
    <dgm:cxn modelId="{ED596CD8-D2C6-44C4-9583-D10C4604C31D}" srcId="{40D5946F-605D-41A0-AF10-C576774786DD}" destId="{9140AE40-C8CC-4274-95AA-ACE713015615}" srcOrd="1" destOrd="0" parTransId="{82BBC2EE-CBF6-47DE-A66E-0EDFBF778C76}" sibTransId="{682AB126-4CBB-40B7-B8A4-D6DF68CEE1D3}"/>
    <dgm:cxn modelId="{28F42E84-409D-4A3D-A36E-8C1A4FB9EE92}" srcId="{F1200674-5998-4FB0-B775-D99C0E349AC4}" destId="{8398DD66-E0E9-4333-8974-245EECEF988D}" srcOrd="1" destOrd="0" parTransId="{198D37A7-566B-49E0-A315-A76EFABE1AE8}" sibTransId="{5D8646D0-B49E-4C11-AA4C-AF7B1202C9CC}"/>
    <dgm:cxn modelId="{7B72F67F-C566-4B41-8F12-354117CF2AEB}" type="presOf" srcId="{1E293A14-ADF2-48E6-82C4-617D16D8CE83}" destId="{9AA88DF7-B4ED-4439-A28D-D724097F44E5}" srcOrd="0" destOrd="0" presId="urn:microsoft.com/office/officeart/2005/8/layout/list1"/>
    <dgm:cxn modelId="{7E81401E-651B-4A93-92C7-BB567A6BD550}" type="presOf" srcId="{32DBA89B-5C38-4C88-80C5-2DB331C24C69}" destId="{2F0C9948-716A-4940-80D8-E3E7CE8D6975}" srcOrd="0" destOrd="0" presId="urn:microsoft.com/office/officeart/2005/8/layout/list1"/>
    <dgm:cxn modelId="{7C90FB9C-23E0-4BF2-8172-CB99560803FF}" type="presOf" srcId="{E97CAF23-108D-4358-A274-EBAD9046F701}" destId="{83D1F5B6-47AB-47BA-9616-013AF0B3E859}" srcOrd="0" destOrd="0" presId="urn:microsoft.com/office/officeart/2005/8/layout/list1"/>
    <dgm:cxn modelId="{65BACB09-C65D-4B30-A132-3E6772C5D114}" type="presOf" srcId="{F1200674-5998-4FB0-B775-D99C0E349AC4}" destId="{26ADB17A-5F38-483D-81B6-0210EA7B65DF}" srcOrd="1" destOrd="0" presId="urn:microsoft.com/office/officeart/2005/8/layout/list1"/>
    <dgm:cxn modelId="{ABF9A877-68F9-41A7-83DD-6BEDFCCF1C0A}" type="presOf" srcId="{9140AE40-C8CC-4274-95AA-ACE713015615}" destId="{9AA88DF7-B4ED-4439-A28D-D724097F44E5}" srcOrd="0" destOrd="1" presId="urn:microsoft.com/office/officeart/2005/8/layout/list1"/>
    <dgm:cxn modelId="{02CD4CDF-B45F-44E1-82A4-548BC39DE446}" srcId="{BB20205E-1E9D-4C0F-A019-CA75079CB7FC}" destId="{B6E32170-588F-4330-9BF0-5DE3396883B9}" srcOrd="1" destOrd="0" parTransId="{BEAD859A-FEB8-421B-9BEE-4E1737229C2A}" sibTransId="{993E3EB7-9B90-41EC-9DBD-76E0FD842CD4}"/>
    <dgm:cxn modelId="{E786A9FA-C780-4AF8-BC56-F8307AD437D0}" type="presOf" srcId="{BB20205E-1E9D-4C0F-A019-CA75079CB7FC}" destId="{01B376FB-C78C-48AF-83C9-0CEF44CCEF5B}" srcOrd="1" destOrd="0" presId="urn:microsoft.com/office/officeart/2005/8/layout/list1"/>
    <dgm:cxn modelId="{845B30CF-4EBA-4B9D-A25C-C115F74BB473}" type="presOf" srcId="{8398DD66-E0E9-4333-8974-245EECEF988D}" destId="{83D1F5B6-47AB-47BA-9616-013AF0B3E859}" srcOrd="0" destOrd="1" presId="urn:microsoft.com/office/officeart/2005/8/layout/list1"/>
    <dgm:cxn modelId="{B188C5D6-DB5B-4F1E-A828-4A585F8A4CB0}" type="presOf" srcId="{40D5946F-605D-41A0-AF10-C576774786DD}" destId="{BDCED07C-2CE2-4C05-84FB-9230F5F5EE86}" srcOrd="1" destOrd="0" presId="urn:microsoft.com/office/officeart/2005/8/layout/list1"/>
    <dgm:cxn modelId="{E268947C-24DC-4562-B1AC-4DD0C1FB8BFE}" srcId="{32DBA89B-5C38-4C88-80C5-2DB331C24C69}" destId="{BB20205E-1E9D-4C0F-A019-CA75079CB7FC}" srcOrd="1" destOrd="0" parTransId="{9AAAA607-BFD0-47EC-893E-BF608E6A9962}" sibTransId="{F38386A8-1536-42B3-8848-CF32CCA2C68C}"/>
    <dgm:cxn modelId="{DCD088C3-CFC5-41C2-9BD3-234E91A17FC7}" type="presOf" srcId="{F1200674-5998-4FB0-B775-D99C0E349AC4}" destId="{960CD36F-25B0-4092-AA02-67C8F9D628E4}" srcOrd="0" destOrd="0" presId="urn:microsoft.com/office/officeart/2005/8/layout/list1"/>
    <dgm:cxn modelId="{C7FF98D8-20CE-42AC-9562-C328C6F7FF23}" srcId="{40D5946F-605D-41A0-AF10-C576774786DD}" destId="{1E293A14-ADF2-48E6-82C4-617D16D8CE83}" srcOrd="0" destOrd="0" parTransId="{DE57D76D-39F9-435D-B095-6B97AD7B5B37}" sibTransId="{B1C73218-E08F-4AC6-8850-7E0EB6108C04}"/>
    <dgm:cxn modelId="{B94C6B56-42FF-4CFC-8E8B-FE86F628D3F9}" srcId="{32DBA89B-5C38-4C88-80C5-2DB331C24C69}" destId="{40D5946F-605D-41A0-AF10-C576774786DD}" srcOrd="2" destOrd="0" parTransId="{DC452B0E-665B-4C49-B327-ED52C1B55E30}" sibTransId="{A6C1447B-4FF5-46AB-A1B5-43AB86699356}"/>
    <dgm:cxn modelId="{FFEE6D2F-231D-4780-88BB-D8B75CCFB68A}" type="presOf" srcId="{B011D2AC-6DA7-4872-AE54-DF18B8EF6734}" destId="{EDCCB7CE-FBF0-4139-9818-CAECFAACC5C0}" srcOrd="0" destOrd="0" presId="urn:microsoft.com/office/officeart/2005/8/layout/list1"/>
    <dgm:cxn modelId="{88161E94-15C1-4578-B2AB-D27F680C62FD}" type="presOf" srcId="{BB20205E-1E9D-4C0F-A019-CA75079CB7FC}" destId="{39104967-77A1-48F1-A6CF-11DF3661841D}" srcOrd="0" destOrd="0" presId="urn:microsoft.com/office/officeart/2005/8/layout/list1"/>
    <dgm:cxn modelId="{92EBEA2B-F7A0-4D99-91B4-87A676913797}" srcId="{BB20205E-1E9D-4C0F-A019-CA75079CB7FC}" destId="{B011D2AC-6DA7-4872-AE54-DF18B8EF6734}" srcOrd="0" destOrd="0" parTransId="{8969764E-09DE-42A0-B1D3-2E03854D16E0}" sibTransId="{0302CE42-5077-4C3D-A774-E3514C2DE846}"/>
    <dgm:cxn modelId="{0CF1C2C8-691C-4508-A39E-8AFA3BD43D0E}" srcId="{32DBA89B-5C38-4C88-80C5-2DB331C24C69}" destId="{F1200674-5998-4FB0-B775-D99C0E349AC4}" srcOrd="0" destOrd="0" parTransId="{ED4B0FC7-E2D5-435D-9C7D-C38353FD5F4C}" sibTransId="{6AD0F939-CEAF-47D2-A4D5-939416650A55}"/>
    <dgm:cxn modelId="{20E2916D-B514-4329-8E01-DB6ACB73B362}" type="presOf" srcId="{B6E32170-588F-4330-9BF0-5DE3396883B9}" destId="{EDCCB7CE-FBF0-4139-9818-CAECFAACC5C0}" srcOrd="0" destOrd="1" presId="urn:microsoft.com/office/officeart/2005/8/layout/list1"/>
    <dgm:cxn modelId="{1ACC20A8-AF3B-4249-B316-142DDB0D318E}" type="presParOf" srcId="{2F0C9948-716A-4940-80D8-E3E7CE8D6975}" destId="{9E14DA8A-A387-415D-A9C1-2D69E2A7FA78}" srcOrd="0" destOrd="0" presId="urn:microsoft.com/office/officeart/2005/8/layout/list1"/>
    <dgm:cxn modelId="{03C1ED96-3F91-4A34-B5A2-37B2D86A5C3C}" type="presParOf" srcId="{9E14DA8A-A387-415D-A9C1-2D69E2A7FA78}" destId="{960CD36F-25B0-4092-AA02-67C8F9D628E4}" srcOrd="0" destOrd="0" presId="urn:microsoft.com/office/officeart/2005/8/layout/list1"/>
    <dgm:cxn modelId="{BF4DD873-B185-40CB-A50F-2A1F9CC35D1B}" type="presParOf" srcId="{9E14DA8A-A387-415D-A9C1-2D69E2A7FA78}" destId="{26ADB17A-5F38-483D-81B6-0210EA7B65DF}" srcOrd="1" destOrd="0" presId="urn:microsoft.com/office/officeart/2005/8/layout/list1"/>
    <dgm:cxn modelId="{40BA7C07-3174-4E5D-B770-98C7BAEE8283}" type="presParOf" srcId="{2F0C9948-716A-4940-80D8-E3E7CE8D6975}" destId="{D2968838-E81A-4967-B09A-F90E961B67C8}" srcOrd="1" destOrd="0" presId="urn:microsoft.com/office/officeart/2005/8/layout/list1"/>
    <dgm:cxn modelId="{FFA00A42-64B4-433D-B055-7C790747464E}" type="presParOf" srcId="{2F0C9948-716A-4940-80D8-E3E7CE8D6975}" destId="{83D1F5B6-47AB-47BA-9616-013AF0B3E859}" srcOrd="2" destOrd="0" presId="urn:microsoft.com/office/officeart/2005/8/layout/list1"/>
    <dgm:cxn modelId="{B82EE7A4-9E70-4D02-A799-67313D3D953F}" type="presParOf" srcId="{2F0C9948-716A-4940-80D8-E3E7CE8D6975}" destId="{B799F55A-9BEB-49C6-B8E7-05A7E7B86DFC}" srcOrd="3" destOrd="0" presId="urn:microsoft.com/office/officeart/2005/8/layout/list1"/>
    <dgm:cxn modelId="{EB033BE0-1E6D-40DF-A91E-5D8CCBB17C41}" type="presParOf" srcId="{2F0C9948-716A-4940-80D8-E3E7CE8D6975}" destId="{1EC12DC8-6C31-4C97-80F7-DE10AD0629E8}" srcOrd="4" destOrd="0" presId="urn:microsoft.com/office/officeart/2005/8/layout/list1"/>
    <dgm:cxn modelId="{F616820D-1340-44B0-BC93-4A08E8E52385}" type="presParOf" srcId="{1EC12DC8-6C31-4C97-80F7-DE10AD0629E8}" destId="{39104967-77A1-48F1-A6CF-11DF3661841D}" srcOrd="0" destOrd="0" presId="urn:microsoft.com/office/officeart/2005/8/layout/list1"/>
    <dgm:cxn modelId="{7335F4B9-738A-440C-A4CB-D54437CC6051}" type="presParOf" srcId="{1EC12DC8-6C31-4C97-80F7-DE10AD0629E8}" destId="{01B376FB-C78C-48AF-83C9-0CEF44CCEF5B}" srcOrd="1" destOrd="0" presId="urn:microsoft.com/office/officeart/2005/8/layout/list1"/>
    <dgm:cxn modelId="{0281290B-C008-4C54-8563-22571BCD1394}" type="presParOf" srcId="{2F0C9948-716A-4940-80D8-E3E7CE8D6975}" destId="{6ED8AA93-B062-4B19-858C-CAD0B6E197DD}" srcOrd="5" destOrd="0" presId="urn:microsoft.com/office/officeart/2005/8/layout/list1"/>
    <dgm:cxn modelId="{8A4BCCA6-7AE2-4AC6-9E3D-E3589C65B607}" type="presParOf" srcId="{2F0C9948-716A-4940-80D8-E3E7CE8D6975}" destId="{EDCCB7CE-FBF0-4139-9818-CAECFAACC5C0}" srcOrd="6" destOrd="0" presId="urn:microsoft.com/office/officeart/2005/8/layout/list1"/>
    <dgm:cxn modelId="{020330B8-D8D1-45DC-A7B2-15B707BCCE74}" type="presParOf" srcId="{2F0C9948-716A-4940-80D8-E3E7CE8D6975}" destId="{8C50F1BA-676A-4B73-A00C-565FA875F0C9}" srcOrd="7" destOrd="0" presId="urn:microsoft.com/office/officeart/2005/8/layout/list1"/>
    <dgm:cxn modelId="{2B0837E6-0D9E-4C06-B7A4-0DEE43A55F73}" type="presParOf" srcId="{2F0C9948-716A-4940-80D8-E3E7CE8D6975}" destId="{46F79D8C-3D8E-4011-A784-C734F8367622}" srcOrd="8" destOrd="0" presId="urn:microsoft.com/office/officeart/2005/8/layout/list1"/>
    <dgm:cxn modelId="{02BD80ED-164F-4D26-8CF7-1524451936EE}" type="presParOf" srcId="{46F79D8C-3D8E-4011-A784-C734F8367622}" destId="{9953F1F0-1DCB-4447-A96E-97501CFD8668}" srcOrd="0" destOrd="0" presId="urn:microsoft.com/office/officeart/2005/8/layout/list1"/>
    <dgm:cxn modelId="{F5DEB028-B0EF-4A16-96F4-6034A49472C6}" type="presParOf" srcId="{46F79D8C-3D8E-4011-A784-C734F8367622}" destId="{BDCED07C-2CE2-4C05-84FB-9230F5F5EE86}" srcOrd="1" destOrd="0" presId="urn:microsoft.com/office/officeart/2005/8/layout/list1"/>
    <dgm:cxn modelId="{D7BC21D4-5DD5-469C-9144-EF1501EDDF0B}" type="presParOf" srcId="{2F0C9948-716A-4940-80D8-E3E7CE8D6975}" destId="{D95719C9-8B4C-449B-8BBB-F0AC96B6ED6C}" srcOrd="9" destOrd="0" presId="urn:microsoft.com/office/officeart/2005/8/layout/list1"/>
    <dgm:cxn modelId="{E12ACCD4-E734-4DE9-B0DE-EA61CA67434B}" type="presParOf" srcId="{2F0C9948-716A-4940-80D8-E3E7CE8D6975}" destId="{9AA88DF7-B4ED-4439-A28D-D724097F44E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B9A232-4207-4031-9B5D-3051B7E86EB5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1AFA655E-15D5-4759-9DC2-100DAFCD9355}">
      <dgm:prSet phldrT="[テキスト]" custT="1"/>
      <dgm:spPr/>
      <dgm:t>
        <a:bodyPr/>
        <a:lstStyle/>
        <a:p>
          <a:r>
            <a:rPr lang="ko-KR" altLang="en-US" sz="1800" dirty="0" smtClean="0"/>
            <a:t>요구</a:t>
          </a:r>
          <a:r>
            <a:rPr lang="en-US" altLang="ja-JP" sz="1800" dirty="0" smtClean="0"/>
            <a:t>/</a:t>
          </a:r>
          <a:r>
            <a:rPr lang="ko-KR" altLang="en-US" sz="1800" dirty="0" smtClean="0"/>
            <a:t>대응 모델</a:t>
          </a:r>
          <a:endParaRPr kumimoji="1" lang="ja-JP" altLang="en-US" sz="1800" dirty="0"/>
        </a:p>
      </dgm:t>
    </dgm:pt>
    <dgm:pt modelId="{532504E2-7940-4DCB-B7A3-F35EA63C3CA5}" type="parTrans" cxnId="{AC73F698-0859-4DA8-A316-1E0C5BE684E3}">
      <dgm:prSet/>
      <dgm:spPr/>
      <dgm:t>
        <a:bodyPr/>
        <a:lstStyle/>
        <a:p>
          <a:endParaRPr kumimoji="1" lang="ja-JP" altLang="en-US" sz="2000"/>
        </a:p>
      </dgm:t>
    </dgm:pt>
    <dgm:pt modelId="{F9A489A8-150F-40D9-8528-9A1A28DCCAD8}" type="sibTrans" cxnId="{AC73F698-0859-4DA8-A316-1E0C5BE684E3}">
      <dgm:prSet/>
      <dgm:spPr/>
      <dgm:t>
        <a:bodyPr/>
        <a:lstStyle/>
        <a:p>
          <a:endParaRPr kumimoji="1" lang="ja-JP" altLang="en-US" sz="2000"/>
        </a:p>
      </dgm:t>
    </dgm:pt>
    <dgm:pt modelId="{054129D2-5C05-45E3-B0A4-8646ED208676}">
      <dgm:prSet phldrT="[テキスト]" custT="1"/>
      <dgm:spPr/>
      <dgm:t>
        <a:bodyPr/>
        <a:lstStyle/>
        <a:p>
          <a:r>
            <a:rPr lang="ko-KR" altLang="en-US" sz="1400" dirty="0" smtClean="0"/>
            <a:t>클라이언트에서 요구한 것을 송신</a:t>
          </a:r>
          <a:r>
            <a:rPr lang="en-US" altLang="ko-KR" sz="1400" dirty="0" smtClean="0"/>
            <a:t>, </a:t>
          </a:r>
          <a:r>
            <a:rPr lang="ko-KR" altLang="en-US" sz="1400" dirty="0" smtClean="0"/>
            <a:t>서비스가 그것에 맞추어 응답을 송신하는 모델 </a:t>
          </a:r>
          <a:r>
            <a:rPr lang="en-US" altLang="ja-JP" sz="1400" dirty="0" smtClean="0"/>
            <a:t>WCF</a:t>
          </a:r>
          <a:r>
            <a:rPr lang="ko-KR" altLang="en-US" sz="1400" dirty="0" smtClean="0"/>
            <a:t>의 기본 스타일</a:t>
          </a:r>
          <a:endParaRPr kumimoji="1" lang="ja-JP" altLang="en-US" sz="1400" dirty="0"/>
        </a:p>
      </dgm:t>
    </dgm:pt>
    <dgm:pt modelId="{47582700-06A5-490E-92FB-EF0D15F3C04F}" type="parTrans" cxnId="{BA26D682-25DB-427D-A227-2321F13FD8D7}">
      <dgm:prSet/>
      <dgm:spPr/>
      <dgm:t>
        <a:bodyPr/>
        <a:lstStyle/>
        <a:p>
          <a:endParaRPr kumimoji="1" lang="ja-JP" altLang="en-US" sz="2000"/>
        </a:p>
      </dgm:t>
    </dgm:pt>
    <dgm:pt modelId="{6DAE86F0-AD7E-4D0A-8FCC-C7A2278A0E49}" type="sibTrans" cxnId="{BA26D682-25DB-427D-A227-2321F13FD8D7}">
      <dgm:prSet/>
      <dgm:spPr/>
      <dgm:t>
        <a:bodyPr/>
        <a:lstStyle/>
        <a:p>
          <a:endParaRPr kumimoji="1" lang="ja-JP" altLang="en-US" sz="2000"/>
        </a:p>
      </dgm:t>
    </dgm:pt>
    <dgm:pt modelId="{6D5A2C05-3E29-4310-A027-6ABB6C31C814}">
      <dgm:prSet phldrT="[テキスト]" custT="1"/>
      <dgm:spPr/>
      <dgm:t>
        <a:bodyPr/>
        <a:lstStyle/>
        <a:p>
          <a:r>
            <a:rPr kumimoji="1" lang="en-US" altLang="ja-JP" sz="1800" dirty="0" smtClean="0"/>
            <a:t>1</a:t>
          </a:r>
          <a:r>
            <a:rPr kumimoji="1" lang="ja-JP" altLang="en-US" sz="1800" dirty="0" smtClean="0"/>
            <a:t> </a:t>
          </a:r>
          <a:r>
            <a:rPr kumimoji="1" lang="ko-KR" altLang="en-US" sz="1800" dirty="0" smtClean="0"/>
            <a:t>방향 서비스</a:t>
          </a:r>
          <a:endParaRPr kumimoji="1" lang="ja-JP" altLang="en-US" sz="1800" dirty="0"/>
        </a:p>
      </dgm:t>
    </dgm:pt>
    <dgm:pt modelId="{C98C62E8-2DC7-4639-A1E8-2601CECD3577}" type="parTrans" cxnId="{4D770DDE-5062-46EC-B114-6A658DD28CF5}">
      <dgm:prSet/>
      <dgm:spPr/>
      <dgm:t>
        <a:bodyPr/>
        <a:lstStyle/>
        <a:p>
          <a:endParaRPr kumimoji="1" lang="ja-JP" altLang="en-US" sz="2000"/>
        </a:p>
      </dgm:t>
    </dgm:pt>
    <dgm:pt modelId="{1FD4A01C-0453-4F19-B144-EE8732D85DA7}" type="sibTrans" cxnId="{4D770DDE-5062-46EC-B114-6A658DD28CF5}">
      <dgm:prSet/>
      <dgm:spPr/>
      <dgm:t>
        <a:bodyPr/>
        <a:lstStyle/>
        <a:p>
          <a:endParaRPr kumimoji="1" lang="ja-JP" altLang="en-US" sz="2000"/>
        </a:p>
      </dgm:t>
    </dgm:pt>
    <dgm:pt modelId="{C548C53D-7CDE-47F5-BF20-408B9178856B}">
      <dgm:prSet phldrT="[テキスト]" custT="1"/>
      <dgm:spPr/>
      <dgm:t>
        <a:bodyPr/>
        <a:lstStyle/>
        <a:p>
          <a:r>
            <a:rPr lang="ko-KR" altLang="en-US" sz="1400" dirty="0" smtClean="0"/>
            <a:t>클라이언트의 요구를 송신만 하는 것으로 서비스는 어떤 응답도 송신하지 않는다 </a:t>
          </a:r>
          <a:endParaRPr kumimoji="1" lang="ja-JP" altLang="en-US" sz="1400" dirty="0"/>
        </a:p>
      </dgm:t>
    </dgm:pt>
    <dgm:pt modelId="{A9784F1D-34B1-455E-A0F3-99AE571BB2B2}" type="parTrans" cxnId="{44FF4CE3-DD57-4528-A502-22AB1C122B55}">
      <dgm:prSet/>
      <dgm:spPr/>
      <dgm:t>
        <a:bodyPr/>
        <a:lstStyle/>
        <a:p>
          <a:endParaRPr kumimoji="1" lang="ja-JP" altLang="en-US" sz="2000"/>
        </a:p>
      </dgm:t>
    </dgm:pt>
    <dgm:pt modelId="{38B63043-C45C-43DC-88B6-CE6062549BDD}" type="sibTrans" cxnId="{44FF4CE3-DD57-4528-A502-22AB1C122B55}">
      <dgm:prSet/>
      <dgm:spPr/>
      <dgm:t>
        <a:bodyPr/>
        <a:lstStyle/>
        <a:p>
          <a:endParaRPr kumimoji="1" lang="ja-JP" altLang="en-US" sz="2000"/>
        </a:p>
      </dgm:t>
    </dgm:pt>
    <dgm:pt modelId="{56FB8E07-BBFA-4467-909D-CBE3B43AE799}">
      <dgm:prSet phldrT="[テキスト]" custT="1"/>
      <dgm:spPr/>
      <dgm:t>
        <a:bodyPr/>
        <a:lstStyle/>
        <a:p>
          <a:r>
            <a:rPr kumimoji="1" lang="en-US" altLang="ja-JP" sz="1400" dirty="0" smtClean="0"/>
            <a:t>void  </a:t>
          </a:r>
          <a:r>
            <a:rPr kumimoji="1" lang="ko-KR" altLang="en-US" sz="1400" dirty="0" err="1" smtClean="0"/>
            <a:t>메소드</a:t>
          </a:r>
          <a:r>
            <a:rPr kumimoji="1" lang="ko-KR" altLang="en-US" sz="1400" dirty="0" smtClean="0"/>
            <a:t> 호출</a:t>
          </a:r>
          <a:r>
            <a:rPr kumimoji="1" lang="ja-JP" altLang="en-US" sz="1400" dirty="0" smtClean="0"/>
            <a:t>（</a:t>
          </a:r>
          <a:r>
            <a:rPr kumimoji="1" lang="ko-KR" altLang="en-US" sz="1400" dirty="0" smtClean="0"/>
            <a:t>실제의</a:t>
          </a:r>
          <a:r>
            <a:rPr kumimoji="1" lang="ja-JP" altLang="en-US" sz="1400" dirty="0" smtClean="0">
              <a:solidFill>
                <a:srgbClr val="FFFF00"/>
              </a:solidFill>
            </a:rPr>
            <a:t> </a:t>
          </a:r>
          <a:r>
            <a:rPr kumimoji="1" lang="en-US" altLang="ja-JP" sz="1400" dirty="0" smtClean="0">
              <a:solidFill>
                <a:srgbClr val="FFFF00"/>
              </a:solidFill>
            </a:rPr>
            <a:t>void)</a:t>
          </a:r>
          <a:r>
            <a:rPr kumimoji="1" lang="en-US" altLang="ja-JP" sz="1400" dirty="0" smtClean="0">
              <a:solidFill>
                <a:schemeClr val="bg1"/>
              </a:solidFill>
            </a:rPr>
            <a:t> </a:t>
          </a:r>
          <a:r>
            <a:rPr kumimoji="1" lang="ko-KR" altLang="en-US" sz="1400" dirty="0" smtClean="0">
              <a:solidFill>
                <a:schemeClr val="bg1"/>
              </a:solidFill>
            </a:rPr>
            <a:t>와는 다르다</a:t>
          </a:r>
          <a:r>
            <a:rPr kumimoji="1" lang="ja-JP" altLang="en-US" sz="1400" dirty="0" smtClean="0"/>
            <a:t>）</a:t>
          </a:r>
          <a:endParaRPr kumimoji="1" lang="ja-JP" altLang="en-US" sz="1400" dirty="0"/>
        </a:p>
      </dgm:t>
    </dgm:pt>
    <dgm:pt modelId="{CD5D974E-36CD-41FD-9419-CACD953D94F4}" type="parTrans" cxnId="{66C7F9D8-4A22-4C56-BB2D-C8ADA7E0385D}">
      <dgm:prSet/>
      <dgm:spPr/>
      <dgm:t>
        <a:bodyPr/>
        <a:lstStyle/>
        <a:p>
          <a:endParaRPr kumimoji="1" lang="ja-JP" altLang="en-US" sz="2000"/>
        </a:p>
      </dgm:t>
    </dgm:pt>
    <dgm:pt modelId="{9494E161-97F6-4BAF-8ADC-903DB4C778E5}" type="sibTrans" cxnId="{66C7F9D8-4A22-4C56-BB2D-C8ADA7E0385D}">
      <dgm:prSet/>
      <dgm:spPr/>
      <dgm:t>
        <a:bodyPr/>
        <a:lstStyle/>
        <a:p>
          <a:endParaRPr kumimoji="1" lang="ja-JP" altLang="en-US" sz="2000"/>
        </a:p>
      </dgm:t>
    </dgm:pt>
    <dgm:pt modelId="{C713B9B1-BBC0-46C3-8FF9-C04A37AD70EB}">
      <dgm:prSet phldrT="[テキスト]" custT="1"/>
      <dgm:spPr/>
      <dgm:t>
        <a:bodyPr/>
        <a:lstStyle/>
        <a:p>
          <a:r>
            <a:rPr kumimoji="1" lang="ko-KR" altLang="en-US" sz="1800" dirty="0" smtClean="0"/>
            <a:t>양방향 서비스</a:t>
          </a:r>
          <a:endParaRPr kumimoji="1" lang="ja-JP" altLang="en-US" sz="1800" dirty="0"/>
        </a:p>
      </dgm:t>
    </dgm:pt>
    <dgm:pt modelId="{21C16471-0412-4F7F-B691-14C244B61584}" type="parTrans" cxnId="{8BA8AA12-E316-4E4F-B990-CA1EFE3964BA}">
      <dgm:prSet/>
      <dgm:spPr/>
      <dgm:t>
        <a:bodyPr/>
        <a:lstStyle/>
        <a:p>
          <a:endParaRPr kumimoji="1" lang="ja-JP" altLang="en-US" sz="2000"/>
        </a:p>
      </dgm:t>
    </dgm:pt>
    <dgm:pt modelId="{1D043671-E929-4A07-B2F3-981B7A4F2A24}" type="sibTrans" cxnId="{8BA8AA12-E316-4E4F-B990-CA1EFE3964BA}">
      <dgm:prSet/>
      <dgm:spPr/>
      <dgm:t>
        <a:bodyPr/>
        <a:lstStyle/>
        <a:p>
          <a:endParaRPr kumimoji="1" lang="ja-JP" altLang="en-US" sz="2000"/>
        </a:p>
      </dgm:t>
    </dgm:pt>
    <dgm:pt modelId="{56B46D95-9F7F-4986-A2F4-D3BB4E0C75A0}">
      <dgm:prSet phldrT="[テキスト]" custT="1"/>
      <dgm:spPr/>
      <dgm:t>
        <a:bodyPr/>
        <a:lstStyle/>
        <a:p>
          <a:r>
            <a:rPr lang="ko-KR" altLang="en-US" sz="1400" dirty="0" smtClean="0"/>
            <a:t>클라이언트</a:t>
          </a:r>
          <a:r>
            <a:rPr lang="ja-JP" altLang="en-US" sz="1400" dirty="0" smtClean="0"/>
            <a:t>・</a:t>
          </a:r>
          <a:r>
            <a:rPr lang="ko-KR" altLang="en-US" sz="1400" dirty="0" smtClean="0"/>
            <a:t>서비스 쌍방이 서로 독립된 메시지를 송신할 수 있는 형식</a:t>
          </a:r>
          <a:endParaRPr kumimoji="1" lang="ja-JP" altLang="en-US" sz="1400" dirty="0"/>
        </a:p>
      </dgm:t>
    </dgm:pt>
    <dgm:pt modelId="{5211B850-40F3-4609-9C3D-1F6BE1171748}" type="parTrans" cxnId="{EBCC462B-3CFB-4549-9C0C-7086BFEA96E5}">
      <dgm:prSet/>
      <dgm:spPr/>
      <dgm:t>
        <a:bodyPr/>
        <a:lstStyle/>
        <a:p>
          <a:endParaRPr kumimoji="1" lang="ja-JP" altLang="en-US" sz="2000"/>
        </a:p>
      </dgm:t>
    </dgm:pt>
    <dgm:pt modelId="{0C42FDE0-F739-49FB-AAFB-B44C1FFCD46F}" type="sibTrans" cxnId="{EBCC462B-3CFB-4549-9C0C-7086BFEA96E5}">
      <dgm:prSet/>
      <dgm:spPr/>
      <dgm:t>
        <a:bodyPr/>
        <a:lstStyle/>
        <a:p>
          <a:endParaRPr kumimoji="1" lang="ja-JP" altLang="en-US" sz="2000"/>
        </a:p>
      </dgm:t>
    </dgm:pt>
    <dgm:pt modelId="{6B1691F0-4CFB-4520-874F-4D364839F849}">
      <dgm:prSet phldrT="[テキスト]" custT="1"/>
      <dgm:spPr/>
      <dgm:t>
        <a:bodyPr/>
        <a:lstStyle/>
        <a:p>
          <a:r>
            <a:rPr lang="ko-KR" altLang="en-US" sz="1400" dirty="0" smtClean="0"/>
            <a:t>서비스 </a:t>
          </a:r>
          <a:r>
            <a:rPr lang="ko-KR" altLang="en-US" sz="1400" dirty="0" err="1" smtClean="0"/>
            <a:t>컨트랙트에서</a:t>
          </a:r>
          <a:r>
            <a:rPr lang="ko-KR" altLang="en-US" sz="1400" dirty="0" smtClean="0"/>
            <a:t> </a:t>
          </a:r>
          <a:r>
            <a:rPr lang="ko-KR" altLang="en-US" sz="1400" dirty="0" err="1" smtClean="0"/>
            <a:t>콜백</a:t>
          </a:r>
          <a:r>
            <a:rPr lang="ko-KR" altLang="en-US" sz="1400" dirty="0" smtClean="0"/>
            <a:t> 지정을  클라이언트 측에서 호출 처리를 지정한다</a:t>
          </a:r>
          <a:endParaRPr kumimoji="1" lang="ja-JP" altLang="en-US" sz="1400" dirty="0"/>
        </a:p>
      </dgm:t>
    </dgm:pt>
    <dgm:pt modelId="{1385347A-A307-48DC-86C5-93A6D806A0C7}" type="parTrans" cxnId="{6B19D59F-E8CA-4454-9DDD-76D64081540E}">
      <dgm:prSet/>
      <dgm:spPr/>
      <dgm:t>
        <a:bodyPr/>
        <a:lstStyle/>
        <a:p>
          <a:endParaRPr kumimoji="1" lang="ja-JP" altLang="en-US" sz="2000"/>
        </a:p>
      </dgm:t>
    </dgm:pt>
    <dgm:pt modelId="{F043E6C2-550E-4DB2-AA43-C2E56EA2BB7D}" type="sibTrans" cxnId="{6B19D59F-E8CA-4454-9DDD-76D64081540E}">
      <dgm:prSet/>
      <dgm:spPr/>
      <dgm:t>
        <a:bodyPr/>
        <a:lstStyle/>
        <a:p>
          <a:endParaRPr kumimoji="1" lang="ja-JP" altLang="en-US" sz="2000"/>
        </a:p>
      </dgm:t>
    </dgm:pt>
    <dgm:pt modelId="{AA105112-C86D-482E-B7E8-A2DA75BF8044}" type="pres">
      <dgm:prSet presAssocID="{98B9A232-4207-4031-9B5D-3051B7E86EB5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87CAA87C-B597-4C43-A749-E7A7B5E1B0AF}" type="pres">
      <dgm:prSet presAssocID="{1AFA655E-15D5-4759-9DC2-100DAFCD9355}" presName="comp" presStyleCnt="0"/>
      <dgm:spPr/>
    </dgm:pt>
    <dgm:pt modelId="{3F52B0EB-C808-4CA3-837A-D512B6064AA1}" type="pres">
      <dgm:prSet presAssocID="{1AFA655E-15D5-4759-9DC2-100DAFCD9355}" presName="box" presStyleLbl="node1" presStyleIdx="0" presStyleCnt="3" custLinFactNeighborX="-793" custLinFactNeighborY="1242"/>
      <dgm:spPr/>
      <dgm:t>
        <a:bodyPr/>
        <a:lstStyle/>
        <a:p>
          <a:endParaRPr kumimoji="1" lang="ja-JP" altLang="en-US"/>
        </a:p>
      </dgm:t>
    </dgm:pt>
    <dgm:pt modelId="{AF6913F2-16AE-4D47-88EC-AB2869F71C85}" type="pres">
      <dgm:prSet presAssocID="{1AFA655E-15D5-4759-9DC2-100DAFCD9355}" presName="img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182BAC79-94E6-4576-886B-CBE6086813E5}" type="pres">
      <dgm:prSet presAssocID="{1AFA655E-15D5-4759-9DC2-100DAFCD9355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4FBEC-ECCF-4343-B9BD-2D1DD0436DC6}" type="pres">
      <dgm:prSet presAssocID="{F9A489A8-150F-40D9-8528-9A1A28DCCAD8}" presName="spacer" presStyleCnt="0"/>
      <dgm:spPr/>
    </dgm:pt>
    <dgm:pt modelId="{BF652D72-B475-4C8D-B737-0E475E3C6093}" type="pres">
      <dgm:prSet presAssocID="{6D5A2C05-3E29-4310-A027-6ABB6C31C814}" presName="comp" presStyleCnt="0"/>
      <dgm:spPr/>
    </dgm:pt>
    <dgm:pt modelId="{E4878929-B458-4083-8002-58AE839F09B6}" type="pres">
      <dgm:prSet presAssocID="{6D5A2C05-3E29-4310-A027-6ABB6C31C814}" presName="box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764CCC6D-9DD0-460E-B2D1-F56DCCD5CC66}" type="pres">
      <dgm:prSet presAssocID="{6D5A2C05-3E29-4310-A027-6ABB6C31C814}" presName="img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9ADE6329-149E-4FD7-990A-60270748D705}" type="pres">
      <dgm:prSet presAssocID="{6D5A2C05-3E29-4310-A027-6ABB6C31C814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47112CE-2BDA-4A42-ACCB-E696709EDD55}" type="pres">
      <dgm:prSet presAssocID="{1FD4A01C-0453-4F19-B144-EE8732D85DA7}" presName="spacer" presStyleCnt="0"/>
      <dgm:spPr/>
    </dgm:pt>
    <dgm:pt modelId="{1B77340A-8EB1-47F6-901B-4AA4DB065D0A}" type="pres">
      <dgm:prSet presAssocID="{C713B9B1-BBC0-46C3-8FF9-C04A37AD70EB}" presName="comp" presStyleCnt="0"/>
      <dgm:spPr/>
    </dgm:pt>
    <dgm:pt modelId="{8F52D981-0DD1-404C-BEE4-9B7BB9230ED5}" type="pres">
      <dgm:prSet presAssocID="{C713B9B1-BBC0-46C3-8FF9-C04A37AD70EB}" presName="box" presStyleLbl="node1" presStyleIdx="2" presStyleCnt="3"/>
      <dgm:spPr/>
      <dgm:t>
        <a:bodyPr/>
        <a:lstStyle/>
        <a:p>
          <a:endParaRPr kumimoji="1" lang="ja-JP" altLang="en-US"/>
        </a:p>
      </dgm:t>
    </dgm:pt>
    <dgm:pt modelId="{5D6CACA1-2531-48F4-BDE6-E33BC70236AC}" type="pres">
      <dgm:prSet presAssocID="{C713B9B1-BBC0-46C3-8FF9-C04A37AD70EB}" presName="img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15D0AEFE-F32E-4A33-BAAD-3BFD33268232}" type="pres">
      <dgm:prSet presAssocID="{C713B9B1-BBC0-46C3-8FF9-C04A37AD70EB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1D595501-2166-4E05-A55B-F7B54106F8C4}" type="presOf" srcId="{C713B9B1-BBC0-46C3-8FF9-C04A37AD70EB}" destId="{8F52D981-0DD1-404C-BEE4-9B7BB9230ED5}" srcOrd="0" destOrd="0" presId="urn:microsoft.com/office/officeart/2005/8/layout/vList4"/>
    <dgm:cxn modelId="{8AC850B9-0625-47A7-9460-C4726F5F54D3}" type="presOf" srcId="{054129D2-5C05-45E3-B0A4-8646ED208676}" destId="{182BAC79-94E6-4576-886B-CBE6086813E5}" srcOrd="1" destOrd="1" presId="urn:microsoft.com/office/officeart/2005/8/layout/vList4"/>
    <dgm:cxn modelId="{4D770DDE-5062-46EC-B114-6A658DD28CF5}" srcId="{98B9A232-4207-4031-9B5D-3051B7E86EB5}" destId="{6D5A2C05-3E29-4310-A027-6ABB6C31C814}" srcOrd="1" destOrd="0" parTransId="{C98C62E8-2DC7-4639-A1E8-2601CECD3577}" sibTransId="{1FD4A01C-0453-4F19-B144-EE8732D85DA7}"/>
    <dgm:cxn modelId="{AC73F698-0859-4DA8-A316-1E0C5BE684E3}" srcId="{98B9A232-4207-4031-9B5D-3051B7E86EB5}" destId="{1AFA655E-15D5-4759-9DC2-100DAFCD9355}" srcOrd="0" destOrd="0" parTransId="{532504E2-7940-4DCB-B7A3-F35EA63C3CA5}" sibTransId="{F9A489A8-150F-40D9-8528-9A1A28DCCAD8}"/>
    <dgm:cxn modelId="{34D608C8-6303-43DC-84E3-F692FE078BA5}" type="presOf" srcId="{C548C53D-7CDE-47F5-BF20-408B9178856B}" destId="{9ADE6329-149E-4FD7-990A-60270748D705}" srcOrd="1" destOrd="1" presId="urn:microsoft.com/office/officeart/2005/8/layout/vList4"/>
    <dgm:cxn modelId="{8BA8AA12-E316-4E4F-B990-CA1EFE3964BA}" srcId="{98B9A232-4207-4031-9B5D-3051B7E86EB5}" destId="{C713B9B1-BBC0-46C3-8FF9-C04A37AD70EB}" srcOrd="2" destOrd="0" parTransId="{21C16471-0412-4F7F-B691-14C244B61584}" sibTransId="{1D043671-E929-4A07-B2F3-981B7A4F2A24}"/>
    <dgm:cxn modelId="{FAC7F10D-C21C-41C8-BF8A-812E6767DA56}" type="presOf" srcId="{6B1691F0-4CFB-4520-874F-4D364839F849}" destId="{15D0AEFE-F32E-4A33-BAAD-3BFD33268232}" srcOrd="1" destOrd="2" presId="urn:microsoft.com/office/officeart/2005/8/layout/vList4"/>
    <dgm:cxn modelId="{44FF4CE3-DD57-4528-A502-22AB1C122B55}" srcId="{6D5A2C05-3E29-4310-A027-6ABB6C31C814}" destId="{C548C53D-7CDE-47F5-BF20-408B9178856B}" srcOrd="0" destOrd="0" parTransId="{A9784F1D-34B1-455E-A0F3-99AE571BB2B2}" sibTransId="{38B63043-C45C-43DC-88B6-CE6062549BDD}"/>
    <dgm:cxn modelId="{7F9F920E-8F25-494C-A8AF-5B7D0EB9DEB7}" type="presOf" srcId="{56B46D95-9F7F-4986-A2F4-D3BB4E0C75A0}" destId="{8F52D981-0DD1-404C-BEE4-9B7BB9230ED5}" srcOrd="0" destOrd="1" presId="urn:microsoft.com/office/officeart/2005/8/layout/vList4"/>
    <dgm:cxn modelId="{7914283E-2130-4887-8259-F51E3840ED8E}" type="presOf" srcId="{1AFA655E-15D5-4759-9DC2-100DAFCD9355}" destId="{3F52B0EB-C808-4CA3-837A-D512B6064AA1}" srcOrd="0" destOrd="0" presId="urn:microsoft.com/office/officeart/2005/8/layout/vList4"/>
    <dgm:cxn modelId="{6B19D59F-E8CA-4454-9DDD-76D64081540E}" srcId="{C713B9B1-BBC0-46C3-8FF9-C04A37AD70EB}" destId="{6B1691F0-4CFB-4520-874F-4D364839F849}" srcOrd="1" destOrd="0" parTransId="{1385347A-A307-48DC-86C5-93A6D806A0C7}" sibTransId="{F043E6C2-550E-4DB2-AA43-C2E56EA2BB7D}"/>
    <dgm:cxn modelId="{2C8C5F89-AAFC-468B-A37E-29562C327539}" type="presOf" srcId="{56B46D95-9F7F-4986-A2F4-D3BB4E0C75A0}" destId="{15D0AEFE-F32E-4A33-BAAD-3BFD33268232}" srcOrd="1" destOrd="1" presId="urn:microsoft.com/office/officeart/2005/8/layout/vList4"/>
    <dgm:cxn modelId="{8D470ED6-1F57-4C1C-AE81-48485AED5837}" type="presOf" srcId="{56FB8E07-BBFA-4467-909D-CBE3B43AE799}" destId="{E4878929-B458-4083-8002-58AE839F09B6}" srcOrd="0" destOrd="2" presId="urn:microsoft.com/office/officeart/2005/8/layout/vList4"/>
    <dgm:cxn modelId="{359033D4-3819-4028-9C17-C6291F023B87}" type="presOf" srcId="{6D5A2C05-3E29-4310-A027-6ABB6C31C814}" destId="{9ADE6329-149E-4FD7-990A-60270748D705}" srcOrd="1" destOrd="0" presId="urn:microsoft.com/office/officeart/2005/8/layout/vList4"/>
    <dgm:cxn modelId="{EBCDA9E1-139F-41AA-9FB0-D44C28A8BA53}" type="presOf" srcId="{C713B9B1-BBC0-46C3-8FF9-C04A37AD70EB}" destId="{15D0AEFE-F32E-4A33-BAAD-3BFD33268232}" srcOrd="1" destOrd="0" presId="urn:microsoft.com/office/officeart/2005/8/layout/vList4"/>
    <dgm:cxn modelId="{66AB33A0-6EAF-4DC9-8A0F-9405E18406C7}" type="presOf" srcId="{054129D2-5C05-45E3-B0A4-8646ED208676}" destId="{3F52B0EB-C808-4CA3-837A-D512B6064AA1}" srcOrd="0" destOrd="1" presId="urn:microsoft.com/office/officeart/2005/8/layout/vList4"/>
    <dgm:cxn modelId="{4C5AB42F-F431-4257-8E42-3FFB19E6F8E2}" type="presOf" srcId="{56FB8E07-BBFA-4467-909D-CBE3B43AE799}" destId="{9ADE6329-149E-4FD7-990A-60270748D705}" srcOrd="1" destOrd="2" presId="urn:microsoft.com/office/officeart/2005/8/layout/vList4"/>
    <dgm:cxn modelId="{D2D87DDD-293C-4B83-A2BE-F806960A253D}" type="presOf" srcId="{1AFA655E-15D5-4759-9DC2-100DAFCD9355}" destId="{182BAC79-94E6-4576-886B-CBE6086813E5}" srcOrd="1" destOrd="0" presId="urn:microsoft.com/office/officeart/2005/8/layout/vList4"/>
    <dgm:cxn modelId="{E5002E62-5918-4943-A55D-63A890BC53E4}" type="presOf" srcId="{C548C53D-7CDE-47F5-BF20-408B9178856B}" destId="{E4878929-B458-4083-8002-58AE839F09B6}" srcOrd="0" destOrd="1" presId="urn:microsoft.com/office/officeart/2005/8/layout/vList4"/>
    <dgm:cxn modelId="{B0E6F5EF-7CDC-4B2F-AC34-AF495B159317}" type="presOf" srcId="{6D5A2C05-3E29-4310-A027-6ABB6C31C814}" destId="{E4878929-B458-4083-8002-58AE839F09B6}" srcOrd="0" destOrd="0" presId="urn:microsoft.com/office/officeart/2005/8/layout/vList4"/>
    <dgm:cxn modelId="{723DC142-EEFC-49D1-8B04-E8AFCC44C527}" type="presOf" srcId="{98B9A232-4207-4031-9B5D-3051B7E86EB5}" destId="{AA105112-C86D-482E-B7E8-A2DA75BF8044}" srcOrd="0" destOrd="0" presId="urn:microsoft.com/office/officeart/2005/8/layout/vList4"/>
    <dgm:cxn modelId="{BA26D682-25DB-427D-A227-2321F13FD8D7}" srcId="{1AFA655E-15D5-4759-9DC2-100DAFCD9355}" destId="{054129D2-5C05-45E3-B0A4-8646ED208676}" srcOrd="0" destOrd="0" parTransId="{47582700-06A5-490E-92FB-EF0D15F3C04F}" sibTransId="{6DAE86F0-AD7E-4D0A-8FCC-C7A2278A0E49}"/>
    <dgm:cxn modelId="{94118D24-1E76-439F-9094-5A3E24AB01BD}" type="presOf" srcId="{6B1691F0-4CFB-4520-874F-4D364839F849}" destId="{8F52D981-0DD1-404C-BEE4-9B7BB9230ED5}" srcOrd="0" destOrd="2" presId="urn:microsoft.com/office/officeart/2005/8/layout/vList4"/>
    <dgm:cxn modelId="{66C7F9D8-4A22-4C56-BB2D-C8ADA7E0385D}" srcId="{6D5A2C05-3E29-4310-A027-6ABB6C31C814}" destId="{56FB8E07-BBFA-4467-909D-CBE3B43AE799}" srcOrd="1" destOrd="0" parTransId="{CD5D974E-36CD-41FD-9419-CACD953D94F4}" sibTransId="{9494E161-97F6-4BAF-8ADC-903DB4C778E5}"/>
    <dgm:cxn modelId="{EBCC462B-3CFB-4549-9C0C-7086BFEA96E5}" srcId="{C713B9B1-BBC0-46C3-8FF9-C04A37AD70EB}" destId="{56B46D95-9F7F-4986-A2F4-D3BB4E0C75A0}" srcOrd="0" destOrd="0" parTransId="{5211B850-40F3-4609-9C3D-1F6BE1171748}" sibTransId="{0C42FDE0-F739-49FB-AAFB-B44C1FFCD46F}"/>
    <dgm:cxn modelId="{5405A82A-01C6-4C78-B2F7-DD154C3FA5C5}" type="presParOf" srcId="{AA105112-C86D-482E-B7E8-A2DA75BF8044}" destId="{87CAA87C-B597-4C43-A749-E7A7B5E1B0AF}" srcOrd="0" destOrd="0" presId="urn:microsoft.com/office/officeart/2005/8/layout/vList4"/>
    <dgm:cxn modelId="{3A2837E0-922F-4B98-9999-6874C98175CF}" type="presParOf" srcId="{87CAA87C-B597-4C43-A749-E7A7B5E1B0AF}" destId="{3F52B0EB-C808-4CA3-837A-D512B6064AA1}" srcOrd="0" destOrd="0" presId="urn:microsoft.com/office/officeart/2005/8/layout/vList4"/>
    <dgm:cxn modelId="{FD065530-5E22-4F85-A730-496D6C5D947C}" type="presParOf" srcId="{87CAA87C-B597-4C43-A749-E7A7B5E1B0AF}" destId="{AF6913F2-16AE-4D47-88EC-AB2869F71C85}" srcOrd="1" destOrd="0" presId="urn:microsoft.com/office/officeart/2005/8/layout/vList4"/>
    <dgm:cxn modelId="{578C8BA7-CD2A-4A60-9C6C-09B2E0ABEBB0}" type="presParOf" srcId="{87CAA87C-B597-4C43-A749-E7A7B5E1B0AF}" destId="{182BAC79-94E6-4576-886B-CBE6086813E5}" srcOrd="2" destOrd="0" presId="urn:microsoft.com/office/officeart/2005/8/layout/vList4"/>
    <dgm:cxn modelId="{1A350D99-D17B-4570-9972-11C9B557C0F6}" type="presParOf" srcId="{AA105112-C86D-482E-B7E8-A2DA75BF8044}" destId="{09C4FBEC-ECCF-4343-B9BD-2D1DD0436DC6}" srcOrd="1" destOrd="0" presId="urn:microsoft.com/office/officeart/2005/8/layout/vList4"/>
    <dgm:cxn modelId="{AEB84920-0081-4826-9511-76A80DF9C3AB}" type="presParOf" srcId="{AA105112-C86D-482E-B7E8-A2DA75BF8044}" destId="{BF652D72-B475-4C8D-B737-0E475E3C6093}" srcOrd="2" destOrd="0" presId="urn:microsoft.com/office/officeart/2005/8/layout/vList4"/>
    <dgm:cxn modelId="{079556C3-C107-454A-8C1F-E7985317F71A}" type="presParOf" srcId="{BF652D72-B475-4C8D-B737-0E475E3C6093}" destId="{E4878929-B458-4083-8002-58AE839F09B6}" srcOrd="0" destOrd="0" presId="urn:microsoft.com/office/officeart/2005/8/layout/vList4"/>
    <dgm:cxn modelId="{51F496D1-01FE-4CC5-A920-5E41ADE47628}" type="presParOf" srcId="{BF652D72-B475-4C8D-B737-0E475E3C6093}" destId="{764CCC6D-9DD0-460E-B2D1-F56DCCD5CC66}" srcOrd="1" destOrd="0" presId="urn:microsoft.com/office/officeart/2005/8/layout/vList4"/>
    <dgm:cxn modelId="{3BF0342D-142E-4724-A2E0-1DF9C548B4B1}" type="presParOf" srcId="{BF652D72-B475-4C8D-B737-0E475E3C6093}" destId="{9ADE6329-149E-4FD7-990A-60270748D705}" srcOrd="2" destOrd="0" presId="urn:microsoft.com/office/officeart/2005/8/layout/vList4"/>
    <dgm:cxn modelId="{07570E82-5886-4BCE-A938-6E58143522EA}" type="presParOf" srcId="{AA105112-C86D-482E-B7E8-A2DA75BF8044}" destId="{D47112CE-2BDA-4A42-ACCB-E696709EDD55}" srcOrd="3" destOrd="0" presId="urn:microsoft.com/office/officeart/2005/8/layout/vList4"/>
    <dgm:cxn modelId="{38DD3841-C539-4057-8285-B5C017E7573E}" type="presParOf" srcId="{AA105112-C86D-482E-B7E8-A2DA75BF8044}" destId="{1B77340A-8EB1-47F6-901B-4AA4DB065D0A}" srcOrd="4" destOrd="0" presId="urn:microsoft.com/office/officeart/2005/8/layout/vList4"/>
    <dgm:cxn modelId="{1B18EC88-F7A7-41FD-8B4F-BD21A56964AF}" type="presParOf" srcId="{1B77340A-8EB1-47F6-901B-4AA4DB065D0A}" destId="{8F52D981-0DD1-404C-BEE4-9B7BB9230ED5}" srcOrd="0" destOrd="0" presId="urn:microsoft.com/office/officeart/2005/8/layout/vList4"/>
    <dgm:cxn modelId="{61BA8F2B-795D-4EB7-9599-0A8681A4F68C}" type="presParOf" srcId="{1B77340A-8EB1-47F6-901B-4AA4DB065D0A}" destId="{5D6CACA1-2531-48F4-BDE6-E33BC70236AC}" srcOrd="1" destOrd="0" presId="urn:microsoft.com/office/officeart/2005/8/layout/vList4"/>
    <dgm:cxn modelId="{4A9ED556-C567-4E7A-9795-373015DCB52B}" type="presParOf" srcId="{1B77340A-8EB1-47F6-901B-4AA4DB065D0A}" destId="{15D0AEFE-F32E-4A33-BAAD-3BFD33268232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96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14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2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60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8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0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67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4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3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7BC7C-EAB6-4A08-B129-4C556FE3167E}" type="datetimeFigureOut">
              <a:rPr lang="ko-KR" altLang="en-US" smtClean="0"/>
              <a:t>2015-05-23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85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jacking.tistory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ruaa.tistory.com/21" TargetMode="External"/><Relationship Id="rId2" Type="http://schemas.openxmlformats.org/officeDocument/2006/relationships/hyperlink" Target="http://ruaa.tistory.com/20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deproject.com/Articles/89858/WCF-Concurrency-Single-Multiple-and-Reentrant-and" TargetMode="External"/><Relationship Id="rId4" Type="http://schemas.openxmlformats.org/officeDocument/2006/relationships/hyperlink" Target="http://www.dotnetconsult.co.uk/weblog2/2011/02/04/WCFInstancesAndThreading.asp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lideshare.net/TomoyukiObi/clrh-110716-wcfwf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stevenqiu.cloudns.org/web/web-api/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vRPTMfdz/net-framework-integration-into-mono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dotnet/wcf/" TargetMode="External"/><Relationship Id="rId4" Type="http://schemas.openxmlformats.org/officeDocument/2006/relationships/hyperlink" Target="http://www.dotnetfoundation.org/blog/wcf-is-open-sourc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wcf/index.htm" TargetMode="External"/><Relationship Id="rId2" Type="http://schemas.openxmlformats.org/officeDocument/2006/relationships/hyperlink" Target="http://akj61300.blog.me/80182137426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akj61300.blog.me/80182137426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KB/WCF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613677/WebSocket-in-WCF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assetstore.unity3d.com/kr/#!/content/8959" TargetMode="Externa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7093" y="965580"/>
            <a:ext cx="79928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600" dirty="0" smtClean="0"/>
              <a:t>WCF</a:t>
            </a:r>
            <a:r>
              <a:rPr lang="ko-KR" altLang="en-US" sz="6600" dirty="0" smtClean="0"/>
              <a:t>와 </a:t>
            </a:r>
            <a:r>
              <a:rPr lang="en-US" altLang="ko-KR" sz="6600" dirty="0" err="1" smtClean="0"/>
              <a:t>RESTful</a:t>
            </a:r>
            <a:r>
              <a:rPr lang="en-US" altLang="ko-KR" sz="6600" dirty="0" smtClean="0"/>
              <a:t> </a:t>
            </a:r>
            <a:r>
              <a:rPr lang="en-US" altLang="ko-KR" sz="6600" dirty="0"/>
              <a:t>WCF Service </a:t>
            </a:r>
            <a:r>
              <a:rPr lang="ko-KR" altLang="en-US" sz="6600" dirty="0"/>
              <a:t>만들기</a:t>
            </a:r>
            <a:endParaRPr lang="ko-KR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부제목 2"/>
          <p:cNvSpPr>
            <a:spLocks noGrp="1"/>
          </p:cNvSpPr>
          <p:nvPr/>
        </p:nvSpPr>
        <p:spPr>
          <a:xfrm>
            <a:off x="8275255" y="5633864"/>
            <a:ext cx="3886420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최흥배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000" b="1" dirty="0" smtClean="0">
                <a:solidFill>
                  <a:schemeClr val="tx1"/>
                </a:solidFill>
              </a:rPr>
              <a:t>Twitter : @jacking75</a:t>
            </a:r>
          </a:p>
          <a:p>
            <a:pPr algn="l"/>
            <a:r>
              <a:rPr lang="en-US" altLang="ko-KR" sz="2000" dirty="0">
                <a:hlinkClick r:id="rId2"/>
              </a:rPr>
              <a:t>http://jacking.tistory.com/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12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796616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3200" b="1" dirty="0" smtClean="0"/>
              <a:t>B: </a:t>
            </a:r>
            <a:r>
              <a:rPr kumimoji="1" lang="ko-KR" altLang="en-US" sz="3200" b="1" dirty="0" smtClean="0"/>
              <a:t>바인딩</a:t>
            </a:r>
            <a:endParaRPr kumimoji="1" lang="ja-JP" altLang="en-US" sz="3200" b="1" dirty="0"/>
          </a:p>
        </p:txBody>
      </p:sp>
      <p:sp>
        <p:nvSpPr>
          <p:cNvPr id="3" name="角丸四角形 10"/>
          <p:cNvSpPr/>
          <p:nvPr/>
        </p:nvSpPr>
        <p:spPr>
          <a:xfrm>
            <a:off x="1781119" y="1229621"/>
            <a:ext cx="4248472" cy="2088232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BasicHttpBinding</a:t>
            </a:r>
            <a:endParaRPr lang="en-US" altLang="ja-JP" dirty="0"/>
          </a:p>
          <a:p>
            <a:pPr algn="ctr"/>
            <a:r>
              <a:rPr lang="en-US" altLang="ja-JP" dirty="0" err="1"/>
              <a:t>WSHttpBinding</a:t>
            </a:r>
            <a:endParaRPr lang="en-US" altLang="ja-JP" dirty="0"/>
          </a:p>
          <a:p>
            <a:pPr algn="ctr"/>
            <a:r>
              <a:rPr lang="en-US" altLang="ja-JP" dirty="0"/>
              <a:t>WS2007HttpBinding</a:t>
            </a:r>
          </a:p>
          <a:p>
            <a:pPr algn="ctr"/>
            <a:r>
              <a:rPr lang="en-US" altLang="ja-JP" dirty="0" err="1"/>
              <a:t>WSDualHttpBinding</a:t>
            </a:r>
            <a:endParaRPr lang="en-US" altLang="ja-JP" dirty="0"/>
          </a:p>
          <a:p>
            <a:pPr algn="ctr"/>
            <a:r>
              <a:rPr lang="en-US" altLang="ja-JP" dirty="0" err="1"/>
              <a:t>WSFederationHttpBinding</a:t>
            </a:r>
            <a:endParaRPr lang="en-US" altLang="ja-JP" dirty="0"/>
          </a:p>
          <a:p>
            <a:pPr algn="ctr"/>
            <a:r>
              <a:rPr lang="en-US" altLang="ja-JP" dirty="0" smtClean="0"/>
              <a:t>WS2007FederationHttpBinding</a:t>
            </a:r>
          </a:p>
          <a:p>
            <a:pPr algn="ctr"/>
            <a:r>
              <a:rPr lang="en-US" altLang="ja-JP" dirty="0" err="1"/>
              <a:t>MsmqIntegrationBinding</a:t>
            </a:r>
            <a:endParaRPr lang="en-US" altLang="ja-JP" dirty="0"/>
          </a:p>
        </p:txBody>
      </p:sp>
      <p:sp>
        <p:nvSpPr>
          <p:cNvPr id="4" name="角丸四角形 11"/>
          <p:cNvSpPr/>
          <p:nvPr/>
        </p:nvSpPr>
        <p:spPr>
          <a:xfrm>
            <a:off x="6224940" y="1517653"/>
            <a:ext cx="4248472" cy="151216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NetTcpBinding</a:t>
            </a:r>
            <a:endParaRPr lang="en-US" altLang="ja-JP" dirty="0"/>
          </a:p>
          <a:p>
            <a:pPr algn="ctr"/>
            <a:r>
              <a:rPr lang="en-US" altLang="ja-JP" dirty="0" err="1"/>
              <a:t>NetNamedPipeBinding</a:t>
            </a:r>
            <a:endParaRPr lang="en-US" altLang="ja-JP" dirty="0"/>
          </a:p>
          <a:p>
            <a:pPr algn="ctr"/>
            <a:r>
              <a:rPr lang="en-US" altLang="ja-JP" dirty="0" err="1"/>
              <a:t>NetMsmqBinding</a:t>
            </a:r>
            <a:endParaRPr lang="en-US" altLang="ja-JP" dirty="0"/>
          </a:p>
          <a:p>
            <a:pPr algn="ctr"/>
            <a:r>
              <a:rPr lang="en-US" altLang="ja-JP" dirty="0" err="1"/>
              <a:t>NetPeerTcpBinding</a:t>
            </a:r>
            <a:endParaRPr lang="en-US" altLang="ja-JP" dirty="0"/>
          </a:p>
        </p:txBody>
      </p:sp>
      <p:sp>
        <p:nvSpPr>
          <p:cNvPr id="5" name="テキスト ボックス 14"/>
          <p:cNvSpPr txBox="1"/>
          <p:nvPr/>
        </p:nvSpPr>
        <p:spPr>
          <a:xfrm>
            <a:off x="2111392" y="3389861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일반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Web </a:t>
            </a:r>
            <a:r>
              <a:rPr lang="ko-KR" altLang="en-US" sz="2000" dirty="0" smtClean="0"/>
              <a:t>서비스용 바인딩</a:t>
            </a:r>
            <a:endParaRPr lang="en-US" altLang="ja-JP" sz="2000" dirty="0" smtClean="0"/>
          </a:p>
        </p:txBody>
      </p:sp>
      <p:sp>
        <p:nvSpPr>
          <p:cNvPr id="6" name="テキスト ボックス 15"/>
          <p:cNvSpPr txBox="1"/>
          <p:nvPr/>
        </p:nvSpPr>
        <p:spPr>
          <a:xfrm>
            <a:off x="6476968" y="3389861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.NET </a:t>
            </a:r>
            <a:r>
              <a:rPr lang="ko-KR" altLang="en-US" sz="2000" dirty="0" smtClean="0"/>
              <a:t>애플리케이션 용 바인딩</a:t>
            </a:r>
            <a:endParaRPr lang="en-US" altLang="ja-JP" sz="2000" dirty="0" smtClean="0"/>
          </a:p>
        </p:txBody>
      </p:sp>
      <p:sp>
        <p:nvSpPr>
          <p:cNvPr id="7" name="テキスト ボックス 16"/>
          <p:cNvSpPr txBox="1"/>
          <p:nvPr/>
        </p:nvSpPr>
        <p:spPr>
          <a:xfrm>
            <a:off x="2696547" y="5439293"/>
            <a:ext cx="7706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기본 동작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대</a:t>
            </a:r>
            <a:r>
              <a:rPr lang="ko-KR" altLang="en-US" sz="2000" dirty="0"/>
              <a:t>응</a:t>
            </a:r>
            <a:r>
              <a:rPr lang="ko-KR" altLang="en-US" sz="2000" dirty="0" smtClean="0"/>
              <a:t>하는 보안 사양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쌍방향성 등이 서로 다르다</a:t>
            </a:r>
            <a:r>
              <a:rPr lang="en-US" altLang="ko-KR" sz="2000" dirty="0" smtClean="0"/>
              <a:t>.</a:t>
            </a:r>
            <a:endParaRPr lang="en-US" altLang="ja-JP" sz="2000" dirty="0" smtClean="0"/>
          </a:p>
          <a:p>
            <a:r>
              <a:rPr kumimoji="1" lang="ko-KR" altLang="en-US" sz="2000" dirty="0" smtClean="0"/>
              <a:t>어느 것을 이용할 것인지를 설정 파일이나 코딩으로 기술한다</a:t>
            </a:r>
            <a:r>
              <a:rPr kumimoji="1" lang="en-US" altLang="ko-KR" sz="2000" dirty="0" smtClean="0"/>
              <a:t>.</a:t>
            </a:r>
            <a:endParaRPr kumimoji="1" lang="ja-JP" altLang="en-US" sz="2000" dirty="0"/>
          </a:p>
        </p:txBody>
      </p:sp>
      <p:sp>
        <p:nvSpPr>
          <p:cNvPr id="8" name="テキスト ボックス 12"/>
          <p:cNvSpPr txBox="1"/>
          <p:nvPr/>
        </p:nvSpPr>
        <p:spPr>
          <a:xfrm>
            <a:off x="2132955" y="4251702"/>
            <a:ext cx="8183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WCF </a:t>
            </a:r>
            <a:r>
              <a:rPr lang="ko-KR" altLang="en-US" sz="2400" dirty="0" smtClean="0"/>
              <a:t>표준에서 대응하지 않는 </a:t>
            </a:r>
            <a:r>
              <a:rPr lang="en-US" altLang="ja-JP" sz="2400" dirty="0" smtClean="0"/>
              <a:t>FTP </a:t>
            </a:r>
            <a:r>
              <a:rPr lang="ko-KR" altLang="en-US" sz="2400" dirty="0" smtClean="0"/>
              <a:t>등은 바인딩을 직접 만들어 대응 할 수 있다</a:t>
            </a:r>
            <a:r>
              <a:rPr kumimoji="1" lang="ja-JP" altLang="en-US" sz="2400" dirty="0" smtClean="0"/>
              <a:t>（</a:t>
            </a:r>
            <a:r>
              <a:rPr kumimoji="1" lang="ko-KR" altLang="en-US" sz="2400" dirty="0" smtClean="0"/>
              <a:t>제품으로 판매도 하고 있다</a:t>
            </a:r>
            <a:r>
              <a:rPr lang="ja-JP" altLang="en-US" sz="2400" dirty="0" smtClean="0"/>
              <a:t>）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9497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ostfiles12.naver.net/20130220_203/akj61300_13613376716064XCrg_PNG/K-20130220-516560.png?type=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40" y="361949"/>
            <a:ext cx="6429375" cy="649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419703" y="1794092"/>
            <a:ext cx="45328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 WCF 4.5(</a:t>
            </a:r>
            <a:r>
              <a:rPr lang="ko-KR" altLang="en-US" sz="2800" dirty="0" smtClean="0"/>
              <a:t>최신 버전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에서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b="1" dirty="0" smtClean="0">
                <a:solidFill>
                  <a:srgbClr val="0070C0"/>
                </a:solidFill>
              </a:rPr>
              <a:t>UDP</a:t>
            </a:r>
            <a:br>
              <a:rPr lang="en-US" altLang="ko-KR" sz="2800" b="1" dirty="0" smtClean="0">
                <a:solidFill>
                  <a:srgbClr val="0070C0"/>
                </a:solidFill>
              </a:rPr>
            </a:br>
            <a:r>
              <a:rPr lang="en-US" altLang="ko-KR" sz="2800" b="1" dirty="0" err="1" smtClean="0">
                <a:solidFill>
                  <a:srgbClr val="0070C0"/>
                </a:solidFill>
              </a:rPr>
              <a:t>WebSocket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2800" dirty="0" smtClean="0">
                <a:solidFill>
                  <a:srgbClr val="0070C0"/>
                </a:solidFill>
              </a:rPr>
              <a:t/>
            </a:r>
            <a:br>
              <a:rPr lang="en-US" altLang="ko-KR" sz="2800" dirty="0" smtClean="0">
                <a:solidFill>
                  <a:srgbClr val="0070C0"/>
                </a:solidFill>
              </a:rPr>
            </a:br>
            <a:r>
              <a:rPr lang="ko-KR" altLang="en-US" sz="2800" dirty="0" smtClean="0"/>
              <a:t>추가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1525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774" y="2415709"/>
            <a:ext cx="6615329" cy="4338625"/>
          </a:xfrm>
          <a:prstGeom prst="rect">
            <a:avLst/>
          </a:prstGeom>
        </p:spPr>
      </p:pic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796616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3200" b="1" dirty="0" smtClean="0"/>
              <a:t>C: </a:t>
            </a:r>
            <a:r>
              <a:rPr kumimoji="1" lang="ko-KR" altLang="en-US" sz="3200" b="1" dirty="0" err="1" smtClean="0"/>
              <a:t>컨트랙트</a:t>
            </a:r>
            <a:endParaRPr kumimoji="1" lang="ja-JP" altLang="en-US" sz="3200" b="1" dirty="0"/>
          </a:p>
        </p:txBody>
      </p:sp>
      <p:sp>
        <p:nvSpPr>
          <p:cNvPr id="3" name="テキスト ボックス 4"/>
          <p:cNvSpPr txBox="1"/>
          <p:nvPr/>
        </p:nvSpPr>
        <p:spPr>
          <a:xfrm>
            <a:off x="1113667" y="1175896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smtClean="0"/>
              <a:t>서비스랑 서비스에서 이용하는 메시지</a:t>
            </a:r>
            <a:r>
              <a:rPr kumimoji="1" lang="ko-KR" altLang="en-US" sz="2400" dirty="0"/>
              <a:t>를</a:t>
            </a:r>
            <a:r>
              <a:rPr kumimoji="1" lang="ko-KR" altLang="en-US" sz="2400" dirty="0" smtClean="0"/>
              <a:t> 정의 한다</a:t>
            </a:r>
            <a:endParaRPr kumimoji="1" lang="ja-JP" altLang="en-US" sz="2400" dirty="0"/>
          </a:p>
        </p:txBody>
      </p:sp>
      <p:sp>
        <p:nvSpPr>
          <p:cNvPr id="5" name="角丸四角形吹き出し 6"/>
          <p:cNvSpPr/>
          <p:nvPr/>
        </p:nvSpPr>
        <p:spPr>
          <a:xfrm>
            <a:off x="2243244" y="1675070"/>
            <a:ext cx="3745588" cy="504056"/>
          </a:xfrm>
          <a:prstGeom prst="wedgeRoundRectCallout">
            <a:avLst>
              <a:gd name="adj1" fmla="val -34861"/>
              <a:gd name="adj2" fmla="val 123673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WCF </a:t>
            </a:r>
            <a:r>
              <a:rPr kumimoji="1" lang="ko-KR" altLang="en-US" dirty="0" smtClean="0"/>
              <a:t>서비스로서 필요한 속성</a:t>
            </a:r>
            <a:endParaRPr kumimoji="1" lang="ja-JP" altLang="en-US" dirty="0"/>
          </a:p>
        </p:txBody>
      </p:sp>
      <p:sp>
        <p:nvSpPr>
          <p:cNvPr id="6" name="角丸四角形吹き出し 7"/>
          <p:cNvSpPr/>
          <p:nvPr/>
        </p:nvSpPr>
        <p:spPr>
          <a:xfrm>
            <a:off x="5682343" y="2705246"/>
            <a:ext cx="3745588" cy="504056"/>
          </a:xfrm>
          <a:prstGeom prst="wedgeRoundRectCallout">
            <a:avLst>
              <a:gd name="adj1" fmla="val -58706"/>
              <a:gd name="adj2" fmla="val 106798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서비스 동작을 나타내는 속성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756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796616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smtClean="0"/>
              <a:t>구성 파일 샘플</a:t>
            </a:r>
            <a:endParaRPr kumimoji="1" lang="ja-JP" altLang="en-US" sz="3200" b="1" dirty="0"/>
          </a:p>
        </p:txBody>
      </p:sp>
      <p:pic>
        <p:nvPicPr>
          <p:cNvPr id="7" name="Picture 2" descr="http://postfiles9.naver.net/20130220_296/akj61300_1361342852912CK2wF_PNG/K-20130220-567650.png?type=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441" y="1123121"/>
            <a:ext cx="7662948" cy="531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865119" y="6312298"/>
            <a:ext cx="76112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http://postfiles9.naver.net/20130220_296/akj61300_1361342852912CK2wF_PNG/K-20130220-567650.png?type=w2</a:t>
            </a:r>
          </a:p>
        </p:txBody>
      </p:sp>
    </p:spTree>
    <p:extLst>
      <p:ext uri="{BB962C8B-B14F-4D97-AF65-F5344CB8AC3E}">
        <p14:creationId xmlns:p14="http://schemas.microsoft.com/office/powerpoint/2010/main" val="256915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796616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smtClean="0"/>
              <a:t>메시지 종류 선택</a:t>
            </a:r>
            <a:endParaRPr kumimoji="1" lang="ja-JP" altLang="en-US" sz="3200" b="1" dirty="0"/>
          </a:p>
        </p:txBody>
      </p:sp>
      <p:sp>
        <p:nvSpPr>
          <p:cNvPr id="3" name="角丸四角形 4"/>
          <p:cNvSpPr/>
          <p:nvPr/>
        </p:nvSpPr>
        <p:spPr>
          <a:xfrm>
            <a:off x="4250172" y="2655854"/>
            <a:ext cx="1728192" cy="73460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/>
              <a:t>텍스트</a:t>
            </a:r>
            <a:r>
              <a:rPr kumimoji="1" lang="en-US" altLang="ko-KR" sz="2000" dirty="0" smtClean="0"/>
              <a:t/>
            </a:r>
            <a:br>
              <a:rPr kumimoji="1" lang="en-US" altLang="ko-KR" sz="2000" dirty="0" smtClean="0"/>
            </a:br>
            <a:r>
              <a:rPr kumimoji="1" lang="en-US" altLang="ja-JP" sz="2000" dirty="0" smtClean="0"/>
              <a:t>XML</a:t>
            </a:r>
            <a:r>
              <a:rPr kumimoji="1" lang="ko-KR" altLang="en-US" sz="2000" dirty="0" smtClean="0"/>
              <a:t>형식</a:t>
            </a:r>
            <a:endParaRPr kumimoji="1" lang="ja-JP" altLang="en-US" sz="2000" dirty="0"/>
          </a:p>
        </p:txBody>
      </p:sp>
      <p:sp>
        <p:nvSpPr>
          <p:cNvPr id="4" name="角丸四角形 5"/>
          <p:cNvSpPr/>
          <p:nvPr/>
        </p:nvSpPr>
        <p:spPr>
          <a:xfrm>
            <a:off x="4250172" y="4052784"/>
            <a:ext cx="1728192" cy="7778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MTOM</a:t>
            </a:r>
            <a:r>
              <a:rPr kumimoji="1" lang="ko-KR" altLang="en-US" sz="2000" dirty="0" smtClean="0"/>
              <a:t>형식</a:t>
            </a:r>
            <a:endParaRPr kumimoji="1" lang="ja-JP" altLang="en-US" sz="2000" dirty="0"/>
          </a:p>
        </p:txBody>
      </p:sp>
      <p:sp>
        <p:nvSpPr>
          <p:cNvPr id="5" name="角丸四角形 6"/>
          <p:cNvSpPr/>
          <p:nvPr/>
        </p:nvSpPr>
        <p:spPr>
          <a:xfrm>
            <a:off x="4250171" y="5406682"/>
            <a:ext cx="1744103" cy="7348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/>
              <a:t>바이너리</a:t>
            </a:r>
            <a:endParaRPr kumimoji="1" lang="en-US" altLang="ja-JP" sz="2000" dirty="0" smtClean="0"/>
          </a:p>
          <a:p>
            <a:pPr algn="ctr"/>
            <a:r>
              <a:rPr kumimoji="1" lang="ko-KR" altLang="en-US" sz="2000" dirty="0" smtClean="0"/>
              <a:t>형식</a:t>
            </a:r>
            <a:endParaRPr kumimoji="1" lang="ja-JP" altLang="en-US" sz="2000" dirty="0"/>
          </a:p>
        </p:txBody>
      </p:sp>
      <p:sp>
        <p:nvSpPr>
          <p:cNvPr id="6" name="テキスト ボックス 7"/>
          <p:cNvSpPr txBox="1"/>
          <p:nvPr/>
        </p:nvSpPr>
        <p:spPr>
          <a:xfrm>
            <a:off x="793788" y="1158210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smtClean="0"/>
              <a:t>데이터 량이나 </a:t>
            </a:r>
            <a:r>
              <a:rPr kumimoji="1" lang="ko-KR" altLang="en-US" sz="2000" dirty="0" err="1" smtClean="0"/>
              <a:t>엔코딩</a:t>
            </a:r>
            <a:r>
              <a:rPr kumimoji="1" lang="ko-KR" altLang="en-US" sz="2000" dirty="0" smtClean="0"/>
              <a:t> 부담 등을 고려하여 적절한 방법을 선택</a:t>
            </a:r>
            <a:r>
              <a:rPr kumimoji="1" lang="ko-KR" altLang="en-US" sz="2000" dirty="0"/>
              <a:t>한</a:t>
            </a:r>
            <a:r>
              <a:rPr kumimoji="1" lang="ko-KR" altLang="en-US" sz="2000" dirty="0" smtClean="0"/>
              <a:t>다</a:t>
            </a:r>
            <a:endParaRPr kumimoji="1" lang="ja-JP" altLang="en-US" sz="2000" dirty="0"/>
          </a:p>
        </p:txBody>
      </p:sp>
      <p:sp>
        <p:nvSpPr>
          <p:cNvPr id="7" name="左右矢印 8"/>
          <p:cNvSpPr/>
          <p:nvPr/>
        </p:nvSpPr>
        <p:spPr>
          <a:xfrm rot="5400000">
            <a:off x="-749105" y="4221117"/>
            <a:ext cx="3780420" cy="360040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9"/>
          <p:cNvSpPr/>
          <p:nvPr/>
        </p:nvSpPr>
        <p:spPr>
          <a:xfrm>
            <a:off x="574042" y="2035032"/>
            <a:ext cx="1249981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 err="1" smtClean="0"/>
              <a:t>상호운용성</a:t>
            </a:r>
            <a:endParaRPr kumimoji="1" lang="ja-JP" altLang="en-US" sz="1600" dirty="0"/>
          </a:p>
        </p:txBody>
      </p:sp>
      <p:sp>
        <p:nvSpPr>
          <p:cNvPr id="9" name="テキスト ボックス 10"/>
          <p:cNvSpPr txBox="1"/>
          <p:nvPr/>
        </p:nvSpPr>
        <p:spPr>
          <a:xfrm>
            <a:off x="482874" y="2641048"/>
            <a:ext cx="486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smtClean="0"/>
              <a:t>고</a:t>
            </a:r>
            <a:endParaRPr kumimoji="1" lang="ja-JP" altLang="en-US" sz="2400" dirty="0"/>
          </a:p>
        </p:txBody>
      </p:sp>
      <p:sp>
        <p:nvSpPr>
          <p:cNvPr id="10" name="テキスト ボックス 11"/>
          <p:cNvSpPr txBox="1"/>
          <p:nvPr/>
        </p:nvSpPr>
        <p:spPr>
          <a:xfrm>
            <a:off x="482874" y="5694714"/>
            <a:ext cx="486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저</a:t>
            </a:r>
            <a:endParaRPr kumimoji="1" lang="ja-JP" altLang="en-US" sz="2400" dirty="0"/>
          </a:p>
        </p:txBody>
      </p:sp>
      <p:sp>
        <p:nvSpPr>
          <p:cNvPr id="11" name="左右矢印 12"/>
          <p:cNvSpPr/>
          <p:nvPr/>
        </p:nvSpPr>
        <p:spPr>
          <a:xfrm rot="5400000">
            <a:off x="649298" y="4209644"/>
            <a:ext cx="3780420" cy="360040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3"/>
          <p:cNvSpPr txBox="1"/>
          <p:nvPr/>
        </p:nvSpPr>
        <p:spPr>
          <a:xfrm>
            <a:off x="1873434" y="2641047"/>
            <a:ext cx="486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smtClean="0"/>
              <a:t>대</a:t>
            </a:r>
            <a:endParaRPr kumimoji="1" lang="ja-JP" altLang="en-US" sz="2400" dirty="0"/>
          </a:p>
        </p:txBody>
      </p:sp>
      <p:sp>
        <p:nvSpPr>
          <p:cNvPr id="13" name="テキスト ボックス 14"/>
          <p:cNvSpPr txBox="1"/>
          <p:nvPr/>
        </p:nvSpPr>
        <p:spPr>
          <a:xfrm>
            <a:off x="1864858" y="5695693"/>
            <a:ext cx="486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smtClean="0"/>
              <a:t>소</a:t>
            </a:r>
            <a:endParaRPr kumimoji="1" lang="ja-JP" altLang="en-US" sz="2400" dirty="0"/>
          </a:p>
        </p:txBody>
      </p:sp>
      <p:sp>
        <p:nvSpPr>
          <p:cNvPr id="14" name="角丸四角形 15"/>
          <p:cNvSpPr/>
          <p:nvPr/>
        </p:nvSpPr>
        <p:spPr>
          <a:xfrm>
            <a:off x="1914518" y="2035032"/>
            <a:ext cx="1249981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서비</a:t>
            </a:r>
            <a:r>
              <a:rPr lang="ko-KR" altLang="en-US" sz="1600" dirty="0"/>
              <a:t>스</a:t>
            </a:r>
            <a:endParaRPr kumimoji="1" lang="ja-JP" altLang="en-US" sz="1600" dirty="0"/>
          </a:p>
        </p:txBody>
      </p:sp>
      <p:sp>
        <p:nvSpPr>
          <p:cNvPr id="15" name="テキスト ボックス 16"/>
          <p:cNvSpPr txBox="1"/>
          <p:nvPr/>
        </p:nvSpPr>
        <p:spPr>
          <a:xfrm>
            <a:off x="5994274" y="2757465"/>
            <a:ext cx="351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HTTP </a:t>
            </a:r>
            <a:r>
              <a:rPr kumimoji="1" lang="ko-KR" altLang="en-US" b="1" dirty="0" smtClean="0"/>
              <a:t>베이스 규정 </a:t>
            </a:r>
            <a:r>
              <a:rPr kumimoji="1" lang="ko-KR" altLang="en-US" b="1" dirty="0" err="1" smtClean="0"/>
              <a:t>엔코더</a:t>
            </a:r>
            <a:r>
              <a:rPr kumimoji="1" lang="ko-KR" altLang="en-US" b="1" dirty="0" smtClean="0"/>
              <a:t> </a:t>
            </a:r>
            <a:r>
              <a:rPr kumimoji="1" lang="en-US" altLang="ko-KR" b="1" dirty="0" smtClean="0"/>
              <a:t/>
            </a:r>
            <a:br>
              <a:rPr kumimoji="1" lang="en-US" altLang="ko-KR" b="1" dirty="0" smtClean="0"/>
            </a:br>
            <a:r>
              <a:rPr lang="en-US" altLang="ja-JP" dirty="0" smtClean="0"/>
              <a:t>BASE64 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엔코딩</a:t>
            </a:r>
            <a:endParaRPr kumimoji="1" lang="en-US" altLang="ja-JP" dirty="0" smtClean="0"/>
          </a:p>
        </p:txBody>
      </p:sp>
      <p:sp>
        <p:nvSpPr>
          <p:cNvPr id="16" name="テキスト ボックス 18"/>
          <p:cNvSpPr txBox="1"/>
          <p:nvPr/>
        </p:nvSpPr>
        <p:spPr>
          <a:xfrm>
            <a:off x="6122380" y="3662473"/>
            <a:ext cx="5699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바이트 데이터는 그대로 다른 데이터를 </a:t>
            </a:r>
            <a:r>
              <a:rPr kumimoji="1" lang="ko-KR" altLang="en-US" dirty="0" err="1" smtClean="0"/>
              <a:t>엔코딩</a:t>
            </a:r>
            <a:r>
              <a:rPr kumimoji="1" lang="en-US" altLang="ko-KR" dirty="0" smtClean="0"/>
              <a:t>.</a:t>
            </a:r>
            <a:br>
              <a:rPr kumimoji="1" lang="en-US" altLang="ko-KR" dirty="0" smtClean="0"/>
            </a:br>
            <a:endParaRPr kumimoji="1" lang="en-US" altLang="ja-JP" dirty="0"/>
          </a:p>
          <a:p>
            <a:r>
              <a:rPr lang="ko-KR" altLang="en-US" dirty="0" smtClean="0"/>
              <a:t>바이트 데이터가 </a:t>
            </a:r>
            <a:r>
              <a:rPr lang="en-US" altLang="ko-KR" dirty="0" smtClean="0"/>
              <a:t>2000 </a:t>
            </a:r>
            <a:r>
              <a:rPr lang="ko-KR" altLang="en-US" dirty="0" smtClean="0"/>
              <a:t>바이트를 넘는 경우는 </a:t>
            </a:r>
            <a:r>
              <a:rPr lang="ko-KR" altLang="en-US" dirty="0" err="1" smtClean="0"/>
              <a:t>메리트가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  <a:endParaRPr kumimoji="1" lang="en-US" altLang="ja-JP" dirty="0" smtClean="0"/>
          </a:p>
        </p:txBody>
      </p:sp>
      <p:sp>
        <p:nvSpPr>
          <p:cNvPr id="17" name="テキスト ボックス 19"/>
          <p:cNvSpPr txBox="1"/>
          <p:nvPr/>
        </p:nvSpPr>
        <p:spPr>
          <a:xfrm>
            <a:off x="6126631" y="558946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.NET Binary XML </a:t>
            </a:r>
            <a:r>
              <a:rPr kumimoji="1" lang="ko-KR" altLang="en-US" dirty="0" smtClean="0"/>
              <a:t>형식</a:t>
            </a:r>
            <a:endParaRPr kumimoji="1" lang="en-US" altLang="ja-JP" dirty="0" smtClean="0"/>
          </a:p>
        </p:txBody>
      </p:sp>
      <p:sp>
        <p:nvSpPr>
          <p:cNvPr id="18" name="角丸四角形 20"/>
          <p:cNvSpPr/>
          <p:nvPr/>
        </p:nvSpPr>
        <p:spPr>
          <a:xfrm>
            <a:off x="3284124" y="2035867"/>
            <a:ext cx="1249981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 smtClean="0"/>
              <a:t>속도</a:t>
            </a:r>
            <a:endParaRPr kumimoji="1" lang="ja-JP" altLang="en-US" sz="1600" dirty="0"/>
          </a:p>
        </p:txBody>
      </p:sp>
      <p:sp>
        <p:nvSpPr>
          <p:cNvPr id="19" name="左右矢印 21"/>
          <p:cNvSpPr/>
          <p:nvPr/>
        </p:nvSpPr>
        <p:spPr>
          <a:xfrm rot="5400000">
            <a:off x="2018904" y="4233730"/>
            <a:ext cx="3780420" cy="360040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22"/>
          <p:cNvSpPr txBox="1"/>
          <p:nvPr/>
        </p:nvSpPr>
        <p:spPr>
          <a:xfrm>
            <a:off x="3243040" y="2665133"/>
            <a:ext cx="486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smtClean="0"/>
              <a:t>느림</a:t>
            </a:r>
            <a:endParaRPr kumimoji="1" lang="ja-JP" altLang="en-US" sz="2400" dirty="0"/>
          </a:p>
        </p:txBody>
      </p:sp>
      <p:sp>
        <p:nvSpPr>
          <p:cNvPr id="21" name="テキスト ボックス 23"/>
          <p:cNvSpPr txBox="1"/>
          <p:nvPr/>
        </p:nvSpPr>
        <p:spPr>
          <a:xfrm>
            <a:off x="3234464" y="5478690"/>
            <a:ext cx="486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smtClean="0"/>
              <a:t>빠름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9973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4373880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3200" b="1" dirty="0" smtClean="0"/>
              <a:t>WCF </a:t>
            </a:r>
            <a:r>
              <a:rPr kumimoji="1" lang="ko-KR" altLang="en-US" sz="3200" b="1" dirty="0" smtClean="0"/>
              <a:t>서비스 호스트</a:t>
            </a:r>
            <a:endParaRPr kumimoji="1" lang="ja-JP" altLang="en-US" sz="3200" b="1" dirty="0"/>
          </a:p>
        </p:txBody>
      </p:sp>
      <p:graphicFrame>
        <p:nvGraphicFramePr>
          <p:cNvPr id="3" name="図表 5"/>
          <p:cNvGraphicFramePr/>
          <p:nvPr>
            <p:extLst>
              <p:ext uri="{D42A27DB-BD31-4B8C-83A1-F6EECF244321}">
                <p14:modId xmlns:p14="http://schemas.microsoft.com/office/powerpoint/2010/main" val="545768340"/>
              </p:ext>
            </p:extLst>
          </p:nvPr>
        </p:nvGraphicFramePr>
        <p:xfrm>
          <a:off x="584462" y="1301902"/>
          <a:ext cx="8784976" cy="5288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角丸四角形 7"/>
          <p:cNvSpPr/>
          <p:nvPr/>
        </p:nvSpPr>
        <p:spPr>
          <a:xfrm>
            <a:off x="5841046" y="2454030"/>
            <a:ext cx="3456383" cy="5400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Web </a:t>
            </a:r>
            <a:r>
              <a:rPr kumimoji="1" lang="ko-KR" altLang="en-US" dirty="0" smtClean="0"/>
              <a:t>서비스 지향</a:t>
            </a:r>
            <a:endParaRPr kumimoji="1" lang="ja-JP" altLang="en-US" dirty="0"/>
          </a:p>
        </p:txBody>
      </p:sp>
      <p:sp>
        <p:nvSpPr>
          <p:cNvPr id="5" name="角丸四角形 8"/>
          <p:cNvSpPr/>
          <p:nvPr/>
        </p:nvSpPr>
        <p:spPr>
          <a:xfrm>
            <a:off x="5850136" y="4110214"/>
            <a:ext cx="3456383" cy="5400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인트라넷 용</a:t>
            </a:r>
            <a:endParaRPr kumimoji="1" lang="ja-JP" altLang="en-US" dirty="0"/>
          </a:p>
        </p:txBody>
      </p:sp>
      <p:sp>
        <p:nvSpPr>
          <p:cNvPr id="6" name="角丸四角形 9"/>
          <p:cNvSpPr/>
          <p:nvPr/>
        </p:nvSpPr>
        <p:spPr>
          <a:xfrm>
            <a:off x="5850136" y="5910414"/>
            <a:ext cx="3456383" cy="540060"/>
          </a:xfrm>
          <a:prstGeom prst="roundRect">
            <a:avLst/>
          </a:prstGeom>
          <a:solidFill>
            <a:srgbClr val="B050C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패키지 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713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796616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smtClean="0"/>
              <a:t>서비스 방향성</a:t>
            </a:r>
            <a:endParaRPr kumimoji="1" lang="ja-JP" altLang="en-US" sz="3200" b="1" dirty="0"/>
          </a:p>
        </p:txBody>
      </p:sp>
      <p:graphicFrame>
        <p:nvGraphicFramePr>
          <p:cNvPr id="3" name="図表 20"/>
          <p:cNvGraphicFramePr/>
          <p:nvPr>
            <p:extLst>
              <p:ext uri="{D42A27DB-BD31-4B8C-83A1-F6EECF244321}">
                <p14:modId xmlns:p14="http://schemas.microsoft.com/office/powerpoint/2010/main" val="3258896943"/>
              </p:ext>
            </p:extLst>
          </p:nvPr>
        </p:nvGraphicFramePr>
        <p:xfrm>
          <a:off x="467219" y="1256346"/>
          <a:ext cx="9147043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909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4804954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 smtClean="0"/>
              <a:t>InstanceContextMode</a:t>
            </a:r>
            <a:endParaRPr kumimoji="1" lang="ja-JP" altLang="en-US" sz="3200" b="1" dirty="0"/>
          </a:p>
        </p:txBody>
      </p:sp>
      <p:sp>
        <p:nvSpPr>
          <p:cNvPr id="3" name="직사각형 2"/>
          <p:cNvSpPr/>
          <p:nvPr/>
        </p:nvSpPr>
        <p:spPr>
          <a:xfrm>
            <a:off x="367937" y="1167173"/>
            <a:ext cx="1114044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Single</a:t>
            </a:r>
            <a:br>
              <a:rPr lang="en-US" altLang="ko-KR" sz="2000" dirty="0" smtClean="0"/>
            </a:br>
            <a:r>
              <a:rPr lang="ko-KR" altLang="en-US" sz="2000" dirty="0" smtClean="0"/>
              <a:t>서비스로 들어오는 모든 요청을 하나의 </a:t>
            </a:r>
            <a:r>
              <a:rPr lang="ko-KR" altLang="en-US" sz="2000" dirty="0" err="1" smtClean="0"/>
              <a:t>인스턴스에서</a:t>
            </a:r>
            <a:r>
              <a:rPr lang="ko-KR" altLang="en-US" sz="2000" dirty="0" smtClean="0"/>
              <a:t> 처리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ko-KR" altLang="en-US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err="1" smtClean="0"/>
              <a:t>PerCall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서비스로 들어오는 모든 요청마다 서비스의 </a:t>
            </a:r>
            <a:r>
              <a:rPr lang="ko-KR" altLang="en-US" sz="2000" dirty="0" err="1" smtClean="0"/>
              <a:t>인스턴스가</a:t>
            </a:r>
            <a:r>
              <a:rPr lang="ko-KR" altLang="en-US" sz="2000" dirty="0" smtClean="0"/>
              <a:t> 만들어진다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err="1" smtClean="0"/>
              <a:t>PerSession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클라이언트의 세션마다 서비스 </a:t>
            </a:r>
            <a:r>
              <a:rPr lang="ko-KR" altLang="en-US" sz="2000" dirty="0" err="1" smtClean="0"/>
              <a:t>인스턴스를</a:t>
            </a:r>
            <a:r>
              <a:rPr lang="ko-KR" altLang="en-US" sz="2000" dirty="0" smtClean="0"/>
              <a:t> 생성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ko-KR" altLang="en-US" sz="2000" dirty="0" smtClean="0"/>
              <a:t>만약 세션을 사용하지 않는 채널일 때 이 모드를 사용하면 </a:t>
            </a:r>
            <a:r>
              <a:rPr lang="en-US" altLang="ko-KR" sz="2000" dirty="0" err="1" smtClean="0"/>
              <a:t>PerCall</a:t>
            </a:r>
            <a:r>
              <a:rPr lang="ko-KR" altLang="en-US" sz="2000" dirty="0" smtClean="0"/>
              <a:t>과 같은 방식으로 동작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위의 세 개의 모든 중 </a:t>
            </a:r>
            <a:r>
              <a:rPr lang="en-US" altLang="ko-KR" sz="2000" dirty="0" err="1" smtClean="0"/>
              <a:t>defaul</a:t>
            </a:r>
            <a:r>
              <a:rPr lang="ko-KR" altLang="en-US" sz="2000" dirty="0" smtClean="0"/>
              <a:t>는 </a:t>
            </a:r>
            <a:r>
              <a:rPr lang="en-US" altLang="ko-KR" sz="2000" dirty="0" err="1" smtClean="0"/>
              <a:t>PerSession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5172891" y="518942"/>
            <a:ext cx="3091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서비스의 </a:t>
            </a:r>
            <a:r>
              <a:rPr lang="ko-KR" altLang="en-US" b="1" dirty="0" err="1">
                <a:solidFill>
                  <a:srgbClr val="0070C0"/>
                </a:solidFill>
              </a:rPr>
              <a:t>인스턴스를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조절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0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3903617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 smtClean="0"/>
              <a:t>ConcurrencyMode</a:t>
            </a:r>
            <a:endParaRPr kumimoji="1" lang="ja-JP" altLang="en-US" sz="3200" b="1" dirty="0"/>
          </a:p>
        </p:txBody>
      </p:sp>
      <p:sp>
        <p:nvSpPr>
          <p:cNvPr id="3" name="직사각형 2"/>
          <p:cNvSpPr/>
          <p:nvPr/>
        </p:nvSpPr>
        <p:spPr>
          <a:xfrm>
            <a:off x="367937" y="1167173"/>
            <a:ext cx="111404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Single</a:t>
            </a:r>
            <a:br>
              <a:rPr lang="en-US" altLang="ko-KR" sz="2000" dirty="0" smtClean="0"/>
            </a:br>
            <a:r>
              <a:rPr lang="en-US" altLang="ko-KR" sz="2000" dirty="0" smtClean="0"/>
              <a:t>1</a:t>
            </a:r>
            <a:r>
              <a:rPr lang="ko-KR" altLang="en-US" sz="2000" dirty="0" smtClean="0"/>
              <a:t>개의 </a:t>
            </a:r>
            <a:r>
              <a:rPr lang="ko-KR" altLang="en-US" sz="2000" dirty="0" err="1" smtClean="0"/>
              <a:t>인스턴스</a:t>
            </a:r>
            <a:r>
              <a:rPr lang="ko-KR" altLang="en-US" sz="2000" dirty="0" smtClean="0"/>
              <a:t> 내에 단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개의 </a:t>
            </a:r>
            <a:r>
              <a:rPr lang="ko-KR" altLang="en-US" sz="2000" dirty="0" err="1" smtClean="0"/>
              <a:t>스레드만이</a:t>
            </a:r>
            <a:r>
              <a:rPr lang="ko-KR" altLang="en-US" sz="2000" dirty="0" smtClean="0"/>
              <a:t> 동작하도록 설정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ko-KR" altLang="en-US" sz="2000" dirty="0" err="1" smtClean="0"/>
              <a:t>스레드</a:t>
            </a:r>
            <a:r>
              <a:rPr lang="ko-KR" altLang="en-US" sz="2000" dirty="0" smtClean="0"/>
              <a:t> 동시성에 의해서 발생하는 문제를 걱정하지 않아도 된다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ko-KR" altLang="en-US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Reentrant</a:t>
            </a:r>
            <a:br>
              <a:rPr lang="en-US" altLang="ko-KR" sz="2000" dirty="0" smtClean="0"/>
            </a:br>
            <a:r>
              <a:rPr lang="en-US" altLang="ko-KR" sz="2000" dirty="0" smtClean="0"/>
              <a:t>1</a:t>
            </a:r>
            <a:r>
              <a:rPr lang="ko-KR" altLang="en-US" sz="2000" dirty="0" smtClean="0"/>
              <a:t>개의 </a:t>
            </a:r>
            <a:r>
              <a:rPr lang="ko-KR" altLang="en-US" sz="2000" dirty="0" err="1" smtClean="0"/>
              <a:t>인스턴스에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개의 </a:t>
            </a:r>
            <a:r>
              <a:rPr lang="ko-KR" altLang="en-US" sz="2000" dirty="0" err="1" smtClean="0"/>
              <a:t>스레드만</a:t>
            </a:r>
            <a:r>
              <a:rPr lang="ko-KR" altLang="en-US" sz="2000" dirty="0" smtClean="0"/>
              <a:t> 동작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ko-KR" altLang="en-US" sz="2000" dirty="0" smtClean="0"/>
              <a:t>위의 </a:t>
            </a:r>
            <a:r>
              <a:rPr lang="ko-KR" altLang="en-US" sz="2000" dirty="0" err="1" smtClean="0"/>
              <a:t>싱글과</a:t>
            </a:r>
            <a:r>
              <a:rPr lang="ko-KR" altLang="en-US" sz="2000" dirty="0" smtClean="0"/>
              <a:t> 비슷하지만 하나의 </a:t>
            </a:r>
            <a:r>
              <a:rPr lang="ko-KR" altLang="en-US" sz="2000" dirty="0" err="1" smtClean="0"/>
              <a:t>스레드만</a:t>
            </a:r>
            <a:r>
              <a:rPr lang="ko-KR" altLang="en-US" sz="2000" dirty="0" smtClean="0"/>
              <a:t> 동작하는 도중 다른 작업을 할 수 있음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클라이언트에 통보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클라이언트 </a:t>
            </a:r>
            <a:r>
              <a:rPr lang="ko-KR" altLang="en-US" sz="2000" dirty="0" err="1" smtClean="0"/>
              <a:t>콜백</a:t>
            </a:r>
            <a:r>
              <a:rPr lang="ko-KR" altLang="en-US" sz="2000" dirty="0" smtClean="0"/>
              <a:t> 호출</a:t>
            </a:r>
            <a:r>
              <a:rPr lang="en-US" altLang="ko-KR" sz="2000" dirty="0" smtClean="0"/>
              <a:t>).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Multiple</a:t>
            </a:r>
            <a:br>
              <a:rPr lang="en-US" altLang="ko-KR" sz="2000" dirty="0" smtClean="0"/>
            </a:br>
            <a:r>
              <a:rPr lang="en-US" altLang="ko-KR" sz="2000" dirty="0" smtClean="0"/>
              <a:t>1</a:t>
            </a:r>
            <a:r>
              <a:rPr lang="ko-KR" altLang="en-US" sz="2000" dirty="0" smtClean="0"/>
              <a:t>개의 </a:t>
            </a:r>
            <a:r>
              <a:rPr lang="ko-KR" altLang="en-US" sz="2000" dirty="0" err="1" smtClean="0"/>
              <a:t>인스턴스에서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개 이상의 </a:t>
            </a:r>
            <a:r>
              <a:rPr lang="ko-KR" altLang="en-US" sz="2000" dirty="0" err="1" smtClean="0"/>
              <a:t>스레드가</a:t>
            </a:r>
            <a:r>
              <a:rPr lang="ko-KR" altLang="en-US" sz="2000" dirty="0" smtClean="0"/>
              <a:t> 동작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ko-KR" altLang="en-US" sz="2000" dirty="0" smtClean="0"/>
              <a:t>공유 리소스의 동기화 관리를 잘해야 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4641670" y="518942"/>
            <a:ext cx="1785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동시성 설정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28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75211" y="1511834"/>
            <a:ext cx="104241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/>
              <a:t>WCF 서비스의 </a:t>
            </a:r>
            <a:r>
              <a:rPr lang="ko-KR" altLang="en-US" sz="2000" dirty="0" smtClean="0"/>
              <a:t>동시성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>
                <a:hlinkClick r:id="rId2"/>
              </a:rPr>
              <a:t>http</a:t>
            </a:r>
            <a:r>
              <a:rPr lang="ko-KR" altLang="en-US" sz="2000" dirty="0">
                <a:hlinkClick r:id="rId2"/>
              </a:rPr>
              <a:t>://</a:t>
            </a:r>
            <a:r>
              <a:rPr lang="ko-KR" altLang="en-US" sz="2000" dirty="0" smtClean="0">
                <a:hlinkClick r:id="rId2"/>
              </a:rPr>
              <a:t>ruaa.tistory.com/20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>
                <a:hlinkClick r:id="rId3"/>
              </a:rPr>
              <a:t>http</a:t>
            </a:r>
            <a:r>
              <a:rPr lang="ko-KR" altLang="en-US" sz="2000" dirty="0">
                <a:hlinkClick r:id="rId3"/>
              </a:rPr>
              <a:t>://</a:t>
            </a:r>
            <a:r>
              <a:rPr lang="ko-KR" altLang="en-US" sz="2000" dirty="0" smtClean="0">
                <a:hlinkClick r:id="rId3"/>
              </a:rPr>
              <a:t>ruaa.tistory.com/21</a:t>
            </a:r>
            <a:r>
              <a:rPr lang="ko-KR" altLang="en-US" sz="2000" dirty="0" smtClean="0"/>
              <a:t> </a:t>
            </a:r>
            <a:endParaRPr lang="ko-KR" altLang="en-US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/>
              <a:t>WCF Instances and </a:t>
            </a:r>
            <a:r>
              <a:rPr lang="ko-KR" altLang="en-US" sz="2000" dirty="0" smtClean="0"/>
              <a:t>Threading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>
                <a:hlinkClick r:id="rId4"/>
              </a:rPr>
              <a:t>http</a:t>
            </a:r>
            <a:r>
              <a:rPr lang="ko-KR" altLang="en-US" sz="2000" dirty="0">
                <a:hlinkClick r:id="rId4"/>
              </a:rPr>
              <a:t>://</a:t>
            </a:r>
            <a:r>
              <a:rPr lang="ko-KR" altLang="en-US" sz="2000" dirty="0" smtClean="0">
                <a:hlinkClick r:id="rId4"/>
              </a:rPr>
              <a:t>www.dotnetconsult.co.uk/weblog2/2011/02/04/WCFInstancesAndThreading.aspx</a:t>
            </a:r>
            <a:r>
              <a:rPr lang="ko-KR" altLang="en-US" sz="2000" dirty="0" smtClean="0"/>
              <a:t> </a:t>
            </a:r>
            <a:endParaRPr lang="ko-KR" altLang="en-US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/>
              <a:t>WCF Concurrency (Single, Multiple, and Reentrant) and </a:t>
            </a:r>
            <a:r>
              <a:rPr lang="ko-KR" altLang="en-US" sz="2000" dirty="0" smtClean="0"/>
              <a:t>Throttling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>
                <a:hlinkClick r:id="rId5"/>
              </a:rPr>
              <a:t>http</a:t>
            </a:r>
            <a:r>
              <a:rPr lang="ko-KR" altLang="en-US" sz="2000" dirty="0">
                <a:hlinkClick r:id="rId5"/>
              </a:rPr>
              <a:t>://</a:t>
            </a:r>
            <a:r>
              <a:rPr lang="ko-KR" altLang="en-US" sz="2000" dirty="0" smtClean="0">
                <a:hlinkClick r:id="rId5"/>
              </a:rPr>
              <a:t>www.codeproject.com/Articles/89858/WCF-Concurrency-Single-Multiple-and-Reentrant-and</a:t>
            </a: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4371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0369" y="489736"/>
            <a:ext cx="78122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WCF</a:t>
            </a:r>
            <a:r>
              <a:rPr lang="ko-KR" altLang="en-US" sz="6000" b="1" dirty="0"/>
              <a:t>에 </a:t>
            </a:r>
            <a:r>
              <a:rPr lang="ko-KR" altLang="en-US" sz="6000" b="1" dirty="0" smtClean="0"/>
              <a:t>대해서</a:t>
            </a:r>
            <a:r>
              <a:rPr lang="en-US" altLang="ko-KR" sz="6000" b="1" dirty="0" smtClean="0"/>
              <a:t>...</a:t>
            </a:r>
            <a:endParaRPr lang="ko-KR" altLang="en-US" sz="6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744158" y="6059319"/>
            <a:ext cx="43924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웹에 공개된 </a:t>
            </a:r>
            <a:r>
              <a:rPr lang="en-US" altLang="ko-KR" sz="1400" dirty="0"/>
              <a:t>'</a:t>
            </a:r>
            <a:r>
              <a:rPr lang="en-US" altLang="ko-KR" sz="1400" dirty="0" err="1"/>
              <a:t>wcf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재입문</a:t>
            </a:r>
            <a:r>
              <a:rPr lang="en-US" altLang="ko-KR" sz="1400" dirty="0"/>
              <a:t>' </a:t>
            </a:r>
            <a:r>
              <a:rPr lang="ko-KR" altLang="en-US" sz="1400" dirty="0"/>
              <a:t>이라서 문서의 내용을 인용</a:t>
            </a:r>
            <a:r>
              <a:rPr lang="en-US" altLang="ko-KR" sz="1400" dirty="0"/>
              <a:t>.</a:t>
            </a:r>
          </a:p>
          <a:p>
            <a:r>
              <a:rPr lang="en-US" altLang="ko-KR" sz="1200" dirty="0">
                <a:hlinkClick r:id="rId2"/>
              </a:rPr>
              <a:t>http://www.slideshare.net/TomoyukiObi/clrh-110716-wcfwf</a:t>
            </a:r>
            <a:endParaRPr lang="ko-KR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31" y="1800665"/>
            <a:ext cx="3975532" cy="4751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14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796616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smtClean="0"/>
              <a:t>세션과 바인딩</a:t>
            </a:r>
            <a:endParaRPr kumimoji="1" lang="ja-JP" altLang="en-US" sz="3200" b="1" dirty="0"/>
          </a:p>
        </p:txBody>
      </p:sp>
      <p:sp>
        <p:nvSpPr>
          <p:cNvPr id="3" name="직사각형 2"/>
          <p:cNvSpPr/>
          <p:nvPr/>
        </p:nvSpPr>
        <p:spPr>
          <a:xfrm>
            <a:off x="367937" y="1167173"/>
            <a:ext cx="1114044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/>
              <a:t>Session 지원 </a:t>
            </a:r>
            <a:r>
              <a:rPr lang="ko-KR" altLang="en-US" sz="2000" dirty="0" smtClean="0"/>
              <a:t>바인딩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NetTcpBinding</a:t>
            </a:r>
            <a:r>
              <a:rPr lang="ko-KR" altLang="en-US" sz="2000" dirty="0"/>
              <a:t>,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WSHttpBinding</a:t>
            </a:r>
            <a:r>
              <a:rPr lang="ko-KR" altLang="en-US" sz="2000" dirty="0"/>
              <a:t>,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NetNamedPipeBinding</a:t>
            </a:r>
            <a:r>
              <a:rPr lang="ko-KR" altLang="en-US" sz="2000" dirty="0"/>
              <a:t>,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etc</a:t>
            </a:r>
            <a:r>
              <a:rPr lang="ko-KR" altLang="en-US" sz="2000" dirty="0"/>
              <a:t>, every proxy gets an instance of the service</a:t>
            </a:r>
            <a:r>
              <a:rPr lang="ko-KR" altLang="en-US" sz="2000" dirty="0" smtClean="0"/>
              <a:t>.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ko-KR" altLang="en-US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/>
              <a:t>Session </a:t>
            </a:r>
            <a:r>
              <a:rPr lang="ko-KR" altLang="en-US" sz="2000" dirty="0" smtClean="0"/>
              <a:t>미 지원 바인딩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BasicHttpBinding</a:t>
            </a:r>
            <a:r>
              <a:rPr lang="ko-KR" altLang="en-US" sz="2000" dirty="0"/>
              <a:t>,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WebHttpBinding</a:t>
            </a:r>
            <a:r>
              <a:rPr lang="ko-KR" altLang="en-US" sz="2000" dirty="0"/>
              <a:t>,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we </a:t>
            </a:r>
            <a:r>
              <a:rPr lang="ko-KR" altLang="en-US" sz="2000" dirty="0"/>
              <a:t>get the same effect as PerCall.</a:t>
            </a:r>
          </a:p>
        </p:txBody>
      </p:sp>
    </p:spTree>
    <p:extLst>
      <p:ext uri="{BB962C8B-B14F-4D97-AF65-F5344CB8AC3E}">
        <p14:creationId xmlns:p14="http://schemas.microsoft.com/office/powerpoint/2010/main" val="313345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7" y="1124744"/>
            <a:ext cx="6958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WCF </a:t>
            </a:r>
            <a:r>
              <a:rPr lang="en-US" altLang="ko-KR" sz="5400" b="1" dirty="0" smtClean="0"/>
              <a:t>Restful </a:t>
            </a:r>
            <a:r>
              <a:rPr lang="ko-KR" altLang="en-US" sz="5400" b="1" dirty="0" smtClean="0"/>
              <a:t>서비스</a:t>
            </a:r>
            <a:endParaRPr lang="ko-KR" altLang="en-US" sz="5400" b="1" dirty="0"/>
          </a:p>
        </p:txBody>
      </p:sp>
      <p:pic>
        <p:nvPicPr>
          <p:cNvPr id="1026" name="Picture 2" descr="http://i631.photobucket.com/albums/uu33/hqiu6828/tech/restful-api_zps909fe74b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740" y="2413834"/>
            <a:ext cx="5937095" cy="390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41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796616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 smtClean="0"/>
              <a:t>RESTful</a:t>
            </a:r>
            <a:endParaRPr kumimoji="1" lang="ja-JP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67936" y="1288841"/>
            <a:ext cx="105134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sz="2000" dirty="0" smtClean="0"/>
              <a:t>URI</a:t>
            </a:r>
            <a:r>
              <a:rPr lang="ko-KR" altLang="en-US" sz="2000" dirty="0" smtClean="0"/>
              <a:t>나 표준 동사</a:t>
            </a:r>
            <a:r>
              <a:rPr lang="en-US" altLang="ko-KR" sz="2000" dirty="0" smtClean="0"/>
              <a:t>(POST, GET, PUT, DELETE) </a:t>
            </a:r>
            <a:r>
              <a:rPr lang="ko-KR" altLang="en-US" sz="2000" dirty="0" smtClean="0"/>
              <a:t>등 </a:t>
            </a:r>
            <a:r>
              <a:rPr lang="en-US" altLang="ko-KR" sz="2000" dirty="0" smtClean="0"/>
              <a:t>HTTP </a:t>
            </a:r>
            <a:r>
              <a:rPr lang="ko-KR" altLang="en-US" sz="2000" dirty="0" smtClean="0"/>
              <a:t>사양을 강하게 의식한 리소스 베이스의 접근을 제공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2000" dirty="0" smtClean="0"/>
              <a:t>최신의 프레임워크는 대 부분 </a:t>
            </a:r>
            <a:r>
              <a:rPr lang="en-US" altLang="ko-KR" sz="2000" dirty="0" err="1" smtClean="0"/>
              <a:t>RESTful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서비스를 만들 수 있는 기능 지원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ja-JP" sz="2000" dirty="0" smtClean="0"/>
              <a:t>WCF</a:t>
            </a:r>
            <a:r>
              <a:rPr lang="ko-KR" altLang="en-US" sz="2000" dirty="0" smtClean="0"/>
              <a:t>의</a:t>
            </a:r>
            <a:r>
              <a:rPr lang="ja-JP" altLang="en-US" sz="2000" dirty="0" smtClean="0"/>
              <a:t> </a:t>
            </a:r>
            <a:r>
              <a:rPr lang="en-US" altLang="ja-JP" sz="2000" dirty="0"/>
              <a:t>REST </a:t>
            </a:r>
            <a:r>
              <a:rPr lang="ko-KR" altLang="en-US" sz="2000" dirty="0" smtClean="0"/>
              <a:t>서비스에서는 </a:t>
            </a:r>
            <a:r>
              <a:rPr lang="en-US" altLang="ja-JP" sz="2000" dirty="0" smtClean="0"/>
              <a:t>POX (Plan</a:t>
            </a:r>
            <a:r>
              <a:rPr lang="ja-JP" altLang="en-US" sz="2000" dirty="0" smtClean="0"/>
              <a:t> </a:t>
            </a:r>
            <a:r>
              <a:rPr lang="en-US" altLang="ja-JP" sz="2000" dirty="0"/>
              <a:t>XML </a:t>
            </a:r>
            <a:r>
              <a:rPr lang="ko-KR" altLang="en-US" sz="2000" dirty="0" smtClean="0"/>
              <a:t>형</a:t>
            </a:r>
            <a:r>
              <a:rPr lang="ko-KR" altLang="en-US" sz="2000" dirty="0"/>
              <a:t>식</a:t>
            </a:r>
            <a:r>
              <a:rPr lang="en-US" altLang="ja-JP" sz="2000" dirty="0" smtClean="0"/>
              <a:t>), AJAX </a:t>
            </a:r>
            <a:r>
              <a:rPr lang="ko-KR" altLang="en-US" sz="2000" dirty="0" smtClean="0"/>
              <a:t>애플리케이션 등에서 사용 되는 </a:t>
            </a:r>
            <a:r>
              <a:rPr lang="en-US" altLang="ja-JP" sz="2000" b="1" dirty="0" smtClean="0"/>
              <a:t>JSON </a:t>
            </a:r>
            <a:r>
              <a:rPr lang="en-US" altLang="ja-JP" sz="2000" b="1" dirty="0"/>
              <a:t>(JavaScript Object Notation</a:t>
            </a:r>
            <a:r>
              <a:rPr lang="en-US" altLang="ja-JP" sz="2000" b="1" dirty="0" smtClean="0"/>
              <a:t>)</a:t>
            </a:r>
            <a:r>
              <a:rPr lang="en-US" altLang="ja-JP" sz="2000" dirty="0" smtClean="0"/>
              <a:t>, RSS/Atom </a:t>
            </a:r>
            <a:r>
              <a:rPr lang="ko-KR" altLang="en-US" sz="2000" dirty="0" smtClean="0"/>
              <a:t>등의 </a:t>
            </a:r>
            <a:r>
              <a:rPr lang="ko-KR" altLang="en-US" sz="2000" dirty="0" err="1" smtClean="0"/>
              <a:t>피드</a:t>
            </a:r>
            <a:r>
              <a:rPr lang="ko-KR" altLang="en-US" sz="2000" dirty="0" smtClean="0"/>
              <a:t> 등 다양한 메시지 포맷의 서비스를 구축하는 것이 가능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8936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640" y="496661"/>
            <a:ext cx="8261577" cy="527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1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19669" y="3035390"/>
            <a:ext cx="1024069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[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WebInvoke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(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UriTemplate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 =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"Add", Method =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"POST")]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public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void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Create(Member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instance)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{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 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 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BizMember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bizMember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 =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new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BizMember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();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 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 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bizMember.Add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(instance);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 smtClean="0">
                <a:latin typeface="돋움체" pitchFamily="49" charset="-127"/>
                <a:ea typeface="돋움체" pitchFamily="49" charset="-127"/>
                <a:cs typeface="굴림" pitchFamily="50" charset="-127"/>
              </a:rPr>
              <a:t>}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 </a:t>
            </a:r>
            <a:endParaRPr kumimoji="1" lang="en-US" altLang="ko-KR" sz="3200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51584" y="407707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87304" y="1835061"/>
            <a:ext cx="54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서비스로 들어온 요청의 </a:t>
            </a:r>
            <a:r>
              <a:rPr lang="en-US" altLang="ko-KR" b="1" dirty="0"/>
              <a:t>URI</a:t>
            </a:r>
            <a:r>
              <a:rPr lang="ko-KR" altLang="en-US" b="1" dirty="0"/>
              <a:t>와 </a:t>
            </a:r>
            <a:r>
              <a:rPr lang="ko-KR" altLang="en-US" b="1" dirty="0" err="1"/>
              <a:t>매핑을</a:t>
            </a:r>
            <a:r>
              <a:rPr lang="ko-KR" altLang="en-US" b="1" dirty="0"/>
              <a:t> 시키는 속성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 주소가 </a:t>
            </a:r>
            <a:r>
              <a:rPr lang="en-US" altLang="ko-KR" dirty="0"/>
              <a:t>http://localhost/Service </a:t>
            </a:r>
            <a:r>
              <a:rPr lang="ko-KR" altLang="en-US" dirty="0"/>
              <a:t>인 경우 위 주소는 </a:t>
            </a:r>
            <a:r>
              <a:rPr lang="en-US" altLang="ko-KR" b="1" dirty="0"/>
              <a:t>http://localhost/Service/Add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ko-KR" altLang="en-US" dirty="0" smtClean="0"/>
              <a:t>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b="1" dirty="0"/>
              <a:t>POST</a:t>
            </a:r>
            <a:r>
              <a:rPr lang="en-US" altLang="ko-KR" dirty="0"/>
              <a:t> </a:t>
            </a:r>
            <a:r>
              <a:rPr lang="ko-KR" altLang="en-US" dirty="0"/>
              <a:t>방식으로 요청한다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19668" y="3087642"/>
            <a:ext cx="10240693" cy="5000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90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95481" y="2594596"/>
            <a:ext cx="9176874" cy="363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[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WebGet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(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UriTemplate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 =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"{id}", 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ResponseFormat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=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WebMessageFormat.Json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)]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public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Member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Get(string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id)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{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 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 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BizMember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bizMember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 =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new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BizMember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();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 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return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bizMember.Get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(id);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}</a:t>
            </a:r>
            <a:endParaRPr kumimoji="1" lang="en-US" altLang="ko-KR" sz="3200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3598" y="1282289"/>
            <a:ext cx="576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 주소가 </a:t>
            </a:r>
            <a:r>
              <a:rPr lang="en-US" altLang="ko-KR" dirty="0"/>
              <a:t>http://localhost/Service </a:t>
            </a:r>
          </a:p>
          <a:p>
            <a:r>
              <a:rPr lang="en-US" altLang="ko-KR" dirty="0"/>
              <a:t>GET </a:t>
            </a:r>
            <a:r>
              <a:rPr lang="ko-KR" altLang="en-US" dirty="0"/>
              <a:t>방식으로 </a:t>
            </a:r>
            <a:r>
              <a:rPr lang="en-US" altLang="ko-KR" dirty="0"/>
              <a:t>http://localhost/Service/id </a:t>
            </a:r>
            <a:r>
              <a:rPr lang="ko-KR" altLang="en-US" dirty="0"/>
              <a:t>값으로 요청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답변은 </a:t>
            </a:r>
            <a:r>
              <a:rPr lang="en-US" altLang="ko-KR" b="1" dirty="0" err="1"/>
              <a:t>JSon</a:t>
            </a:r>
            <a:r>
              <a:rPr lang="en-US" altLang="ko-KR" b="1" dirty="0"/>
              <a:t> </a:t>
            </a:r>
            <a:r>
              <a:rPr lang="ko-KR" altLang="en-US" b="1" dirty="0"/>
              <a:t>포맷</a:t>
            </a:r>
            <a:r>
              <a:rPr lang="ko-KR" altLang="en-US" dirty="0"/>
              <a:t>으로 클라이언트에 보낸다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72039" y="2708818"/>
            <a:ext cx="8316099" cy="1040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92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36467" y="2652831"/>
            <a:ext cx="995577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[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WebGet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(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UriTemplate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 =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"{user/id}", 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ResponseFormat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=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WebMessageFormat.Json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)]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public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Member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Get(string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id)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{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 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 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BizMember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bizMember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 =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new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BizMember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();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 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return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bizMember.Get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(id);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}</a:t>
            </a:r>
            <a:endParaRPr kumimoji="1" lang="en-US" altLang="ko-KR" sz="3200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52728" y="1452502"/>
            <a:ext cx="6923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 주소가 </a:t>
            </a:r>
            <a:r>
              <a:rPr lang="en-US" altLang="ko-KR" dirty="0"/>
              <a:t>http://localhost/Service </a:t>
            </a:r>
          </a:p>
          <a:p>
            <a:r>
              <a:rPr lang="en-US" altLang="ko-KR" dirty="0"/>
              <a:t>GET </a:t>
            </a:r>
            <a:r>
              <a:rPr lang="ko-KR" altLang="en-US" dirty="0"/>
              <a:t>방식으로 </a:t>
            </a:r>
            <a:r>
              <a:rPr lang="en-US" altLang="ko-KR" dirty="0"/>
              <a:t>http://localhost/Service/user/id </a:t>
            </a:r>
            <a:r>
              <a:rPr lang="ko-KR" altLang="en-US" dirty="0"/>
              <a:t>값으로 요청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답변은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포맷으로 클라이언트에 보낸다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76094" y="2708818"/>
            <a:ext cx="8316099" cy="1040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0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081199" y="2245026"/>
            <a:ext cx="7848872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/>
              <a:t>public class ServerService : IServerService</a:t>
            </a:r>
          </a:p>
          <a:p>
            <a:r>
              <a:rPr lang="en-US" altLang="ja-JP" sz="1400"/>
              <a:t>{</a:t>
            </a:r>
          </a:p>
          <a:p>
            <a:r>
              <a:rPr lang="en-US" altLang="ja-JP" sz="1400"/>
              <a:t>	ServerService()</a:t>
            </a:r>
          </a:p>
          <a:p>
            <a:r>
              <a:rPr lang="en-US" altLang="ja-JP" sz="1400"/>
              <a:t>	{</a:t>
            </a:r>
          </a:p>
          <a:p>
            <a:r>
              <a:rPr lang="en-US" altLang="ja-JP" sz="1400"/>
              <a:t>		ServerInit.Setting();</a:t>
            </a:r>
          </a:p>
          <a:p>
            <a:r>
              <a:rPr lang="en-US" altLang="ja-JP" sz="1400"/>
              <a:t>	}</a:t>
            </a:r>
          </a:p>
          <a:p>
            <a:r>
              <a:rPr lang="en-US" altLang="ja-JP" sz="1400"/>
              <a:t>	</a:t>
            </a:r>
          </a:p>
          <a:p>
            <a:r>
              <a:rPr lang="en-US" altLang="ja-JP" sz="1400"/>
              <a:t>	// </a:t>
            </a:r>
            <a:r>
              <a:rPr lang="ko-KR" altLang="en-US" sz="1400"/>
              <a:t>회원 가입</a:t>
            </a:r>
          </a:p>
          <a:p>
            <a:r>
              <a:rPr lang="ko-KR" altLang="en-US" sz="1400"/>
              <a:t>	</a:t>
            </a:r>
            <a:r>
              <a:rPr lang="en-US" altLang="ko-KR" sz="1400"/>
              <a:t>[</a:t>
            </a:r>
            <a:r>
              <a:rPr lang="en-US" altLang="ja-JP" sz="1400"/>
              <a:t>WebInvoke(Method = "POST",</a:t>
            </a:r>
          </a:p>
          <a:p>
            <a:r>
              <a:rPr lang="en-US" altLang="ja-JP" sz="1400"/>
              <a:t>		RequestFormat = WebMessageFormat.Json,</a:t>
            </a:r>
          </a:p>
          <a:p>
            <a:r>
              <a:rPr lang="en-US" altLang="ja-JP" sz="1400"/>
              <a:t>		ResponseFormat = WebMessageFormat.Json,</a:t>
            </a:r>
          </a:p>
          <a:p>
            <a:r>
              <a:rPr lang="en-US" altLang="ja-JP" sz="1400"/>
              <a:t>		UriTemplate = "RequestRegister")]</a:t>
            </a:r>
          </a:p>
          <a:p>
            <a:r>
              <a:rPr lang="en-US" altLang="ja-JP" sz="1400"/>
              <a:t>	public RES_REGISTER_DATA RequestRegister(REQ_REGISTER_DATA reqData)</a:t>
            </a:r>
          </a:p>
          <a:p>
            <a:r>
              <a:rPr lang="en-US" altLang="ja-JP" sz="1400"/>
              <a:t>	{</a:t>
            </a:r>
          </a:p>
          <a:p>
            <a:r>
              <a:rPr lang="en-US" altLang="ja-JP" sz="1400"/>
              <a:t>	   ....</a:t>
            </a:r>
          </a:p>
          <a:p>
            <a:r>
              <a:rPr lang="en-US" altLang="ja-JP" sz="1400"/>
              <a:t>	   return new RES_REGISTER_DATA { Result = ERROR_CODE.SERVER_ERROR };</a:t>
            </a:r>
          </a:p>
          <a:p>
            <a:r>
              <a:rPr lang="en-US" altLang="ja-JP" sz="1400"/>
              <a:t>	}</a:t>
            </a:r>
          </a:p>
          <a:p>
            <a:r>
              <a:rPr lang="en-US" altLang="ja-JP" sz="1400"/>
              <a:t>}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2081199" y="603846"/>
            <a:ext cx="7848872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/>
              <a:t>[ServiceContract]</a:t>
            </a:r>
          </a:p>
          <a:p>
            <a:r>
              <a:rPr lang="en-US" altLang="ja-JP" sz="1400"/>
              <a:t>public interface IServerService</a:t>
            </a:r>
          </a:p>
          <a:p>
            <a:r>
              <a:rPr lang="en-US" altLang="ja-JP" sz="1400"/>
              <a:t>{</a:t>
            </a:r>
          </a:p>
          <a:p>
            <a:r>
              <a:rPr lang="en-US" altLang="ja-JP" sz="1400"/>
              <a:t>	[OperationContract]</a:t>
            </a:r>
          </a:p>
          <a:p>
            <a:r>
              <a:rPr lang="en-US" altLang="ja-JP" sz="1400"/>
              <a:t>	RES_REGISTER_DATA RequestRegister(REQ_REGISTER_DATA reqData);</a:t>
            </a:r>
          </a:p>
          <a:p>
            <a:r>
              <a:rPr lang="en-US" altLang="ja-JP" sz="1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505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62" y="1704157"/>
            <a:ext cx="11160532" cy="333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0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4644" y="1238491"/>
            <a:ext cx="1173672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WCF</a:t>
            </a:r>
            <a:r>
              <a:rPr lang="ko-KR" altLang="en-US" sz="5400" b="1" dirty="0" smtClean="0"/>
              <a:t>의 단점</a:t>
            </a:r>
            <a:r>
              <a:rPr lang="en-US" altLang="ko-KR" sz="5400" b="1" dirty="0" smtClean="0"/>
              <a:t>.... </a:t>
            </a:r>
          </a:p>
          <a:p>
            <a:r>
              <a:rPr lang="en-US" altLang="ko-KR" sz="6600" b="1" dirty="0" smtClean="0"/>
              <a:t>100% </a:t>
            </a:r>
            <a:r>
              <a:rPr lang="ko-KR" altLang="en-US" sz="6600" b="1" dirty="0" smtClean="0"/>
              <a:t>사용하려면 </a:t>
            </a:r>
            <a:r>
              <a:rPr lang="en-US" altLang="ko-KR" sz="6600" b="1" dirty="0" smtClean="0"/>
              <a:t>Windows .NET </a:t>
            </a:r>
            <a:r>
              <a:rPr lang="ko-KR" altLang="en-US" sz="6600" b="1" dirty="0" smtClean="0"/>
              <a:t>플랫폼에서만</a:t>
            </a:r>
            <a:r>
              <a:rPr lang="en-US" altLang="ko-KR" sz="6600" b="1" dirty="0" smtClean="0"/>
              <a:t>..</a:t>
            </a:r>
            <a:endParaRPr lang="ko-KR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92897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7937" y="286749"/>
            <a:ext cx="7966166" cy="601525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3200" b="1" dirty="0"/>
              <a:t>WCF </a:t>
            </a:r>
            <a:r>
              <a:rPr kumimoji="1" lang="ko-KR" altLang="en-US" sz="3200" b="1" dirty="0"/>
              <a:t>라는 것은</a:t>
            </a:r>
            <a:endParaRPr kumimoji="1" lang="ja-JP" altLang="en-US" sz="32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67937" y="1164907"/>
            <a:ext cx="11258006" cy="4752568"/>
          </a:xfrm>
        </p:spPr>
        <p:txBody>
          <a:bodyPr>
            <a:normAutofit/>
          </a:bodyPr>
          <a:lstStyle/>
          <a:p>
            <a:r>
              <a:rPr kumimoji="1" lang="ko-KR" altLang="en-US" sz="2400" dirty="0" smtClean="0"/>
              <a:t>다종</a:t>
            </a:r>
            <a:r>
              <a:rPr kumimoji="1" lang="en-US" altLang="ko-KR" sz="2400" dirty="0" smtClean="0"/>
              <a:t> </a:t>
            </a:r>
            <a:r>
              <a:rPr kumimoji="1" lang="ko-KR" altLang="en-US" sz="2400" dirty="0" smtClean="0"/>
              <a:t>다양하게 </a:t>
            </a:r>
            <a:r>
              <a:rPr kumimoji="1" lang="ko-KR" altLang="en-US" sz="2400" dirty="0"/>
              <a:t>존재하는 커뮤니케이션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통신</a:t>
            </a:r>
            <a:r>
              <a:rPr kumimoji="1" lang="en-US" altLang="ko-KR" sz="2400" dirty="0"/>
              <a:t>)</a:t>
            </a:r>
            <a:r>
              <a:rPr kumimoji="1" lang="ko-KR" altLang="en-US" sz="2400" dirty="0"/>
              <a:t>을 범용적으로 프로그래밍</a:t>
            </a:r>
            <a:r>
              <a:rPr kumimoji="1" lang="en-US" altLang="ko-KR" sz="2400" dirty="0"/>
              <a:t>/</a:t>
            </a:r>
            <a:r>
              <a:rPr kumimoji="1" lang="ko-KR" altLang="en-US" sz="2400" dirty="0"/>
              <a:t>구축하기 위한 기반</a:t>
            </a:r>
            <a:r>
              <a:rPr kumimoji="1" lang="en-US" altLang="ko-KR" sz="2400" dirty="0"/>
              <a:t>.</a:t>
            </a:r>
            <a:br>
              <a:rPr kumimoji="1" lang="en-US" altLang="ko-KR" sz="2400" dirty="0"/>
            </a:br>
            <a:endParaRPr kumimoji="1" lang="en-US" altLang="ja-JP" sz="2400" dirty="0"/>
          </a:p>
          <a:p>
            <a:r>
              <a:rPr lang="ko-KR" altLang="en-US" sz="2400" dirty="0"/>
              <a:t>구성 파일에 따라서 </a:t>
            </a:r>
            <a:r>
              <a:rPr lang="ko-KR" altLang="en-US" sz="2400" dirty="0" smtClean="0"/>
              <a:t>행동을 </a:t>
            </a:r>
            <a:r>
              <a:rPr lang="ko-KR" altLang="en-US" sz="2400" dirty="0"/>
              <a:t>변경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endParaRPr lang="en-US" altLang="ja-JP" sz="2400" dirty="0"/>
          </a:p>
          <a:p>
            <a:r>
              <a:rPr lang="ko-KR" altLang="en-US" sz="2400" dirty="0" err="1"/>
              <a:t>로직에</a:t>
            </a:r>
            <a:r>
              <a:rPr lang="ko-KR" altLang="en-US" sz="2400" dirty="0"/>
              <a:t> 의한 동적인 구성 변경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endParaRPr lang="en-US" altLang="ja-JP" sz="2400" dirty="0"/>
          </a:p>
          <a:p>
            <a:r>
              <a:rPr kumimoji="1" lang="en-US" altLang="ja-JP" sz="2400" dirty="0"/>
              <a:t>Web</a:t>
            </a:r>
            <a:r>
              <a:rPr kumimoji="1" lang="ko-KR" altLang="en-US" sz="2400" dirty="0"/>
              <a:t>에 한정되지 않은 서비스 제공 등을 주 용도로</a:t>
            </a:r>
            <a:r>
              <a:rPr kumimoji="1" lang="en-US" altLang="ko-KR" sz="2400" dirty="0"/>
              <a:t>.</a:t>
            </a:r>
            <a:r>
              <a:rPr kumimoji="1" lang="en-US" altLang="ja-JP" sz="2400" dirty="0"/>
              <a:t> 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9300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113" y="719740"/>
            <a:ext cx="9572625" cy="52101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892951" y="5929915"/>
            <a:ext cx="50311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3"/>
              </a:rPr>
              <a:t>https://</a:t>
            </a:r>
            <a:r>
              <a:rPr lang="ko-KR" altLang="en-US" sz="1200" dirty="0" smtClean="0">
                <a:hlinkClick r:id="rId3"/>
              </a:rPr>
              <a:t>trello.com/b/vRPTMfdz/net-framework-integration-into-mono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 flipV="1">
            <a:off x="6632294" y="1527859"/>
            <a:ext cx="2372810" cy="5440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96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68" y="66790"/>
            <a:ext cx="6574420" cy="337078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68" y="3437573"/>
            <a:ext cx="6574420" cy="334329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817488" y="3160574"/>
            <a:ext cx="43366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4"/>
              </a:rPr>
              <a:t>http://</a:t>
            </a:r>
            <a:r>
              <a:rPr lang="ko-KR" altLang="en-US" sz="1200" dirty="0" smtClean="0">
                <a:hlinkClick r:id="rId4"/>
              </a:rPr>
              <a:t>www.dotnetfoundation.org/blog/wcf-is-open-source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6817488" y="6581001"/>
            <a:ext cx="24204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hlinkClick r:id="rId5"/>
              </a:rPr>
              <a:t>https://github.com/dotnet/wcf</a:t>
            </a:r>
            <a:r>
              <a:rPr lang="ko-KR" altLang="en-US" sz="1200" dirty="0" smtClean="0">
                <a:hlinkClick r:id="rId5"/>
              </a:rPr>
              <a:t>/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0377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67936" y="1235614"/>
            <a:ext cx="95804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C# </a:t>
            </a:r>
            <a:r>
              <a:rPr lang="ko-KR" altLang="en-US" sz="2000" dirty="0"/>
              <a:t>언어를 공부한다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endParaRPr lang="en-US" altLang="ko-KR" sz="2000" dirty="0"/>
          </a:p>
          <a:p>
            <a:pPr marL="342900" indent="-342900">
              <a:buFont typeface="+mj-lt"/>
              <a:buAutoNum type="arabicPeriod"/>
            </a:pPr>
            <a:r>
              <a:rPr lang="pl-PL" altLang="ko-KR" sz="2000" dirty="0"/>
              <a:t>WCF </a:t>
            </a:r>
            <a:r>
              <a:rPr lang="ko-KR" altLang="en-US" sz="2000" dirty="0"/>
              <a:t>기본</a:t>
            </a:r>
            <a:r>
              <a:rPr lang="en-US" altLang="ko-KR" sz="2000" dirty="0"/>
              <a:t> </a:t>
            </a:r>
            <a:r>
              <a:rPr lang="ko-KR" altLang="en-US" sz="2000" dirty="0"/>
              <a:t>프로그래밍을 학습하기 위해 아래 사이트의 강좌 글을 쭉 본다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pl-PL" altLang="ko-KR" sz="2000" u="sng" dirty="0">
                <a:hlinkClick r:id="rId2"/>
              </a:rPr>
              <a:t>http://akj61300.blog.me/80182137426</a:t>
            </a:r>
            <a:r>
              <a:rPr lang="en-US" altLang="ko-KR" sz="2000" u="sng" dirty="0"/>
              <a:t/>
            </a:r>
            <a:br>
              <a:rPr lang="en-US" altLang="ko-KR" sz="2000" u="sng" dirty="0"/>
            </a:br>
            <a:r>
              <a:rPr lang="en-US" altLang="ko-KR" sz="2000" dirty="0"/>
              <a:t>WCF</a:t>
            </a:r>
            <a:r>
              <a:rPr lang="ko-KR" altLang="en-US" sz="2000" dirty="0"/>
              <a:t>를 가장 쉽고 간단하게 잘 설명했다</a:t>
            </a:r>
            <a:r>
              <a:rPr lang="en-US" altLang="ko-KR" sz="2000" dirty="0"/>
              <a:t>. </a:t>
            </a:r>
            <a:r>
              <a:rPr lang="ko-KR" altLang="en-US" sz="2000" dirty="0"/>
              <a:t>초보자에게 강력 추천한다</a:t>
            </a:r>
            <a:r>
              <a:rPr lang="en-US" altLang="ko-KR" sz="2000" dirty="0"/>
              <a:t>.</a:t>
            </a:r>
            <a:r>
              <a:rPr lang="en-US" altLang="ko-KR" sz="2000" u="sng" dirty="0"/>
              <a:t/>
            </a:r>
            <a:br>
              <a:rPr lang="en-US" altLang="ko-KR" sz="2000" u="sng" dirty="0"/>
            </a:br>
            <a:endParaRPr lang="en-US" altLang="ko-KR" sz="2000" u="sng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000" dirty="0"/>
              <a:t>출판된 책 중 </a:t>
            </a:r>
            <a:r>
              <a:rPr lang="en-US" altLang="ko-KR" sz="2000" dirty="0"/>
              <a:t>'</a:t>
            </a:r>
            <a:r>
              <a:rPr lang="ko-KR" altLang="en-US" sz="2000" dirty="0"/>
              <a:t>유수석의 </a:t>
            </a:r>
            <a:r>
              <a:rPr lang="en-US" altLang="ko-KR" sz="2000" dirty="0"/>
              <a:t>WCF </a:t>
            </a:r>
            <a:r>
              <a:rPr lang="ko-KR" altLang="en-US" sz="2000" dirty="0"/>
              <a:t>바이블</a:t>
            </a:r>
            <a:r>
              <a:rPr lang="en-US" altLang="ko-KR" sz="2000" dirty="0"/>
              <a:t>'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레퍼런스로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참고한다</a:t>
            </a:r>
            <a:r>
              <a:rPr lang="en-US" altLang="ko-KR" sz="2000" dirty="0" smtClean="0"/>
              <a:t>.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endParaRPr lang="en-US" altLang="ko-KR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 smtClean="0"/>
              <a:t>WCF Tutorial</a:t>
            </a:r>
            <a:br>
              <a:rPr lang="en-US" altLang="ko-KR" sz="2000" dirty="0" smtClean="0"/>
            </a:br>
            <a:r>
              <a:rPr lang="en-US" altLang="ko-KR" sz="2000" dirty="0" smtClean="0">
                <a:hlinkClick r:id="rId3"/>
              </a:rPr>
              <a:t>http</a:t>
            </a:r>
            <a:r>
              <a:rPr lang="en-US" altLang="ko-KR" sz="2000" dirty="0">
                <a:hlinkClick r:id="rId3"/>
              </a:rPr>
              <a:t>://</a:t>
            </a:r>
            <a:r>
              <a:rPr lang="en-US" altLang="ko-KR" sz="2000" dirty="0" smtClean="0">
                <a:hlinkClick r:id="rId3"/>
              </a:rPr>
              <a:t>www.tutorialspoint.com/wcf/index.htm</a:t>
            </a:r>
            <a:r>
              <a:rPr lang="en-US" altLang="ko-KR" sz="2000" dirty="0" smtClean="0"/>
              <a:t> </a:t>
            </a:r>
            <a:br>
              <a:rPr lang="en-US" altLang="ko-KR" sz="2000" dirty="0" smtClean="0"/>
            </a:br>
            <a:endParaRPr lang="en-US" altLang="ko-KR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 err="1"/>
              <a:t>CodeProject</a:t>
            </a:r>
            <a:r>
              <a:rPr lang="en-US" altLang="ko-KR" sz="2000" dirty="0"/>
              <a:t> </a:t>
            </a:r>
            <a:r>
              <a:rPr lang="ko-KR" altLang="en-US" sz="2000" dirty="0"/>
              <a:t>사이트에 </a:t>
            </a:r>
            <a:r>
              <a:rPr lang="ko-KR" altLang="en-US" sz="2000" dirty="0" smtClean="0"/>
              <a:t>가서 다양한 </a:t>
            </a:r>
            <a:r>
              <a:rPr lang="en-US" altLang="ko-KR" sz="2000" dirty="0"/>
              <a:t>WCF </a:t>
            </a:r>
            <a:r>
              <a:rPr lang="ko-KR" altLang="en-US" sz="2000" dirty="0"/>
              <a:t>관련 글을 </a:t>
            </a:r>
            <a:r>
              <a:rPr lang="ko-KR" altLang="en-US" sz="2000" dirty="0" smtClean="0"/>
              <a:t>본다</a:t>
            </a:r>
            <a:r>
              <a:rPr lang="en-US" altLang="ko-KR" sz="2000" dirty="0"/>
              <a:t>.</a:t>
            </a:r>
            <a:endParaRPr lang="pl-PL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203766" y="5357031"/>
            <a:ext cx="9815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1, 2</a:t>
            </a:r>
            <a:r>
              <a:rPr lang="ko-KR" altLang="en-US" sz="3200" b="1" dirty="0">
                <a:solidFill>
                  <a:srgbClr val="FF0000"/>
                </a:solidFill>
              </a:rPr>
              <a:t>번만 알아도 </a:t>
            </a:r>
            <a:r>
              <a:rPr lang="en-US" altLang="ko-KR" sz="3200" b="1" dirty="0">
                <a:solidFill>
                  <a:srgbClr val="FF0000"/>
                </a:solidFill>
              </a:rPr>
              <a:t>WCF</a:t>
            </a:r>
            <a:r>
              <a:rPr lang="ko-KR" altLang="en-US" sz="3200" b="1" dirty="0">
                <a:solidFill>
                  <a:srgbClr val="FF0000"/>
                </a:solidFill>
              </a:rPr>
              <a:t> 사용에는 대부분 문제가 없다</a:t>
            </a:r>
            <a:r>
              <a:rPr lang="en-US" altLang="ko-KR" sz="3200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3200" b="1" dirty="0">
                <a:solidFill>
                  <a:srgbClr val="FF0000"/>
                </a:solidFill>
              </a:rPr>
              <a:t>WCF</a:t>
            </a:r>
            <a:r>
              <a:rPr lang="ko-KR" altLang="en-US" sz="3200" b="1" dirty="0">
                <a:solidFill>
                  <a:srgbClr val="FF0000"/>
                </a:solidFill>
              </a:rPr>
              <a:t>는 사용하기 쉬운 기술이다</a:t>
            </a:r>
            <a:r>
              <a:rPr lang="en-US" altLang="ko-KR" sz="3200" b="1" dirty="0">
                <a:solidFill>
                  <a:srgbClr val="FF0000"/>
                </a:solidFill>
              </a:rPr>
              <a:t>.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367937" y="286749"/>
            <a:ext cx="796616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smtClean="0"/>
              <a:t>추천 </a:t>
            </a:r>
            <a:r>
              <a:rPr kumimoji="1" lang="en-US" altLang="ko-KR" sz="3200" b="1" dirty="0" smtClean="0"/>
              <a:t>WCF </a:t>
            </a:r>
            <a:r>
              <a:rPr kumimoji="1" lang="ko-KR" altLang="en-US" sz="3200" b="1" dirty="0" smtClean="0"/>
              <a:t>공부 방법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7495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93" y="1195011"/>
            <a:ext cx="7591425" cy="32289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367837" y="4588258"/>
            <a:ext cx="33570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hlinkClick r:id="rId3"/>
              </a:rPr>
              <a:t>http://</a:t>
            </a:r>
            <a:r>
              <a:rPr lang="ko-KR" altLang="en-US" sz="1400" dirty="0" smtClean="0">
                <a:hlinkClick r:id="rId3"/>
              </a:rPr>
              <a:t>akj61300.blog.me/80182137426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2256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621" y="967740"/>
            <a:ext cx="8332182" cy="387858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261352" y="4960761"/>
            <a:ext cx="57607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http://www.hanbit.co.kr/book/look.html?isbn=978-89-7914-721-6</a:t>
            </a:r>
          </a:p>
        </p:txBody>
      </p:sp>
    </p:spTree>
    <p:extLst>
      <p:ext uri="{BB962C8B-B14F-4D97-AF65-F5344CB8AC3E}">
        <p14:creationId xmlns:p14="http://schemas.microsoft.com/office/powerpoint/2010/main" val="129513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072" y="846637"/>
            <a:ext cx="7038975" cy="50863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366610" y="6050553"/>
            <a:ext cx="33384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hlinkClick r:id="rId3"/>
              </a:rPr>
              <a:t>http://www.codeproject.com/KB/WCF</a:t>
            </a:r>
            <a:r>
              <a:rPr lang="ko-KR" altLang="en-US" sz="1400" dirty="0" smtClean="0">
                <a:hlinkClick r:id="rId3"/>
              </a:rPr>
              <a:t>/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9697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870" y="758563"/>
            <a:ext cx="8705368" cy="562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7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62" y="1020501"/>
            <a:ext cx="6858000" cy="47244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23394" y="5744901"/>
            <a:ext cx="4682924" cy="286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3"/>
              </a:rPr>
              <a:t>http://</a:t>
            </a:r>
            <a:r>
              <a:rPr lang="ko-KR" altLang="en-US" sz="1200" dirty="0" smtClean="0">
                <a:hlinkClick r:id="rId3"/>
              </a:rPr>
              <a:t>www.codeproject.com/Articles/613677/WebSocket-in-WCF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6223" y="2441334"/>
            <a:ext cx="4439192" cy="319812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746026" y="5718376"/>
            <a:ext cx="4089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hlinkClick r:id="rId5"/>
              </a:rPr>
              <a:t>https://www.assetstore.unity3d.com/kr/#!/</a:t>
            </a:r>
            <a:r>
              <a:rPr lang="ko-KR" altLang="en-US" sz="1200" dirty="0" smtClean="0">
                <a:hlinkClick r:id="rId5"/>
              </a:rPr>
              <a:t>content/8959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8493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13" y="1546227"/>
            <a:ext cx="7867650" cy="36861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87963" y="2397128"/>
            <a:ext cx="31652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 smtClean="0"/>
              <a:t>실습</a:t>
            </a:r>
            <a:endParaRPr lang="ko-KR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312611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796616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smtClean="0"/>
              <a:t>WCF</a:t>
            </a:r>
            <a:r>
              <a:rPr kumimoji="1" lang="ko-KR" altLang="en-US" sz="3200" b="1" dirty="0" smtClean="0"/>
              <a:t>가 생기기 전에는</a:t>
            </a:r>
            <a:r>
              <a:rPr kumimoji="1" lang="en-US" altLang="ko-KR" sz="3200" b="1" dirty="0" smtClean="0"/>
              <a:t>....</a:t>
            </a:r>
            <a:endParaRPr kumimoji="1" lang="ja-JP" altLang="en-US" sz="3200" b="1" dirty="0"/>
          </a:p>
        </p:txBody>
      </p:sp>
      <p:sp>
        <p:nvSpPr>
          <p:cNvPr id="3" name="角丸四角形 26"/>
          <p:cNvSpPr/>
          <p:nvPr/>
        </p:nvSpPr>
        <p:spPr>
          <a:xfrm>
            <a:off x="1625028" y="2417883"/>
            <a:ext cx="8710737" cy="31653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24"/>
          <p:cNvSpPr/>
          <p:nvPr/>
        </p:nvSpPr>
        <p:spPr>
          <a:xfrm>
            <a:off x="1622798" y="2417883"/>
            <a:ext cx="3888432" cy="136815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3"/>
          <p:cNvSpPr/>
          <p:nvPr/>
        </p:nvSpPr>
        <p:spPr>
          <a:xfrm>
            <a:off x="6087294" y="2561156"/>
            <a:ext cx="4015002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ASP.NET Web Services </a:t>
            </a:r>
            <a:r>
              <a:rPr lang="en-US" altLang="ja-JP" sz="1600" dirty="0" smtClean="0"/>
              <a:t>(ASMX)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角丸四角形 4"/>
          <p:cNvSpPr/>
          <p:nvPr/>
        </p:nvSpPr>
        <p:spPr>
          <a:xfrm>
            <a:off x="6097334" y="3137220"/>
            <a:ext cx="4015002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Web Service Enhancements </a:t>
            </a:r>
            <a:r>
              <a:rPr lang="en-US" altLang="ja-JP" sz="1600" dirty="0" smtClean="0"/>
              <a:t>(WSE</a:t>
            </a:r>
            <a:r>
              <a:rPr lang="en-US" altLang="ja-JP" sz="1600" dirty="0"/>
              <a:t>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角丸四角形 5"/>
          <p:cNvSpPr/>
          <p:nvPr/>
        </p:nvSpPr>
        <p:spPr>
          <a:xfrm>
            <a:off x="6097334" y="3701723"/>
            <a:ext cx="3994922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Microsoft </a:t>
            </a:r>
            <a:r>
              <a:rPr lang="en-US" altLang="ja-JP" sz="1600" dirty="0" smtClean="0"/>
              <a:t> </a:t>
            </a:r>
            <a:r>
              <a:rPr lang="ko-KR" altLang="en-US" sz="1600" dirty="0" smtClean="0"/>
              <a:t>메시지</a:t>
            </a:r>
            <a:r>
              <a:rPr lang="en-US" altLang="ja-JP" sz="1600" dirty="0" smtClean="0"/>
              <a:t> </a:t>
            </a:r>
            <a:r>
              <a:rPr lang="ko-KR" altLang="en-US" sz="1600" dirty="0" smtClean="0"/>
              <a:t>큐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(MSMQ</a:t>
            </a:r>
            <a:r>
              <a:rPr lang="en-US" altLang="ja-JP" sz="1600" dirty="0"/>
              <a:t>)</a:t>
            </a:r>
            <a:endParaRPr lang="ja-JP" altLang="en-US" sz="1600" dirty="0"/>
          </a:p>
        </p:txBody>
      </p:sp>
      <p:sp>
        <p:nvSpPr>
          <p:cNvPr id="8" name="角丸四角形 6"/>
          <p:cNvSpPr/>
          <p:nvPr/>
        </p:nvSpPr>
        <p:spPr>
          <a:xfrm>
            <a:off x="6097334" y="4277787"/>
            <a:ext cx="4015002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.NET </a:t>
            </a:r>
            <a:r>
              <a:rPr lang="en-US" altLang="ja-JP" sz="1600" dirty="0" smtClean="0"/>
              <a:t>Remoting</a:t>
            </a:r>
            <a:endParaRPr lang="ja-JP" altLang="en-US" sz="1600" dirty="0"/>
          </a:p>
        </p:txBody>
      </p:sp>
      <p:sp>
        <p:nvSpPr>
          <p:cNvPr id="9" name="角丸四角形 7"/>
          <p:cNvSpPr/>
          <p:nvPr/>
        </p:nvSpPr>
        <p:spPr>
          <a:xfrm>
            <a:off x="6110520" y="4853851"/>
            <a:ext cx="4015002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Enterprise </a:t>
            </a:r>
            <a:r>
              <a:rPr lang="en-US" altLang="ja-JP" sz="1600" dirty="0" smtClean="0"/>
              <a:t>Services</a:t>
            </a:r>
            <a:endParaRPr lang="ja-JP" altLang="en-US" sz="1600" dirty="0"/>
          </a:p>
        </p:txBody>
      </p:sp>
      <p:sp>
        <p:nvSpPr>
          <p:cNvPr id="10" name="角丸四角形 14"/>
          <p:cNvSpPr/>
          <p:nvPr/>
        </p:nvSpPr>
        <p:spPr>
          <a:xfrm>
            <a:off x="2213024" y="1550745"/>
            <a:ext cx="2707975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C/S</a:t>
            </a:r>
            <a:endParaRPr lang="ja-JP" altLang="en-US" dirty="0"/>
          </a:p>
        </p:txBody>
      </p:sp>
      <p:grpSp>
        <p:nvGrpSpPr>
          <p:cNvPr id="11" name="グループ化 23"/>
          <p:cNvGrpSpPr/>
          <p:nvPr/>
        </p:nvGrpSpPr>
        <p:grpSpPr>
          <a:xfrm>
            <a:off x="4920999" y="1550745"/>
            <a:ext cx="4478664" cy="576064"/>
            <a:chOff x="3405705" y="1772816"/>
            <a:chExt cx="4478664" cy="576064"/>
          </a:xfrm>
        </p:grpSpPr>
        <p:sp>
          <p:nvSpPr>
            <p:cNvPr id="12" name="角丸四角形 9"/>
            <p:cNvSpPr/>
            <p:nvPr/>
          </p:nvSpPr>
          <p:spPr>
            <a:xfrm>
              <a:off x="5176394" y="1772816"/>
              <a:ext cx="2707975" cy="57606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Web </a:t>
              </a:r>
              <a:r>
                <a:rPr lang="ko-KR" altLang="en-US" dirty="0" smtClean="0"/>
                <a:t>서비스 등장</a:t>
              </a:r>
              <a:endParaRPr lang="ja-JP" altLang="en-US" dirty="0"/>
            </a:p>
          </p:txBody>
        </p:sp>
        <p:cxnSp>
          <p:nvCxnSpPr>
            <p:cNvPr id="13" name="直線矢印コネクタ 16"/>
            <p:cNvCxnSpPr>
              <a:stCxn id="10" idx="3"/>
              <a:endCxn id="12" idx="1"/>
            </p:cNvCxnSpPr>
            <p:nvPr/>
          </p:nvCxnSpPr>
          <p:spPr>
            <a:xfrm flipV="1">
              <a:off x="3405705" y="2060848"/>
              <a:ext cx="1770689" cy="13063"/>
            </a:xfrm>
            <a:prstGeom prst="straightConnector1">
              <a:avLst/>
            </a:prstGeom>
            <a:ln w="762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角丸四角形 18"/>
          <p:cNvSpPr/>
          <p:nvPr/>
        </p:nvSpPr>
        <p:spPr>
          <a:xfrm>
            <a:off x="1706132" y="2561156"/>
            <a:ext cx="1800201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TCP/IP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角丸四角形 19"/>
          <p:cNvSpPr/>
          <p:nvPr/>
        </p:nvSpPr>
        <p:spPr>
          <a:xfrm>
            <a:off x="1706131" y="3145604"/>
            <a:ext cx="1800201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Named Pipe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角丸四角形 20"/>
          <p:cNvSpPr/>
          <p:nvPr/>
        </p:nvSpPr>
        <p:spPr>
          <a:xfrm>
            <a:off x="3567012" y="2561156"/>
            <a:ext cx="1800201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NETBEUI</a:t>
            </a:r>
          </a:p>
        </p:txBody>
      </p:sp>
      <p:sp>
        <p:nvSpPr>
          <p:cNvPr id="17" name="角丸四角形 21"/>
          <p:cNvSpPr/>
          <p:nvPr/>
        </p:nvSpPr>
        <p:spPr>
          <a:xfrm>
            <a:off x="3569245" y="3134921"/>
            <a:ext cx="1800201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IPX/SPX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テキスト ボックス 27"/>
          <p:cNvSpPr txBox="1"/>
          <p:nvPr/>
        </p:nvSpPr>
        <p:spPr>
          <a:xfrm>
            <a:off x="1869805" y="3925005"/>
            <a:ext cx="4110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smtClean="0">
                <a:solidFill>
                  <a:srgbClr val="FF0000"/>
                </a:solidFill>
              </a:rPr>
              <a:t>접속과 관련된 것으로 한정해도 증가</a:t>
            </a:r>
            <a:r>
              <a:rPr kumimoji="1" lang="en-US" altLang="ko-KR" sz="2400" dirty="0" smtClean="0">
                <a:solidFill>
                  <a:srgbClr val="FF0000"/>
                </a:solidFill>
              </a:rPr>
              <a:t>!</a:t>
            </a:r>
            <a:br>
              <a:rPr kumimoji="1" lang="en-US" altLang="ko-KR" sz="2400" dirty="0" smtClean="0">
                <a:solidFill>
                  <a:srgbClr val="FF0000"/>
                </a:solidFill>
              </a:rPr>
            </a:br>
            <a:r>
              <a:rPr kumimoji="1" lang="ko-KR" altLang="en-US" sz="2400" dirty="0" smtClean="0">
                <a:solidFill>
                  <a:srgbClr val="FF0000"/>
                </a:solidFill>
              </a:rPr>
              <a:t>기술에 따라서 구현 내용이 많이 다르다</a:t>
            </a:r>
            <a:r>
              <a:rPr kumimoji="1" lang="en-US" altLang="ko-KR" sz="2400" dirty="0">
                <a:solidFill>
                  <a:srgbClr val="FF0000"/>
                </a:solidFill>
              </a:rPr>
              <a:t> </a:t>
            </a:r>
            <a:r>
              <a:rPr kumimoji="1" lang="en-US" altLang="ko-KR" sz="2400" dirty="0" smtClean="0">
                <a:solidFill>
                  <a:srgbClr val="FF0000"/>
                </a:solidFill>
              </a:rPr>
              <a:t>!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91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3"/>
          <p:cNvSpPr/>
          <p:nvPr/>
        </p:nvSpPr>
        <p:spPr>
          <a:xfrm>
            <a:off x="2032702" y="583765"/>
            <a:ext cx="8710737" cy="31653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5"/>
          <p:cNvSpPr/>
          <p:nvPr/>
        </p:nvSpPr>
        <p:spPr>
          <a:xfrm>
            <a:off x="6494968" y="727038"/>
            <a:ext cx="4015002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ASP.NET Web Services </a:t>
            </a:r>
            <a:r>
              <a:rPr lang="en-US" altLang="ja-JP" sz="1600" dirty="0" smtClean="0"/>
              <a:t>(ASMX)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角丸四角形 6"/>
          <p:cNvSpPr/>
          <p:nvPr/>
        </p:nvSpPr>
        <p:spPr>
          <a:xfrm>
            <a:off x="6505008" y="1303102"/>
            <a:ext cx="4015002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Web Service Enhancements </a:t>
            </a:r>
            <a:r>
              <a:rPr lang="en-US" altLang="ja-JP" sz="1600" dirty="0" smtClean="0"/>
              <a:t>(WSE</a:t>
            </a:r>
            <a:r>
              <a:rPr lang="en-US" altLang="ja-JP" sz="1600" dirty="0"/>
              <a:t>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角丸四角形 7"/>
          <p:cNvSpPr/>
          <p:nvPr/>
        </p:nvSpPr>
        <p:spPr>
          <a:xfrm>
            <a:off x="6505008" y="1867605"/>
            <a:ext cx="3994922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Microsoft </a:t>
            </a:r>
            <a:r>
              <a:rPr lang="ja-JP" altLang="en-US" sz="1600" dirty="0" smtClean="0"/>
              <a:t> </a:t>
            </a:r>
            <a:r>
              <a:rPr lang="ko-KR" altLang="en-US" sz="1600" dirty="0" smtClean="0"/>
              <a:t>메시지 큐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(MSMQ</a:t>
            </a:r>
            <a:r>
              <a:rPr lang="en-US" altLang="ja-JP" sz="1600" dirty="0"/>
              <a:t>)</a:t>
            </a:r>
            <a:endParaRPr lang="ja-JP" altLang="en-US" sz="1600" dirty="0"/>
          </a:p>
        </p:txBody>
      </p:sp>
      <p:sp>
        <p:nvSpPr>
          <p:cNvPr id="6" name="角丸四角形 8"/>
          <p:cNvSpPr/>
          <p:nvPr/>
        </p:nvSpPr>
        <p:spPr>
          <a:xfrm>
            <a:off x="6505008" y="2443669"/>
            <a:ext cx="4015002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.NET </a:t>
            </a:r>
            <a:r>
              <a:rPr lang="en-US" altLang="ja-JP" sz="1600" dirty="0" smtClean="0"/>
              <a:t>Remoting</a:t>
            </a:r>
            <a:endParaRPr lang="ja-JP" altLang="en-US" sz="1600" dirty="0"/>
          </a:p>
        </p:txBody>
      </p:sp>
      <p:sp>
        <p:nvSpPr>
          <p:cNvPr id="7" name="角丸四角形 9"/>
          <p:cNvSpPr/>
          <p:nvPr/>
        </p:nvSpPr>
        <p:spPr>
          <a:xfrm>
            <a:off x="6518194" y="3019733"/>
            <a:ext cx="4015002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Enterprise </a:t>
            </a:r>
            <a:r>
              <a:rPr lang="en-US" altLang="ja-JP" sz="1600" dirty="0" smtClean="0"/>
              <a:t>Services</a:t>
            </a:r>
            <a:endParaRPr lang="ja-JP" altLang="en-US" sz="1600" dirty="0"/>
          </a:p>
        </p:txBody>
      </p:sp>
      <p:sp>
        <p:nvSpPr>
          <p:cNvPr id="8" name="角丸四角形 10"/>
          <p:cNvSpPr/>
          <p:nvPr/>
        </p:nvSpPr>
        <p:spPr>
          <a:xfrm>
            <a:off x="2469661" y="737721"/>
            <a:ext cx="1800201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TCP/IP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角丸四角形 11"/>
          <p:cNvSpPr/>
          <p:nvPr/>
        </p:nvSpPr>
        <p:spPr>
          <a:xfrm>
            <a:off x="2469660" y="1322169"/>
            <a:ext cx="1800201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Named Pipe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角丸四角形 12"/>
          <p:cNvSpPr/>
          <p:nvPr/>
        </p:nvSpPr>
        <p:spPr>
          <a:xfrm>
            <a:off x="4330541" y="737721"/>
            <a:ext cx="1800201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NETBEUI</a:t>
            </a:r>
          </a:p>
        </p:txBody>
      </p:sp>
      <p:sp>
        <p:nvSpPr>
          <p:cNvPr id="11" name="角丸四角形 13"/>
          <p:cNvSpPr/>
          <p:nvPr/>
        </p:nvSpPr>
        <p:spPr>
          <a:xfrm>
            <a:off x="4332774" y="1311486"/>
            <a:ext cx="1800201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IPX/SPX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4"/>
          <p:cNvSpPr txBox="1"/>
          <p:nvPr/>
        </p:nvSpPr>
        <p:spPr>
          <a:xfrm>
            <a:off x="2279812" y="2139796"/>
            <a:ext cx="4110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smtClean="0">
                <a:solidFill>
                  <a:srgbClr val="FF0000"/>
                </a:solidFill>
              </a:rPr>
              <a:t>커뮤니케이션 기반으로서 범용적일 필요가 증가</a:t>
            </a:r>
            <a:endParaRPr kumimoji="1" lang="en-US" altLang="ja-JP" sz="2400" dirty="0" smtClean="0">
              <a:solidFill>
                <a:srgbClr val="FF0000"/>
              </a:solidFill>
            </a:endParaRPr>
          </a:p>
        </p:txBody>
      </p:sp>
      <p:grpSp>
        <p:nvGrpSpPr>
          <p:cNvPr id="13" name="グループ化 19"/>
          <p:cNvGrpSpPr/>
          <p:nvPr/>
        </p:nvGrpSpPr>
        <p:grpSpPr>
          <a:xfrm>
            <a:off x="2032701" y="4004740"/>
            <a:ext cx="8710737" cy="2232248"/>
            <a:chOff x="190836" y="3861048"/>
            <a:chExt cx="8710737" cy="2232248"/>
          </a:xfrm>
        </p:grpSpPr>
        <p:sp>
          <p:nvSpPr>
            <p:cNvPr id="14" name="角丸四角形 15"/>
            <p:cNvSpPr/>
            <p:nvPr/>
          </p:nvSpPr>
          <p:spPr>
            <a:xfrm>
              <a:off x="190836" y="5157192"/>
              <a:ext cx="8710737" cy="936104"/>
            </a:xfrm>
            <a:prstGeom prst="roundRect">
              <a:avLst/>
            </a:prstGeom>
            <a:effectLst>
              <a:outerShdw blurRad="50800" dist="38100" dir="5400000" rotWithShape="0">
                <a:srgbClr val="000000">
                  <a:alpha val="28000"/>
                </a:srgbClr>
              </a:outerShdw>
              <a:reflection blurRad="6350" stA="50000" endA="300" endPos="38500" dist="50800" dir="5400000" sy="-100000" algn="bl" rotWithShape="0"/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 smtClean="0">
                  <a:solidFill>
                    <a:srgbClr val="FF0000"/>
                  </a:solidFill>
                </a:rPr>
                <a:t>W</a:t>
              </a:r>
              <a:r>
                <a:rPr kumimoji="1" lang="en-US" altLang="ja-JP" sz="2800" dirty="0" smtClean="0">
                  <a:solidFill>
                    <a:schemeClr val="bg1"/>
                  </a:solidFill>
                </a:rPr>
                <a:t>indows </a:t>
              </a:r>
              <a:r>
                <a:rPr kumimoji="1" lang="en-US" altLang="ja-JP" sz="2800" dirty="0" smtClean="0">
                  <a:solidFill>
                    <a:srgbClr val="FF0000"/>
                  </a:solidFill>
                </a:rPr>
                <a:t>C</a:t>
              </a:r>
              <a:r>
                <a:rPr kumimoji="1" lang="en-US" altLang="ja-JP" sz="2800" dirty="0" smtClean="0">
                  <a:solidFill>
                    <a:schemeClr val="bg1"/>
                  </a:solidFill>
                </a:rPr>
                <a:t>ommunication </a:t>
              </a:r>
              <a:r>
                <a:rPr kumimoji="1" lang="en-US" altLang="ja-JP" sz="2800" dirty="0" smtClean="0">
                  <a:solidFill>
                    <a:srgbClr val="FF0000"/>
                  </a:solidFill>
                </a:rPr>
                <a:t>F</a:t>
              </a:r>
              <a:r>
                <a:rPr kumimoji="1" lang="en-US" altLang="ja-JP" sz="2800" dirty="0" smtClean="0">
                  <a:solidFill>
                    <a:schemeClr val="bg1"/>
                  </a:solidFill>
                </a:rPr>
                <a:t>oundation</a:t>
              </a:r>
              <a:endParaRPr kumimoji="1" lang="ja-JP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5" name="下矢印 16"/>
            <p:cNvSpPr/>
            <p:nvPr/>
          </p:nvSpPr>
          <p:spPr>
            <a:xfrm>
              <a:off x="4078152" y="3861048"/>
              <a:ext cx="936104" cy="1080120"/>
            </a:xfrm>
            <a:prstGeom prst="downArrow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テキスト ボックス 17"/>
          <p:cNvSpPr txBox="1"/>
          <p:nvPr/>
        </p:nvSpPr>
        <p:spPr>
          <a:xfrm>
            <a:off x="2277480" y="4129301"/>
            <a:ext cx="348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smtClean="0"/>
              <a:t>통일된 프로그래밍 모델</a:t>
            </a:r>
            <a:endParaRPr kumimoji="1" lang="ja-JP" altLang="en-US" sz="2400" dirty="0"/>
          </a:p>
        </p:txBody>
      </p:sp>
      <p:sp>
        <p:nvSpPr>
          <p:cNvPr id="17" name="テキスト ボックス 18"/>
          <p:cNvSpPr txBox="1"/>
          <p:nvPr/>
        </p:nvSpPr>
        <p:spPr>
          <a:xfrm>
            <a:off x="7053644" y="3944635"/>
            <a:ext cx="3488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smtClean="0"/>
              <a:t>업계에 의존하지 않는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en-US" altLang="ja-JP" sz="2400" dirty="0" smtClean="0"/>
              <a:t>Web </a:t>
            </a:r>
            <a:r>
              <a:rPr kumimoji="1" lang="ko-KR" altLang="en-US" sz="2400" dirty="0" smtClean="0"/>
              <a:t>서비스 표준 대응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en-US" altLang="ja-JP" sz="2400" dirty="0" smtClean="0"/>
              <a:t>(WS-I)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0710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796616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smtClean="0"/>
              <a:t>WCF </a:t>
            </a:r>
            <a:r>
              <a:rPr kumimoji="1" lang="ko-KR" altLang="en-US" sz="3200" b="1" dirty="0" smtClean="0"/>
              <a:t>서비스의 기본 흐름</a:t>
            </a:r>
            <a:endParaRPr kumimoji="1" lang="ja-JP" altLang="en-US" sz="3200" b="1" dirty="0"/>
          </a:p>
        </p:txBody>
      </p:sp>
      <p:pic>
        <p:nvPicPr>
          <p:cNvPr id="3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849" y="2907069"/>
            <a:ext cx="1080000" cy="1080000"/>
          </a:xfrm>
          <a:prstGeom prst="rect">
            <a:avLst/>
          </a:prstGeom>
        </p:spPr>
      </p:pic>
      <p:pic>
        <p:nvPicPr>
          <p:cNvPr id="4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351" y="2880248"/>
            <a:ext cx="1080000" cy="1080000"/>
          </a:xfrm>
          <a:prstGeom prst="rect">
            <a:avLst/>
          </a:prstGeom>
        </p:spPr>
      </p:pic>
      <p:sp>
        <p:nvSpPr>
          <p:cNvPr id="5" name="右矢印 7"/>
          <p:cNvSpPr/>
          <p:nvPr/>
        </p:nvSpPr>
        <p:spPr>
          <a:xfrm>
            <a:off x="4095895" y="3010618"/>
            <a:ext cx="2890559" cy="36004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U ターン矢印 8"/>
          <p:cNvSpPr/>
          <p:nvPr/>
        </p:nvSpPr>
        <p:spPr>
          <a:xfrm>
            <a:off x="7264307" y="1755158"/>
            <a:ext cx="792088" cy="864096"/>
          </a:xfrm>
          <a:prstGeom prst="utur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U ターン矢印 9"/>
          <p:cNvSpPr/>
          <p:nvPr/>
        </p:nvSpPr>
        <p:spPr>
          <a:xfrm rot="5400000">
            <a:off x="8236355" y="2903180"/>
            <a:ext cx="792088" cy="864096"/>
          </a:xfrm>
          <a:prstGeom prst="utur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ボックス 10"/>
          <p:cNvSpPr txBox="1"/>
          <p:nvPr/>
        </p:nvSpPr>
        <p:spPr>
          <a:xfrm>
            <a:off x="4095895" y="2550657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1:</a:t>
            </a:r>
            <a:r>
              <a:rPr kumimoji="1" lang="ko-KR" altLang="en-US" sz="2000" dirty="0" err="1" smtClean="0"/>
              <a:t>리퀘스트</a:t>
            </a:r>
            <a:r>
              <a:rPr kumimoji="1" lang="ko-KR" altLang="en-US" sz="2000" dirty="0" smtClean="0"/>
              <a:t> 전송</a:t>
            </a:r>
            <a:endParaRPr kumimoji="1" lang="ja-JP" altLang="en-US" sz="2000" dirty="0"/>
          </a:p>
        </p:txBody>
      </p:sp>
      <p:sp>
        <p:nvSpPr>
          <p:cNvPr id="9" name="テキスト ボックス 11"/>
          <p:cNvSpPr txBox="1"/>
          <p:nvPr/>
        </p:nvSpPr>
        <p:spPr>
          <a:xfrm>
            <a:off x="8056395" y="1955213"/>
            <a:ext cx="3024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2:</a:t>
            </a:r>
            <a:r>
              <a:rPr kumimoji="1" lang="ko-KR" altLang="en-US" sz="2000" dirty="0" smtClean="0"/>
              <a:t>처리 실행과 결과 생성</a:t>
            </a:r>
            <a:endParaRPr kumimoji="1" lang="ja-JP" altLang="en-US" sz="2000" dirty="0"/>
          </a:p>
        </p:txBody>
      </p:sp>
      <p:sp>
        <p:nvSpPr>
          <p:cNvPr id="10" name="テキスト ボックス 12"/>
          <p:cNvSpPr txBox="1"/>
          <p:nvPr/>
        </p:nvSpPr>
        <p:spPr>
          <a:xfrm>
            <a:off x="8253309" y="3760193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3</a:t>
            </a:r>
            <a:r>
              <a:rPr kumimoji="1" lang="en-US" altLang="ja-JP" sz="2000" dirty="0" smtClean="0"/>
              <a:t>:</a:t>
            </a:r>
            <a:r>
              <a:rPr kumimoji="1" lang="ko-KR" altLang="en-US" sz="2000" dirty="0" smtClean="0"/>
              <a:t>결과 </a:t>
            </a:r>
            <a:r>
              <a:rPr kumimoji="1" lang="ko-KR" altLang="en-US" sz="2000" dirty="0" err="1" smtClean="0"/>
              <a:t>엔코드</a:t>
            </a:r>
            <a:endParaRPr kumimoji="1" lang="ja-JP" altLang="en-US" sz="2000" dirty="0"/>
          </a:p>
        </p:txBody>
      </p:sp>
      <p:sp>
        <p:nvSpPr>
          <p:cNvPr id="11" name="テキスト ボックス 13"/>
          <p:cNvSpPr txBox="1"/>
          <p:nvPr/>
        </p:nvSpPr>
        <p:spPr>
          <a:xfrm>
            <a:off x="4394166" y="4160303"/>
            <a:ext cx="1861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4:</a:t>
            </a:r>
            <a:r>
              <a:rPr kumimoji="1" lang="ko-KR" altLang="en-US" sz="2000" dirty="0" smtClean="0"/>
              <a:t>결과 전송</a:t>
            </a:r>
            <a:endParaRPr kumimoji="1" lang="ja-JP" altLang="en-US" sz="2000" dirty="0"/>
          </a:p>
        </p:txBody>
      </p:sp>
      <p:sp>
        <p:nvSpPr>
          <p:cNvPr id="12" name="右矢印 14"/>
          <p:cNvSpPr/>
          <p:nvPr/>
        </p:nvSpPr>
        <p:spPr>
          <a:xfrm rot="10800000">
            <a:off x="4097202" y="3572200"/>
            <a:ext cx="2890559" cy="36004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351" y="4548096"/>
            <a:ext cx="900000" cy="900000"/>
          </a:xfrm>
          <a:prstGeom prst="rect">
            <a:avLst/>
          </a:prstGeom>
        </p:spPr>
      </p:pic>
      <p:sp>
        <p:nvSpPr>
          <p:cNvPr id="14" name="テキスト ボックス 16"/>
          <p:cNvSpPr txBox="1"/>
          <p:nvPr/>
        </p:nvSpPr>
        <p:spPr>
          <a:xfrm>
            <a:off x="7677245" y="4644153"/>
            <a:ext cx="3168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smtClean="0"/>
              <a:t>결과는</a:t>
            </a:r>
            <a:r>
              <a:rPr kumimoji="1" lang="ja-JP" altLang="en-US" sz="2000" smtClean="0"/>
              <a:t> </a:t>
            </a:r>
            <a:r>
              <a:rPr kumimoji="1" lang="en-US" altLang="ja-JP" sz="2000" smtClean="0">
                <a:solidFill>
                  <a:srgbClr val="FF0000"/>
                </a:solidFill>
              </a:rPr>
              <a:t>SOAP, REST </a:t>
            </a:r>
            <a:r>
              <a:rPr kumimoji="1" lang="ko-KR" altLang="en-US" sz="2000" dirty="0" smtClean="0">
                <a:solidFill>
                  <a:srgbClr val="FF0000"/>
                </a:solidFill>
              </a:rPr>
              <a:t>형식</a:t>
            </a:r>
            <a:r>
              <a:rPr kumimoji="1" lang="ko-KR" altLang="en-US" sz="2000" dirty="0" smtClean="0"/>
              <a:t>으로 정형화 된다</a:t>
            </a:r>
            <a:endParaRPr kumimoji="1" lang="ja-JP" altLang="en-US" sz="2000" dirty="0"/>
          </a:p>
        </p:txBody>
      </p:sp>
      <p:sp>
        <p:nvSpPr>
          <p:cNvPr id="15" name="テキスト ボックス 17"/>
          <p:cNvSpPr txBox="1"/>
          <p:nvPr/>
        </p:nvSpPr>
        <p:spPr>
          <a:xfrm>
            <a:off x="1690234" y="1871427"/>
            <a:ext cx="528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 smtClean="0"/>
              <a:t>request</a:t>
            </a:r>
            <a:r>
              <a:rPr kumimoji="1" lang="ko-KR" altLang="en-US" sz="2000" dirty="0" smtClean="0"/>
              <a:t>는</a:t>
            </a:r>
            <a:r>
              <a:rPr kumimoji="1" lang="ja-JP" altLang="en-US" sz="2000" dirty="0" smtClean="0"/>
              <a:t> </a:t>
            </a:r>
            <a:r>
              <a:rPr kumimoji="1" lang="en-US" altLang="ja-JP" sz="2000" dirty="0" smtClean="0"/>
              <a:t>HTTP </a:t>
            </a:r>
            <a:r>
              <a:rPr kumimoji="1" lang="ko-KR" altLang="en-US" sz="2000" dirty="0" smtClean="0"/>
              <a:t>나</a:t>
            </a:r>
            <a:r>
              <a:rPr kumimoji="1" lang="ja-JP" altLang="en-US" sz="2000" dirty="0" smtClean="0"/>
              <a:t> </a:t>
            </a:r>
            <a:r>
              <a:rPr kumimoji="1" lang="en-US" altLang="ja-JP" sz="2000" dirty="0" smtClean="0"/>
              <a:t>TCP </a:t>
            </a:r>
            <a:r>
              <a:rPr kumimoji="1" lang="ko-KR" altLang="en-US" sz="2000" dirty="0" smtClean="0"/>
              <a:t>등을 이용해서 전송</a:t>
            </a:r>
            <a:endParaRPr kumimoji="1" lang="ja-JP" altLang="en-US" sz="2000" dirty="0"/>
          </a:p>
        </p:txBody>
      </p:sp>
      <p:sp>
        <p:nvSpPr>
          <p:cNvPr id="16" name="U ターン矢印 18"/>
          <p:cNvSpPr/>
          <p:nvPr/>
        </p:nvSpPr>
        <p:spPr>
          <a:xfrm rot="10800000">
            <a:off x="2809990" y="4135354"/>
            <a:ext cx="792088" cy="864096"/>
          </a:xfrm>
          <a:prstGeom prst="utur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9"/>
          <p:cNvSpPr txBox="1"/>
          <p:nvPr/>
        </p:nvSpPr>
        <p:spPr>
          <a:xfrm>
            <a:off x="2346134" y="5151984"/>
            <a:ext cx="2325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5:</a:t>
            </a:r>
            <a:r>
              <a:rPr kumimoji="1" lang="ko-KR" altLang="en-US" sz="2000" dirty="0" smtClean="0"/>
              <a:t>결과 </a:t>
            </a:r>
            <a:r>
              <a:rPr kumimoji="1" lang="ko-KR" altLang="en-US" sz="2000" dirty="0" err="1" smtClean="0"/>
              <a:t>디코드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5192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796616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smtClean="0"/>
              <a:t>WCF</a:t>
            </a:r>
            <a:r>
              <a:rPr kumimoji="1" lang="ko-KR" altLang="en-US" sz="3200" b="1" dirty="0" smtClean="0"/>
              <a:t>의 중요 요소 </a:t>
            </a:r>
            <a:r>
              <a:rPr kumimoji="1" lang="en-US" altLang="ko-KR" sz="3200" b="1" dirty="0" smtClean="0"/>
              <a:t>ABC</a:t>
            </a:r>
            <a:endParaRPr kumimoji="1" lang="ja-JP" altLang="en-US" sz="3200" b="1" dirty="0"/>
          </a:p>
        </p:txBody>
      </p:sp>
      <p:sp>
        <p:nvSpPr>
          <p:cNvPr id="3" name="角丸四角形 3"/>
          <p:cNvSpPr/>
          <p:nvPr/>
        </p:nvSpPr>
        <p:spPr>
          <a:xfrm>
            <a:off x="513477" y="1305782"/>
            <a:ext cx="8568952" cy="1008112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A:</a:t>
            </a:r>
            <a:r>
              <a:rPr kumimoji="1" lang="ko-KR" altLang="en-US" sz="2800" dirty="0" smtClean="0">
                <a:solidFill>
                  <a:srgbClr val="FF0000"/>
                </a:solidFill>
              </a:rPr>
              <a:t>어드레스</a:t>
            </a:r>
            <a:endParaRPr kumimoji="1" lang="en-US" altLang="ja-JP" sz="2800" dirty="0" smtClean="0">
              <a:solidFill>
                <a:srgbClr val="FF0000"/>
              </a:solidFill>
            </a:endParaRPr>
          </a:p>
          <a:p>
            <a:r>
              <a:rPr lang="ko-KR" altLang="en-US" sz="2800" dirty="0" smtClean="0">
                <a:solidFill>
                  <a:schemeClr val="tx1"/>
                </a:solidFill>
              </a:rPr>
              <a:t>메시지를 수신하는</a:t>
            </a:r>
            <a:r>
              <a:rPr lang="ja-JP" altLang="en-US" sz="2800" dirty="0" smtClean="0">
                <a:solidFill>
                  <a:schemeClr val="tx1"/>
                </a:solidFill>
              </a:rPr>
              <a:t>（</a:t>
            </a:r>
            <a:r>
              <a:rPr lang="ko-KR" altLang="en-US" sz="2800" dirty="0" smtClean="0">
                <a:solidFill>
                  <a:schemeClr val="tx1"/>
                </a:solidFill>
              </a:rPr>
              <a:t>송신하는</a:t>
            </a:r>
            <a:r>
              <a:rPr lang="ja-JP" altLang="en-US" sz="2800" dirty="0" smtClean="0">
                <a:solidFill>
                  <a:schemeClr val="tx1"/>
                </a:solidFill>
              </a:rPr>
              <a:t>）</a:t>
            </a:r>
            <a:r>
              <a:rPr lang="ko-KR" altLang="en-US" sz="2800" dirty="0" smtClean="0">
                <a:solidFill>
                  <a:schemeClr val="tx1"/>
                </a:solidFill>
              </a:rPr>
              <a:t>어드레스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角丸四角形 4"/>
          <p:cNvSpPr/>
          <p:nvPr/>
        </p:nvSpPr>
        <p:spPr>
          <a:xfrm>
            <a:off x="513477" y="2535576"/>
            <a:ext cx="8570021" cy="1043834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2800" dirty="0" smtClean="0">
                <a:solidFill>
                  <a:srgbClr val="FF0000"/>
                </a:solidFill>
              </a:rPr>
              <a:t>Ｂ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:</a:t>
            </a:r>
            <a:r>
              <a:rPr kumimoji="1" lang="ko-KR" altLang="en-US" sz="2800" dirty="0" smtClean="0">
                <a:solidFill>
                  <a:srgbClr val="FF0000"/>
                </a:solidFill>
              </a:rPr>
              <a:t>바인딩</a:t>
            </a:r>
            <a:endParaRPr kumimoji="1" lang="en-US" altLang="ja-JP" sz="2800" dirty="0" smtClean="0">
              <a:solidFill>
                <a:srgbClr val="FF0000"/>
              </a:solidFill>
            </a:endParaRPr>
          </a:p>
          <a:p>
            <a:r>
              <a:rPr lang="ko-KR" altLang="en-US" sz="2800" dirty="0" smtClean="0">
                <a:solidFill>
                  <a:schemeClr val="tx1"/>
                </a:solidFill>
              </a:rPr>
              <a:t>메시지를 송수신하는 방법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角丸四角形 5"/>
          <p:cNvSpPr/>
          <p:nvPr/>
        </p:nvSpPr>
        <p:spPr>
          <a:xfrm>
            <a:off x="513477" y="3790341"/>
            <a:ext cx="8570021" cy="1043834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2800" dirty="0" smtClean="0">
                <a:solidFill>
                  <a:srgbClr val="FF0000"/>
                </a:solidFill>
              </a:rPr>
              <a:t>Ｃ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: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컨트렉트</a:t>
            </a:r>
            <a:endParaRPr kumimoji="1" lang="en-US" altLang="ja-JP" sz="2800" dirty="0" smtClean="0">
              <a:solidFill>
                <a:srgbClr val="FF0000"/>
              </a:solidFill>
            </a:endParaRPr>
          </a:p>
          <a:p>
            <a:r>
              <a:rPr lang="ko-KR" altLang="en-US" sz="2800" dirty="0" smtClean="0">
                <a:solidFill>
                  <a:schemeClr val="tx1"/>
                </a:solidFill>
              </a:rPr>
              <a:t>이용</a:t>
            </a:r>
            <a:r>
              <a:rPr lang="ja-JP" altLang="en-US" sz="2800" dirty="0" smtClean="0">
                <a:solidFill>
                  <a:schemeClr val="tx1"/>
                </a:solidFill>
              </a:rPr>
              <a:t>（</a:t>
            </a:r>
            <a:r>
              <a:rPr lang="ko-KR" altLang="en-US" sz="2800" dirty="0" smtClean="0">
                <a:solidFill>
                  <a:schemeClr val="tx1"/>
                </a:solidFill>
              </a:rPr>
              <a:t>제공</a:t>
            </a:r>
            <a:r>
              <a:rPr lang="ja-JP" altLang="en-US" sz="2800" dirty="0" smtClean="0">
                <a:solidFill>
                  <a:schemeClr val="tx1"/>
                </a:solidFill>
              </a:rPr>
              <a:t>）</a:t>
            </a:r>
            <a:r>
              <a:rPr lang="ko-KR" altLang="en-US" sz="2800" dirty="0" smtClean="0">
                <a:solidFill>
                  <a:schemeClr val="tx1"/>
                </a:solidFill>
              </a:rPr>
              <a:t>하는 서비스 제공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6"/>
          <p:cNvSpPr txBox="1"/>
          <p:nvPr/>
        </p:nvSpPr>
        <p:spPr>
          <a:xfrm>
            <a:off x="1522658" y="5276087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이것들을 정의하여</a:t>
            </a:r>
            <a:r>
              <a:rPr lang="ja-JP" altLang="en-US" sz="2800" dirty="0" smtClean="0"/>
              <a:t> </a:t>
            </a:r>
            <a:r>
              <a:rPr lang="ko-KR" altLang="en-US" sz="2800" b="1" err="1" smtClean="0"/>
              <a:t>엔드</a:t>
            </a:r>
            <a:r>
              <a:rPr lang="ko-KR" altLang="en-US" sz="2800" b="1" smtClean="0"/>
              <a:t> 포인트</a:t>
            </a:r>
            <a:r>
              <a:rPr lang="ko-KR" altLang="en-US" sz="2800" smtClean="0"/>
              <a:t>를 </a:t>
            </a:r>
            <a:r>
              <a:rPr lang="ko-KR" altLang="en-US" sz="2800" dirty="0" smtClean="0"/>
              <a:t>구성한다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4209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796616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err="1" smtClean="0"/>
              <a:t>엔드</a:t>
            </a:r>
            <a:r>
              <a:rPr kumimoji="1" lang="ko-KR" altLang="en-US" sz="3200" b="1" dirty="0" smtClean="0"/>
              <a:t> 포인트</a:t>
            </a:r>
            <a:r>
              <a:rPr kumimoji="1" lang="en-US" altLang="ko-KR" sz="3200" b="1" dirty="0" smtClean="0"/>
              <a:t>(End Point)</a:t>
            </a:r>
            <a:endParaRPr kumimoji="1" lang="ja-JP" altLang="en-US" sz="3200" b="1" dirty="0"/>
          </a:p>
        </p:txBody>
      </p:sp>
      <p:sp>
        <p:nvSpPr>
          <p:cNvPr id="3" name="テキスト ボックス 3"/>
          <p:cNvSpPr txBox="1"/>
          <p:nvPr/>
        </p:nvSpPr>
        <p:spPr>
          <a:xfrm>
            <a:off x="1766808" y="1334721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dirty="0" smtClean="0"/>
              <a:t>애플리케이션 끼리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r>
              <a:rPr kumimoji="1" lang="ja-JP" altLang="en-US" sz="3200" dirty="0" smtClean="0"/>
              <a:t>（</a:t>
            </a:r>
            <a:r>
              <a:rPr kumimoji="1" lang="ko-KR" altLang="en-US" sz="3200" dirty="0" smtClean="0"/>
              <a:t>또는 애플리케이션과 서비스</a:t>
            </a:r>
            <a:r>
              <a:rPr kumimoji="1" lang="ja-JP" altLang="en-US" sz="3200" dirty="0" smtClean="0"/>
              <a:t>）</a:t>
            </a:r>
            <a:r>
              <a:rPr kumimoji="1" lang="ko-KR" altLang="en-US" sz="3200" dirty="0" smtClean="0"/>
              <a:t>가</a:t>
            </a:r>
            <a:endParaRPr kumimoji="1" lang="en-US" altLang="ja-JP" sz="3200" dirty="0" smtClean="0"/>
          </a:p>
          <a:p>
            <a:pPr algn="ctr"/>
            <a:r>
              <a:rPr kumimoji="1" lang="ko-KR" altLang="en-US" sz="3200" dirty="0" smtClean="0"/>
              <a:t>통신하기 위한 출입구</a:t>
            </a:r>
            <a:endParaRPr kumimoji="1" lang="ja-JP" altLang="en-US" sz="3200" dirty="0"/>
          </a:p>
        </p:txBody>
      </p:sp>
      <p:sp>
        <p:nvSpPr>
          <p:cNvPr id="4" name="テキスト ボックス 4"/>
          <p:cNvSpPr txBox="1"/>
          <p:nvPr/>
        </p:nvSpPr>
        <p:spPr>
          <a:xfrm>
            <a:off x="979714" y="5583193"/>
            <a:ext cx="9898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 err="1" smtClean="0"/>
              <a:t>엔드</a:t>
            </a:r>
            <a:r>
              <a:rPr kumimoji="1" lang="ko-KR" altLang="en-US" sz="2800" b="1" dirty="0" smtClean="0"/>
              <a:t> 포인트 정의는 설정 파일 또는 직접 코딩을 통해서 한다</a:t>
            </a:r>
            <a:endParaRPr kumimoji="1" lang="ja-JP" altLang="en-US" sz="2800" b="1" dirty="0"/>
          </a:p>
        </p:txBody>
      </p:sp>
      <p:pic>
        <p:nvPicPr>
          <p:cNvPr id="5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856" y="3060817"/>
            <a:ext cx="1372344" cy="1372344"/>
          </a:xfrm>
          <a:prstGeom prst="rect">
            <a:avLst/>
          </a:prstGeom>
        </p:spPr>
      </p:pic>
      <p:sp>
        <p:nvSpPr>
          <p:cNvPr id="6" name="円/楕円 8"/>
          <p:cNvSpPr/>
          <p:nvPr/>
        </p:nvSpPr>
        <p:spPr>
          <a:xfrm>
            <a:off x="8751584" y="3386949"/>
            <a:ext cx="702288" cy="72008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9"/>
          <p:cNvSpPr/>
          <p:nvPr/>
        </p:nvSpPr>
        <p:spPr>
          <a:xfrm>
            <a:off x="7095400" y="4359057"/>
            <a:ext cx="3114556" cy="648072"/>
          </a:xfrm>
          <a:prstGeom prst="wedgeRoundRectCallout">
            <a:avLst>
              <a:gd name="adj1" fmla="val 14568"/>
              <a:gd name="adj2" fmla="val -11522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이 부분이 </a:t>
            </a:r>
            <a:r>
              <a:rPr kumimoji="1" lang="ko-KR" altLang="en-US" b="1" dirty="0" err="1" smtClean="0">
                <a:solidFill>
                  <a:srgbClr val="FF0000"/>
                </a:solidFill>
              </a:rPr>
              <a:t>엔드</a:t>
            </a:r>
            <a:r>
              <a:rPr kumimoji="1" lang="ko-KR" altLang="en-US" b="1" dirty="0" smtClean="0">
                <a:solidFill>
                  <a:srgbClr val="FF0000"/>
                </a:solidFill>
              </a:rPr>
              <a:t> 포인트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3783032" y="3566969"/>
            <a:ext cx="5202788" cy="36004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820" y="3134921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94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796616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3200" b="1" dirty="0" smtClean="0"/>
              <a:t>A: </a:t>
            </a:r>
            <a:r>
              <a:rPr kumimoji="1" lang="ko-KR" altLang="en-US" sz="3200" b="1" dirty="0" smtClean="0"/>
              <a:t>어드레스</a:t>
            </a:r>
            <a:endParaRPr kumimoji="1" lang="ja-JP" altLang="en-US" sz="3200" b="1" dirty="0"/>
          </a:p>
        </p:txBody>
      </p:sp>
      <p:sp>
        <p:nvSpPr>
          <p:cNvPr id="3" name="コンテンツ プレースホルダー 2"/>
          <p:cNvSpPr txBox="1">
            <a:spLocks/>
          </p:cNvSpPr>
          <p:nvPr/>
        </p:nvSpPr>
        <p:spPr>
          <a:xfrm>
            <a:off x="554360" y="1163208"/>
            <a:ext cx="7978080" cy="3600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dirty="0" smtClean="0"/>
              <a:t>URI (Uniform Resource Identifier)</a:t>
            </a:r>
            <a:r>
              <a:rPr lang="ko-KR" altLang="en-US" dirty="0" smtClean="0"/>
              <a:t>어드레스를 지정한다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 </a:t>
            </a:r>
            <a:r>
              <a:rPr kumimoji="1" lang="ko-KR" altLang="en-US" sz="2400" dirty="0" smtClean="0"/>
              <a:t>대응 </a:t>
            </a:r>
            <a:r>
              <a:rPr kumimoji="1" lang="ko-KR" altLang="en-US" sz="2400" dirty="0" err="1" smtClean="0"/>
              <a:t>스킴</a:t>
            </a:r>
            <a:r>
              <a:rPr kumimoji="1" lang="en-US" altLang="ko-KR" sz="2400" dirty="0" smtClean="0"/>
              <a:t>(</a:t>
            </a:r>
            <a:r>
              <a:rPr kumimoji="1" lang="en-US" altLang="ko-KR" dirty="0" smtClean="0"/>
              <a:t>scheme)</a:t>
            </a:r>
            <a:endParaRPr kumimoji="1" lang="en-US" altLang="ja-JP" sz="2400" dirty="0" smtClean="0"/>
          </a:p>
          <a:p>
            <a:pPr lvl="2" algn="l"/>
            <a:r>
              <a:rPr kumimoji="1" lang="en-US" altLang="ja-JP" sz="2000" dirty="0" smtClean="0"/>
              <a:t>http</a:t>
            </a:r>
            <a:r>
              <a:rPr kumimoji="1" lang="ja-JP" altLang="en-US" sz="2000" dirty="0" smtClean="0"/>
              <a:t>、</a:t>
            </a:r>
            <a:r>
              <a:rPr kumimoji="1" lang="en-US" altLang="ja-JP" sz="2000" dirty="0" smtClean="0"/>
              <a:t>https</a:t>
            </a:r>
          </a:p>
          <a:p>
            <a:pPr lvl="2" algn="l"/>
            <a:r>
              <a:rPr lang="en-US" altLang="ja-JP" sz="2000" dirty="0" err="1" smtClean="0"/>
              <a:t>net.tcp</a:t>
            </a:r>
            <a:endParaRPr lang="en-US" altLang="ja-JP" sz="2000" dirty="0" smtClean="0"/>
          </a:p>
          <a:p>
            <a:pPr lvl="2" algn="l"/>
            <a:r>
              <a:rPr kumimoji="1" lang="en-US" altLang="ja-JP" sz="2000" dirty="0" err="1" smtClean="0"/>
              <a:t>net.pipe</a:t>
            </a:r>
            <a:endParaRPr kumimoji="1" lang="en-US" altLang="ja-JP" sz="2000" dirty="0" smtClean="0"/>
          </a:p>
          <a:p>
            <a:pPr lvl="2" algn="l"/>
            <a:r>
              <a:rPr lang="en-US" altLang="ja-JP" sz="2000" dirty="0" err="1" smtClean="0"/>
              <a:t>net.msmq</a:t>
            </a:r>
            <a:endParaRPr lang="en-US" altLang="ja-JP" sz="2000" dirty="0" smtClean="0"/>
          </a:p>
          <a:p>
            <a:pPr lvl="2" algn="l"/>
            <a:r>
              <a:rPr kumimoji="1" lang="en-US" altLang="ja-JP" sz="2000" dirty="0" smtClean="0"/>
              <a:t>net.p2p</a:t>
            </a:r>
            <a:endParaRPr kumimoji="1" lang="ja-JP" altLang="en-US" sz="2000" dirty="0"/>
          </a:p>
        </p:txBody>
      </p:sp>
      <p:sp>
        <p:nvSpPr>
          <p:cNvPr id="4" name="正方形/長方形 3"/>
          <p:cNvSpPr/>
          <p:nvPr/>
        </p:nvSpPr>
        <p:spPr>
          <a:xfrm>
            <a:off x="1373034" y="4058215"/>
            <a:ext cx="80648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/>
              <a:t>http://blogahf.blogspot.com/2011/05/sql-azure-rest-api.html</a:t>
            </a:r>
            <a:endParaRPr lang="ja-JP" altLang="en-US" sz="2000" dirty="0"/>
          </a:p>
        </p:txBody>
      </p:sp>
      <p:sp>
        <p:nvSpPr>
          <p:cNvPr id="5" name="角丸四角形吹き出し 4"/>
          <p:cNvSpPr/>
          <p:nvPr/>
        </p:nvSpPr>
        <p:spPr>
          <a:xfrm>
            <a:off x="1250991" y="5040971"/>
            <a:ext cx="1368152" cy="504056"/>
          </a:xfrm>
          <a:prstGeom prst="wedgeRoundRectCallout">
            <a:avLst>
              <a:gd name="adj1" fmla="val -9546"/>
              <a:gd name="adj2" fmla="val -161253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스킴</a:t>
            </a:r>
            <a:endParaRPr kumimoji="1" lang="ja-JP" altLang="en-US" dirty="0"/>
          </a:p>
        </p:txBody>
      </p:sp>
      <p:sp>
        <p:nvSpPr>
          <p:cNvPr id="6" name="角丸四角形吹き出し 5"/>
          <p:cNvSpPr/>
          <p:nvPr/>
        </p:nvSpPr>
        <p:spPr>
          <a:xfrm>
            <a:off x="2763159" y="5040971"/>
            <a:ext cx="2088232" cy="504056"/>
          </a:xfrm>
          <a:prstGeom prst="wedgeRoundRectCallout">
            <a:avLst>
              <a:gd name="adj1" fmla="val -37937"/>
              <a:gd name="adj2" fmla="val -16396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컴퓨터</a:t>
            </a:r>
            <a:endParaRPr kumimoji="1" lang="ja-JP" altLang="en-US" dirty="0"/>
          </a:p>
        </p:txBody>
      </p:sp>
      <p:sp>
        <p:nvSpPr>
          <p:cNvPr id="7" name="角丸四角形吹き出し 6"/>
          <p:cNvSpPr/>
          <p:nvPr/>
        </p:nvSpPr>
        <p:spPr>
          <a:xfrm>
            <a:off x="5139423" y="5043790"/>
            <a:ext cx="2088232" cy="504056"/>
          </a:xfrm>
          <a:prstGeom prst="wedgeRoundRectCallout">
            <a:avLst>
              <a:gd name="adj1" fmla="val -1991"/>
              <a:gd name="adj2" fmla="val -16396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패스</a:t>
            </a:r>
            <a:endParaRPr kumimoji="1" lang="ja-JP" altLang="en-US" dirty="0"/>
          </a:p>
        </p:txBody>
      </p:sp>
      <p:cxnSp>
        <p:nvCxnSpPr>
          <p:cNvPr id="8" name="直線コネクタ 8"/>
          <p:cNvCxnSpPr/>
          <p:nvPr/>
        </p:nvCxnSpPr>
        <p:spPr>
          <a:xfrm>
            <a:off x="1395007" y="4468973"/>
            <a:ext cx="720080" cy="0"/>
          </a:xfrm>
          <a:prstGeom prst="line">
            <a:avLst/>
          </a:prstGeom>
          <a:ln w="508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直線コネクタ 9"/>
          <p:cNvCxnSpPr/>
          <p:nvPr/>
        </p:nvCxnSpPr>
        <p:spPr>
          <a:xfrm>
            <a:off x="5283439" y="4468973"/>
            <a:ext cx="4176464" cy="0"/>
          </a:xfrm>
          <a:prstGeom prst="line">
            <a:avLst/>
          </a:prstGeom>
          <a:ln w="508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線コネクタ 10"/>
          <p:cNvCxnSpPr/>
          <p:nvPr/>
        </p:nvCxnSpPr>
        <p:spPr>
          <a:xfrm>
            <a:off x="2445626" y="4468973"/>
            <a:ext cx="2693797" cy="0"/>
          </a:xfrm>
          <a:prstGeom prst="line">
            <a:avLst/>
          </a:prstGeom>
          <a:ln w="508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テキスト ボックス 15"/>
          <p:cNvSpPr txBox="1"/>
          <p:nvPr/>
        </p:nvSpPr>
        <p:spPr>
          <a:xfrm>
            <a:off x="7460211" y="4946250"/>
            <a:ext cx="399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컴퓨터 뒤에 포트 번호를 기술하는 경우도 있다</a:t>
            </a:r>
            <a:endParaRPr kumimoji="1" lang="ja-JP" altLang="en-US" dirty="0"/>
          </a:p>
        </p:txBody>
      </p:sp>
      <p:sp>
        <p:nvSpPr>
          <p:cNvPr id="12" name="正方形/長方形 16"/>
          <p:cNvSpPr/>
          <p:nvPr/>
        </p:nvSpPr>
        <p:spPr>
          <a:xfrm>
            <a:off x="6444208" y="2301655"/>
            <a:ext cx="44110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/>
              <a:t>http</a:t>
            </a:r>
            <a:r>
              <a:rPr lang="en-US" altLang="ja-JP" sz="2000" dirty="0" smtClean="0"/>
              <a:t>://www.myWCF.com:8080/</a:t>
            </a:r>
            <a:br>
              <a:rPr lang="en-US" altLang="ja-JP" sz="2000" dirty="0" smtClean="0"/>
            </a:br>
            <a:r>
              <a:rPr lang="en-US" altLang="ja-JP" sz="2000" dirty="0" err="1" smtClean="0"/>
              <a:t>net.tcp</a:t>
            </a:r>
            <a:r>
              <a:rPr lang="en-US" altLang="ja-JP" sz="2000" dirty="0"/>
              <a:t>://www.myWCF.com:8000</a:t>
            </a:r>
            <a:r>
              <a:rPr lang="en-US" altLang="ja-JP" sz="2000" dirty="0" smtClean="0"/>
              <a:t>/</a:t>
            </a:r>
            <a:br>
              <a:rPr lang="en-US" altLang="ja-JP" sz="2000" dirty="0" smtClean="0"/>
            </a:b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3982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721</Words>
  <Application>Microsoft Office PowerPoint</Application>
  <PresentationFormat>와이드스크린</PresentationFormat>
  <Paragraphs>217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ＭＳ Ｐゴシック</vt:lpstr>
      <vt:lpstr>굴림</vt:lpstr>
      <vt:lpstr>돋움체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WCF 라는 것은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최흥배</dc:creator>
  <cp:lastModifiedBy>최흥배</cp:lastModifiedBy>
  <cp:revision>47</cp:revision>
  <dcterms:created xsi:type="dcterms:W3CDTF">2015-02-21T05:04:34Z</dcterms:created>
  <dcterms:modified xsi:type="dcterms:W3CDTF">2015-05-23T14:04:40Z</dcterms:modified>
</cp:coreProperties>
</file>