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57" r:id="rId4"/>
    <p:sldId id="258" r:id="rId5"/>
    <p:sldId id="270" r:id="rId6"/>
    <p:sldId id="259" r:id="rId7"/>
    <p:sldId id="260" r:id="rId8"/>
    <p:sldId id="261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2" r:id="rId21"/>
    <p:sldId id="294" r:id="rId22"/>
    <p:sldId id="295" r:id="rId23"/>
    <p:sldId id="263" r:id="rId24"/>
    <p:sldId id="283" r:id="rId25"/>
    <p:sldId id="284" r:id="rId26"/>
    <p:sldId id="264" r:id="rId27"/>
    <p:sldId id="285" r:id="rId28"/>
    <p:sldId id="286" r:id="rId29"/>
    <p:sldId id="268" r:id="rId30"/>
    <p:sldId id="265" r:id="rId31"/>
    <p:sldId id="287" r:id="rId32"/>
    <p:sldId id="293" r:id="rId33"/>
    <p:sldId id="273" r:id="rId34"/>
    <p:sldId id="26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82F-5AA2-47BF-A441-72620276EB5C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82F-5AA2-47BF-A441-72620276EB5C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8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82F-5AA2-47BF-A441-72620276EB5C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341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541089" y="908720"/>
            <a:ext cx="8135367" cy="504825"/>
          </a:xfrm>
        </p:spPr>
        <p:txBody>
          <a:bodyPr/>
          <a:lstStyle>
            <a:lvl1pPr marL="0" indent="0">
              <a:buFontTx/>
              <a:buNone/>
              <a:defRPr b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b="0"/>
            </a:lvl2pPr>
            <a:lvl3pPr marL="914400" indent="0">
              <a:buFontTx/>
              <a:buNone/>
              <a:defRPr b="0"/>
            </a:lvl3pPr>
            <a:lvl4pPr marL="1371600" indent="0">
              <a:buFontTx/>
              <a:buNone/>
              <a:defRPr b="0"/>
            </a:lvl4pPr>
            <a:lvl5pPr marL="1828800" indent="0">
              <a:buFontTx/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9D92EBA-5846-49C8-8859-8626B08B500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7" name="Picture 3" descr="C:\Users\a-keikoo\Desktop\Azur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525344"/>
            <a:ext cx="1297112" cy="21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816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7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541089" y="908720"/>
            <a:ext cx="8135367" cy="504825"/>
          </a:xfrm>
        </p:spPr>
        <p:txBody>
          <a:bodyPr/>
          <a:lstStyle>
            <a:lvl1pPr marL="0" indent="0">
              <a:buFontTx/>
              <a:buNone/>
              <a:defRPr b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b="0"/>
            </a:lvl2pPr>
            <a:lvl3pPr marL="914400" indent="0">
              <a:buFontTx/>
              <a:buNone/>
              <a:defRPr b="0"/>
            </a:lvl3pPr>
            <a:lvl4pPr marL="1371600" indent="0">
              <a:buFontTx/>
              <a:buNone/>
              <a:defRPr b="0"/>
            </a:lvl4pPr>
            <a:lvl5pPr marL="1828800" indent="0">
              <a:buFontTx/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9D92EBA-5846-49C8-8859-8626B08B500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Picture 3" descr="C:\Users\a-keikoo\Desktop\Azur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525344"/>
            <a:ext cx="1297112" cy="21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52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82F-5AA2-47BF-A441-72620276EB5C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26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82F-5AA2-47BF-A441-72620276EB5C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9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82F-5AA2-47BF-A441-72620276EB5C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82F-5AA2-47BF-A441-72620276EB5C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6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82F-5AA2-47BF-A441-72620276EB5C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2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82F-5AA2-47BF-A441-72620276EB5C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1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82F-5AA2-47BF-A441-72620276EB5C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1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82F-5AA2-47BF-A441-72620276EB5C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D82F-5AA2-47BF-A441-72620276EB5C}" type="datetimeFigureOut">
              <a:rPr lang="ko-KR" altLang="en-US" smtClean="0"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4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tmarkit.co.jp/ait/articles/1303/19/news099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zet/SignalA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yKnow/SignalR-Obj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project.com/Articles/524066/SignalR-Simple-Chat-Application-in-Csharp" TargetMode="External"/><Relationship Id="rId3" Type="http://schemas.openxmlformats.org/officeDocument/2006/relationships/hyperlink" Target="https://github.com/SignalR/SignalR/wiki" TargetMode="External"/><Relationship Id="rId7" Type="http://schemas.openxmlformats.org/officeDocument/2006/relationships/hyperlink" Target="https://github.com/SignalR/Samples" TargetMode="External"/><Relationship Id="rId2" Type="http://schemas.openxmlformats.org/officeDocument/2006/relationships/hyperlink" Target="https://github.com/SignalR/Signal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aeyo.pe.kr/Columns/View.aspx?SEQ=458&amp;PSEQ=35" TargetMode="External"/><Relationship Id="rId5" Type="http://schemas.openxmlformats.org/officeDocument/2006/relationships/hyperlink" Target="http://msdn.microsoft.com/ko-kr/library/jj943739(v=vs.111).aspx" TargetMode="External"/><Relationship Id="rId4" Type="http://schemas.openxmlformats.org/officeDocument/2006/relationships/hyperlink" Target="http://www.asp.net/signalr" TargetMode="External"/><Relationship Id="rId9" Type="http://schemas.openxmlformats.org/officeDocument/2006/relationships/hyperlink" Target="https://github.com/jsakamoto/quiz-webap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aylorMullen/ShootR" TargetMode="External"/><Relationship Id="rId2" Type="http://schemas.openxmlformats.org/officeDocument/2006/relationships/hyperlink" Target="http://chackr.azurewebsites.net/SignalR.Sample/StockTicker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signalrshootr.cloudapp.ne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259563"/>
            <a:ext cx="7449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smtClean="0"/>
              <a:t>SIgnalR </a:t>
            </a:r>
            <a:r>
              <a:rPr lang="ko-KR" altLang="en-US" sz="6000" b="1" smtClean="0"/>
              <a:t>기초와 활용</a:t>
            </a:r>
            <a:endParaRPr lang="ko-KR" altLang="en-US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28184" y="5229200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티쓰리엔터테인먼트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smtClean="0"/>
              <a:t>모바일 </a:t>
            </a:r>
            <a:r>
              <a:rPr lang="en-US" altLang="ko-KR" smtClean="0"/>
              <a:t>1</a:t>
            </a:r>
            <a:r>
              <a:rPr lang="ko-KR" altLang="en-US" smtClean="0"/>
              <a:t>팀 </a:t>
            </a:r>
            <a:endParaRPr lang="en-US" altLang="ko-KR" dirty="0" smtClean="0"/>
          </a:p>
          <a:p>
            <a:r>
              <a:rPr lang="ko-KR" altLang="en-US" smtClean="0"/>
              <a:t>공통 기술 개발팀</a:t>
            </a:r>
            <a:endParaRPr lang="en-US" altLang="ko-KR" dirty="0" smtClean="0"/>
          </a:p>
          <a:p>
            <a:r>
              <a:rPr lang="ko-KR" altLang="en-US" dirty="0" smtClean="0"/>
              <a:t>최흥배 과장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637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PersistentConnection</a:t>
            </a:r>
            <a:r>
              <a:rPr lang="ko-KR" altLang="en-US" sz="3200" b="1" dirty="0" smtClean="0"/>
              <a:t>와 </a:t>
            </a:r>
            <a:r>
              <a:rPr lang="en-US" altLang="ko-KR" sz="3200" b="1" smtClean="0"/>
              <a:t>Hub   (2/2)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보통 </a:t>
            </a:r>
            <a:r>
              <a:rPr lang="en-US" altLang="ko-KR" b="1" dirty="0" err="1" smtClean="0"/>
              <a:t>PersistentConnection</a:t>
            </a:r>
            <a:r>
              <a:rPr lang="ko-KR" altLang="en-US" b="1" dirty="0" smtClean="0"/>
              <a:t> 보다 </a:t>
            </a:r>
            <a:r>
              <a:rPr lang="en-US" altLang="ko-KR" b="1" dirty="0" smtClean="0"/>
              <a:t>Hub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API</a:t>
            </a:r>
            <a:r>
              <a:rPr lang="ko-KR" altLang="en-US" b="1" dirty="0" smtClean="0"/>
              <a:t>를 사용한다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Hub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RPC</a:t>
            </a:r>
            <a:r>
              <a:rPr lang="ko-KR" altLang="en-US" dirty="0" smtClean="0"/>
              <a:t>를 사용하기 때문에 </a:t>
            </a:r>
            <a:r>
              <a:rPr lang="en-US" altLang="ko-KR" dirty="0" err="1" smtClean="0"/>
              <a:t>PersistentConnection</a:t>
            </a:r>
            <a:r>
              <a:rPr lang="ko-KR" altLang="en-US" dirty="0" smtClean="0"/>
              <a:t>와 비교하면 </a:t>
            </a:r>
            <a:r>
              <a:rPr lang="ko-KR" altLang="en-US" dirty="0" err="1" smtClean="0"/>
              <a:t>리퀘스트</a:t>
            </a:r>
            <a:r>
              <a:rPr lang="ko-KR" altLang="en-US" dirty="0" smtClean="0"/>
              <a:t> 해석이나 </a:t>
            </a:r>
            <a:r>
              <a:rPr lang="ko-KR" altLang="en-US" dirty="0" err="1" smtClean="0"/>
              <a:t>리플렉션을</a:t>
            </a:r>
            <a:r>
              <a:rPr lang="ko-KR" altLang="en-US" dirty="0" smtClean="0"/>
              <a:t> 사용하기 때문에 오버헤드가 더 크다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/>
              <a:t>고 성능을 원한다면 </a:t>
            </a:r>
            <a:r>
              <a:rPr lang="en-US" altLang="ko-KR" dirty="0" err="1" smtClean="0"/>
              <a:t>PersistentConnection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빠른 개발을 원한다면 </a:t>
            </a:r>
            <a:r>
              <a:rPr lang="en-US" altLang="ko-KR" dirty="0" smtClean="0"/>
              <a:t>Hub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AutoShape 2" descr="dt-introsignalr_01_06.gif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1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Hub  (1/3)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/>
              <a:t>클라이언트에서 호출 가능한 함수의 집합</a:t>
            </a:r>
            <a:endParaRPr lang="ko-KR" altLang="en-US" dirty="0"/>
          </a:p>
        </p:txBody>
      </p:sp>
      <p:sp>
        <p:nvSpPr>
          <p:cNvPr id="4" name="AutoShape 2" descr="dt-introsignalr_01_06.gif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正方形/長方形 3"/>
          <p:cNvSpPr/>
          <p:nvPr/>
        </p:nvSpPr>
        <p:spPr>
          <a:xfrm>
            <a:off x="3313068" y="2836175"/>
            <a:ext cx="1831848" cy="46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Hub_1</a:t>
            </a:r>
          </a:p>
        </p:txBody>
      </p:sp>
      <p:sp>
        <p:nvSpPr>
          <p:cNvPr id="6" name="正方形/長方形 4"/>
          <p:cNvSpPr/>
          <p:nvPr/>
        </p:nvSpPr>
        <p:spPr>
          <a:xfrm>
            <a:off x="602768" y="2363736"/>
            <a:ext cx="2097024" cy="402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SomeMethod_1</a:t>
            </a:r>
            <a:endParaRPr kumimoji="1" lang="ja-JP" altLang="en-US" dirty="0"/>
          </a:p>
        </p:txBody>
      </p:sp>
      <p:cxnSp>
        <p:nvCxnSpPr>
          <p:cNvPr id="7" name="直線コネクタ 6"/>
          <p:cNvCxnSpPr>
            <a:stCxn id="6" idx="3"/>
            <a:endCxn id="5" idx="1"/>
          </p:cNvCxnSpPr>
          <p:nvPr/>
        </p:nvCxnSpPr>
        <p:spPr>
          <a:xfrm>
            <a:off x="2699792" y="2564904"/>
            <a:ext cx="613276" cy="5029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正方形/長方形 8"/>
          <p:cNvSpPr/>
          <p:nvPr/>
        </p:nvSpPr>
        <p:spPr>
          <a:xfrm>
            <a:off x="602768" y="2866656"/>
            <a:ext cx="2097024" cy="402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SomeMethod_2</a:t>
            </a:r>
            <a:endParaRPr kumimoji="1" lang="ja-JP" altLang="en-US" dirty="0"/>
          </a:p>
        </p:txBody>
      </p:sp>
      <p:cxnSp>
        <p:nvCxnSpPr>
          <p:cNvPr id="9" name="直線コネクタ 10"/>
          <p:cNvCxnSpPr>
            <a:stCxn id="8" idx="3"/>
            <a:endCxn id="5" idx="1"/>
          </p:cNvCxnSpPr>
          <p:nvPr/>
        </p:nvCxnSpPr>
        <p:spPr>
          <a:xfrm>
            <a:off x="2699792" y="3067824"/>
            <a:ext cx="61327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正方形/長方形 12"/>
          <p:cNvSpPr/>
          <p:nvPr/>
        </p:nvSpPr>
        <p:spPr>
          <a:xfrm>
            <a:off x="602768" y="3570744"/>
            <a:ext cx="2097024" cy="402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SomeMethod_1</a:t>
            </a:r>
            <a:endParaRPr kumimoji="1" lang="ja-JP" altLang="en-US" dirty="0"/>
          </a:p>
        </p:txBody>
      </p:sp>
      <p:sp>
        <p:nvSpPr>
          <p:cNvPr id="11" name="正方形/長方形 25"/>
          <p:cNvSpPr/>
          <p:nvPr/>
        </p:nvSpPr>
        <p:spPr>
          <a:xfrm>
            <a:off x="5253120" y="2042429"/>
            <a:ext cx="3410712" cy="4085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http://***.</a:t>
            </a:r>
            <a:r>
              <a:rPr lang="en-US" altLang="ja-JP" dirty="0" smtClean="0"/>
              <a:t>cloudapp.net/signalr</a:t>
            </a:r>
            <a:endParaRPr kumimoji="1" lang="ja-JP" altLang="en-US" dirty="0"/>
          </a:p>
        </p:txBody>
      </p:sp>
      <p:pic>
        <p:nvPicPr>
          <p:cNvPr id="12" name="図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469" y="2592464"/>
            <a:ext cx="1174014" cy="1628011"/>
          </a:xfrm>
          <a:prstGeom prst="rect">
            <a:avLst/>
          </a:prstGeom>
        </p:spPr>
      </p:pic>
      <p:sp>
        <p:nvSpPr>
          <p:cNvPr id="13" name="正方形/長方形 31"/>
          <p:cNvSpPr/>
          <p:nvPr/>
        </p:nvSpPr>
        <p:spPr>
          <a:xfrm>
            <a:off x="3313068" y="3531121"/>
            <a:ext cx="1831848" cy="46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Hub_2</a:t>
            </a:r>
          </a:p>
        </p:txBody>
      </p:sp>
      <p:cxnSp>
        <p:nvCxnSpPr>
          <p:cNvPr id="14" name="直線コネクタ 34"/>
          <p:cNvCxnSpPr>
            <a:stCxn id="10" idx="3"/>
            <a:endCxn id="13" idx="1"/>
          </p:cNvCxnSpPr>
          <p:nvPr/>
        </p:nvCxnSpPr>
        <p:spPr>
          <a:xfrm flipV="1">
            <a:off x="2699792" y="3762770"/>
            <a:ext cx="613276" cy="91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線コネクタ 37"/>
          <p:cNvCxnSpPr>
            <a:stCxn id="5" idx="3"/>
            <a:endCxn id="12" idx="1"/>
          </p:cNvCxnSpPr>
          <p:nvPr/>
        </p:nvCxnSpPr>
        <p:spPr>
          <a:xfrm>
            <a:off x="5144916" y="3067824"/>
            <a:ext cx="1226553" cy="33864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線コネクタ 40"/>
          <p:cNvCxnSpPr>
            <a:stCxn id="13" idx="3"/>
            <a:endCxn id="12" idx="1"/>
          </p:cNvCxnSpPr>
          <p:nvPr/>
        </p:nvCxnSpPr>
        <p:spPr>
          <a:xfrm flipV="1">
            <a:off x="5144916" y="3406470"/>
            <a:ext cx="1226553" cy="3563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49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Hub   (2/3)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/>
              <a:t>구현 예</a:t>
            </a:r>
            <a:endParaRPr lang="ko-KR" altLang="en-US" dirty="0"/>
          </a:p>
        </p:txBody>
      </p:sp>
      <p:sp>
        <p:nvSpPr>
          <p:cNvPr id="4" name="AutoShape 2" descr="dt-introsignalr_01_06.gif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テキスト ボックス 3"/>
          <p:cNvSpPr txBox="1"/>
          <p:nvPr/>
        </p:nvSpPr>
        <p:spPr>
          <a:xfrm>
            <a:off x="1946921" y="2473851"/>
            <a:ext cx="525015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HubName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"chat"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ChatHub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Hub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SendMessage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text)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Clients.ReceiveMessage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(text);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sp>
        <p:nvSpPr>
          <p:cNvPr id="18" name="角丸四角形 5"/>
          <p:cNvSpPr/>
          <p:nvPr/>
        </p:nvSpPr>
        <p:spPr>
          <a:xfrm>
            <a:off x="1946921" y="2360756"/>
            <a:ext cx="2625077" cy="708204"/>
          </a:xfrm>
          <a:prstGeom prst="roundRect">
            <a:avLst/>
          </a:prstGeom>
          <a:noFill/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角丸四角形 6"/>
          <p:cNvSpPr/>
          <p:nvPr/>
        </p:nvSpPr>
        <p:spPr>
          <a:xfrm>
            <a:off x="2416313" y="3277802"/>
            <a:ext cx="4744187" cy="1259118"/>
          </a:xfrm>
          <a:prstGeom prst="round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下矢印 7"/>
          <p:cNvSpPr/>
          <p:nvPr/>
        </p:nvSpPr>
        <p:spPr>
          <a:xfrm rot="2700000">
            <a:off x="4273626" y="2015452"/>
            <a:ext cx="362712" cy="40185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上矢印 8"/>
          <p:cNvSpPr/>
          <p:nvPr/>
        </p:nvSpPr>
        <p:spPr>
          <a:xfrm>
            <a:off x="4605525" y="4712296"/>
            <a:ext cx="365760" cy="4377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9"/>
          <p:cNvSpPr/>
          <p:nvPr/>
        </p:nvSpPr>
        <p:spPr>
          <a:xfrm>
            <a:off x="4725296" y="1700808"/>
            <a:ext cx="3663128" cy="5433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/>
              <a:t>클라이언트에 공개하는 이름</a:t>
            </a:r>
            <a:endParaRPr kumimoji="1" lang="ja-JP" altLang="en-US" sz="2000" dirty="0"/>
          </a:p>
        </p:txBody>
      </p:sp>
      <p:sp>
        <p:nvSpPr>
          <p:cNvPr id="23" name="正方形/長方形 10"/>
          <p:cNvSpPr/>
          <p:nvPr/>
        </p:nvSpPr>
        <p:spPr>
          <a:xfrm>
            <a:off x="1115617" y="5326703"/>
            <a:ext cx="5298614" cy="54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/>
              <a:t>클라이언트에서 호출 가능한 함수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628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Hub    (3/3)</a:t>
            </a:r>
            <a:endParaRPr lang="ko-KR" altLang="en-US" sz="3200" b="1" dirty="0"/>
          </a:p>
        </p:txBody>
      </p:sp>
      <p:sp>
        <p:nvSpPr>
          <p:cNvPr id="4" name="AutoShape 2" descr="dt-introsignalr_01_06.gif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433903" y="1196752"/>
            <a:ext cx="822960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 smtClean="0">
                <a:solidFill>
                  <a:schemeClr val="tx1"/>
                </a:solidFill>
              </a:rPr>
              <a:t>Hub </a:t>
            </a:r>
            <a:r>
              <a:rPr lang="ko-KR" altLang="en-US" dirty="0" smtClean="0">
                <a:solidFill>
                  <a:schemeClr val="tx1"/>
                </a:solidFill>
              </a:rPr>
              <a:t>클래스에 구현되어 있는 </a:t>
            </a:r>
            <a:r>
              <a:rPr lang="ko-KR" altLang="en-US" dirty="0" err="1" smtClean="0">
                <a:solidFill>
                  <a:schemeClr val="tx1"/>
                </a:solidFill>
              </a:rPr>
              <a:t>프로퍼티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lvl="1" algn="l"/>
            <a:r>
              <a:rPr lang="en-US" altLang="ja-JP" dirty="0" smtClean="0">
                <a:solidFill>
                  <a:schemeClr val="tx1"/>
                </a:solidFill>
              </a:rPr>
              <a:t>Context</a:t>
            </a:r>
          </a:p>
          <a:p>
            <a:pPr lvl="2" algn="l"/>
            <a:r>
              <a:rPr lang="ko-KR" altLang="en-US" dirty="0" smtClean="0">
                <a:solidFill>
                  <a:schemeClr val="tx1"/>
                </a:solidFill>
              </a:rPr>
              <a:t>현재 요청 정보를 유지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lvl="1" algn="l"/>
            <a:r>
              <a:rPr lang="en-US" altLang="ja-JP" dirty="0" smtClean="0">
                <a:solidFill>
                  <a:schemeClr val="tx1"/>
                </a:solidFill>
              </a:rPr>
              <a:t>Groups</a:t>
            </a:r>
          </a:p>
          <a:p>
            <a:pPr lvl="2" algn="l"/>
            <a:r>
              <a:rPr lang="ko-KR" altLang="en-US" dirty="0" smtClean="0">
                <a:solidFill>
                  <a:schemeClr val="tx1"/>
                </a:solidFill>
              </a:rPr>
              <a:t>그룹을 관리하는 클래스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lvl="1" algn="l"/>
            <a:r>
              <a:rPr lang="en-US" altLang="ja-JP" dirty="0" smtClean="0">
                <a:solidFill>
                  <a:schemeClr val="tx1"/>
                </a:solidFill>
              </a:rPr>
              <a:t>Clients</a:t>
            </a:r>
          </a:p>
          <a:p>
            <a:pPr lvl="2" algn="l"/>
            <a:r>
              <a:rPr lang="en-US" altLang="ja-JP" dirty="0" err="1" smtClean="0">
                <a:solidFill>
                  <a:schemeClr val="tx1"/>
                </a:solidFill>
              </a:rPr>
              <a:t>SignalR</a:t>
            </a:r>
            <a:r>
              <a:rPr lang="ko-KR" altLang="en-US" dirty="0" smtClean="0">
                <a:solidFill>
                  <a:schemeClr val="tx1"/>
                </a:solidFill>
              </a:rPr>
              <a:t>에서 관리하고 있는 모든 클라이언트를 뜻한다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lvl="1" algn="l"/>
            <a:r>
              <a:rPr kumimoji="1" lang="en-US" altLang="ja-JP" dirty="0" smtClean="0">
                <a:solidFill>
                  <a:schemeClr val="tx1"/>
                </a:solidFill>
              </a:rPr>
              <a:t>Caller</a:t>
            </a:r>
          </a:p>
          <a:p>
            <a:pPr lvl="2" algn="l"/>
            <a:r>
              <a:rPr kumimoji="1" lang="ko-KR" altLang="en-US" dirty="0" err="1" smtClean="0">
                <a:solidFill>
                  <a:schemeClr val="tx1"/>
                </a:solidFill>
              </a:rPr>
              <a:t>리퀘스트를</a:t>
            </a:r>
            <a:r>
              <a:rPr kumimoji="1" lang="ko-KR" altLang="en-US" dirty="0" smtClean="0">
                <a:solidFill>
                  <a:schemeClr val="tx1"/>
                </a:solidFill>
              </a:rPr>
              <a:t> 요청한 클라이언트를 뜻한다</a:t>
            </a:r>
            <a:r>
              <a:rPr kumimoji="1" lang="en-US" altLang="ko-KR" dirty="0" smtClean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9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7487" y="1134935"/>
            <a:ext cx="8229600" cy="4525963"/>
          </a:xfrm>
        </p:spPr>
        <p:txBody>
          <a:bodyPr/>
          <a:lstStyle/>
          <a:p>
            <a:r>
              <a:rPr kumimoji="1" lang="en-US" altLang="ja-JP" dirty="0" err="1" smtClean="0"/>
              <a:t>SignalR</a:t>
            </a:r>
            <a:r>
              <a:rPr kumimoji="1" lang="en-US" altLang="ja-JP" dirty="0" smtClean="0"/>
              <a:t> </a:t>
            </a:r>
            <a:r>
              <a:rPr kumimoji="1" lang="ko-KR" altLang="en-US" dirty="0" smtClean="0"/>
              <a:t>이 클라이언트 관리</a:t>
            </a:r>
            <a:endParaRPr kumimoji="1" lang="en-US" altLang="ja-JP" dirty="0" smtClean="0"/>
          </a:p>
          <a:p>
            <a:pPr lvl="1"/>
            <a:r>
              <a:rPr kumimoji="1" lang="ko-KR" altLang="en-US" dirty="0" smtClean="0"/>
              <a:t>클라이언트 마다 유일한 커넥션 </a:t>
            </a:r>
            <a:r>
              <a:rPr kumimoji="1" lang="en-US" altLang="ko-KR" dirty="0" smtClean="0"/>
              <a:t>ID </a:t>
            </a:r>
            <a:r>
              <a:rPr kumimoji="1" lang="ko-KR" altLang="en-US" dirty="0" smtClean="0"/>
              <a:t>발행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59" y="3111100"/>
            <a:ext cx="1425550" cy="178033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969" y="3117501"/>
            <a:ext cx="1279246" cy="1773936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3340417" y="3976884"/>
            <a:ext cx="2523744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10800000">
            <a:off x="3340417" y="4392487"/>
            <a:ext cx="2523744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584160" y="3154077"/>
            <a:ext cx="203625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 err="1" smtClean="0"/>
              <a:t>네고에이션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882591" y="5163247"/>
            <a:ext cx="2280001" cy="487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 smtClean="0"/>
              <a:t>커넥션 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 </a:t>
            </a:r>
            <a:r>
              <a:rPr kumimoji="1" lang="ko-KR" altLang="en-US" dirty="0" smtClean="0"/>
              <a:t>발행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01170" y="5157086"/>
            <a:ext cx="2615327" cy="890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err="1" smtClean="0"/>
              <a:t>ConnectionId</a:t>
            </a:r>
            <a:r>
              <a:rPr lang="en-US" altLang="ja-JP" dirty="0" smtClean="0"/>
              <a:t> =</a:t>
            </a:r>
          </a:p>
          <a:p>
            <a:pPr algn="ctr"/>
            <a:r>
              <a:rPr lang="en-US" altLang="ja-JP" dirty="0" smtClean="0"/>
              <a:t>CAB9F88C-0372-4237-A150-1A870583BCDA</a:t>
            </a:r>
            <a:endParaRPr kumimoji="1" lang="ja-JP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서버와 클라이언트 </a:t>
            </a:r>
            <a:r>
              <a:rPr lang="ko-KR" altLang="en-US" sz="3200" b="1" smtClean="0"/>
              <a:t>접속 흐름 </a:t>
            </a:r>
            <a:r>
              <a:rPr lang="en-US" altLang="ko-KR" sz="3200" b="1" smtClean="0"/>
              <a:t>(1/6)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3289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079631"/>
            <a:ext cx="8229600" cy="4525963"/>
          </a:xfrm>
        </p:spPr>
        <p:txBody>
          <a:bodyPr/>
          <a:lstStyle/>
          <a:p>
            <a:r>
              <a:rPr kumimoji="1" lang="ko-KR" altLang="en-US" dirty="0" smtClean="0"/>
              <a:t>서버에 준비된 함수를 호출한다</a:t>
            </a:r>
            <a:endParaRPr kumimoji="1" lang="en-US" altLang="ja-JP" dirty="0" smtClean="0"/>
          </a:p>
          <a:p>
            <a:pPr lvl="1"/>
            <a:r>
              <a:rPr kumimoji="1" lang="ko-KR" altLang="en-US" dirty="0" smtClean="0"/>
              <a:t>클라이언트는 반환 값을 얻을 수 있다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59" y="3111100"/>
            <a:ext cx="1425550" cy="178033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969" y="3117501"/>
            <a:ext cx="1279246" cy="1773936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3340417" y="4184148"/>
            <a:ext cx="2523744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141308" y="5230920"/>
            <a:ext cx="376256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SendMessage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text)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6629" y="5228010"/>
            <a:ext cx="34644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chat.invoke(</a:t>
            </a:r>
            <a:r>
              <a:rPr lang="en-US" altLang="ja-JP" sz="1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"SendMessage"</a:t>
            </a:r>
            <a:r>
              <a:rPr lang="en-U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text);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3513778" y="3333854"/>
            <a:ext cx="2189988" cy="67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 smtClean="0"/>
              <a:t>서버의 함수 호출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1432635" y="5078587"/>
            <a:ext cx="1615365" cy="578501"/>
          </a:xfrm>
          <a:prstGeom prst="roundRect">
            <a:avLst/>
          </a:prstGeom>
          <a:noFill/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6214910" y="5078586"/>
            <a:ext cx="1447306" cy="578501"/>
          </a:xfrm>
          <a:prstGeom prst="roundRect">
            <a:avLst/>
          </a:prstGeom>
          <a:noFill/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左右矢印 14"/>
          <p:cNvSpPr/>
          <p:nvPr/>
        </p:nvSpPr>
        <p:spPr>
          <a:xfrm>
            <a:off x="3864911" y="5139582"/>
            <a:ext cx="1467135" cy="48463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586395" y="6066312"/>
            <a:ext cx="3971209" cy="675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 smtClean="0"/>
              <a:t>클라이언트와 서버의 함수 이름을 대응하고 있다</a:t>
            </a:r>
            <a:endParaRPr kumimoji="1" lang="ja-JP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서버와 클라이언트 </a:t>
            </a:r>
            <a:r>
              <a:rPr lang="ko-KR" altLang="en-US" sz="3200" b="1" smtClean="0"/>
              <a:t>접속 </a:t>
            </a:r>
            <a:r>
              <a:rPr lang="ko-KR" altLang="en-US" sz="3200" b="1"/>
              <a:t>흐름 </a:t>
            </a:r>
            <a:r>
              <a:rPr lang="en-US" altLang="ko-KR" sz="3200" b="1" smtClean="0"/>
              <a:t>(2/6</a:t>
            </a:r>
            <a:r>
              <a:rPr lang="en-US" altLang="ko-KR" sz="3200" b="1"/>
              <a:t>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0843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클라이언트에 등록된 함수를 호출한다</a:t>
            </a:r>
            <a:r>
              <a:rPr kumimoji="1" lang="en-US" altLang="ko-KR" dirty="0" smtClean="0"/>
              <a:t>.</a:t>
            </a:r>
            <a:endParaRPr kumimoji="1" lang="en-US" altLang="ja-JP" dirty="0" smtClean="0"/>
          </a:p>
          <a:p>
            <a:pPr lvl="1"/>
            <a:r>
              <a:rPr kumimoji="1" lang="ko-KR" altLang="en-US" dirty="0" smtClean="0"/>
              <a:t>서버는 반환 값을 얻을 수 없다</a:t>
            </a:r>
            <a:r>
              <a:rPr kumimoji="1" lang="en-US" altLang="ko-KR" dirty="0" smtClean="0"/>
              <a:t>.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59" y="3111100"/>
            <a:ext cx="1425550" cy="178033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969" y="3117501"/>
            <a:ext cx="1279246" cy="1773936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 rot="10800000">
            <a:off x="3340417" y="4184148"/>
            <a:ext cx="2523744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89159" y="5228010"/>
            <a:ext cx="306686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Clients.ReceiveMessage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(text);</a:t>
            </a:r>
            <a:endParaRPr kumimoji="1" lang="ja-JP" altLang="en-US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3113" y="5228010"/>
            <a:ext cx="43588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chat.on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ReceiveMessage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(text) {</a:t>
            </a:r>
            <a:endParaRPr lang="it-IT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1000050" y="5078585"/>
            <a:ext cx="1748407" cy="578501"/>
          </a:xfrm>
          <a:prstGeom prst="roundRect">
            <a:avLst/>
          </a:prstGeom>
          <a:noFill/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6239294" y="5078586"/>
            <a:ext cx="1624546" cy="578501"/>
          </a:xfrm>
          <a:prstGeom prst="roundRect">
            <a:avLst/>
          </a:prstGeom>
          <a:noFill/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左右矢印 13"/>
          <p:cNvSpPr/>
          <p:nvPr/>
        </p:nvSpPr>
        <p:spPr>
          <a:xfrm>
            <a:off x="4184985" y="5139582"/>
            <a:ext cx="1467135" cy="48463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586395" y="5868854"/>
            <a:ext cx="3971209" cy="675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 smtClean="0"/>
              <a:t>클라이언트와 서버의 함수 이름을 대응하고 있다</a:t>
            </a:r>
            <a:r>
              <a:rPr kumimoji="1" lang="en-US" altLang="ko-KR" dirty="0" smtClean="0"/>
              <a:t>.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340417" y="3333854"/>
            <a:ext cx="2523744" cy="67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mtClean="0"/>
              <a:t>클라이언트 함수 호출</a:t>
            </a:r>
            <a:endParaRPr kumimoji="1" lang="ja-JP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서버와 클라이언트 </a:t>
            </a:r>
            <a:r>
              <a:rPr lang="ko-KR" altLang="en-US" sz="3200" b="1" smtClean="0"/>
              <a:t>접속 </a:t>
            </a:r>
            <a:r>
              <a:rPr lang="ko-KR" altLang="en-US" sz="3200" b="1"/>
              <a:t>흐름 </a:t>
            </a:r>
            <a:r>
              <a:rPr lang="en-US" altLang="ko-KR" sz="3200" b="1" smtClean="0"/>
              <a:t>(3/6</a:t>
            </a:r>
            <a:r>
              <a:rPr lang="en-US" altLang="ko-KR" sz="3200" b="1"/>
              <a:t>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8432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클라이언트를 그룹화 하여 관리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76" y="2348880"/>
            <a:ext cx="1279246" cy="177393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11" y="5164023"/>
            <a:ext cx="968425" cy="120944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263" y="5156700"/>
            <a:ext cx="968425" cy="120944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410" y="5156700"/>
            <a:ext cx="968425" cy="120944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562" y="5156700"/>
            <a:ext cx="968425" cy="120944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258" y="5173791"/>
            <a:ext cx="968425" cy="1209444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 rot="8201858">
            <a:off x="2482395" y="4489965"/>
            <a:ext cx="1368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6964913">
            <a:off x="3373162" y="4570003"/>
            <a:ext cx="972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 rot="3010741">
            <a:off x="4945122" y="4460171"/>
            <a:ext cx="1296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 rot="4052986">
            <a:off x="4432287" y="4543465"/>
            <a:ext cx="900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2201743">
            <a:off x="5479002" y="4367758"/>
            <a:ext cx="1836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101024" y="4048747"/>
            <a:ext cx="1482108" cy="40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 smtClean="0"/>
              <a:t>그룹 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053810" y="4048747"/>
            <a:ext cx="1482108" cy="403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그룹 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815427" y="2348880"/>
            <a:ext cx="2476766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/>
              <a:t>그룹별 조작 가능</a:t>
            </a:r>
            <a:endParaRPr kumimoji="1" lang="ja-JP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서버와 클라이언트 </a:t>
            </a:r>
            <a:r>
              <a:rPr lang="ko-KR" altLang="en-US" sz="3200" b="1" smtClean="0"/>
              <a:t>접속 </a:t>
            </a:r>
            <a:r>
              <a:rPr lang="ko-KR" altLang="en-US" sz="3200" b="1"/>
              <a:t>흐름 </a:t>
            </a:r>
            <a:r>
              <a:rPr lang="en-US" altLang="ko-KR" sz="3200" b="1" smtClean="0"/>
              <a:t>(4/6</a:t>
            </a:r>
            <a:r>
              <a:rPr lang="en-US" altLang="ko-KR" sz="3200" b="1"/>
              <a:t>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0847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그룹에 접속을 추가하는 것을 구현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97142" y="2486819"/>
            <a:ext cx="714971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HubName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"chat"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ChatHub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Hub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JoinGroup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groupName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Groups.Add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Context.ConnectionId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groupName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LeaveGroup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groupName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Groups.Remove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Context.ConnectionId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groupName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962912" y="3730752"/>
            <a:ext cx="5730240" cy="621792"/>
          </a:xfrm>
          <a:prstGeom prst="round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962912" y="5108098"/>
            <a:ext cx="6083808" cy="621792"/>
          </a:xfrm>
          <a:prstGeom prst="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 rot="2400000">
            <a:off x="6393360" y="3151737"/>
            <a:ext cx="204216" cy="588264"/>
          </a:xfrm>
          <a:prstGeom prst="downArrow">
            <a:avLst>
              <a:gd name="adj1" fmla="val 50000"/>
              <a:gd name="adj2" fmla="val 87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 rot="2400000">
            <a:off x="6393360" y="4523014"/>
            <a:ext cx="204216" cy="588264"/>
          </a:xfrm>
          <a:prstGeom prst="downArrow">
            <a:avLst>
              <a:gd name="adj1" fmla="val 50000"/>
              <a:gd name="adj2" fmla="val 877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784872" y="2865295"/>
            <a:ext cx="1949352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그룹에 추가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784872" y="4242641"/>
            <a:ext cx="2064282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그룹에서 삭제</a:t>
            </a:r>
            <a:endParaRPr kumimoji="1" lang="ja-JP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서버와 클라이언트 </a:t>
            </a:r>
            <a:r>
              <a:rPr lang="ko-KR" altLang="en-US" sz="3200" b="1" smtClean="0"/>
              <a:t>접속 </a:t>
            </a:r>
            <a:r>
              <a:rPr lang="ko-KR" altLang="en-US" sz="3200" b="1"/>
              <a:t>흐름 </a:t>
            </a:r>
            <a:r>
              <a:rPr lang="en-US" altLang="ko-KR" sz="3200" b="1" smtClean="0"/>
              <a:t>(5/6</a:t>
            </a:r>
            <a:r>
              <a:rPr lang="en-US" altLang="ko-KR" sz="3200" b="1"/>
              <a:t>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0407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그룹에 함수 호출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7186" y="2621280"/>
            <a:ext cx="752962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HubName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"chat"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ChatHub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Hub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SendMessage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groupName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text)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Clients[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groupName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ReceiveMessage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(text);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792224" y="3852672"/>
            <a:ext cx="2438400" cy="621792"/>
          </a:xfrm>
          <a:prstGeom prst="round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 rot="-8400000">
            <a:off x="1422832" y="4481999"/>
            <a:ext cx="204216" cy="588264"/>
          </a:xfrm>
          <a:prstGeom prst="downArrow">
            <a:avLst>
              <a:gd name="adj1" fmla="val 50000"/>
              <a:gd name="adj2" fmla="val 87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53280" y="5135930"/>
            <a:ext cx="3990728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그룹에 대해서 함수를 호출</a:t>
            </a:r>
            <a:endParaRPr kumimoji="1" lang="ja-JP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서버와 클라이언트 </a:t>
            </a:r>
            <a:r>
              <a:rPr lang="ko-KR" altLang="en-US" sz="3200" b="1" smtClean="0"/>
              <a:t>접속 </a:t>
            </a:r>
            <a:r>
              <a:rPr lang="ko-KR" altLang="en-US" sz="3200" b="1"/>
              <a:t>흐름 </a:t>
            </a:r>
            <a:r>
              <a:rPr lang="en-US" altLang="ko-KR" sz="3200" b="1" smtClean="0"/>
              <a:t>(6/6</a:t>
            </a:r>
            <a:r>
              <a:rPr lang="en-US" altLang="ko-KR" sz="3200" b="1"/>
              <a:t>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4049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415852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이 문서는 아래의 글을 많이</a:t>
            </a:r>
            <a:r>
              <a:rPr lang="en-US" altLang="ko-KR" sz="3200" b="1"/>
              <a:t> </a:t>
            </a:r>
            <a:r>
              <a:rPr lang="ko-KR" altLang="en-US" sz="3200" b="1" smtClean="0"/>
              <a:t>참조 했습니다</a:t>
            </a:r>
            <a:r>
              <a:rPr lang="en-US" altLang="ko-KR" sz="3200" b="1" smtClean="0"/>
              <a:t>^^;</a:t>
            </a:r>
            <a:endParaRPr lang="ko-KR" altLang="en-US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909411"/>
            <a:ext cx="714907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/>
              <a:t>ASP.NET SignalR</a:t>
            </a:r>
            <a:r>
              <a:rPr lang="ja-JP" altLang="en-US" sz="5400"/>
              <a:t>を</a:t>
            </a:r>
            <a:r>
              <a:rPr lang="ko-KR" altLang="en-US" sz="5400"/>
              <a:t>知</a:t>
            </a:r>
            <a:r>
              <a:rPr lang="ja-JP" altLang="en-US" sz="5400" smtClean="0"/>
              <a:t>る</a:t>
            </a:r>
            <a:endParaRPr lang="en-US" altLang="ja-JP" sz="5400" smtClean="0"/>
          </a:p>
          <a:p>
            <a:r>
              <a:rPr lang="en-US" altLang="ko-KR">
                <a:hlinkClick r:id="rId2"/>
              </a:rPr>
              <a:t>http://www.atmarkit.co.jp/ait/articles/1303/19/news099.html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43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다양한 클라이언트 지원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 err="1" smtClean="0"/>
              <a:t>SignalR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JavaScript </a:t>
            </a:r>
            <a:r>
              <a:rPr lang="ko-KR" altLang="en-US" dirty="0" smtClean="0"/>
              <a:t>이외의 클라이언트에서도 사용할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Windows 8 RT, .NET Framework, </a:t>
            </a:r>
            <a:r>
              <a:rPr lang="en-US" altLang="ko-KR" dirty="0" err="1" smtClean="0"/>
              <a:t>iOS</a:t>
            </a:r>
            <a:r>
              <a:rPr lang="en-US" altLang="ko-KR" smtClean="0"/>
              <a:t>, Mac, Android </a:t>
            </a:r>
            <a:r>
              <a:rPr lang="ko-KR" altLang="en-US" smtClean="0"/>
              <a:t>등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2588625"/>
            <a:ext cx="64807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class Program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{</a:t>
            </a:r>
          </a:p>
          <a:p>
            <a:r>
              <a:rPr lang="en-US" altLang="ko-KR" sz="1400" dirty="0"/>
              <a:t>        Start();</a:t>
            </a:r>
          </a:p>
          <a:p>
            <a:r>
              <a:rPr lang="en-US" altLang="ko-KR" sz="1400" dirty="0"/>
              <a:t>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private static </a:t>
            </a:r>
            <a:r>
              <a:rPr lang="en-US" altLang="ko-KR" sz="1400" dirty="0" err="1"/>
              <a:t>async</a:t>
            </a:r>
            <a:r>
              <a:rPr lang="en-US" altLang="ko-KR" sz="1400" dirty="0"/>
              <a:t> void Start()</a:t>
            </a:r>
          </a:p>
          <a:p>
            <a:r>
              <a:rPr lang="en-US" altLang="ko-KR" sz="1400" dirty="0"/>
              <a:t>   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connection = new </a:t>
            </a:r>
            <a:r>
              <a:rPr lang="en-US" altLang="ko-KR" sz="1400" dirty="0" err="1"/>
              <a:t>HubConnection</a:t>
            </a:r>
            <a:r>
              <a:rPr lang="en-US" altLang="ko-KR" sz="1400" dirty="0"/>
              <a:t>("http://example.com/</a:t>
            </a:r>
            <a:r>
              <a:rPr lang="en-US" altLang="ko-KR" sz="1400" dirty="0" err="1"/>
              <a:t>signalr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sample = </a:t>
            </a:r>
            <a:r>
              <a:rPr lang="en-US" altLang="ko-KR" sz="1400" dirty="0" err="1"/>
              <a:t>connection.CreateHubProxy</a:t>
            </a:r>
            <a:r>
              <a:rPr lang="en-US" altLang="ko-KR" sz="1400" dirty="0"/>
              <a:t>("sample");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await </a:t>
            </a:r>
            <a:r>
              <a:rPr lang="en-US" altLang="ko-KR" sz="1400" dirty="0" err="1"/>
              <a:t>connection.Start</a:t>
            </a:r>
            <a:r>
              <a:rPr lang="en-US" altLang="ko-KR" sz="1400" dirty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result = await </a:t>
            </a:r>
            <a:r>
              <a:rPr lang="en-US" altLang="ko-KR" sz="1400" dirty="0" err="1"/>
              <a:t>sample.Invoke</a:t>
            </a:r>
            <a:r>
              <a:rPr lang="en-US" altLang="ko-KR" sz="1400" dirty="0"/>
              <a:t>&lt;string&gt;("Say", "Hello, world");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(result);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2708920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현재 </a:t>
            </a:r>
            <a:r>
              <a:rPr lang="en-US" altLang="ko-KR" b="1" smtClean="0"/>
              <a:t>Xamarin</a:t>
            </a:r>
            <a:r>
              <a:rPr lang="ko-KR" altLang="en-US" b="1" smtClean="0"/>
              <a:t>에 의해서 </a:t>
            </a:r>
            <a:r>
              <a:rPr lang="en-US" altLang="ko-KR" b="1" smtClean="0"/>
              <a:t>iOS</a:t>
            </a:r>
            <a:r>
              <a:rPr lang="ko-KR" altLang="en-US" b="1" smtClean="0"/>
              <a:t>와 </a:t>
            </a:r>
            <a:r>
              <a:rPr lang="en-US" altLang="ko-KR" b="1" smtClean="0"/>
              <a:t>Android </a:t>
            </a:r>
            <a:r>
              <a:rPr lang="ko-KR" altLang="en-US" b="1" smtClean="0"/>
              <a:t>지원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장래에는 </a:t>
            </a:r>
            <a:r>
              <a:rPr lang="en-US" altLang="ko-KR" smtClean="0"/>
              <a:t>C++ </a:t>
            </a:r>
            <a:r>
              <a:rPr lang="ko-KR" altLang="en-US" smtClean="0"/>
              <a:t>지원 예정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541891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738004" y="5359262"/>
            <a:ext cx="3667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3"/>
              </a:rPr>
              <a:t>https://github.com/erizet/SignalA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534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764704"/>
            <a:ext cx="76962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11760" y="5727229"/>
            <a:ext cx="455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3"/>
              </a:rPr>
              <a:t>https://github.com/DyKnow/SignalR-ObjC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03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개발 환경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Visual Studio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b="1" dirty="0"/>
              <a:t>Visual </a:t>
            </a:r>
            <a:r>
              <a:rPr lang="en-US" altLang="ko-KR" b="1" dirty="0" smtClean="0"/>
              <a:t>Studio 2012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IIS Express</a:t>
            </a:r>
            <a:r>
              <a:rPr lang="ko-KR" altLang="en-US" b="1" dirty="0" smtClean="0"/>
              <a:t>는 </a:t>
            </a:r>
            <a:r>
              <a:rPr lang="en-US" altLang="ko-KR" b="1" dirty="0" err="1" smtClean="0"/>
              <a:t>WebSocket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대응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err="1" smtClean="0"/>
              <a:t>SignalR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IIS</a:t>
            </a:r>
            <a:r>
              <a:rPr lang="ko-KR" altLang="en-US" dirty="0" smtClean="0"/>
              <a:t>가 아닌 일반 </a:t>
            </a:r>
            <a:r>
              <a:rPr lang="en-US" altLang="ko-KR" dirty="0" smtClean="0"/>
              <a:t>.NET </a:t>
            </a:r>
            <a:r>
              <a:rPr lang="ko-KR" altLang="en-US" dirty="0" smtClean="0"/>
              <a:t>애플리케이션에서 서버로 </a:t>
            </a:r>
            <a:r>
              <a:rPr lang="ko-KR" altLang="en-US" smtClean="0"/>
              <a:t>사용 가능</a:t>
            </a:r>
            <a:r>
              <a:rPr lang="en-US" altLang="ko-KR" smtClean="0"/>
              <a:t>(</a:t>
            </a:r>
            <a:r>
              <a:rPr lang="en-US" altLang="ko-KR" b="1" smtClean="0"/>
              <a:t>Self-Host</a:t>
            </a:r>
            <a:r>
              <a:rPr lang="en-US" altLang="ko-KR" smtClean="0"/>
              <a:t>).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smtClean="0"/>
              <a:t>Visual Studio Express</a:t>
            </a:r>
            <a:r>
              <a:rPr lang="ko-KR" altLang="en-US" smtClean="0"/>
              <a:t>에서도 </a:t>
            </a:r>
            <a:r>
              <a:rPr lang="ko-KR" altLang="en-US" dirty="0" smtClean="0"/>
              <a:t>개발할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Windows Azure Web </a:t>
            </a:r>
            <a:r>
              <a:rPr lang="ko-KR" altLang="en-US" dirty="0" smtClean="0"/>
              <a:t>사이트에 배포 가능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509120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b="1" smtClean="0">
                <a:solidFill>
                  <a:srgbClr val="FF0000"/>
                </a:solidFill>
              </a:rPr>
              <a:t>WebSocket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사용하기 위해서는 </a:t>
            </a:r>
            <a:r>
              <a:rPr lang="en-US" altLang="ko-KR" b="1" dirty="0" smtClean="0">
                <a:solidFill>
                  <a:srgbClr val="FF0000"/>
                </a:solidFill>
              </a:rPr>
              <a:t>Window Server 2012(Windows 8) </a:t>
            </a:r>
            <a:r>
              <a:rPr lang="ko-KR" altLang="en-US" b="1" dirty="0" smtClean="0">
                <a:solidFill>
                  <a:srgbClr val="FF0000"/>
                </a:solidFill>
              </a:rPr>
              <a:t>이상에서 지원하는 최신 </a:t>
            </a:r>
            <a:r>
              <a:rPr lang="en-US" altLang="ko-KR" b="1" dirty="0" smtClean="0">
                <a:solidFill>
                  <a:srgbClr val="FF0000"/>
                </a:solidFill>
              </a:rPr>
              <a:t>IIS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+ .NET Framework 4.5 </a:t>
            </a:r>
            <a:r>
              <a:rPr lang="ko-KR" altLang="en-US" b="1" dirty="0" smtClean="0">
                <a:solidFill>
                  <a:srgbClr val="FF0000"/>
                </a:solidFill>
              </a:rPr>
              <a:t>이상을 사용해야 </a:t>
            </a:r>
            <a:r>
              <a:rPr lang="ko-KR" altLang="en-US" b="1" smtClean="0">
                <a:solidFill>
                  <a:srgbClr val="FF0000"/>
                </a:solidFill>
              </a:rPr>
              <a:t>한다</a:t>
            </a:r>
            <a:r>
              <a:rPr lang="en-US" altLang="ko-KR" b="1" smtClean="0">
                <a:solidFill>
                  <a:srgbClr val="FF0000"/>
                </a:solidFill>
              </a:rPr>
              <a:t>.</a:t>
            </a:r>
            <a:br>
              <a:rPr lang="en-US" altLang="ko-KR" b="1" smtClean="0">
                <a:solidFill>
                  <a:srgbClr val="FF0000"/>
                </a:solidFill>
              </a:rPr>
            </a:br>
            <a:endParaRPr lang="en-US" altLang="ko-KR" b="1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b="1" smtClean="0">
                <a:solidFill>
                  <a:srgbClr val="FF0000"/>
                </a:solidFill>
              </a:rPr>
              <a:t>클라이언트의 경우 </a:t>
            </a:r>
            <a:r>
              <a:rPr lang="en-US" altLang="ko-KR" b="1" smtClean="0">
                <a:solidFill>
                  <a:srgbClr val="FF0000"/>
                </a:solidFill>
              </a:rPr>
              <a:t>WebSocket</a:t>
            </a:r>
            <a:r>
              <a:rPr lang="ko-KR" altLang="en-US" b="1" smtClean="0">
                <a:solidFill>
                  <a:srgbClr val="FF0000"/>
                </a:solidFill>
              </a:rPr>
              <a:t>을 지원하는 웹브라우져에서는 </a:t>
            </a:r>
            <a:r>
              <a:rPr lang="en-US" altLang="ko-KR" b="1" smtClean="0">
                <a:solidFill>
                  <a:srgbClr val="FF0000"/>
                </a:solidFill>
              </a:rPr>
              <a:t>WebSocket</a:t>
            </a:r>
            <a:r>
              <a:rPr lang="ko-KR" altLang="en-US" b="1" smtClean="0">
                <a:solidFill>
                  <a:srgbClr val="FF0000"/>
                </a:solidFill>
              </a:rPr>
              <a:t>으로 통신</a:t>
            </a:r>
            <a:r>
              <a:rPr lang="en-US" altLang="ko-KR" b="1" smtClean="0">
                <a:solidFill>
                  <a:srgbClr val="FF0000"/>
                </a:solidFill>
              </a:rPr>
              <a:t>. </a:t>
            </a:r>
            <a:r>
              <a:rPr lang="ko-KR" altLang="en-US" b="1" smtClean="0">
                <a:solidFill>
                  <a:srgbClr val="FF0000"/>
                </a:solidFill>
              </a:rPr>
              <a:t>그러나 </a:t>
            </a:r>
            <a:r>
              <a:rPr lang="en-US" altLang="ko-KR" b="1" smtClean="0">
                <a:solidFill>
                  <a:srgbClr val="FF0000"/>
                </a:solidFill>
              </a:rPr>
              <a:t>.NET </a:t>
            </a:r>
            <a:r>
              <a:rPr lang="ko-KR" altLang="en-US" b="1" smtClean="0">
                <a:solidFill>
                  <a:srgbClr val="FF0000"/>
                </a:solidFill>
              </a:rPr>
              <a:t>클라이언트에서는 </a:t>
            </a:r>
            <a:r>
              <a:rPr lang="en-US" altLang="ko-KR" b="1" smtClean="0">
                <a:solidFill>
                  <a:srgbClr val="FF0000"/>
                </a:solidFill>
              </a:rPr>
              <a:t>Win8 </a:t>
            </a:r>
            <a:r>
              <a:rPr lang="ko-KR" altLang="en-US" b="1" smtClean="0">
                <a:solidFill>
                  <a:srgbClr val="FF0000"/>
                </a:solidFill>
              </a:rPr>
              <a:t>이상에서만 </a:t>
            </a:r>
            <a:r>
              <a:rPr lang="en-US" altLang="ko-KR" b="1" smtClean="0">
                <a:solidFill>
                  <a:srgbClr val="FF0000"/>
                </a:solidFill>
              </a:rPr>
              <a:t>WebSocket</a:t>
            </a:r>
            <a:r>
              <a:rPr lang="ko-KR" altLang="en-US" b="1" smtClean="0">
                <a:solidFill>
                  <a:srgbClr val="FF0000"/>
                </a:solidFill>
              </a:rPr>
              <a:t>으로 통신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영속적인 연결을 </a:t>
            </a:r>
            <a:r>
              <a:rPr kumimoji="1" lang="ko-KR" altLang="en-US" dirty="0" err="1" smtClean="0"/>
              <a:t>인스턴스</a:t>
            </a:r>
            <a:r>
              <a:rPr kumimoji="1" lang="ko-KR" altLang="en-US" dirty="0" smtClean="0"/>
              <a:t> 마다 생성</a:t>
            </a:r>
            <a:endParaRPr lang="en-US" altLang="ja-JP" dirty="0"/>
          </a:p>
          <a:p>
            <a:pPr lvl="1"/>
            <a:r>
              <a:rPr kumimoji="1" lang="ko-KR" altLang="en-US" sz="2400" dirty="0" smtClean="0"/>
              <a:t>단순하게 수를 늘리는 것만으로 대응할 수 없다</a:t>
            </a:r>
            <a:endParaRPr kumimoji="1" lang="ja-JP" altLang="en-US" sz="24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24" y="2885853"/>
            <a:ext cx="1279246" cy="177393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28" y="2885853"/>
            <a:ext cx="1279246" cy="1773936"/>
          </a:xfrm>
          <a:prstGeom prst="rect">
            <a:avLst/>
          </a:prstGeom>
        </p:spPr>
      </p:pic>
      <p:sp>
        <p:nvSpPr>
          <p:cNvPr id="13" name="右矢印 12"/>
          <p:cNvSpPr/>
          <p:nvPr/>
        </p:nvSpPr>
        <p:spPr>
          <a:xfrm rot="5400000">
            <a:off x="2614847" y="5054782"/>
            <a:ext cx="720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37" y="5654747"/>
            <a:ext cx="783619" cy="97864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05" y="5654747"/>
            <a:ext cx="783619" cy="978644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69" y="5654747"/>
            <a:ext cx="783619" cy="978644"/>
          </a:xfrm>
          <a:prstGeom prst="rect">
            <a:avLst/>
          </a:prstGeom>
        </p:spPr>
      </p:pic>
      <p:sp>
        <p:nvSpPr>
          <p:cNvPr id="17" name="右矢印 16"/>
          <p:cNvSpPr/>
          <p:nvPr/>
        </p:nvSpPr>
        <p:spPr>
          <a:xfrm rot="7200000">
            <a:off x="2009602" y="5032581"/>
            <a:ext cx="720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 rot="3600000">
            <a:off x="3220091" y="5032581"/>
            <a:ext cx="720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 rot="5400000">
            <a:off x="5809152" y="5059564"/>
            <a:ext cx="720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42" y="5659529"/>
            <a:ext cx="783619" cy="978644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910" y="5659529"/>
            <a:ext cx="783619" cy="978644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774" y="5659529"/>
            <a:ext cx="783619" cy="978644"/>
          </a:xfrm>
          <a:prstGeom prst="rect">
            <a:avLst/>
          </a:prstGeom>
        </p:spPr>
      </p:pic>
      <p:sp>
        <p:nvSpPr>
          <p:cNvPr id="23" name="右矢印 22"/>
          <p:cNvSpPr/>
          <p:nvPr/>
        </p:nvSpPr>
        <p:spPr>
          <a:xfrm rot="7200000">
            <a:off x="5203907" y="5037363"/>
            <a:ext cx="720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 rot="3600000">
            <a:off x="6414396" y="5037363"/>
            <a:ext cx="720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69477" y="3544581"/>
            <a:ext cx="1794135" cy="45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인스턴스</a:t>
            </a:r>
            <a:r>
              <a:rPr kumimoji="1" lang="ko-KR" altLang="en-US" dirty="0" smtClean="0"/>
              <a:t> 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6980388" y="3540331"/>
            <a:ext cx="1794135" cy="4564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Scale </a:t>
            </a:r>
            <a:r>
              <a:rPr lang="en-US" altLang="ko-KR" sz="3200" b="1" smtClean="0"/>
              <a:t>Out (1/5)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4340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 smtClean="0"/>
              <a:t>인스턴스간에</a:t>
            </a:r>
            <a:r>
              <a:rPr kumimoji="1" lang="ko-KR" altLang="en-US" dirty="0" smtClean="0"/>
              <a:t> 접속을 공유해야 한다</a:t>
            </a:r>
            <a:endParaRPr kumimoji="1" lang="en-US" altLang="ja-JP" dirty="0" smtClean="0"/>
          </a:p>
          <a:p>
            <a:pPr lvl="1"/>
            <a:r>
              <a:rPr kumimoji="1" lang="ko-KR" altLang="en-US" dirty="0" err="1" smtClean="0"/>
              <a:t>메시징을</a:t>
            </a:r>
            <a:r>
              <a:rPr kumimoji="1" lang="ko-KR" altLang="en-US" dirty="0" smtClean="0"/>
              <a:t> 이용한다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24" y="2885853"/>
            <a:ext cx="1279246" cy="1773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28" y="2885853"/>
            <a:ext cx="1279246" cy="1773936"/>
          </a:xfrm>
          <a:prstGeom prst="rect">
            <a:avLst/>
          </a:prstGeom>
        </p:spPr>
      </p:pic>
      <p:sp>
        <p:nvSpPr>
          <p:cNvPr id="11" name="左右矢印 10"/>
          <p:cNvSpPr/>
          <p:nvPr/>
        </p:nvSpPr>
        <p:spPr>
          <a:xfrm>
            <a:off x="3963923" y="3745857"/>
            <a:ext cx="1216152" cy="232307"/>
          </a:xfrm>
          <a:prstGeom prst="leftRightArrow">
            <a:avLst>
              <a:gd name="adj1" fmla="val 50000"/>
              <a:gd name="adj2" fmla="val 751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 rot="5400000">
            <a:off x="2614847" y="5054782"/>
            <a:ext cx="720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37" y="5654747"/>
            <a:ext cx="783619" cy="97864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05" y="5654747"/>
            <a:ext cx="783619" cy="97864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69" y="5654747"/>
            <a:ext cx="783619" cy="978644"/>
          </a:xfrm>
          <a:prstGeom prst="rect">
            <a:avLst/>
          </a:prstGeom>
        </p:spPr>
      </p:pic>
      <p:sp>
        <p:nvSpPr>
          <p:cNvPr id="16" name="右矢印 15"/>
          <p:cNvSpPr/>
          <p:nvPr/>
        </p:nvSpPr>
        <p:spPr>
          <a:xfrm rot="7200000">
            <a:off x="2009602" y="5032581"/>
            <a:ext cx="720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3600000">
            <a:off x="3220091" y="5032581"/>
            <a:ext cx="720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 rot="5400000">
            <a:off x="5809152" y="5059564"/>
            <a:ext cx="720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42" y="5659529"/>
            <a:ext cx="783619" cy="97864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910" y="5659529"/>
            <a:ext cx="783619" cy="978644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774" y="5659529"/>
            <a:ext cx="783619" cy="978644"/>
          </a:xfrm>
          <a:prstGeom prst="rect">
            <a:avLst/>
          </a:prstGeom>
        </p:spPr>
      </p:pic>
      <p:sp>
        <p:nvSpPr>
          <p:cNvPr id="22" name="右矢印 21"/>
          <p:cNvSpPr/>
          <p:nvPr/>
        </p:nvSpPr>
        <p:spPr>
          <a:xfrm rot="7200000">
            <a:off x="5203907" y="5037363"/>
            <a:ext cx="720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 rot="3600000">
            <a:off x="6414396" y="5037363"/>
            <a:ext cx="720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369477" y="3544581"/>
            <a:ext cx="1794135" cy="45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인스턴스</a:t>
            </a:r>
            <a:r>
              <a:rPr kumimoji="1" lang="ko-KR" altLang="en-US" dirty="0" smtClean="0"/>
              <a:t> 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6980388" y="3540331"/>
            <a:ext cx="1794135" cy="4564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3582406" y="2826137"/>
            <a:ext cx="2069714" cy="4564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접속 정보를 공유</a:t>
            </a:r>
            <a:endParaRPr kumimoji="1" lang="ja-JP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Scale Out  (2/5)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756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Scale Out  (3/5)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2400" dirty="0" err="1" smtClean="0"/>
              <a:t>SignalR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Scale Out </a:t>
            </a:r>
            <a:r>
              <a:rPr lang="ko-KR" altLang="en-US" sz="2400" dirty="0" smtClean="0"/>
              <a:t>하기 위한 방법으로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Redis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ServiceBus</a:t>
            </a:r>
            <a:r>
              <a:rPr lang="en-US" altLang="ko-KR" sz="2400" dirty="0" smtClean="0"/>
              <a:t> (Azure</a:t>
            </a:r>
            <a:r>
              <a:rPr lang="ko-KR" altLang="en-US" sz="2400" dirty="0" smtClean="0"/>
              <a:t>용</a:t>
            </a:r>
            <a:r>
              <a:rPr lang="en-US" altLang="ko-KR" sz="2400" dirty="0" smtClean="0"/>
              <a:t>), </a:t>
            </a:r>
            <a:br>
              <a:rPr lang="en-US" altLang="ko-KR" sz="2400" dirty="0" smtClean="0"/>
            </a:br>
            <a:r>
              <a:rPr lang="en-US" altLang="ko-KR" sz="2400" dirty="0" smtClean="0"/>
              <a:t>SQL Server</a:t>
            </a:r>
            <a:br>
              <a:rPr lang="en-US" altLang="ko-KR" sz="2400" dirty="0" smtClean="0"/>
            </a:br>
            <a:r>
              <a:rPr lang="ko-KR" altLang="en-US" sz="2400" dirty="0" smtClean="0"/>
              <a:t>를 사용한다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2400" dirty="0" smtClean="0"/>
              <a:t>모두 </a:t>
            </a:r>
            <a:r>
              <a:rPr lang="en-US" altLang="ko-KR" sz="2400" dirty="0" err="1" smtClean="0"/>
              <a:t>NuGet</a:t>
            </a:r>
            <a:r>
              <a:rPr lang="ko-KR" altLang="en-US" sz="2400" dirty="0" smtClean="0"/>
              <a:t>을 통해 입수 할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29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</p:spPr>
        <p:txBody>
          <a:bodyPr/>
          <a:lstStyle/>
          <a:p>
            <a:r>
              <a:rPr kumimoji="1" lang="en-US" altLang="ja-JP" dirty="0" smtClean="0"/>
              <a:t>Windows Azure </a:t>
            </a:r>
            <a:r>
              <a:rPr kumimoji="1" lang="ko-KR" altLang="en-US" dirty="0" smtClean="0"/>
              <a:t>서비스 버스</a:t>
            </a:r>
            <a:endParaRPr kumimoji="1" lang="en-US" altLang="ja-JP" dirty="0" smtClean="0"/>
          </a:p>
          <a:p>
            <a:pPr lvl="1"/>
            <a:r>
              <a:rPr kumimoji="1" lang="ko-KR" altLang="en-US" dirty="0" smtClean="0"/>
              <a:t>메시지 흐름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9D92EBA-5846-49C8-8859-8626B08B500B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29208" y="4005833"/>
            <a:ext cx="202656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퍼블리셔</a:t>
            </a:r>
            <a:endParaRPr kumimoji="1" lang="en-US" altLang="ja-JP" dirty="0" smtClean="0"/>
          </a:p>
          <a:p>
            <a:pPr algn="ctr"/>
            <a:r>
              <a:rPr lang="en-US" altLang="ja-JP" sz="1400" dirty="0" smtClean="0"/>
              <a:t>(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</a:t>
            </a:r>
            <a:r>
              <a:rPr kumimoji="1" lang="en-US" altLang="ja-JP" sz="1400" dirty="0" smtClean="0"/>
              <a:t>0</a:t>
            </a:r>
            <a:r>
              <a:rPr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3785473" y="2785145"/>
            <a:ext cx="177356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토픽 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779912" y="3933825"/>
            <a:ext cx="177356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토픽 </a:t>
            </a:r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3779912" y="5034880"/>
            <a:ext cx="177356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토픽 </a:t>
            </a:r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588224" y="3228045"/>
            <a:ext cx="2016224" cy="698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서브 </a:t>
            </a:r>
            <a:r>
              <a:rPr kumimoji="1" lang="ko-KR" altLang="en-US" dirty="0" err="1" smtClean="0"/>
              <a:t>스크립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400" dirty="0" smtClean="0"/>
              <a:t>(</a:t>
            </a:r>
            <a:r>
              <a:rPr kumimoji="1" lang="ko-KR" altLang="en-US" sz="1400" dirty="0" err="1" smtClean="0"/>
              <a:t>인스턴스</a:t>
            </a:r>
            <a:r>
              <a:rPr kumimoji="1" lang="ko-KR" altLang="en-US" sz="1400" dirty="0" smtClean="0"/>
              <a:t> </a:t>
            </a:r>
            <a:r>
              <a:rPr kumimoji="1" lang="en-US" altLang="ja-JP" sz="1400" dirty="0" smtClean="0"/>
              <a:t>1)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6588224" y="4848225"/>
            <a:ext cx="2016224" cy="698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서브 </a:t>
            </a:r>
            <a:r>
              <a:rPr kumimoji="1" lang="ko-KR" altLang="en-US" dirty="0" err="1" smtClean="0"/>
              <a:t>스크립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400" dirty="0" smtClean="0"/>
              <a:t>(</a:t>
            </a:r>
            <a:r>
              <a:rPr kumimoji="1" lang="ko-KR" altLang="en-US" sz="1400" dirty="0" err="1" smtClean="0"/>
              <a:t>인스턴스</a:t>
            </a:r>
            <a:r>
              <a:rPr kumimoji="1" lang="ko-KR" altLang="en-US" sz="1400" dirty="0" smtClean="0"/>
              <a:t> </a:t>
            </a:r>
            <a:r>
              <a:rPr lang="en-US" altLang="ja-JP" sz="1400" dirty="0" smtClean="0"/>
              <a:t>2)</a:t>
            </a:r>
            <a:endParaRPr kumimoji="1" lang="ja-JP" altLang="en-US" sz="1400" dirty="0"/>
          </a:p>
        </p:txBody>
      </p:sp>
      <p:cxnSp>
        <p:nvCxnSpPr>
          <p:cNvPr id="13" name="直線矢印コネクタ 12"/>
          <p:cNvCxnSpPr>
            <a:stCxn id="6" idx="3"/>
            <a:endCxn id="7" idx="1"/>
          </p:cNvCxnSpPr>
          <p:nvPr/>
        </p:nvCxnSpPr>
        <p:spPr>
          <a:xfrm flipV="1">
            <a:off x="2555776" y="3242345"/>
            <a:ext cx="1229697" cy="111267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3"/>
          </p:cNvCxnSpPr>
          <p:nvPr/>
        </p:nvCxnSpPr>
        <p:spPr>
          <a:xfrm>
            <a:off x="2555776" y="4355021"/>
            <a:ext cx="1224136" cy="143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3"/>
            <a:endCxn id="9" idx="1"/>
          </p:cNvCxnSpPr>
          <p:nvPr/>
        </p:nvCxnSpPr>
        <p:spPr>
          <a:xfrm>
            <a:off x="2555776" y="4355021"/>
            <a:ext cx="1224136" cy="113705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3"/>
            <a:endCxn id="10" idx="1"/>
          </p:cNvCxnSpPr>
          <p:nvPr/>
        </p:nvCxnSpPr>
        <p:spPr>
          <a:xfrm>
            <a:off x="5559033" y="3242345"/>
            <a:ext cx="1029191" cy="33488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7" idx="3"/>
            <a:endCxn id="11" idx="1"/>
          </p:cNvCxnSpPr>
          <p:nvPr/>
        </p:nvCxnSpPr>
        <p:spPr>
          <a:xfrm>
            <a:off x="5559033" y="3242345"/>
            <a:ext cx="1029191" cy="195506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8" idx="3"/>
          </p:cNvCxnSpPr>
          <p:nvPr/>
        </p:nvCxnSpPr>
        <p:spPr>
          <a:xfrm flipV="1">
            <a:off x="5553472" y="3577233"/>
            <a:ext cx="1034752" cy="8137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8" idx="3"/>
            <a:endCxn id="11" idx="1"/>
          </p:cNvCxnSpPr>
          <p:nvPr/>
        </p:nvCxnSpPr>
        <p:spPr>
          <a:xfrm>
            <a:off x="5553472" y="4391025"/>
            <a:ext cx="1034752" cy="80638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9" idx="3"/>
            <a:endCxn id="11" idx="1"/>
          </p:cNvCxnSpPr>
          <p:nvPr/>
        </p:nvCxnSpPr>
        <p:spPr>
          <a:xfrm flipV="1">
            <a:off x="5553472" y="5197413"/>
            <a:ext cx="1034752" cy="29466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5580112" y="3577233"/>
            <a:ext cx="1008112" cy="191484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Scale </a:t>
            </a:r>
            <a:r>
              <a:rPr lang="en-US" altLang="ko-KR" sz="3200" b="1" smtClean="0"/>
              <a:t>Out  (4/5)</a:t>
            </a:r>
            <a:endParaRPr lang="ko-KR" altLang="en-US" sz="3200" b="1" dirty="0"/>
          </a:p>
        </p:txBody>
      </p:sp>
      <p:sp>
        <p:nvSpPr>
          <p:cNvPr id="2" name="직사각형 1"/>
          <p:cNvSpPr/>
          <p:nvPr/>
        </p:nvSpPr>
        <p:spPr>
          <a:xfrm>
            <a:off x="2704406" y="980728"/>
            <a:ext cx="39356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/>
              <a:t>Pub/Sub </a:t>
            </a:r>
            <a:r>
              <a:rPr lang="ko-KR" altLang="en-US" sz="3200" b="1"/>
              <a:t>형 메시징 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854968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76" y="2885853"/>
            <a:ext cx="1279246" cy="177393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328" y="2885853"/>
            <a:ext cx="1279246" cy="1773936"/>
          </a:xfrm>
          <a:prstGeom prst="rect">
            <a:avLst/>
          </a:prstGeom>
        </p:spPr>
      </p:pic>
      <p:sp>
        <p:nvSpPr>
          <p:cNvPr id="8" name="左右矢印 7"/>
          <p:cNvSpPr/>
          <p:nvPr/>
        </p:nvSpPr>
        <p:spPr>
          <a:xfrm rot="-1800000">
            <a:off x="3378630" y="3574532"/>
            <a:ext cx="792000" cy="232307"/>
          </a:xfrm>
          <a:prstGeom prst="leftRightArrow">
            <a:avLst>
              <a:gd name="adj1" fmla="val 50000"/>
              <a:gd name="adj2" fmla="val 751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 rot="5400000">
            <a:off x="2383199" y="5054782"/>
            <a:ext cx="720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89" y="5654747"/>
            <a:ext cx="783619" cy="97864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57" y="5654747"/>
            <a:ext cx="783619" cy="978644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821" y="5654747"/>
            <a:ext cx="783619" cy="978644"/>
          </a:xfrm>
          <a:prstGeom prst="rect">
            <a:avLst/>
          </a:prstGeom>
        </p:spPr>
      </p:pic>
      <p:sp>
        <p:nvSpPr>
          <p:cNvPr id="13" name="右矢印 12"/>
          <p:cNvSpPr/>
          <p:nvPr/>
        </p:nvSpPr>
        <p:spPr>
          <a:xfrm rot="7200000">
            <a:off x="1777954" y="5032581"/>
            <a:ext cx="720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3600000">
            <a:off x="2988443" y="5032581"/>
            <a:ext cx="720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5400000">
            <a:off x="6113952" y="5059564"/>
            <a:ext cx="720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42" y="5659529"/>
            <a:ext cx="783619" cy="978644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10" y="5659529"/>
            <a:ext cx="783619" cy="978644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74" y="5659529"/>
            <a:ext cx="783619" cy="978644"/>
          </a:xfrm>
          <a:prstGeom prst="rect">
            <a:avLst/>
          </a:prstGeom>
        </p:spPr>
      </p:pic>
      <p:sp>
        <p:nvSpPr>
          <p:cNvPr id="19" name="右矢印 18"/>
          <p:cNvSpPr/>
          <p:nvPr/>
        </p:nvSpPr>
        <p:spPr>
          <a:xfrm rot="7200000">
            <a:off x="5508707" y="5037363"/>
            <a:ext cx="720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3600000">
            <a:off x="6719196" y="5037363"/>
            <a:ext cx="720000" cy="204972"/>
          </a:xfrm>
          <a:prstGeom prst="rightArrow">
            <a:avLst>
              <a:gd name="adj1" fmla="val 50000"/>
              <a:gd name="adj2" fmla="val 1402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左右矢印 23"/>
          <p:cNvSpPr/>
          <p:nvPr/>
        </p:nvSpPr>
        <p:spPr>
          <a:xfrm rot="1800000">
            <a:off x="5046519" y="3574532"/>
            <a:ext cx="792000" cy="232307"/>
          </a:xfrm>
          <a:prstGeom prst="leftRightArrow">
            <a:avLst>
              <a:gd name="adj1" fmla="val 50000"/>
              <a:gd name="adj2" fmla="val 751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952" y="1691322"/>
            <a:ext cx="1279246" cy="1773936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1343157" y="1716336"/>
            <a:ext cx="2264328" cy="649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Windows Azure </a:t>
            </a:r>
            <a:br>
              <a:rPr kumimoji="1" lang="en-US" altLang="ja-JP" dirty="0" smtClean="0"/>
            </a:br>
            <a:r>
              <a:rPr kumimoji="1" lang="ko-KR" altLang="en-US" dirty="0" smtClean="0"/>
              <a:t>서비스 버스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599951" y="1740963"/>
            <a:ext cx="2264328" cy="6495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dirty="0" smtClean="0"/>
              <a:t>Redis</a:t>
            </a:r>
            <a:endParaRPr kumimoji="1" lang="ja-JP" altLang="en-US" sz="2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179512" y="3544581"/>
            <a:ext cx="1794135" cy="45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인스턴스</a:t>
            </a:r>
            <a:r>
              <a:rPr kumimoji="1" lang="ko-KR" altLang="en-US" dirty="0" smtClean="0"/>
              <a:t> 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7236296" y="3544580"/>
            <a:ext cx="1794135" cy="4564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711507" y="4001059"/>
            <a:ext cx="1794135" cy="4564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접속 정보 공유</a:t>
            </a:r>
            <a:endParaRPr kumimoji="1" lang="ja-JP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Scale </a:t>
            </a:r>
            <a:r>
              <a:rPr lang="en-US" altLang="ko-KR" sz="3200" b="1" smtClean="0"/>
              <a:t>Out (5/5)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2707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SignalR</a:t>
            </a:r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vs</a:t>
            </a:r>
            <a:r>
              <a:rPr lang="en-US" altLang="ko-KR" sz="3200" b="1" dirty="0" smtClean="0"/>
              <a:t> Node.js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6409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/>
              <a:t>기능적으로 비슷하다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Node.js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를 사용하고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SignalR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C#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Visual Basic.NET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Windows </a:t>
            </a:r>
            <a:r>
              <a:rPr lang="ko-KR" altLang="en-US" dirty="0" smtClean="0"/>
              <a:t>플랫폼 프로그래머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한국의 게임 </a:t>
            </a:r>
            <a:r>
              <a:rPr lang="ko-KR" altLang="en-US" smtClean="0"/>
              <a:t>프로그래머에게는 </a:t>
            </a:r>
            <a:r>
              <a:rPr lang="en-US" altLang="ko-KR" smtClean="0"/>
              <a:t>SignalR</a:t>
            </a:r>
            <a:r>
              <a:rPr lang="ko-KR" altLang="en-US" smtClean="0"/>
              <a:t> </a:t>
            </a:r>
            <a:r>
              <a:rPr lang="ko-KR" altLang="en-US" dirty="0" smtClean="0"/>
              <a:t>사용이 쉬움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JavaScript</a:t>
            </a:r>
            <a:r>
              <a:rPr lang="ko-KR" altLang="en-US" dirty="0" smtClean="0"/>
              <a:t>를 잘 알고 있거나</a:t>
            </a:r>
            <a:r>
              <a:rPr lang="en-US" altLang="ko-KR" dirty="0"/>
              <a:t> </a:t>
            </a:r>
            <a:r>
              <a:rPr lang="ko-KR" altLang="en-US" dirty="0" smtClean="0"/>
              <a:t>혹은 앞으로 자주 사용한다면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가 좋은 선택이 되지만 그렇지 않다면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프로그래머의 경우</a:t>
            </a:r>
            <a:r>
              <a:rPr lang="en-US" altLang="ko-KR" dirty="0" smtClean="0"/>
              <a:t>) C#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플랫폼 사용이 훨씬 쉽기 때문에 </a:t>
            </a:r>
            <a:r>
              <a:rPr lang="en-US" altLang="ko-KR" dirty="0" err="1" smtClean="0"/>
              <a:t>SignalR</a:t>
            </a:r>
            <a:r>
              <a:rPr lang="ko-KR" altLang="en-US" dirty="0" smtClean="0"/>
              <a:t>을 선택하는 것이 더 좋음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Windows </a:t>
            </a:r>
            <a:r>
              <a:rPr lang="ko-KR" altLang="en-US" dirty="0" err="1" smtClean="0"/>
              <a:t>라이센스</a:t>
            </a:r>
            <a:r>
              <a:rPr lang="ko-KR" altLang="en-US" dirty="0" smtClean="0"/>
              <a:t> 문제는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부분에만 사용하면 큰 문제가 안되고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</a:t>
            </a:r>
            <a:r>
              <a:rPr lang="ko-KR" altLang="en-US" dirty="0" err="1" smtClean="0"/>
              <a:t>클라우드</a:t>
            </a:r>
            <a:r>
              <a:rPr lang="ko-KR" altLang="en-US" dirty="0"/>
              <a:t> </a:t>
            </a:r>
            <a:r>
              <a:rPr lang="ko-KR" altLang="en-US" dirty="0" smtClean="0"/>
              <a:t>플랫폼을 사용한다면 크게 문제 되지 않음</a:t>
            </a:r>
            <a:r>
              <a:rPr lang="en-US" altLang="ko-KR" dirty="0" smtClean="0"/>
              <a:t>.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Linux</a:t>
            </a:r>
            <a:r>
              <a:rPr lang="ko-KR" altLang="en-US" dirty="0" smtClean="0"/>
              <a:t>는 그냥 사용할 수 있는 쉬운 </a:t>
            </a:r>
            <a:r>
              <a:rPr lang="en-US" altLang="ko-KR" dirty="0" smtClean="0"/>
              <a:t>OS</a:t>
            </a:r>
            <a:r>
              <a:rPr lang="ko-KR" altLang="en-US" dirty="0" smtClean="0"/>
              <a:t>가 아님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Node.js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npm</a:t>
            </a:r>
            <a:r>
              <a:rPr lang="ko-KR" altLang="en-US" dirty="0" smtClean="0"/>
              <a:t>을 통해 풍부한 외부 라이브러리를 사용할 수 있고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err="1" smtClean="0"/>
              <a:t>SignalR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NuGet</a:t>
            </a:r>
            <a:r>
              <a:rPr lang="ko-KR" altLang="en-US" dirty="0" smtClean="0"/>
              <a:t>을 통해 풍부한 외부 라이브러리를 사용할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err="1" smtClean="0"/>
              <a:t>SignalR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Mono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에서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SignalR</a:t>
            </a:r>
            <a:r>
              <a:rPr lang="en-US" altLang="ko-KR" sz="3200" b="1" dirty="0" smtClean="0"/>
              <a:t> </a:t>
            </a:r>
            <a:r>
              <a:rPr lang="ko-KR" altLang="en-US" sz="3200" b="1" smtClean="0"/>
              <a:t>이란</a:t>
            </a:r>
            <a:r>
              <a:rPr lang="en-US" altLang="ko-KR" sz="3200" b="1" smtClean="0"/>
              <a:t>? (1/3)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24744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/>
              <a:t>최신 </a:t>
            </a:r>
            <a:r>
              <a:rPr lang="en-US" altLang="ko-KR" dirty="0" smtClean="0"/>
              <a:t>ASP.NET</a:t>
            </a:r>
            <a:r>
              <a:rPr lang="ko-KR" altLang="en-US" dirty="0" smtClean="0"/>
              <a:t>에 추가된 라이브러리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이것을 사용하면 </a:t>
            </a:r>
            <a:r>
              <a:rPr lang="ko-KR" altLang="en-US" b="1" dirty="0" smtClean="0"/>
              <a:t>리얼타임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비동기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쌍방향 통신</a:t>
            </a:r>
            <a:r>
              <a:rPr lang="en-US" altLang="ko-KR" b="1" dirty="0" smtClean="0"/>
              <a:t>(Push</a:t>
            </a:r>
            <a:r>
              <a:rPr lang="ko-KR" altLang="en-US" b="1" dirty="0" smtClean="0"/>
              <a:t>나 </a:t>
            </a:r>
            <a:r>
              <a:rPr lang="en-US" altLang="ko-KR" b="1" dirty="0" smtClean="0"/>
              <a:t>RPC) </a:t>
            </a:r>
            <a:r>
              <a:rPr lang="ko-KR" altLang="en-US" b="1" dirty="0" smtClean="0"/>
              <a:t>기능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애플리케이션에 쉽게 사용할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b="1" dirty="0" err="1" smtClean="0"/>
              <a:t>NuGet</a:t>
            </a:r>
            <a:r>
              <a:rPr lang="ko-KR" altLang="en-US" dirty="0" smtClean="0"/>
              <a:t>을 통해서 입수할 수 있다</a:t>
            </a:r>
            <a:r>
              <a:rPr lang="en-US" altLang="ko-KR" dirty="0" smtClean="0"/>
              <a:t>. </a:t>
            </a:r>
            <a:r>
              <a:rPr lang="en-US" altLang="ko-KR" b="1" dirty="0"/>
              <a:t>Open Source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/>
              <a:t>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 간에 영속적 연결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 웹은 비 영속적 연결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/>
              <a:t>트랜스포트를 자동으로 </a:t>
            </a:r>
            <a:r>
              <a:rPr lang="ko-KR" altLang="en-US" dirty="0" err="1" smtClean="0"/>
              <a:t>네고에이션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err="1" smtClean="0"/>
              <a:t>웹서버나</a:t>
            </a:r>
            <a:r>
              <a:rPr lang="ko-KR" altLang="en-US" smtClean="0"/>
              <a:t> 클라이언트에 </a:t>
            </a:r>
            <a:r>
              <a:rPr lang="ko-KR" altLang="en-US" dirty="0" smtClean="0"/>
              <a:t>따라서 </a:t>
            </a:r>
            <a:r>
              <a:rPr lang="en-US" altLang="ko-KR" b="1" dirty="0" err="1" smtClean="0"/>
              <a:t>WebSocket</a:t>
            </a:r>
            <a:r>
              <a:rPr lang="en-US" altLang="ko-KR" b="1" dirty="0" smtClean="0"/>
              <a:t>, Server-Send Events, Forever Frames, Long Polling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하나의 서버 당 수천의 접속을 </a:t>
            </a:r>
            <a:r>
              <a:rPr lang="ko-KR" altLang="en-US" b="1" dirty="0" err="1" smtClean="0"/>
              <a:t>비동기로</a:t>
            </a:r>
            <a:r>
              <a:rPr lang="ko-KR" altLang="en-US" b="1" dirty="0" smtClean="0"/>
              <a:t> 처리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/>
              <a:t>비슷한 기술로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ASP.NET </a:t>
            </a:r>
            <a:r>
              <a:rPr lang="ko-KR" altLang="en-US" dirty="0" smtClean="0"/>
              <a:t>개발팀의 </a:t>
            </a:r>
            <a:r>
              <a:rPr lang="en-US" altLang="ko-KR" dirty="0" smtClean="0"/>
              <a:t>David Fowler, Damian Edwards</a:t>
            </a:r>
            <a:r>
              <a:rPr lang="ko-KR" altLang="en-US" dirty="0" smtClean="0"/>
              <a:t>가 개인 </a:t>
            </a:r>
            <a:r>
              <a:rPr lang="ko-KR" altLang="en-US" smtClean="0"/>
              <a:t>프로젝트로 시작하다가 </a:t>
            </a:r>
            <a:r>
              <a:rPr lang="ko-KR" altLang="en-US" dirty="0" smtClean="0"/>
              <a:t>정식으로 </a:t>
            </a:r>
            <a:r>
              <a:rPr lang="en-US" altLang="ko-KR" dirty="0" smtClean="0"/>
              <a:t>ASP.NET</a:t>
            </a:r>
            <a:r>
              <a:rPr lang="ko-KR" altLang="en-US" smtClean="0"/>
              <a:t>에 들어옴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mtClean="0"/>
              <a:t>최신 버전은 </a:t>
            </a:r>
            <a:r>
              <a:rPr lang="en-US" altLang="ko-KR" smtClean="0"/>
              <a:t>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504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SignalR</a:t>
            </a:r>
            <a:r>
              <a:rPr lang="ko-KR" altLang="en-US" sz="3200" b="1" dirty="0" smtClean="0"/>
              <a:t>과 </a:t>
            </a:r>
            <a:r>
              <a:rPr lang="en-US" altLang="ko-KR" sz="3200" b="1" dirty="0" smtClean="0"/>
              <a:t>Node.js</a:t>
            </a:r>
            <a:r>
              <a:rPr lang="ko-KR" altLang="en-US" sz="3200" b="1" dirty="0" smtClean="0"/>
              <a:t> 비교표</a:t>
            </a:r>
            <a:endParaRPr lang="ko-KR" altLang="en-US" sz="32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10019"/>
              </p:ext>
            </p:extLst>
          </p:nvPr>
        </p:nvGraphicFramePr>
        <p:xfrm>
          <a:off x="683568" y="1124744"/>
          <a:ext cx="7776864" cy="5328595"/>
        </p:xfrm>
        <a:graphic>
          <a:graphicData uri="http://schemas.openxmlformats.org/drawingml/2006/table">
            <a:tbl>
              <a:tblPr/>
              <a:tblGrid>
                <a:gridCol w="3888432"/>
                <a:gridCol w="3888432"/>
              </a:tblGrid>
              <a:tr h="4465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dirty="0">
                          <a:effectLst/>
                        </a:rPr>
                        <a:t>node.js＋socket.io</a:t>
                      </a:r>
                      <a:endParaRPr lang="en-US" sz="1400" b="0" dirty="0">
                        <a:effectLst/>
                      </a:endParaRPr>
                    </a:p>
                  </a:txBody>
                  <a:tcPr marL="28924" marR="28924" marT="28924" marB="2892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dirty="0" err="1">
                          <a:effectLst/>
                        </a:rPr>
                        <a:t>SignalR</a:t>
                      </a:r>
                      <a:endParaRPr lang="en-US" sz="1400" b="0" dirty="0">
                        <a:effectLst/>
                      </a:endParaRPr>
                    </a:p>
                  </a:txBody>
                  <a:tcPr marL="28924" marR="28924" marT="28924" marB="289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46554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dirty="0" smtClean="0">
                          <a:effectLst/>
                        </a:rPr>
                        <a:t>개발 언어 </a:t>
                      </a:r>
                      <a:r>
                        <a:rPr lang="en-US" sz="1400" b="0" dirty="0" smtClean="0">
                          <a:effectLst/>
                        </a:rPr>
                        <a:t>JavaScript</a:t>
                      </a:r>
                      <a:endParaRPr lang="en-US" sz="1400" b="0" dirty="0">
                        <a:effectLst/>
                      </a:endParaRPr>
                    </a:p>
                  </a:txBody>
                  <a:tcPr marL="28924" marR="28924" marT="28924" marB="2892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dirty="0" smtClean="0">
                          <a:effectLst/>
                        </a:rPr>
                        <a:t>개발 언어 </a:t>
                      </a:r>
                      <a:r>
                        <a:rPr lang="en-US" altLang="ja-JP" sz="1400" b="0" dirty="0" smtClean="0">
                          <a:effectLst/>
                        </a:rPr>
                        <a:t>C</a:t>
                      </a:r>
                      <a:r>
                        <a:rPr lang="en-US" altLang="ja-JP" sz="1400" b="0" dirty="0">
                          <a:effectLst/>
                        </a:rPr>
                        <a:t>#</a:t>
                      </a:r>
                      <a:r>
                        <a:rPr lang="ja-JP" altLang="en-US" sz="1400" b="0" dirty="0">
                          <a:effectLst/>
                        </a:rPr>
                        <a:t>，</a:t>
                      </a:r>
                      <a:r>
                        <a:rPr lang="en-US" altLang="ja-JP" sz="1400" b="0" dirty="0">
                          <a:effectLst/>
                        </a:rPr>
                        <a:t>VB</a:t>
                      </a:r>
                    </a:p>
                  </a:txBody>
                  <a:tcPr marL="28924" marR="28924" marT="28924" marB="289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70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dirty="0" smtClean="0">
                          <a:effectLst/>
                        </a:rPr>
                        <a:t>서버 </a:t>
                      </a:r>
                      <a:r>
                        <a:rPr lang="en-US" sz="1400" b="0" dirty="0" smtClean="0">
                          <a:effectLst/>
                        </a:rPr>
                        <a:t>node.js</a:t>
                      </a:r>
                      <a:endParaRPr lang="en-US" sz="1400" b="0" dirty="0">
                        <a:effectLst/>
                      </a:endParaRPr>
                    </a:p>
                  </a:txBody>
                  <a:tcPr marL="28924" marR="28924" marT="28924" marB="2892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dirty="0" smtClean="0">
                          <a:effectLst/>
                        </a:rPr>
                        <a:t>서버는 </a:t>
                      </a:r>
                      <a:r>
                        <a:rPr lang="en-US" sz="1400" b="0" dirty="0" smtClean="0">
                          <a:effectLst/>
                        </a:rPr>
                        <a:t>IIS</a:t>
                      </a:r>
                      <a:endParaRPr lang="en-US" sz="1400" b="0" dirty="0">
                        <a:effectLst/>
                      </a:endParaRPr>
                    </a:p>
                  </a:txBody>
                  <a:tcPr marL="28924" marR="28924" marT="28924" marB="289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554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dirty="0" err="1" smtClean="0">
                          <a:effectLst/>
                        </a:rPr>
                        <a:t>싱글</a:t>
                      </a:r>
                      <a:r>
                        <a:rPr lang="ko-KR" altLang="en-US" sz="1400" b="0" dirty="0" smtClean="0">
                          <a:effectLst/>
                        </a:rPr>
                        <a:t> </a:t>
                      </a:r>
                      <a:r>
                        <a:rPr lang="ko-KR" altLang="en-US" sz="1400" b="0" dirty="0" err="1" smtClean="0">
                          <a:effectLst/>
                        </a:rPr>
                        <a:t>스레드로</a:t>
                      </a:r>
                      <a:r>
                        <a:rPr lang="ko-KR" altLang="en-US" sz="1400" b="0" dirty="0" smtClean="0">
                          <a:effectLst/>
                        </a:rPr>
                        <a:t> 동작</a:t>
                      </a:r>
                      <a:endParaRPr lang="ja-JP" altLang="en-US" sz="1400" b="0" dirty="0">
                        <a:effectLst/>
                      </a:endParaRPr>
                    </a:p>
                  </a:txBody>
                  <a:tcPr marL="28924" marR="28924" marT="28924" marB="2892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dirty="0" smtClean="0">
                          <a:effectLst/>
                        </a:rPr>
                        <a:t>멀티 </a:t>
                      </a:r>
                      <a:r>
                        <a:rPr lang="ko-KR" altLang="en-US" sz="1400" b="0" dirty="0" err="1" smtClean="0">
                          <a:effectLst/>
                        </a:rPr>
                        <a:t>스레드로</a:t>
                      </a:r>
                      <a:r>
                        <a:rPr lang="ko-KR" altLang="en-US" sz="1400" b="0" dirty="0" smtClean="0">
                          <a:effectLst/>
                        </a:rPr>
                        <a:t> 동작</a:t>
                      </a:r>
                      <a:endParaRPr lang="ja-JP" altLang="en-US" sz="1400" b="0" dirty="0">
                        <a:effectLst/>
                      </a:endParaRPr>
                    </a:p>
                  </a:txBody>
                  <a:tcPr marL="28924" marR="28924" marT="28924" marB="289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554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dirty="0" smtClean="0">
                          <a:effectLst/>
                        </a:rPr>
                        <a:t>논 </a:t>
                      </a:r>
                      <a:r>
                        <a:rPr lang="ko-KR" altLang="en-US" sz="1400" b="0" dirty="0" err="1" smtClean="0">
                          <a:effectLst/>
                        </a:rPr>
                        <a:t>블럭킹</a:t>
                      </a:r>
                      <a:r>
                        <a:rPr lang="ko-KR" altLang="en-US" sz="1400" b="0" dirty="0" smtClean="0">
                          <a:effectLst/>
                        </a:rPr>
                        <a:t> </a:t>
                      </a:r>
                      <a:r>
                        <a:rPr lang="en-US" altLang="ko-KR" sz="1400" b="0" dirty="0" smtClean="0">
                          <a:effectLst/>
                        </a:rPr>
                        <a:t>I/O</a:t>
                      </a:r>
                      <a:r>
                        <a:rPr lang="ko-KR" altLang="en-US" sz="1400" b="0" dirty="0" smtClean="0">
                          <a:effectLst/>
                        </a:rPr>
                        <a:t>을 사용한 </a:t>
                      </a:r>
                      <a:r>
                        <a:rPr lang="ko-KR" altLang="en-US" sz="1400" b="0" dirty="0" err="1" smtClean="0">
                          <a:effectLst/>
                        </a:rPr>
                        <a:t>비동기</a:t>
                      </a:r>
                      <a:endParaRPr lang="ja-JP" altLang="en-US" sz="1400" b="0" dirty="0">
                        <a:effectLst/>
                      </a:endParaRPr>
                    </a:p>
                  </a:txBody>
                  <a:tcPr marL="28924" marR="28924" marT="28924" marB="2892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dirty="0" err="1" smtClean="0">
                          <a:effectLst/>
                        </a:rPr>
                        <a:t>스레드</a:t>
                      </a:r>
                      <a:r>
                        <a:rPr lang="ko-KR" altLang="en-US" sz="1400" b="0" dirty="0" smtClean="0">
                          <a:effectLst/>
                        </a:rPr>
                        <a:t> 풀을 사용한 </a:t>
                      </a:r>
                      <a:r>
                        <a:rPr lang="ko-KR" altLang="en-US" sz="1400" b="0" dirty="0" err="1" smtClean="0">
                          <a:effectLst/>
                        </a:rPr>
                        <a:t>비동기</a:t>
                      </a:r>
                      <a:endParaRPr lang="ja-JP" altLang="en-US" sz="1400" b="0" dirty="0">
                        <a:effectLst/>
                      </a:endParaRPr>
                    </a:p>
                  </a:txBody>
                  <a:tcPr marL="28924" marR="28924" marT="28924" marB="289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554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dirty="0" smtClean="0">
                          <a:effectLst/>
                        </a:rPr>
                        <a:t>이벤트 베이스 </a:t>
                      </a:r>
                      <a:r>
                        <a:rPr lang="en-US" altLang="ja-JP" sz="1400" b="0" dirty="0" smtClean="0">
                          <a:effectLst/>
                        </a:rPr>
                        <a:t>API</a:t>
                      </a:r>
                      <a:endParaRPr lang="en-US" altLang="ja-JP" sz="1400" b="0" dirty="0">
                        <a:effectLst/>
                      </a:endParaRPr>
                    </a:p>
                  </a:txBody>
                  <a:tcPr marL="28924" marR="28924" marT="28924" marB="2892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 smtClean="0">
                          <a:effectLst/>
                        </a:rPr>
                        <a:t>RPC</a:t>
                      </a:r>
                      <a:r>
                        <a:rPr lang="ko-KR" altLang="en-US" sz="1400" b="0" dirty="0" smtClean="0">
                          <a:effectLst/>
                        </a:rPr>
                        <a:t>베이스의 </a:t>
                      </a:r>
                      <a:r>
                        <a:rPr lang="en-US" sz="1400" b="0" dirty="0" smtClean="0">
                          <a:effectLst/>
                        </a:rPr>
                        <a:t>API</a:t>
                      </a:r>
                      <a:endParaRPr lang="en-US" sz="1400" b="0" dirty="0">
                        <a:effectLst/>
                      </a:endParaRPr>
                    </a:p>
                  </a:txBody>
                  <a:tcPr marL="28924" marR="28924" marT="28924" marB="289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680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400" b="0" dirty="0" err="1" smtClean="0">
                          <a:effectLst/>
                        </a:rPr>
                        <a:t>Redis</a:t>
                      </a:r>
                      <a:r>
                        <a:rPr lang="ko-KR" altLang="en-US" sz="1400" b="0" dirty="0" smtClean="0">
                          <a:effectLst/>
                        </a:rPr>
                        <a:t>를 사용한 </a:t>
                      </a:r>
                      <a:r>
                        <a:rPr lang="en-US" altLang="ko-KR" sz="1400" b="0" dirty="0" smtClean="0">
                          <a:effectLst/>
                        </a:rPr>
                        <a:t>Scale</a:t>
                      </a:r>
                      <a:r>
                        <a:rPr lang="en-US" altLang="ko-KR" sz="1400" b="0" baseline="0" dirty="0" smtClean="0">
                          <a:effectLst/>
                        </a:rPr>
                        <a:t> Out</a:t>
                      </a:r>
                      <a:endParaRPr lang="ja-JP" altLang="en-US" sz="1400" b="0" dirty="0">
                        <a:effectLst/>
                      </a:endParaRPr>
                    </a:p>
                  </a:txBody>
                  <a:tcPr marL="28924" marR="28924" marT="28924" marB="2892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400" b="0" dirty="0" err="1" smtClean="0">
                          <a:effectLst/>
                        </a:rPr>
                        <a:t>Redis</a:t>
                      </a:r>
                      <a:r>
                        <a:rPr lang="ko-KR" altLang="en-US" sz="1400" b="0" dirty="0" smtClean="0">
                          <a:effectLst/>
                        </a:rPr>
                        <a:t>와 서비스 버스를 사용한 </a:t>
                      </a:r>
                      <a:r>
                        <a:rPr lang="en-US" altLang="ko-KR" sz="1400" b="0" dirty="0" smtClean="0">
                          <a:effectLst/>
                        </a:rPr>
                        <a:t>Scale Out</a:t>
                      </a:r>
                      <a:endParaRPr lang="ja-JP" altLang="en-US" sz="1400" b="0" dirty="0">
                        <a:effectLst/>
                      </a:endParaRPr>
                    </a:p>
                  </a:txBody>
                  <a:tcPr marL="28924" marR="28924" marT="28924" marB="289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554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dirty="0" smtClean="0">
                          <a:effectLst/>
                        </a:rPr>
                        <a:t>공식 클라이언트는 </a:t>
                      </a:r>
                      <a:r>
                        <a:rPr lang="en-US" altLang="ja-JP" sz="1400" b="0" dirty="0" smtClean="0">
                          <a:effectLst/>
                        </a:rPr>
                        <a:t>JavaScript</a:t>
                      </a:r>
                      <a:endParaRPr lang="en-US" altLang="ja-JP" sz="1400" b="0" dirty="0">
                        <a:effectLst/>
                      </a:endParaRPr>
                    </a:p>
                  </a:txBody>
                  <a:tcPr marL="28924" marR="28924" marT="28924" marB="2892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dirty="0" smtClean="0">
                          <a:effectLst/>
                        </a:rPr>
                        <a:t>공식 클라이언트는 </a:t>
                      </a:r>
                      <a:r>
                        <a:rPr lang="en-US" altLang="ja-JP" sz="1400" b="0" dirty="0" smtClean="0">
                          <a:effectLst/>
                        </a:rPr>
                        <a:t>JavaScript</a:t>
                      </a:r>
                      <a:r>
                        <a:rPr lang="ko-KR" altLang="en-US" sz="1400" b="0" dirty="0" smtClean="0">
                          <a:effectLst/>
                        </a:rPr>
                        <a:t>와 </a:t>
                      </a:r>
                      <a:r>
                        <a:rPr lang="en-US" altLang="ja-JP" sz="1400" b="0" dirty="0" smtClean="0">
                          <a:effectLst/>
                        </a:rPr>
                        <a:t>C</a:t>
                      </a:r>
                      <a:r>
                        <a:rPr lang="en-US" altLang="ja-JP" sz="1400" b="0" dirty="0">
                          <a:effectLst/>
                        </a:rPr>
                        <a:t>#</a:t>
                      </a:r>
                    </a:p>
                  </a:txBody>
                  <a:tcPr marL="28924" marR="28924" marT="28924" marB="289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70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dirty="0" smtClean="0">
                          <a:effectLst/>
                        </a:rPr>
                        <a:t>컴파일 불 필요</a:t>
                      </a:r>
                      <a:endParaRPr lang="ja-JP" altLang="en-US" sz="1400" b="0" dirty="0">
                        <a:effectLst/>
                      </a:endParaRPr>
                    </a:p>
                  </a:txBody>
                  <a:tcPr marL="28924" marR="28924" marT="28924" marB="2892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dirty="0" smtClean="0">
                          <a:effectLst/>
                        </a:rPr>
                        <a:t>컴파일 필요</a:t>
                      </a:r>
                      <a:endParaRPr lang="ja-JP" altLang="en-US" sz="1400" b="0" dirty="0">
                        <a:effectLst/>
                      </a:endParaRPr>
                    </a:p>
                  </a:txBody>
                  <a:tcPr marL="28924" marR="28924" marT="28924" marB="289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554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dirty="0" smtClean="0">
                          <a:effectLst/>
                        </a:rPr>
                        <a:t>일본어 정보가 많음</a:t>
                      </a:r>
                      <a:endParaRPr lang="ja-JP" altLang="en-US" sz="1400" b="0" dirty="0">
                        <a:effectLst/>
                      </a:endParaRPr>
                    </a:p>
                  </a:txBody>
                  <a:tcPr marL="28924" marR="28924" marT="28924" marB="2892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dirty="0" smtClean="0">
                          <a:effectLst/>
                        </a:rPr>
                        <a:t>일본어 정보가 적음</a:t>
                      </a:r>
                      <a:endParaRPr lang="ja-JP" altLang="en-US" sz="1400" b="0" dirty="0">
                        <a:effectLst/>
                      </a:endParaRPr>
                    </a:p>
                  </a:txBody>
                  <a:tcPr marL="28924" marR="28924" marT="28924" marB="289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70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dirty="0" smtClean="0">
                          <a:effectLst/>
                        </a:rPr>
                        <a:t>운용 사례가 많은</a:t>
                      </a:r>
                      <a:endParaRPr lang="ja-JP" altLang="en-US" sz="1400" b="0" dirty="0">
                        <a:effectLst/>
                      </a:endParaRPr>
                    </a:p>
                  </a:txBody>
                  <a:tcPr marL="28924" marR="28924" marT="28924" marB="2892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dirty="0" smtClean="0">
                          <a:effectLst/>
                        </a:rPr>
                        <a:t>운용 사례가 적음</a:t>
                      </a:r>
                      <a:endParaRPr lang="ja-JP" altLang="en-US" sz="1400" b="0" dirty="0">
                        <a:effectLst/>
                      </a:endParaRPr>
                    </a:p>
                  </a:txBody>
                  <a:tcPr marL="28924" marR="28924" marT="28924" marB="289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680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400" b="0" dirty="0" smtClean="0">
                          <a:effectLst/>
                        </a:rPr>
                        <a:t>node.js </a:t>
                      </a:r>
                      <a:r>
                        <a:rPr lang="ko-KR" altLang="en-US" sz="1400" b="0" dirty="0" smtClean="0">
                          <a:effectLst/>
                        </a:rPr>
                        <a:t>전용의 </a:t>
                      </a:r>
                      <a:r>
                        <a:rPr lang="ko-KR" altLang="en-US" sz="1400" b="0" dirty="0" err="1" smtClean="0">
                          <a:effectLst/>
                        </a:rPr>
                        <a:t>호스팅</a:t>
                      </a:r>
                      <a:r>
                        <a:rPr lang="ko-KR" altLang="en-US" sz="1400" b="0" dirty="0" smtClean="0">
                          <a:effectLst/>
                        </a:rPr>
                        <a:t> 서비스가 있음</a:t>
                      </a:r>
                      <a:endParaRPr lang="ja-JP" altLang="en-US" sz="1400" b="0" dirty="0">
                        <a:effectLst/>
                      </a:endParaRPr>
                    </a:p>
                  </a:txBody>
                  <a:tcPr marL="28924" marR="28924" marT="28924" marB="2892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400" b="0" dirty="0">
                          <a:effectLst/>
                        </a:rPr>
                        <a:t>IIS </a:t>
                      </a:r>
                      <a:r>
                        <a:rPr lang="en-US" altLang="ja-JP" sz="1400" b="0" dirty="0" smtClean="0">
                          <a:effectLst/>
                        </a:rPr>
                        <a:t>8</a:t>
                      </a:r>
                      <a:r>
                        <a:rPr lang="ko-KR" altLang="en-US" sz="1400" b="0" dirty="0" smtClean="0">
                          <a:effectLst/>
                        </a:rPr>
                        <a:t>과 </a:t>
                      </a:r>
                      <a:r>
                        <a:rPr lang="en-US" altLang="ja-JP" sz="1400" b="0" dirty="0" smtClean="0">
                          <a:effectLst/>
                        </a:rPr>
                        <a:t>.</a:t>
                      </a:r>
                      <a:r>
                        <a:rPr lang="en-US" altLang="ja-JP" sz="1400" b="0" dirty="0">
                          <a:effectLst/>
                        </a:rPr>
                        <a:t>NET </a:t>
                      </a:r>
                      <a:r>
                        <a:rPr lang="en-US" altLang="ja-JP" sz="1400" b="0" dirty="0" smtClean="0">
                          <a:effectLst/>
                        </a:rPr>
                        <a:t>4.5</a:t>
                      </a:r>
                      <a:r>
                        <a:rPr lang="ko-KR" altLang="en-US" sz="1400" b="0" dirty="0" smtClean="0">
                          <a:effectLst/>
                        </a:rPr>
                        <a:t>를 사용하는 </a:t>
                      </a:r>
                      <a:r>
                        <a:rPr lang="ko-KR" altLang="en-US" sz="1400" b="0" dirty="0" err="1" smtClean="0">
                          <a:effectLst/>
                        </a:rPr>
                        <a:t>호스팅</a:t>
                      </a:r>
                      <a:r>
                        <a:rPr lang="ko-KR" altLang="en-US" sz="1400" b="0" dirty="0" smtClean="0">
                          <a:effectLst/>
                        </a:rPr>
                        <a:t> 서비스가 아직은 작음</a:t>
                      </a:r>
                      <a:r>
                        <a:rPr lang="en-US" altLang="ko-KR" sz="1400" b="0" dirty="0" smtClean="0">
                          <a:effectLst/>
                        </a:rPr>
                        <a:t>(</a:t>
                      </a:r>
                      <a:r>
                        <a:rPr lang="ko-KR" altLang="en-US" sz="1400" b="0" dirty="0" smtClean="0">
                          <a:effectLst/>
                        </a:rPr>
                        <a:t>일본</a:t>
                      </a:r>
                      <a:r>
                        <a:rPr lang="en-US" altLang="ko-KR" sz="1400" b="0" dirty="0" smtClean="0">
                          <a:effectLst/>
                        </a:rPr>
                        <a:t>)</a:t>
                      </a:r>
                      <a:endParaRPr lang="ja-JP" altLang="en-US" sz="1400" b="0" dirty="0">
                        <a:effectLst/>
                      </a:endParaRPr>
                    </a:p>
                  </a:txBody>
                  <a:tcPr marL="28924" marR="28924" marT="28924" marB="289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9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279777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간단한 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비동기</a:t>
            </a:r>
            <a:r>
              <a:rPr lang="ja-JP" altLang="en-US" dirty="0" smtClean="0"/>
              <a:t>・</a:t>
            </a:r>
            <a:r>
              <a:rPr lang="ko-KR" altLang="en-US" dirty="0" smtClean="0"/>
              <a:t>멀티</a:t>
            </a:r>
            <a:r>
              <a:rPr lang="en-US" altLang="ko-KR" dirty="0"/>
              <a:t>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동작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최신</a:t>
            </a:r>
            <a:r>
              <a:rPr lang="ja-JP" altLang="en-US" dirty="0" smtClean="0"/>
              <a:t>・</a:t>
            </a:r>
            <a:r>
              <a:rPr lang="ko-KR" altLang="en-US" dirty="0" smtClean="0"/>
              <a:t>최적의 통신 방법을 자동으로 선택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kumimoji="1" lang="en-US" altLang="ja-JP" smtClean="0"/>
              <a:t>Scale Out</a:t>
            </a:r>
            <a:r>
              <a:rPr kumimoji="1" lang="ko-KR" altLang="en-US" smtClean="0"/>
              <a:t>이 아주 쉬움</a:t>
            </a:r>
            <a:r>
              <a:rPr kumimoji="1" lang="en-US" altLang="ko-KR" smtClean="0"/>
              <a:t>(?)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kumimoji="1" lang="ko-KR" altLang="en-US" dirty="0" smtClean="0"/>
              <a:t>클라이언트 그룹 관리 제공</a:t>
            </a:r>
            <a:endParaRPr kumimoji="1"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395536" y="4725144"/>
            <a:ext cx="8424936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/>
              <a:t>프로그래머는 </a:t>
            </a:r>
            <a:r>
              <a:rPr kumimoji="1" lang="ko-KR" altLang="en-US" sz="2800" dirty="0" err="1" smtClean="0"/>
              <a:t>로직</a:t>
            </a:r>
            <a:r>
              <a:rPr kumimoji="1" lang="ko-KR" altLang="en-US" sz="2800" dirty="0" smtClean="0"/>
              <a:t> 구현에만 집중할 수 있다</a:t>
            </a:r>
            <a:r>
              <a:rPr kumimoji="1" lang="en-US" altLang="ko-KR" sz="2800" dirty="0"/>
              <a:t>.</a:t>
            </a:r>
            <a:endParaRPr kumimoji="1" lang="ja-JP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SignalR</a:t>
            </a:r>
            <a:r>
              <a:rPr lang="ko-KR" altLang="en-US" sz="3200" b="1" dirty="0" smtClean="0"/>
              <a:t>의 장점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97641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SignalR</a:t>
            </a:r>
            <a:r>
              <a:rPr lang="ko-KR" altLang="en-US" sz="3200" b="1" smtClean="0"/>
              <a:t>의 단점</a:t>
            </a:r>
            <a:r>
              <a:rPr lang="en-US" altLang="ko-KR" sz="3200" b="1" smtClean="0"/>
              <a:t>(?)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340768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smtClean="0"/>
              <a:t>접속한 클라이언트의 </a:t>
            </a:r>
            <a:r>
              <a:rPr lang="en-US" altLang="ko-KR" sz="2800" smtClean="0"/>
              <a:t>IP </a:t>
            </a:r>
            <a:r>
              <a:rPr lang="ko-KR" altLang="en-US" sz="2800" smtClean="0"/>
              <a:t>주소를 알 수 없음</a:t>
            </a:r>
            <a:r>
              <a:rPr lang="en-US" altLang="ko-KR" sz="2800" smtClean="0"/>
              <a:t>.</a:t>
            </a:r>
            <a:br>
              <a:rPr lang="en-US" altLang="ko-KR" sz="2800" smtClean="0"/>
            </a:br>
            <a:r>
              <a:rPr lang="en-US" altLang="ko-KR" sz="2800" smtClean="0"/>
              <a:t>- IIS </a:t>
            </a:r>
            <a:r>
              <a:rPr lang="ko-KR" altLang="en-US" sz="2800" smtClean="0"/>
              <a:t>호스팅인 경우 </a:t>
            </a:r>
            <a:r>
              <a:rPr lang="en-US" altLang="ko-KR" sz="2800" smtClean="0"/>
              <a:t>ASP.NET</a:t>
            </a:r>
            <a:r>
              <a:rPr lang="ko-KR" altLang="en-US" sz="2800" smtClean="0"/>
              <a:t>의 기능으로 알 수 있음</a:t>
            </a:r>
            <a:r>
              <a:rPr lang="en-US" altLang="ko-KR" sz="2800" smtClean="0"/>
              <a:t>.</a:t>
            </a:r>
            <a:br>
              <a:rPr lang="en-US" altLang="ko-KR" sz="2800" smtClean="0"/>
            </a:br>
            <a:endParaRPr lang="en-US" altLang="ko-KR" sz="280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smtClean="0"/>
              <a:t>서버에서 접속한 클라이언트의 접속을 짜를 수 있는 기능이 없음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24049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210" y="1268759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/>
              <a:t>Demo</a:t>
            </a:r>
            <a:endParaRPr lang="ko-KR" altLang="en-US" sz="8000" b="1" dirty="0"/>
          </a:p>
        </p:txBody>
      </p:sp>
      <p:sp>
        <p:nvSpPr>
          <p:cNvPr id="4" name="AutoShape 2" descr="dt-introsignalr_01_06.gif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53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참고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821025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 err="1"/>
              <a:t>SignalR</a:t>
            </a:r>
            <a:r>
              <a:rPr lang="en-US" altLang="ko-KR" dirty="0"/>
              <a:t> / </a:t>
            </a:r>
            <a:r>
              <a:rPr lang="en-US" altLang="ko-KR" dirty="0" err="1" smtClean="0"/>
              <a:t>SignalR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u="sng" dirty="0" smtClean="0">
                <a:hlinkClick r:id="rId2"/>
              </a:rPr>
              <a:t>https</a:t>
            </a:r>
            <a:r>
              <a:rPr lang="en-US" altLang="ko-KR" u="sng" dirty="0">
                <a:hlinkClick r:id="rId2"/>
              </a:rPr>
              <a:t>://</a:t>
            </a:r>
            <a:r>
              <a:rPr lang="en-US" altLang="ko-KR" u="sng" dirty="0" smtClean="0">
                <a:hlinkClick r:id="rId2"/>
              </a:rPr>
              <a:t>github.com/SignalR/SignalR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en-US" altLang="ko-KR" smtClean="0"/>
              <a:t>wiki </a:t>
            </a:r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github.com/SignalR/SignalR/wiki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>
                <a:hlinkClick r:id="rId4"/>
              </a:rPr>
              <a:t>http</a:t>
            </a:r>
            <a:r>
              <a:rPr lang="en-US" altLang="ko-KR">
                <a:hlinkClick r:id="rId4"/>
              </a:rPr>
              <a:t>://</a:t>
            </a:r>
            <a:r>
              <a:rPr lang="en-US" altLang="ko-KR" smtClean="0">
                <a:hlinkClick r:id="rId4"/>
              </a:rPr>
              <a:t>www.asp.net/signalr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u="sng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MSDN</a:t>
            </a:r>
            <a:r>
              <a:rPr lang="en-US" altLang="ko-KR" u="sng" dirty="0" smtClean="0"/>
              <a:t> </a:t>
            </a:r>
            <a:br>
              <a:rPr lang="en-US" altLang="ko-KR" u="sng" dirty="0" smtClean="0"/>
            </a:br>
            <a:r>
              <a:rPr lang="en-US" altLang="ko-KR" dirty="0">
                <a:hlinkClick r:id="rId5"/>
              </a:rPr>
              <a:t>http://msdn.microsoft.com/ko-kr/library/jj943739(v=vs.111).</a:t>
            </a:r>
            <a:r>
              <a:rPr lang="en-US" altLang="ko-KR">
                <a:hlinkClick r:id="rId5"/>
              </a:rPr>
              <a:t>aspx</a:t>
            </a:r>
            <a:r>
              <a:rPr lang="en-US" altLang="ko-KR" smtClean="0"/>
              <a:t> 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smtClean="0"/>
              <a:t>ASP.NET </a:t>
            </a:r>
            <a:r>
              <a:rPr lang="en-US" altLang="ko-KR"/>
              <a:t>SignalR </a:t>
            </a:r>
            <a:r>
              <a:rPr lang="ko-KR" altLang="en-US"/>
              <a:t>시작하기 </a:t>
            </a:r>
            <a:r>
              <a:rPr lang="en-US" altLang="ko-KR"/>
              <a:t>(C#) </a:t>
            </a:r>
            <a:r>
              <a:rPr lang="en-US" altLang="ko-KR">
                <a:hlinkClick r:id="rId6"/>
              </a:rPr>
              <a:t>http</a:t>
            </a:r>
            <a:r>
              <a:rPr lang="en-US" altLang="ko-KR">
                <a:hlinkClick r:id="rId6"/>
              </a:rPr>
              <a:t>://</a:t>
            </a:r>
            <a:r>
              <a:rPr lang="en-US" altLang="ko-KR" smtClean="0">
                <a:hlinkClick r:id="rId6"/>
              </a:rPr>
              <a:t>www.taeyo.pe.kr/Columns/View.aspx?SEQ=458&amp;PSEQ=35</a:t>
            </a:r>
            <a:r>
              <a:rPr lang="en-US" altLang="ko-KR" smtClean="0"/>
              <a:t> 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Sample</a:t>
            </a:r>
            <a:br>
              <a:rPr lang="en-US" altLang="ko-KR" dirty="0" smtClean="0"/>
            </a:br>
            <a:r>
              <a:rPr lang="en-US" altLang="ko-KR" u="sng" dirty="0">
                <a:hlinkClick r:id="rId7"/>
              </a:rPr>
              <a:t>https://</a:t>
            </a:r>
            <a:r>
              <a:rPr lang="en-US" altLang="ko-KR" u="sng" dirty="0" smtClean="0">
                <a:hlinkClick r:id="rId7"/>
              </a:rPr>
              <a:t>github.com/SignalR/Samples</a:t>
            </a:r>
            <a:r>
              <a:rPr lang="en-US" altLang="ko-KR" u="sng" dirty="0" smtClean="0"/>
              <a:t/>
            </a:r>
            <a:br>
              <a:rPr lang="en-US" altLang="ko-KR" u="sng" dirty="0" smtClean="0"/>
            </a:br>
            <a:endParaRPr lang="en-US" altLang="ko-KR" u="sng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smtClean="0"/>
              <a:t>SignalR </a:t>
            </a:r>
            <a:r>
              <a:rPr lang="en-US" altLang="ko-KR" dirty="0"/>
              <a:t>- Simple Chat Application in C</a:t>
            </a:r>
            <a:r>
              <a:rPr lang="en-US" altLang="ko-KR" dirty="0" smtClean="0"/>
              <a:t>#</a:t>
            </a:r>
            <a:br>
              <a:rPr lang="en-US" altLang="ko-KR" dirty="0" smtClean="0"/>
            </a:br>
            <a:r>
              <a:rPr lang="en-US" altLang="ko-KR" u="sng" dirty="0">
                <a:hlinkClick r:id="rId8"/>
              </a:rPr>
              <a:t>http://</a:t>
            </a:r>
            <a:r>
              <a:rPr lang="en-US" altLang="ko-KR" u="sng">
                <a:hlinkClick r:id="rId8"/>
              </a:rPr>
              <a:t>www.codeproject.com/Articles/524066/SignalR-Simple-Chat-Application-in-Csharp</a:t>
            </a:r>
            <a:r>
              <a:rPr lang="en-US" altLang="ko-KR"/>
              <a:t> 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smtClean="0"/>
              <a:t> SignalR</a:t>
            </a:r>
            <a:r>
              <a:rPr lang="ko-KR" altLang="en-US" smtClean="0"/>
              <a:t>을 이용한 퀴즈 게임 앱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>
                <a:hlinkClick r:id="rId9"/>
              </a:rPr>
              <a:t>https</a:t>
            </a:r>
            <a:r>
              <a:rPr lang="en-US" altLang="ko-KR">
                <a:hlinkClick r:id="rId9"/>
              </a:rPr>
              <a:t>://</a:t>
            </a:r>
            <a:r>
              <a:rPr lang="en-US" altLang="ko-KR" smtClean="0">
                <a:hlinkClick r:id="rId9"/>
              </a:rPr>
              <a:t>github.com/jsakamoto/quiz-webapp</a:t>
            </a:r>
            <a:r>
              <a:rPr lang="en-US" altLang="ko-KR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SignalR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이란</a:t>
            </a:r>
            <a:r>
              <a:rPr lang="en-US" altLang="ko-KR" sz="3200" b="1" smtClean="0"/>
              <a:t>? (2/3)</a:t>
            </a:r>
            <a:endParaRPr lang="ko-KR" altLang="en-US" sz="3200" b="1" dirty="0"/>
          </a:p>
        </p:txBody>
      </p:sp>
      <p:sp>
        <p:nvSpPr>
          <p:cNvPr id="3" name="AutoShape 2" descr="what_is_signalr_invocation"/>
          <p:cNvSpPr>
            <a:spLocks noChangeAspect="1" noChangeArrowheads="1"/>
          </p:cNvSpPr>
          <p:nvPr/>
        </p:nvSpPr>
        <p:spPr bwMode="auto">
          <a:xfrm>
            <a:off x="168275" y="-1189038"/>
            <a:ext cx="47815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what_is_signalr_invo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3214"/>
            <a:ext cx="750766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50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SignalR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이란</a:t>
            </a:r>
            <a:r>
              <a:rPr lang="en-US" altLang="ko-KR" sz="3200" b="1" smtClean="0"/>
              <a:t>?   (3/3)</a:t>
            </a:r>
            <a:endParaRPr lang="ko-KR" altLang="en-US" sz="3200" b="1" dirty="0"/>
          </a:p>
        </p:txBody>
      </p:sp>
      <p:sp>
        <p:nvSpPr>
          <p:cNvPr id="3" name="AutoShape 2" descr="what_is_signalr_invocation"/>
          <p:cNvSpPr>
            <a:spLocks noChangeAspect="1" noChangeArrowheads="1"/>
          </p:cNvSpPr>
          <p:nvPr/>
        </p:nvSpPr>
        <p:spPr bwMode="auto">
          <a:xfrm>
            <a:off x="168275" y="-1189038"/>
            <a:ext cx="47815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2" descr="One ASP.NETの概念図（Scott Hanselman氏のブログより引用）"/>
          <p:cNvSpPr>
            <a:spLocks noChangeAspect="1" noChangeArrowheads="1"/>
          </p:cNvSpPr>
          <p:nvPr/>
        </p:nvSpPr>
        <p:spPr bwMode="auto">
          <a:xfrm>
            <a:off x="168275" y="-1189038"/>
            <a:ext cx="56197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One ASP.NETの概念図（Scott Hanselman氏のブログより引用）"/>
          <p:cNvSpPr>
            <a:spLocks noChangeAspect="1" noChangeArrowheads="1"/>
          </p:cNvSpPr>
          <p:nvPr/>
        </p:nvSpPr>
        <p:spPr bwMode="auto">
          <a:xfrm>
            <a:off x="320675" y="-1036638"/>
            <a:ext cx="56197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One ASP.NETの概念図（Scott Hanselman氏のブログより引用）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One ASP.NETの概念図（Scott Hanselman氏のブログより引用）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0" descr="One ASP.NETの概念図（Scott Hanselman氏のブログより引用）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2" descr="One ASP.NETの概念図（Scott Hanselman氏のブログより引用）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4" descr="One ASP.NETの概念図（Scott Hanselman氏のブログより引用）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6" descr="One ASP.NETの概念図（Scott Hanselman氏のブログより引用）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8" descr="One ASP.NETの概念図（Scott Hanselman氏のブログより引用）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20" descr="One ASP.NETの概念図（Scott Hanselman氏のブログより引用）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22" descr="One ASP.NETの概念図（Scott Hanselman氏のブログより引用）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4" descr="One ASP.NETの概念図（Scott Hanselman氏のブログより引用）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6" descr="One ASP.NETの概念図（Scott Hanselman氏のブログより引用）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8" descr="One ASP.NETの概念図（Scott Hanselman氏のブログより引用）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0" descr="One ASP.NETの概念図（Scott Hanselman氏のブログより引用）"/>
          <p:cNvSpPr>
            <a:spLocks noChangeAspect="1" noChangeArrowheads="1"/>
          </p:cNvSpPr>
          <p:nvPr/>
        </p:nvSpPr>
        <p:spPr bwMode="auto">
          <a:xfrm>
            <a:off x="19970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32" descr="One ASP.NETの概念図（Scott Hanselman氏のブログより引用）"/>
          <p:cNvSpPr>
            <a:spLocks noChangeAspect="1" noChangeArrowheads="1"/>
          </p:cNvSpPr>
          <p:nvPr/>
        </p:nvSpPr>
        <p:spPr bwMode="auto">
          <a:xfrm>
            <a:off x="21494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4" descr="One ASP.NETの概念図（Scott Hanselman氏のブログより引用）"/>
          <p:cNvSpPr>
            <a:spLocks noChangeAspect="1" noChangeArrowheads="1"/>
          </p:cNvSpPr>
          <p:nvPr/>
        </p:nvSpPr>
        <p:spPr bwMode="auto">
          <a:xfrm>
            <a:off x="23018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AutoShape 36" descr="One ASP.NETの概念図（Scott Hanselman氏のブログより引用）"/>
          <p:cNvSpPr>
            <a:spLocks noChangeAspect="1" noChangeArrowheads="1"/>
          </p:cNvSpPr>
          <p:nvPr/>
        </p:nvSpPr>
        <p:spPr bwMode="auto">
          <a:xfrm>
            <a:off x="24542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8" descr="One ASP.NETの概念図（Scott Hanselman氏のブログより引用）"/>
          <p:cNvSpPr>
            <a:spLocks noChangeAspect="1" noChangeArrowheads="1"/>
          </p:cNvSpPr>
          <p:nvPr/>
        </p:nvSpPr>
        <p:spPr bwMode="auto">
          <a:xfrm>
            <a:off x="2606675" y="229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AutoShape 40" descr="One ASP.NETの概念図（Scott Hanselman氏のブログより引用）"/>
          <p:cNvSpPr>
            <a:spLocks noChangeAspect="1" noChangeArrowheads="1"/>
          </p:cNvSpPr>
          <p:nvPr/>
        </p:nvSpPr>
        <p:spPr bwMode="auto">
          <a:xfrm>
            <a:off x="2759075" y="2446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57" name="Picture 41" descr="C:\Users\jacking\Desktop\dt-introsignalr_01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55" y="1583978"/>
            <a:ext cx="7668316" cy="337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71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SignalR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샘플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/>
              <a:t>ASP.NET </a:t>
            </a:r>
            <a:r>
              <a:rPr lang="en-US" altLang="ko-KR" dirty="0" err="1"/>
              <a:t>SignalR</a:t>
            </a:r>
            <a:r>
              <a:rPr lang="en-US" altLang="ko-KR" dirty="0"/>
              <a:t> Stock Ticker Sample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chackr.azurewebsites.net/SignalR.Sample/StockTicker.html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err="1"/>
              <a:t>SignalR</a:t>
            </a:r>
            <a:r>
              <a:rPr lang="en-US" altLang="ko-KR" dirty="0"/>
              <a:t> </a:t>
            </a:r>
            <a:r>
              <a:rPr lang="en-US" altLang="ko-KR" dirty="0" err="1" smtClean="0"/>
              <a:t>ShootR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https://github.com/NTaylorMullen/ShootR</a:t>
            </a:r>
            <a:endParaRPr lang="ko-KR" altLang="en-US" dirty="0"/>
          </a:p>
        </p:txBody>
      </p:sp>
      <p:pic>
        <p:nvPicPr>
          <p:cNvPr id="2050" name="Picture 2" descr="imag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908" y="3177257"/>
            <a:ext cx="4211548" cy="262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91" y="3177257"/>
            <a:ext cx="3904853" cy="262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50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RPC </a:t>
            </a:r>
            <a:r>
              <a:rPr lang="ko-KR" altLang="en-US" sz="3200" b="1" smtClean="0"/>
              <a:t>통신 </a:t>
            </a:r>
            <a:r>
              <a:rPr lang="en-US" altLang="ko-KR" sz="3200" b="1" smtClean="0"/>
              <a:t>(1/2)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 err="1" smtClean="0"/>
              <a:t>WebSocket</a:t>
            </a:r>
            <a:r>
              <a:rPr lang="en-US" altLang="ko-KR" dirty="0" smtClean="0"/>
              <a:t>, HTTP </a:t>
            </a:r>
            <a:r>
              <a:rPr lang="ko-KR" altLang="en-US" dirty="0" smtClean="0"/>
              <a:t>위에서 동작하는 </a:t>
            </a:r>
            <a:r>
              <a:rPr lang="en-US" altLang="ko-KR" dirty="0" smtClean="0"/>
              <a:t>RPC(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프로시져</a:t>
            </a:r>
            <a:r>
              <a:rPr lang="ko-KR" altLang="en-US" dirty="0" smtClean="0"/>
              <a:t> 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구현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클라이언트에서 서버에 만들어진 함수를 호출하는 느낌으로 </a:t>
            </a:r>
            <a:r>
              <a:rPr lang="ko-KR" altLang="en-US" b="1" dirty="0" err="1" smtClean="0"/>
              <a:t>서버측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API</a:t>
            </a:r>
            <a:r>
              <a:rPr lang="ko-KR" altLang="en-US" b="1" dirty="0" smtClean="0"/>
              <a:t>를 실행할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err="1" smtClean="0"/>
              <a:t>SignalR</a:t>
            </a:r>
            <a:r>
              <a:rPr lang="ko-KR" altLang="en-US" smtClean="0"/>
              <a:t>은 클라이언트에서 </a:t>
            </a:r>
            <a:r>
              <a:rPr lang="ko-KR" altLang="en-US" dirty="0" smtClean="0"/>
              <a:t>호출 가능한 함수 집합을 </a:t>
            </a:r>
            <a:r>
              <a:rPr lang="en-US" altLang="ko-KR" dirty="0" smtClean="0"/>
              <a:t>Hub</a:t>
            </a:r>
            <a:r>
              <a:rPr lang="ko-KR" altLang="en-US" dirty="0" smtClean="0"/>
              <a:t>라고 부른다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클라이언트에서는 허브의 </a:t>
            </a:r>
            <a:r>
              <a:rPr lang="ko-KR" altLang="en-US" dirty="0" err="1" smtClean="0"/>
              <a:t>프록시</a:t>
            </a:r>
            <a:r>
              <a:rPr lang="ko-KR" altLang="en-US" dirty="0" smtClean="0"/>
              <a:t> 오브젝트를 만들어서 함수를 호출하는 형식이다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/>
              <a:t>물론 함수의 반환 값도 얻을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통신은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이므로 반환 값은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로 만들어진 </a:t>
            </a:r>
            <a:r>
              <a:rPr lang="en-US" altLang="ko-KR" dirty="0" smtClean="0"/>
              <a:t>Deferred </a:t>
            </a:r>
            <a:r>
              <a:rPr lang="ko-KR" altLang="en-US" dirty="0" smtClean="0"/>
              <a:t>오브젝트를 사용하여 얻는다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50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RPC </a:t>
            </a:r>
            <a:r>
              <a:rPr lang="ko-KR" altLang="en-US" sz="3200" b="1" smtClean="0"/>
              <a:t>통신   </a:t>
            </a:r>
            <a:r>
              <a:rPr lang="en-US" altLang="ko-KR" sz="3200" b="1" smtClean="0"/>
              <a:t>(2/2)</a:t>
            </a:r>
            <a:endParaRPr lang="ko-KR" altLang="en-US" sz="32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8439" y="1124744"/>
            <a:ext cx="7416824" cy="21544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&lt;script type="text/javascript"&gt;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 smtClean="0">
                <a:solidFill>
                  <a:srgbClr val="11111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$(function() {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 smtClean="0">
                <a:solidFill>
                  <a:srgbClr val="11111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    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var connection = $.hubConnection();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>
                <a:solidFill>
                  <a:srgbClr val="11111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400" dirty="0" smtClean="0">
                <a:solidFill>
                  <a:srgbClr val="11111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   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var sample = connection.createHubProxy("sample")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;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dirty="0">
              <a:solidFill>
                <a:srgbClr val="111111"/>
              </a:solidFill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 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connection.start(function () {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>
                <a:solidFill>
                  <a:srgbClr val="11111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400" dirty="0" smtClean="0">
                <a:solidFill>
                  <a:srgbClr val="11111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sample.invoke("Say", "Hello, world");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>
                <a:solidFill>
                  <a:srgbClr val="11111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400" dirty="0" smtClean="0">
                <a:solidFill>
                  <a:srgbClr val="11111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   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});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>
                <a:solidFill>
                  <a:srgbClr val="11111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400" dirty="0" smtClean="0">
                <a:solidFill>
                  <a:srgbClr val="11111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})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&lt;/script&gt;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18439" y="3573016"/>
            <a:ext cx="7416824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&lt;script type="text/</a:t>
            </a:r>
            <a:r>
              <a:rPr lang="en-US" altLang="ko-KR" sz="1400" dirty="0" err="1"/>
              <a:t>javascript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    $(function()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connection = $.</a:t>
            </a:r>
            <a:r>
              <a:rPr lang="en-US" altLang="ko-KR" sz="1400" dirty="0" err="1"/>
              <a:t>hubConnection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sample = </a:t>
            </a:r>
            <a:r>
              <a:rPr lang="en-US" altLang="ko-KR" sz="1400" dirty="0" err="1"/>
              <a:t>connection.createHubProxy</a:t>
            </a:r>
            <a:r>
              <a:rPr lang="en-US" altLang="ko-KR" sz="1400" dirty="0"/>
              <a:t>("sample");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connection.start</a:t>
            </a:r>
            <a:r>
              <a:rPr lang="en-US" altLang="ko-KR" sz="1400" dirty="0"/>
              <a:t>(function () {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sample.invoke</a:t>
            </a:r>
            <a:r>
              <a:rPr lang="en-US" altLang="ko-KR" sz="1400" dirty="0"/>
              <a:t>("Say", "Hello, world").done(function(result) {</a:t>
            </a:r>
          </a:p>
          <a:p>
            <a:r>
              <a:rPr lang="en-US" altLang="ko-KR" sz="1400" dirty="0"/>
              <a:t>                alert(result);</a:t>
            </a:r>
          </a:p>
          <a:p>
            <a:r>
              <a:rPr lang="en-US" altLang="ko-KR" sz="1400" dirty="0"/>
              <a:t>            });</a:t>
            </a:r>
          </a:p>
          <a:p>
            <a:r>
              <a:rPr lang="en-US" altLang="ko-KR" sz="1400" dirty="0"/>
              <a:t>        });</a:t>
            </a:r>
          </a:p>
          <a:p>
            <a:r>
              <a:rPr lang="en-US" altLang="ko-KR" sz="1400" dirty="0"/>
              <a:t>    })</a:t>
            </a:r>
          </a:p>
          <a:p>
            <a:r>
              <a:rPr lang="en-US" altLang="ko-KR" sz="1400" dirty="0"/>
              <a:t>&lt;/script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2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PersistentConnection</a:t>
            </a:r>
            <a:r>
              <a:rPr lang="ko-KR" altLang="en-US" sz="3200" b="1" smtClean="0"/>
              <a:t>와 </a:t>
            </a:r>
            <a:r>
              <a:rPr lang="en-US" altLang="ko-KR" sz="3200" b="1" smtClean="0"/>
              <a:t>Hub  (1/2)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 err="1" smtClean="0"/>
              <a:t>PersistentConnection</a:t>
            </a:r>
            <a:r>
              <a:rPr lang="ko-KR" altLang="en-US" smtClean="0"/>
              <a:t>과 </a:t>
            </a:r>
            <a:r>
              <a:rPr lang="en-US" altLang="ko-KR" smtClean="0"/>
              <a:t>Hub </a:t>
            </a:r>
            <a:r>
              <a:rPr lang="ko-KR" altLang="en-US" smtClean="0"/>
              <a:t>라는</a:t>
            </a:r>
            <a:r>
              <a:rPr lang="en-US" altLang="ko-KR" smtClean="0"/>
              <a:t> </a:t>
            </a:r>
            <a:r>
              <a:rPr lang="ko-KR" altLang="en-US" dirty="0" smtClean="0"/>
              <a:t>두 개의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err="1" smtClean="0"/>
              <a:t>PersistentConnection</a:t>
            </a:r>
            <a:r>
              <a:rPr lang="ko-KR" altLang="en-US" dirty="0" smtClean="0"/>
              <a:t>는 이름대로 서버와 클라이언트 간의 </a:t>
            </a:r>
            <a:r>
              <a:rPr lang="en-US" altLang="ko-KR" dirty="0" smtClean="0"/>
              <a:t>'</a:t>
            </a:r>
            <a:r>
              <a:rPr lang="ko-KR" altLang="en-US" dirty="0" smtClean="0"/>
              <a:t>지속적인 접속</a:t>
            </a:r>
            <a:r>
              <a:rPr lang="en-US" altLang="ko-KR" dirty="0" smtClean="0"/>
              <a:t>'</a:t>
            </a:r>
            <a:r>
              <a:rPr lang="ko-KR" altLang="en-US" dirty="0" smtClean="0"/>
              <a:t>을 제공하면서 클라이언트를 관리하는 기능을 가지고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통신 기능면에서는 하나의 메시지를 송수신하는 기능 밖에 없는 저 레벨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Hub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PersistentConnection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위에 구현된 것으로 고 레벨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 간의 함수 호출이라는 기본적인 기능을 제공한다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err="1" smtClean="0"/>
              <a:t>HubPiprline</a:t>
            </a:r>
            <a:r>
              <a:rPr lang="ko-KR" altLang="en-US" dirty="0" smtClean="0"/>
              <a:t>를 이용하여 클라이언트 인증을 구현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 자체 확장도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AutoShape 2" descr="dt-introsignalr_01_06.gif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43" name="Picture 3" descr="C:\Users\jacking\Desktop\dt-introsignalr_01_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49" y="4090988"/>
            <a:ext cx="6543163" cy="250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64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911</Words>
  <Application>Microsoft Office PowerPoint</Application>
  <PresentationFormat>화면 슬라이드 쇼(4:3)</PresentationFormat>
  <Paragraphs>264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최흥배</cp:lastModifiedBy>
  <cp:revision>41</cp:revision>
  <dcterms:created xsi:type="dcterms:W3CDTF">2012-11-20T06:03:38Z</dcterms:created>
  <dcterms:modified xsi:type="dcterms:W3CDTF">2013-11-26T02:47:12Z</dcterms:modified>
</cp:coreProperties>
</file>