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76" r:id="rId3"/>
    <p:sldId id="277" r:id="rId4"/>
    <p:sldId id="279" r:id="rId5"/>
    <p:sldId id="28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8" r:id="rId25"/>
    <p:sldId id="275" r:id="rId26"/>
    <p:sldId id="282" r:id="rId27"/>
    <p:sldId id="281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703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460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57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95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36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80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7192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521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4568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6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268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32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45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392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6228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055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395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941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0814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681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14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67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88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00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800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0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54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606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choiHeungba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collie/snowflake-ne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bThree/IdGe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chuler/UniqueIdGenerator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npteam.net/930" TargetMode="External"/><Relationship Id="rId3" Type="http://schemas.openxmlformats.org/officeDocument/2006/relationships/hyperlink" Target="http://www.slideshare.net/moaikids/20130901-snowflake" TargetMode="External"/><Relationship Id="rId7" Type="http://schemas.openxmlformats.org/officeDocument/2006/relationships/hyperlink" Target="https://github.com/shlee322/snowflake-cp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collie/snowflake-net" TargetMode="External"/><Relationship Id="rId5" Type="http://schemas.openxmlformats.org/officeDocument/2006/relationships/hyperlink" Target="http://easylater.blogspot.kr/2012/04/snowflakeid.html" TargetMode="External"/><Relationship Id="rId4" Type="http://schemas.openxmlformats.org/officeDocument/2006/relationships/hyperlink" Target="http://anond.hatelabo.jp/2012011219220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12257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ko"/>
              <a:t>Twitter의 </a:t>
            </a:r>
            <a:r>
              <a:rPr lang="ko" smtClean="0"/>
              <a:t>snowflake</a:t>
            </a:r>
            <a:endParaRPr lang="ko"/>
          </a:p>
        </p:txBody>
      </p:sp>
      <p:sp>
        <p:nvSpPr>
          <p:cNvPr id="3" name="직사각형 2"/>
          <p:cNvSpPr/>
          <p:nvPr/>
        </p:nvSpPr>
        <p:spPr>
          <a:xfrm>
            <a:off x="4067944" y="6211669"/>
            <a:ext cx="5058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최흥배</a:t>
            </a: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github.com/jacking75/choiHeungbae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55" name="Shape 55"/>
          <p:cNvSpPr txBox="1"/>
          <p:nvPr/>
        </p:nvSpPr>
        <p:spPr>
          <a:xfrm>
            <a:off x="514875" y="1112100"/>
            <a:ext cx="8021699" cy="426111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64bit의 long 값으로 ID를 표현(선두 1bit는 0</a:t>
            </a:r>
            <a:r>
              <a:rPr lang="ko" sz="2000" dirty="0" smtClean="0"/>
              <a:t>)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3개의 요소로 구성</a:t>
            </a:r>
            <a:br>
              <a:rPr lang="ko" sz="2000" dirty="0"/>
            </a:br>
            <a:r>
              <a:rPr lang="ko" sz="2000" dirty="0"/>
              <a:t>timestamp(41bit)</a:t>
            </a:r>
            <a:br>
              <a:rPr lang="ko" sz="2000" dirty="0"/>
            </a:br>
            <a:r>
              <a:rPr lang="ko" sz="2000" dirty="0"/>
              <a:t>현재의 unixtime(ms)에서 어느 시점의 unixtime를 뺀 값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machine id(10it)</a:t>
            </a:r>
            <a:br>
              <a:rPr lang="ko" sz="2000" dirty="0"/>
            </a:br>
            <a:r>
              <a:rPr lang="ko" sz="2000" dirty="0"/>
              <a:t>생성기에 할당된 ID. datacenter id + workerid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sequence(12bit)</a:t>
            </a:r>
            <a:br>
              <a:rPr lang="ko" sz="2000" dirty="0"/>
            </a:br>
            <a:r>
              <a:rPr lang="ko" sz="2000" dirty="0"/>
              <a:t>생성기 마다 채번할 sequence 번호</a:t>
            </a:r>
            <a:br>
              <a:rPr lang="ko" sz="2000" dirty="0"/>
            </a:br>
            <a:r>
              <a:rPr lang="ko" sz="2000" dirty="0"/>
              <a:t>같은 시간, 같은 머신에서 값이 중복되는 것을 방지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05043" y="5105479"/>
            <a:ext cx="4396387" cy="145261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62" name="Shape 62"/>
          <p:cNvSpPr txBox="1"/>
          <p:nvPr/>
        </p:nvSpPr>
        <p:spPr>
          <a:xfrm>
            <a:off x="514875" y="1112100"/>
            <a:ext cx="8021699" cy="2769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Q: timestamp는 41bit로 문제 없는가?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A: Web 서비스 ID에서 사용하는 걸로는 충분하다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snowflake에서는</a:t>
            </a:r>
            <a:br>
              <a:rPr lang="ko" sz="2000" dirty="0"/>
            </a:br>
            <a:r>
              <a:rPr lang="ko" sz="2000" dirty="0"/>
              <a:t>‘현재의 unixtime - 채번 시작 시의 unixtime’을 timestamp 값으로 사용한다.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timestamp가 넘치는 것은 채번 시작에서 약 69년 후의 일이다.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339801" y="247125"/>
            <a:ext cx="4304208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68" name="Shape 68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5700" y="1637775"/>
            <a:ext cx="8280049" cy="4364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44824"/>
            <a:ext cx="3016324" cy="4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5896" y="1844824"/>
            <a:ext cx="223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현재의 </a:t>
            </a:r>
            <a:r>
              <a:rPr lang="en-US" altLang="ko-KR" smtClean="0"/>
              <a:t>unixtime</a:t>
            </a:r>
            <a:r>
              <a:rPr lang="ko-KR" altLang="en-US" smtClean="0"/>
              <a:t>을 얻는다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339801" y="247125"/>
            <a:ext cx="2864048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75" name="Shape 75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1299" y="1693925"/>
            <a:ext cx="8456699" cy="439104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12" y="3717032"/>
            <a:ext cx="409034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8" y="3851756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회 전에 얻은 </a:t>
            </a:r>
            <a:r>
              <a:rPr lang="en-US" altLang="ko-KR" smtClean="0"/>
              <a:t>unixtime </a:t>
            </a:r>
            <a:r>
              <a:rPr lang="ko-KR" altLang="en-US" smtClean="0"/>
              <a:t>보다 지금의 </a:t>
            </a:r>
            <a:r>
              <a:rPr lang="en-US" altLang="ko-KR" smtClean="0"/>
              <a:t>unixtime</a:t>
            </a:r>
            <a:r>
              <a:rPr lang="ko-KR" altLang="en-US" smtClean="0"/>
              <a:t>이 오랜된 경우는 </a:t>
            </a:r>
            <a:r>
              <a:rPr lang="en-US" altLang="ko-KR" smtClean="0"/>
              <a:t>throw exception</a:t>
            </a:r>
          </a:p>
          <a:p>
            <a:r>
              <a:rPr lang="en-US" altLang="ko-KR" smtClean="0"/>
              <a:t>(OS</a:t>
            </a:r>
            <a:r>
              <a:rPr lang="ko-KR" altLang="en-US" smtClean="0"/>
              <a:t>의 시간이 거슬러 간 경우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82" name="Shape 82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4875" y="1675725"/>
            <a:ext cx="8357274" cy="44313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73016"/>
            <a:ext cx="36534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39817" y="3535326"/>
            <a:ext cx="3432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sequence</a:t>
            </a:r>
            <a:r>
              <a:rPr lang="ko-KR" altLang="en-US"/>
              <a:t> </a:t>
            </a:r>
            <a:r>
              <a:rPr lang="ko-KR" altLang="en-US" smtClean="0"/>
              <a:t>번호의 </a:t>
            </a:r>
            <a:r>
              <a:rPr lang="en-US" altLang="ko-KR" smtClean="0"/>
              <a:t>count up</a:t>
            </a:r>
          </a:p>
          <a:p>
            <a:r>
              <a:rPr lang="ko-KR" altLang="en-US" smtClean="0"/>
              <a:t>같은</a:t>
            </a:r>
            <a:r>
              <a:rPr lang="en-US" altLang="ko-KR" smtClean="0"/>
              <a:t> timesstamp </a:t>
            </a:r>
            <a:r>
              <a:rPr lang="ko-KR" altLang="en-US" smtClean="0"/>
              <a:t>값 중에서 </a:t>
            </a:r>
            <a:r>
              <a:rPr lang="en-US" altLang="ko-KR" smtClean="0"/>
              <a:t>12bit</a:t>
            </a:r>
            <a:r>
              <a:rPr lang="ko-KR" altLang="en-US" smtClean="0"/>
              <a:t>만큼</a:t>
            </a:r>
            <a:r>
              <a:rPr lang="en-US" altLang="ko-KR" smtClean="0"/>
              <a:t>(04095)</a:t>
            </a:r>
            <a:r>
              <a:rPr lang="ko-KR" altLang="en-US" smtClean="0"/>
              <a:t>까지 채번 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89" name="Shape 89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/>
              <a:t>ID 생성 부분 소스 분석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3925" y="1832900"/>
            <a:ext cx="8203598" cy="432667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310" y="3600156"/>
            <a:ext cx="3932113" cy="105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20556" y="3757314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만일 </a:t>
            </a:r>
            <a:r>
              <a:rPr lang="en-US" altLang="ko-KR" smtClean="0"/>
              <a:t>sequence </a:t>
            </a:r>
            <a:r>
              <a:rPr lang="ko-KR" altLang="en-US" smtClean="0"/>
              <a:t>번호가 고갈된 경우는 </a:t>
            </a:r>
            <a:r>
              <a:rPr lang="en-US" altLang="ko-KR" smtClean="0"/>
              <a:t>unixtime</a:t>
            </a:r>
            <a:r>
              <a:rPr lang="ko-KR" altLang="en-US" smtClean="0"/>
              <a:t>가 새롭게 된다</a:t>
            </a:r>
            <a:r>
              <a:rPr lang="en-US" altLang="ko-KR" smtClean="0"/>
              <a:t>(1ms</a:t>
            </a:r>
            <a:r>
              <a:rPr lang="ko-KR" altLang="en-US" smtClean="0"/>
              <a:t>가 경과될 때까지 기다린다</a:t>
            </a:r>
            <a:r>
              <a:rPr lang="en-US" altLang="ko-KR" smtClean="0"/>
              <a:t>).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339801" y="247125"/>
            <a:ext cx="3728144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96" name="Shape 96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1150" y="1750575"/>
            <a:ext cx="8021698" cy="423157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87" y="4581128"/>
            <a:ext cx="30163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1999" y="478727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이번 회 사용한 </a:t>
            </a:r>
            <a:r>
              <a:rPr lang="en-US" altLang="ko-KR" smtClean="0"/>
              <a:t>unixtime</a:t>
            </a:r>
            <a:r>
              <a:rPr lang="ko-KR" altLang="en-US" smtClean="0"/>
              <a:t>을 보존한다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103" name="Shape 103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/>
              <a:t>ID 생성 부분 소스 분석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8612" y="1750575"/>
            <a:ext cx="8306774" cy="437667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724" y="4941168"/>
            <a:ext cx="401085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1998" y="5004174"/>
            <a:ext cx="3888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(timestamp &lt;&lt; 22 + datacenterId &lt;&lt; 17 + workerId &lt;&lt; 12 + sequence)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39800" y="247125"/>
            <a:ext cx="357824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110" name="Shape 110"/>
          <p:cNvSpPr txBox="1"/>
          <p:nvPr/>
        </p:nvSpPr>
        <p:spPr>
          <a:xfrm>
            <a:off x="514875" y="1112100"/>
            <a:ext cx="4561181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8450" y="1678825"/>
            <a:ext cx="8021700" cy="443879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53136"/>
            <a:ext cx="482453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477798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twepoch</a:t>
            </a:r>
            <a:r>
              <a:rPr lang="ko-KR" altLang="en-US" smtClean="0"/>
              <a:t>가 채번 시작 시의 </a:t>
            </a:r>
            <a:r>
              <a:rPr lang="en-US" altLang="ko-KR" smtClean="0"/>
              <a:t>unixtime</a:t>
            </a:r>
          </a:p>
          <a:p>
            <a:r>
              <a:rPr lang="en-US" altLang="ko-KR" smtClean="0"/>
              <a:t>1288834974657 = 2010/11/04 10:42:54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r>
              <a:rPr lang="ko" sz="3000" b="1" smtClean="0"/>
              <a:t> </a:t>
            </a:r>
            <a:r>
              <a:rPr lang="ko" sz="3000" b="1"/>
              <a:t>장점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14875" y="1112100"/>
            <a:ext cx="8305597" cy="289296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정렬 = 시계열 정렬</a:t>
            </a:r>
            <a:br>
              <a:rPr lang="ko" sz="2000" dirty="0"/>
            </a:br>
            <a:r>
              <a:rPr lang="ko" sz="2000" dirty="0"/>
              <a:t>ID 정보 만으로 ID 생성 시의 timestamp 값을 기초로한 시계열 정렬 </a:t>
            </a:r>
            <a:r>
              <a:rPr lang="ko" sz="2000" dirty="0" smtClean="0"/>
              <a:t>가능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값에서 ID 생성시의 timestamp 값이 복원 가능</a:t>
            </a:r>
            <a:br>
              <a:rPr lang="ko" sz="2000" dirty="0"/>
            </a:br>
            <a:r>
              <a:rPr lang="ko" sz="2000" dirty="0"/>
              <a:t>timestamp = (id &gt;&gt; 22) + </a:t>
            </a:r>
            <a:r>
              <a:rPr lang="ko" sz="2000" dirty="0" smtClean="0"/>
              <a:t>twepoch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정수 열 압축을 이용한 효율적인 정보 압축이 가능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544522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이 문서는 마지막에 있는 </a:t>
            </a:r>
            <a:r>
              <a:rPr lang="en-US" altLang="ko-KR" b="1" smtClean="0">
                <a:latin typeface="+mn-ea"/>
                <a:ea typeface="+mn-ea"/>
              </a:rPr>
              <a:t>'</a:t>
            </a:r>
            <a:r>
              <a:rPr lang="ko-KR" altLang="en-US" b="1" smtClean="0">
                <a:latin typeface="+mn-ea"/>
                <a:ea typeface="+mn-ea"/>
              </a:rPr>
              <a:t>참고</a:t>
            </a:r>
            <a:r>
              <a:rPr lang="en-US" altLang="ko-KR" b="1" smtClean="0">
                <a:latin typeface="+mn-ea"/>
                <a:ea typeface="+mn-ea"/>
              </a:rPr>
              <a:t>' </a:t>
            </a:r>
            <a:r>
              <a:rPr lang="ko-KR" altLang="en-US" b="1" smtClean="0">
                <a:latin typeface="+mn-ea"/>
                <a:ea typeface="+mn-ea"/>
              </a:rPr>
              <a:t>리스트에 있는 글들을 참고하여 정리한 것입니다</a:t>
            </a:r>
            <a:r>
              <a:rPr lang="en-US" altLang="ko-KR" b="1" smtClean="0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698721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9725" y="785500"/>
            <a:ext cx="8093675" cy="5287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r>
              <a:rPr lang="ko" sz="3000" b="1" smtClean="0"/>
              <a:t> </a:t>
            </a:r>
            <a:r>
              <a:rPr lang="ko" sz="3000" b="1"/>
              <a:t>단점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14875" y="1112100"/>
            <a:ext cx="8021699" cy="2316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OS의 시각 차이에 약하다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운영상 궁리가 다소 </a:t>
            </a:r>
            <a:r>
              <a:rPr lang="ko" sz="2000" dirty="0" smtClean="0"/>
              <a:t>필요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채번 시에 snowflake 서버에 thrift 경유로 접속하도록 되어 있다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중~소규모에서 운용할 때는 배보다 배꼽이 더 큰 느낌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6237" y="4642025"/>
            <a:ext cx="8391525" cy="20193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3575" y="2195512"/>
            <a:ext cx="7353300" cy="2466975"/>
          </a:xfrm>
          <a:prstGeom prst="rect">
            <a:avLst/>
          </a:prstGeom>
        </p:spPr>
      </p:pic>
      <p:sp>
        <p:nvSpPr>
          <p:cNvPr id="136" name="Shape 136"/>
          <p:cNvSpPr txBox="1"/>
          <p:nvPr/>
        </p:nvSpPr>
        <p:spPr>
          <a:xfrm>
            <a:off x="774475" y="3344875"/>
            <a:ext cx="1009800" cy="3260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/>
              <a:t>실행 횟수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74475" y="3802300"/>
            <a:ext cx="1009800" cy="3260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처리 시간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21500" y="4259725"/>
            <a:ext cx="1697700" cy="3260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1회당 처리 시간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r>
              <a:rPr lang="ko" sz="3000" b="1" smtClean="0"/>
              <a:t> </a:t>
            </a:r>
            <a:r>
              <a:rPr lang="ko" sz="3000" b="1"/>
              <a:t>닷넷 프레임워크 버전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015300" y="6466675"/>
            <a:ext cx="3695399" cy="302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https://github.com/ccollie/snowflake-net</a:t>
            </a:r>
            <a:r>
              <a:rPr lang="ko">
                <a:solidFill>
                  <a:schemeClr val="dk2"/>
                </a:solidFill>
              </a:rPr>
              <a:t> 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599050" y="997400"/>
            <a:ext cx="5674325" cy="54692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dirty="0" smtClean="0"/>
              <a:t>sno</a:t>
            </a:r>
            <a:r>
              <a:rPr lang="en-US" altLang="ko" sz="3000" b="1" dirty="0" smtClean="0"/>
              <a:t>w</a:t>
            </a:r>
            <a:r>
              <a:rPr lang="ko" sz="3000" b="1" dirty="0" smtClean="0"/>
              <a:t>flak</a:t>
            </a:r>
            <a:r>
              <a:rPr lang="en-US" altLang="ko" sz="3000" b="1" dirty="0" smtClean="0"/>
              <a:t>e</a:t>
            </a:r>
            <a:r>
              <a:rPr lang="ko" sz="3000" b="1" dirty="0" smtClean="0"/>
              <a:t> </a:t>
            </a:r>
            <a:r>
              <a:rPr lang="ko" sz="3000" b="1" dirty="0"/>
              <a:t>닷넷 프레임워크 </a:t>
            </a:r>
            <a:r>
              <a:rPr lang="ko" sz="3000" b="1" dirty="0" smtClean="0"/>
              <a:t>버전</a:t>
            </a:r>
            <a:r>
              <a:rPr lang="en-US" altLang="ko" sz="3000" b="1" dirty="0" smtClean="0"/>
              <a:t> </a:t>
            </a:r>
            <a:r>
              <a:rPr lang="ko-KR" altLang="en-US" sz="3000" b="1" dirty="0" smtClean="0"/>
              <a:t>예제</a:t>
            </a:r>
            <a:endParaRPr lang="ko" sz="3000" b="1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412776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SeqNumberManager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static </a:t>
            </a:r>
            <a:r>
              <a:rPr lang="en-US" altLang="ko-KR" sz="2000" dirty="0" err="1"/>
              <a:t>IdWorker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IDWorker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static void 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(Int64 </a:t>
            </a:r>
            <a:r>
              <a:rPr lang="en-US" altLang="ko-KR" sz="2000" dirty="0" err="1"/>
              <a:t>workerId</a:t>
            </a:r>
            <a:r>
              <a:rPr lang="en-US" altLang="ko-KR" sz="2000" dirty="0"/>
              <a:t>, Int64 </a:t>
            </a:r>
            <a:r>
              <a:rPr lang="en-US" altLang="ko-KR" sz="2000" dirty="0" err="1"/>
              <a:t>dataCenterId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IDWorker</a:t>
            </a:r>
            <a:r>
              <a:rPr lang="en-US" altLang="ko-KR" sz="2000" dirty="0"/>
              <a:t> = </a:t>
            </a:r>
            <a:r>
              <a:rPr lang="en-US" altLang="ko-KR" sz="2000" b="1" dirty="0"/>
              <a:t>new </a:t>
            </a:r>
            <a:r>
              <a:rPr lang="en-US" altLang="ko-KR" sz="2000" b="1" dirty="0" err="1"/>
              <a:t>IdWorker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workerId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dataCenterId</a:t>
            </a:r>
            <a:r>
              <a:rPr lang="en-US" altLang="ko-KR" sz="2000" b="1" dirty="0"/>
              <a:t>)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}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static Int64 </a:t>
            </a:r>
            <a:r>
              <a:rPr lang="en-US" altLang="ko-KR" sz="2000" dirty="0" err="1"/>
              <a:t>GetSeqNumber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// </a:t>
            </a:r>
            <a:r>
              <a:rPr lang="en-US" altLang="ko-KR" sz="2000" b="1" dirty="0" err="1" smtClean="0"/>
              <a:t>NextId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호출은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세이프 하다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r>
              <a:rPr lang="en-US" altLang="ko-KR" sz="2000" dirty="0"/>
              <a:t>		return </a:t>
            </a:r>
            <a:r>
              <a:rPr lang="en-US" altLang="ko-KR" sz="2000" b="1" dirty="0" err="1"/>
              <a:t>IDWorker.NextId</a:t>
            </a:r>
            <a:r>
              <a:rPr lang="en-US" altLang="ko-KR" sz="2000" b="1" dirty="0"/>
              <a:t>()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6168010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-KR" sz="3200" b="1" dirty="0" err="1"/>
              <a:t>IdGen</a:t>
            </a:r>
            <a:endParaRPr lang="en-US" altLang="ko-KR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61" y="839025"/>
            <a:ext cx="5946565" cy="55697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87824" y="6309320"/>
            <a:ext cx="2627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https://</a:t>
            </a:r>
            <a:r>
              <a:rPr lang="ko-KR" altLang="en-US" sz="1200" dirty="0" smtClean="0">
                <a:hlinkClick r:id="rId4"/>
              </a:rPr>
              <a:t>github.com/RobThree/IdGen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-KR" sz="3200" b="1" dirty="0"/>
              <a:t>Unique Id Generator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0728"/>
            <a:ext cx="6171453" cy="55892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1800" y="6528701"/>
            <a:ext cx="3453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https://</a:t>
            </a:r>
            <a:r>
              <a:rPr lang="ko-KR" altLang="en-US" sz="1200" dirty="0" smtClean="0">
                <a:hlinkClick r:id="rId4"/>
              </a:rPr>
              <a:t>github.com/mschuler/UniqueIdGenerator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1112427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31150" y="1162975"/>
            <a:ext cx="7721400" cy="392220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/>
              <a:t>
</a:t>
            </a:r>
            <a:r>
              <a:rPr lang="ko">
                <a:solidFill>
                  <a:srgbClr val="666666"/>
                </a:solidFill>
              </a:rPr>
              <a:t>(일어)Twitter의 snowflake에 대해서</a:t>
            </a: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http://www.slideshare.net/moaikids/20130901-snowflake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(일어)snowflake 사례</a:t>
            </a: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http://anond.hatelabo.jp/20120112192203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(일어)Snowflake의 ID 생성 방법</a:t>
            </a: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http://easylater.blogspot.kr/2012/04/snowflakeid.html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Snowflake.Net(닷넷 버전)</a:t>
            </a:r>
          </a:p>
          <a:p>
            <a:pPr marL="0" lvl="0" indent="0" rtl="0"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https://github.com/ccollie/snowflake-net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snowflake-cpp(C++ 버전) </a:t>
            </a: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https://github.com/shlee322/snowflake-cpp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en-US" altLang="ko" smtClean="0">
                <a:solidFill>
                  <a:schemeClr val="dk1"/>
                </a:solidFill>
              </a:rPr>
              <a:t/>
            </a:r>
            <a:br>
              <a:rPr lang="en-US" altLang="ko" smtClean="0">
                <a:solidFill>
                  <a:schemeClr val="dk1"/>
                </a:solidFill>
              </a:rPr>
            </a:br>
            <a:endParaRPr lang="en-US" altLang="ko" smtClean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78571"/>
            </a:pPr>
            <a:r>
              <a:rPr lang="en-US" altLang="ko-KR">
                <a:solidFill>
                  <a:schemeClr val="dk1"/>
                </a:solidFill>
              </a:rPr>
              <a:t>ItemSerial</a:t>
            </a:r>
            <a:r>
              <a:rPr lang="ko-KR" altLang="en-US">
                <a:solidFill>
                  <a:schemeClr val="dk1"/>
                </a:solidFill>
              </a:rPr>
              <a:t>에 대한 고민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78571"/>
            </a:pPr>
            <a:r>
              <a:rPr lang="en-US" altLang="ko-KR">
                <a:solidFill>
                  <a:schemeClr val="dk1"/>
                </a:solidFill>
                <a:hlinkClick r:id="rId8"/>
              </a:rPr>
              <a:t>http://</a:t>
            </a:r>
            <a:r>
              <a:rPr lang="en-US" altLang="ko-KR" smtClean="0">
                <a:solidFill>
                  <a:schemeClr val="dk1"/>
                </a:solidFill>
                <a:hlinkClick r:id="rId8"/>
              </a:rPr>
              <a:t>npteam.net/930</a:t>
            </a:r>
            <a:r>
              <a:rPr lang="en-US" altLang="ko-KR" smtClean="0">
                <a:solidFill>
                  <a:schemeClr val="dk1"/>
                </a:solidFill>
              </a:rPr>
              <a:t> </a:t>
            </a:r>
            <a:endParaRPr lang="ko">
              <a:solidFill>
                <a:schemeClr val="dk1"/>
              </a:solidFill>
            </a:endParaRPr>
          </a:p>
          <a:p>
            <a:endParaRPr lang="ko">
              <a:solidFill>
                <a:schemeClr val="dk1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18436275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43484"/>
            <a:ext cx="6696744" cy="294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34967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10626"/>
            <a:ext cx="4169816" cy="473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1381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48511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1381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3000" b="1"/>
              <a:t>Unique ID를 생성하는 방법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514875" y="1112100"/>
            <a:ext cx="8021699" cy="5282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수치 Count </a:t>
            </a:r>
            <a:r>
              <a:rPr lang="ko" sz="2000" dirty="0" smtClean="0"/>
              <a:t>Up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RDBMS의 number increment 기능 사용</a:t>
            </a:r>
            <a:br>
              <a:rPr lang="ko" sz="2000" dirty="0"/>
            </a:br>
            <a:r>
              <a:rPr lang="ko" sz="2000" dirty="0"/>
              <a:t>오라클의 sequence</a:t>
            </a:r>
            <a:br>
              <a:rPr lang="ko" sz="2000" dirty="0"/>
            </a:br>
            <a:r>
              <a:rPr lang="ko" sz="2000" dirty="0"/>
              <a:t>MySQL의 auto </a:t>
            </a:r>
            <a:r>
              <a:rPr lang="ko" sz="2000" dirty="0" smtClean="0"/>
              <a:t>increment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구현이 간단하다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처리가 1대의 RDBMS에 집중되어 분산하기 어렵도. 스케일 아웃 할 수  없다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장점: 순서 보증, 유일성 보증을 어떤 수단을 통해서 만족해야 한다.</a:t>
            </a:r>
            <a:br>
              <a:rPr lang="ko" sz="2000" dirty="0"/>
            </a:br>
            <a:r>
              <a:rPr lang="ko" sz="2000" dirty="0"/>
              <a:t>간단하게 ‘ID를 발행하는 사람은 한 사람’ 라는 형태로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단점: 구조 상 처리 성능을 확장하기 어렵다.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Unique ID를 생성하는 방법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39800" y="1112100"/>
            <a:ext cx="8408663" cy="361304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RFC 4122 “A Universally Unique IDentiﬁer(UUID)”</a:t>
            </a:r>
            <a:br>
              <a:rPr lang="ko" sz="2000" dirty="0"/>
            </a:br>
            <a:r>
              <a:rPr lang="ko" sz="2000" dirty="0"/>
              <a:t>http://</a:t>
            </a:r>
            <a:r>
              <a:rPr lang="ko" sz="2000" dirty="0" smtClean="0"/>
              <a:t>www.ietf.org/rfc/rfc4122.txt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“UUID는 분산 시스템 상에서 어떤 곳에서 통제하지 않아도 유일 성을 가진 식별자를 만드는 것을 목표로 한다....” (wikipedia</a:t>
            </a:r>
            <a:r>
              <a:rPr lang="ko" sz="2000" dirty="0" smtClean="0"/>
              <a:t>)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128bit 데이터로 ID를 표현한다</a:t>
            </a:r>
            <a:br>
              <a:rPr lang="ko" sz="2000" dirty="0"/>
            </a:br>
            <a:r>
              <a:rPr lang="ko" sz="2000" dirty="0"/>
              <a:t>예：</a:t>
            </a:r>
            <a:r>
              <a:rPr lang="ko" sz="2000" dirty="0" smtClean="0"/>
              <a:t>550e8400-e29b-41d4-a716-446655440000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장점: 복수의 머신에서 병렬로 동작해도 유일한 ID를 생성할 수 있다.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단점: 그러나 128bit는 ID 사이즈로 너무 큰 값이다...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Unique ID 생성 요구 사항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514875" y="1112100"/>
            <a:ext cx="8021699" cy="145280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병렬로 유일한 ID를 생성할 수 있을 것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가능한 작은 사이즈로 ID 생성을 할 수 있을 것.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49" name="Shape 49"/>
          <p:cNvSpPr txBox="1"/>
          <p:nvPr/>
        </p:nvSpPr>
        <p:spPr>
          <a:xfrm>
            <a:off x="514875" y="1112100"/>
            <a:ext cx="8021699" cy="483718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Twitter이 OSS로 공개하고 있는 ID 생성기</a:t>
            </a:r>
            <a:br>
              <a:rPr lang="ko" sz="2000" dirty="0"/>
            </a:br>
            <a:r>
              <a:rPr lang="ko" sz="2000" dirty="0"/>
              <a:t>https://github.com/twitter/snowﬂake</a:t>
            </a:r>
            <a:r>
              <a:rPr lang="ko" sz="2000" dirty="0" smtClean="0"/>
              <a:t>/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Time-base한 </a:t>
            </a:r>
            <a:r>
              <a:rPr lang="ko" sz="2000" dirty="0" smtClean="0"/>
              <a:t>ID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64bit로 ID를 </a:t>
            </a:r>
            <a:r>
              <a:rPr lang="ko" sz="2000" dirty="0" smtClean="0"/>
              <a:t>표현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복수의 머신을 운용하여 병렬로 유일성을 가진 ID를 생성할 수 있다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스칼라 언어로 </a:t>
            </a:r>
            <a:r>
              <a:rPr lang="ko" sz="2000" dirty="0" smtClean="0"/>
              <a:t>구현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1초당 생성 가능한 갯수 : 1000 [millisec] * (2^12)[sequence number] = 4,096,000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325</Words>
  <Application>Microsoft Office PowerPoint</Application>
  <PresentationFormat>화면 슬라이드 쇼(4:3)</PresentationFormat>
  <Paragraphs>109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Custom Theme</vt:lpstr>
      <vt:lpstr>Twitter의 snowflake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Twitter의 snowflake</dc:title>
  <dc:creator>최흥배</dc:creator>
  <cp:lastModifiedBy>최흥배</cp:lastModifiedBy>
  <cp:revision>15</cp:revision>
  <dcterms:modified xsi:type="dcterms:W3CDTF">2015-09-21T14:34:58Z</dcterms:modified>
</cp:coreProperties>
</file>