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2" r:id="rId2"/>
    <p:sldId id="403" r:id="rId3"/>
    <p:sldId id="368" r:id="rId4"/>
    <p:sldId id="369" r:id="rId5"/>
    <p:sldId id="370" r:id="rId6"/>
    <p:sldId id="387" r:id="rId7"/>
    <p:sldId id="374" r:id="rId8"/>
    <p:sldId id="380" r:id="rId9"/>
    <p:sldId id="377" r:id="rId10"/>
    <p:sldId id="378" r:id="rId11"/>
    <p:sldId id="379" r:id="rId12"/>
    <p:sldId id="385" r:id="rId13"/>
    <p:sldId id="386" r:id="rId14"/>
    <p:sldId id="398" r:id="rId15"/>
    <p:sldId id="395" r:id="rId16"/>
    <p:sldId id="396" r:id="rId17"/>
    <p:sldId id="397" r:id="rId18"/>
    <p:sldId id="399" r:id="rId19"/>
    <p:sldId id="394" r:id="rId20"/>
    <p:sldId id="400" r:id="rId21"/>
    <p:sldId id="389" r:id="rId2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  <a:srgbClr val="FF0080"/>
    <a:srgbClr val="FF8000"/>
    <a:srgbClr val="66FF66"/>
    <a:srgbClr val="CC0033"/>
    <a:srgbClr val="CCFF66"/>
    <a:srgbClr val="FF66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9" autoAdjust="0"/>
    <p:restoredTop sz="93787" autoAdjust="0"/>
  </p:normalViewPr>
  <p:slideViewPr>
    <p:cSldViewPr snapToGrid="0" snapToObjects="1">
      <p:cViewPr varScale="1">
        <p:scale>
          <a:sx n="73" d="100"/>
          <a:sy n="73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35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5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51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2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1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6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8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58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2FF6-A452-1A4C-92C7-DFBCF1D0EE73}" type="datetimeFigureOut">
              <a:rPr kumimoji="1" lang="ja-JP" altLang="en-US" smtClean="0"/>
              <a:t>2015/9/21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4D23-293C-2F48-9B09-B3E80CA20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0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gif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45196" y="1049227"/>
            <a:ext cx="628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Redis </a:t>
            </a:r>
            <a:r>
              <a:rPr lang="ko-KR" altLang="en-US" sz="4400" b="1" smtClean="0"/>
              <a:t>활용 사례 모음집</a:t>
            </a:r>
            <a:endParaRPr lang="ko-KR" altLang="en-US" sz="4400" b="1"/>
          </a:p>
        </p:txBody>
      </p:sp>
      <p:sp>
        <p:nvSpPr>
          <p:cNvPr id="2" name="직사각형 1"/>
          <p:cNvSpPr/>
          <p:nvPr/>
        </p:nvSpPr>
        <p:spPr>
          <a:xfrm>
            <a:off x="4572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최흥배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github.com/jacking75/choiHeungbae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9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活用事例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문자열 형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각종 플래그 관리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초회 거동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경고 팝업 등의 표시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카드 선택 상황 관리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강화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한계 돌파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173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29249" y="2692641"/>
            <a:ext cx="8478153" cy="3868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活用事例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754171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해쉬 형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각 길드에 있어서 각 유저 데이터 관리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KEY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：</a:t>
            </a:r>
            <a:r>
              <a:rPr lang="en-US" altLang="ja-JP" sz="2000" dirty="0" err="1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guild_id</a:t>
            </a:r>
            <a:endParaRPr lang="en-US" altLang="ja-JP" sz="2000" dirty="0" smtClean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　　　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├</a:t>
            </a:r>
            <a:r>
              <a:rPr lang="en-US" altLang="ja-JP" sz="2000" dirty="0" err="1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user_id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①</a:t>
            </a: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　　　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│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├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データ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①</a:t>
            </a:r>
          </a:p>
          <a:p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│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├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データ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②</a:t>
            </a:r>
            <a:endParaRPr lang="en-US" altLang="ja-JP" sz="2000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│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└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データ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③</a:t>
            </a:r>
            <a:endParaRPr lang="en-US" altLang="ja-JP" sz="2000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├</a:t>
            </a:r>
            <a:r>
              <a:rPr lang="en-US" altLang="ja-JP" sz="2000" dirty="0" err="1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user_id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②</a:t>
            </a:r>
            <a:endParaRPr lang="en-US" altLang="ja-JP" sz="2000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│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├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データ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①</a:t>
            </a: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│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├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データ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②</a:t>
            </a: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│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└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データ</a:t>
            </a:r>
            <a:r>
              <a:rPr lang="en-US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③</a:t>
            </a: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　　　・</a:t>
            </a:r>
            <a:endParaRPr lang="en-US" altLang="ja-JP" sz="2000" dirty="0" smtClean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　　　・　　</a:t>
            </a:r>
            <a:endParaRPr lang="en-US" altLang="ja-JP" sz="2000" dirty="0" smtClean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0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　　　　・</a:t>
            </a:r>
            <a:r>
              <a:rPr lang="ja-JP" altLang="en-US" sz="20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　</a:t>
            </a:r>
            <a:endParaRPr lang="en-US" altLang="ja-JP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416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活用事例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정렬된 </a:t>
            </a:r>
            <a:r>
              <a:rPr lang="en-US" altLang="ko-KR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set 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형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정렬이 무거운 것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배틀 중의 전황 히스토리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하나의 배틀에서 수초간 수십 건의 쓰기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배틀 매칭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강한 순서로 매칭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리얼타임 랭킹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이벤트 포인터 랭킹 등</a:t>
            </a:r>
            <a:endParaRPr lang="en-US" altLang="ja-JP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이전은 난이도 높은 기능이었지만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、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redis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덕택으로 아주 쉬워졌다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138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活用事例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트랜잭션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RDB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의 트랜잭션과는 다르다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롤백이</a:t>
            </a:r>
            <a:r>
              <a:rPr lang="en-US" altLang="ko-KR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아니다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누적 명령어의 모두 실행 </a:t>
            </a:r>
            <a:r>
              <a:rPr lang="en-US" altLang="ko-KR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or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모두 파괴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그다지 사용하지 않았지만 이후 좀 더 활용하고 싶다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→MySQL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의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commit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이 완료하면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Redis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의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EXEC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403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トラブル事例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트러블 사례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bgsave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에 의한 성능 저하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용량 오버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MySQL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과 병행할 때의</a:t>
            </a:r>
            <a:r>
              <a:rPr lang="en-US" altLang="ko-KR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실수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095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トラブル事例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[bgsave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에 의한 성능 저하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bgsave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가 일정 시간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일정 건수의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key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가 변경될 때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、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자동으로 실행된다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Redis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가 가지고 있는 데이터를 통째로 파일에 쓴다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dirty="0"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dirty="0" smtClean="0">
                <a:latin typeface="メイリオ"/>
                <a:ea typeface="メイリオ"/>
                <a:cs typeface="メイリオ"/>
              </a:rPr>
              <a:t>→ </a:t>
            </a:r>
            <a:r>
              <a:rPr lang="en-US" altLang="ja-JP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DISK I/O</a:t>
            </a:r>
            <a:r>
              <a:rPr lang="ja-JP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ja-JP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CPU </a:t>
            </a:r>
            <a:r>
              <a:rPr lang="ko-KR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부하 상승</a:t>
            </a:r>
            <a:endParaRPr lang="en-US" altLang="ja-JP" sz="24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latin typeface="メイリオ"/>
                <a:ea typeface="メイリオ"/>
                <a:cs typeface="メイリオ"/>
              </a:rPr>
              <a:t>→ </a:t>
            </a:r>
            <a:r>
              <a:rPr lang="ko-KR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성능 저하</a:t>
            </a:r>
            <a:endParaRPr lang="en-US" altLang="ja-JP" sz="24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　　</a:t>
            </a:r>
            <a:r>
              <a:rPr lang="en-US" altLang="ja-JP" sz="2400" smtClean="0">
                <a:latin typeface="メイリオ"/>
                <a:ea typeface="メイリオ"/>
                <a:cs typeface="メイリオ"/>
              </a:rPr>
              <a:t>→ </a:t>
            </a:r>
            <a:r>
              <a:rPr lang="ko-KR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앱이 무겁게 된다</a:t>
            </a:r>
            <a:endParaRPr lang="en-US" altLang="ja-JP" sz="24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543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トラブル事例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[bgsave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에 의한 성능 저하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대책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】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master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기에서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bgsave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설정을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OFF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로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slave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기의 설정은 그대로</a:t>
            </a:r>
            <a:endParaRPr lang="en-US" altLang="ja-JP" sz="24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106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トラブル事例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용량 오버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maxmemory=0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으로 하였다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LRU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설정을 하지 않았다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멋대로 사라지는 것은 좀 곤란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랄까나</a:t>
            </a:r>
            <a:r>
              <a:rPr lang="en-US" altLang="ko-KR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…</a:t>
            </a:r>
            <a:endParaRPr lang="ja-JP" altLang="en-US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감시를 소홀히 했다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용량 오버로</a:t>
            </a:r>
            <a:endParaRPr lang="en-US" altLang="ja-JP" sz="24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ko-KR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갱신 할 수 없다</a:t>
            </a:r>
            <a:endParaRPr lang="en-US" altLang="ja-JP" sz="24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24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앱에서 이상 발생</a:t>
            </a:r>
            <a:endParaRPr lang="en-US" altLang="ja-JP" sz="24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memory-pinpoint=1411839931,14233743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14" y="3315825"/>
            <a:ext cx="4672225" cy="3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トラブル事例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용량 오버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BFBFBF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대책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】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각 데이터의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expire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를 재고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→expire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가 아직 미설정인 것을 찾는다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→expire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설정을 다시해서 불필요한 데이터 삭제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서버 스케일 업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 20GB → 30GB </a:t>
            </a: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zabbix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로 세세하게 경고를 설정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（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이전은 용량을 쳐먹어도 경고가 발생하지 않았다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smtClean="0">
                <a:latin typeface="メイリオ"/>
                <a:ea typeface="メイリオ"/>
                <a:cs typeface="メイリオ"/>
              </a:rPr>
              <a:t>　・</a:t>
            </a:r>
            <a:r>
              <a:rPr lang="ko-KR" altLang="en-US" sz="2400" smtClean="0">
                <a:latin typeface="メイリオ"/>
                <a:ea typeface="メイリオ"/>
                <a:cs typeface="メイリオ"/>
              </a:rPr>
              <a:t>인프라팀 체제</a:t>
            </a:r>
            <a:r>
              <a:rPr lang="en-US" altLang="ko-KR" sz="2400" smtClean="0">
                <a:latin typeface="メイリオ"/>
                <a:ea typeface="メイリオ"/>
                <a:cs typeface="メイリオ"/>
              </a:rPr>
              <a:t>, </a:t>
            </a:r>
            <a:r>
              <a:rPr lang="ko-KR" altLang="en-US" sz="2400" smtClean="0">
                <a:latin typeface="メイリオ"/>
                <a:ea typeface="メイリオ"/>
                <a:cs typeface="メイリオ"/>
              </a:rPr>
              <a:t>업무 순서 개선</a:t>
            </a:r>
            <a:endParaRPr lang="en-US" altLang="ja-JP" sz="2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149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29249" y="2586815"/>
            <a:ext cx="8478153" cy="3974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トラブル事例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10978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[MySQL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과의 병용에 의한 구현 실수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Redis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갱신 후에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MySQL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에서 롤백이 발생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try</a:t>
            </a:r>
          </a:p>
          <a:p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		{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		</a:t>
            </a:r>
            <a:r>
              <a:rPr lang="en-US" altLang="ja-JP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ActiveRecord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::begin();</a:t>
            </a:r>
          </a:p>
          <a:p>
            <a:r>
              <a:rPr lang="ja-JP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　　　　・</a:t>
            </a:r>
            <a:endParaRPr lang="en-US" altLang="ja-JP" sz="16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　　　　・</a:t>
            </a:r>
            <a:endParaRPr lang="en-US" altLang="ja-JP" sz="16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ja-JP" altLang="en-US" sz="16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                （</a:t>
            </a:r>
            <a:r>
              <a:rPr lang="ko-KR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여기에서 </a:t>
            </a:r>
            <a:r>
              <a:rPr lang="en-US" altLang="ja-JP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redis</a:t>
            </a:r>
            <a:r>
              <a:rPr lang="ja-JP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데이터 갱신</a:t>
            </a:r>
            <a:r>
              <a:rPr lang="ja-JP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6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　　　　　・</a:t>
            </a:r>
            <a:endParaRPr lang="en-US" altLang="ja-JP" sz="16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　　　　・</a:t>
            </a:r>
            <a:endParaRPr lang="en-US" altLang="ja-JP" sz="16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				</a:t>
            </a:r>
            <a:r>
              <a:rPr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en-US" altLang="ja-JP" sz="1600" dirty="0" err="1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ActiveRecord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: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:commit(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);</a:t>
            </a:r>
          </a:p>
          <a:p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}</a:t>
            </a:r>
          </a:p>
          <a:p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catch 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(Exception $error)</a:t>
            </a:r>
          </a:p>
          <a:p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{</a:t>
            </a:r>
            <a:endParaRPr lang="en-US" altLang="ja-JP" sz="16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			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en-US" altLang="ja-JP" sz="16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ActiveRecord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::rollback();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	</a:t>
            </a:r>
            <a:r>
              <a:rPr lang="ja-JP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throw 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$error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;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}</a:t>
            </a:r>
            <a:endParaRPr lang="en-US" altLang="ja-JP" sz="16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239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65" y="588749"/>
            <a:ext cx="4740201" cy="544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29023" y="6037424"/>
            <a:ext cx="38968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http://</a:t>
            </a:r>
            <a:r>
              <a:rPr lang="en-US" altLang="ko-KR" sz="1200" smtClean="0"/>
              <a:t>www.slideshare.net/leverages_event/20150312-1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3957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29249" y="2821980"/>
            <a:ext cx="8478153" cy="3739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トラブル事例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35761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[MySQL</a:t>
            </a:r>
            <a:r>
              <a:rPr lang="ko-KR" altLang="en-US" sz="36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과의 병용에 의한 구현 실수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대책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】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코드 수정과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Redis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트랜잭션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	</a:t>
            </a:r>
          </a:p>
          <a:p>
            <a:r>
              <a:rPr lang="ja-JP" altLang="ja-JP" sz="1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try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{</a:t>
            </a:r>
            <a:endParaRPr lang="en-US" altLang="ja-JP" sz="16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ActiveRecord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::begin();</a:t>
            </a:r>
          </a:p>
          <a:p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　　　　</a:t>
            </a:r>
            <a:r>
              <a:rPr lang="ja-JP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     ・</a:t>
            </a:r>
            <a:endParaRPr lang="en-US" altLang="ja-JP" sz="16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　　　</a:t>
            </a:r>
            <a:r>
              <a:rPr lang="ja-JP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     ・</a:t>
            </a:r>
            <a:endParaRPr lang="en-US" altLang="ja-JP" sz="16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	</a:t>
            </a:r>
            <a:r>
              <a:rPr lang="en-US" altLang="ja-JP" sz="16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ActiveRecord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: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:commit(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);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ja-JP" altLang="en-US" sz="16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   （</a:t>
            </a:r>
            <a:r>
              <a:rPr lang="ko-KR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여기서 </a:t>
            </a:r>
            <a:r>
              <a:rPr lang="en-US" altLang="ja-JP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redis</a:t>
            </a:r>
            <a:r>
              <a:rPr lang="ja-JP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데이터 갱신</a:t>
            </a:r>
            <a:r>
              <a:rPr lang="ja-JP" altLang="en-US" sz="160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6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}</a:t>
            </a:r>
          </a:p>
          <a:p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catch 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(Exception $error)</a:t>
            </a:r>
          </a:p>
          <a:p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{</a:t>
            </a:r>
            <a:endParaRPr lang="en-US" altLang="ja-JP" sz="16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			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en-US" altLang="ja-JP" sz="16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ActiveRecord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::rollback();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	</a:t>
            </a:r>
            <a:r>
              <a:rPr lang="ja-JP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throw </a:t>
            </a:r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$error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;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}</a:t>
            </a:r>
            <a:endParaRPr lang="en-US" altLang="ja-JP" sz="16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342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グループその他事例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다른 사례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리얼타임 멀티 플레이 게임에서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pub/sub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각 클라이언트에서 데이터 동기</a:t>
            </a:r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Redis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를 일부 기능으로 메인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DB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로서 사용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락 활용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서버 대수와 프로세스 수 증가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관리 비용이 커진다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661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8197_ext_10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3412"/>
            <a:ext cx="9672165" cy="63345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グリフォンのアプリ</a:t>
            </a:r>
            <a:endParaRPr lang="en-US" altLang="ja-JP" sz="1500" b="1" dirty="0" smtClean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1038094465539bb0dc418d00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5744"/>
            <a:ext cx="9144000" cy="11430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" y="0"/>
            <a:ext cx="9144000" cy="517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グリフォンのアプリ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31576416454ec1d7daa03c0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648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" y="0"/>
            <a:ext cx="9144001" cy="52341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グリフォンのアプリ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apach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36" y="1257591"/>
            <a:ext cx="1791386" cy="1791386"/>
          </a:xfrm>
          <a:prstGeom prst="rect">
            <a:avLst/>
          </a:prstGeom>
        </p:spPr>
      </p:pic>
      <p:pic>
        <p:nvPicPr>
          <p:cNvPr id="16" name="図 15" descr="smar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98" y="5675062"/>
            <a:ext cx="2058617" cy="1822257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2827729" y="6570051"/>
            <a:ext cx="3272469" cy="2069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環境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환경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083" y="3303682"/>
            <a:ext cx="1763832" cy="934280"/>
          </a:xfrm>
          <a:prstGeom prst="rect">
            <a:avLst/>
          </a:prstGeom>
        </p:spPr>
      </p:pic>
      <p:pic>
        <p:nvPicPr>
          <p:cNvPr id="7" name="図 6" descr="Mysq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76" y="2284691"/>
            <a:ext cx="1771416" cy="911176"/>
          </a:xfrm>
          <a:prstGeom prst="rect">
            <a:avLst/>
          </a:prstGeom>
        </p:spPr>
      </p:pic>
      <p:pic>
        <p:nvPicPr>
          <p:cNvPr id="8" name="図 7" descr="centos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32" y="742667"/>
            <a:ext cx="2407304" cy="920793"/>
          </a:xfrm>
          <a:prstGeom prst="rect">
            <a:avLst/>
          </a:prstGeom>
        </p:spPr>
      </p:pic>
      <p:pic>
        <p:nvPicPr>
          <p:cNvPr id="9" name="図 8" descr="sup_app_icon_348.fw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7" y="3292673"/>
            <a:ext cx="917534" cy="917534"/>
          </a:xfrm>
          <a:prstGeom prst="rect">
            <a:avLst/>
          </a:prstGeom>
        </p:spPr>
      </p:pic>
      <p:pic>
        <p:nvPicPr>
          <p:cNvPr id="10" name="図 9" descr="467px-Redis_Logo.sv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4" y="1971695"/>
            <a:ext cx="2728060" cy="911300"/>
          </a:xfrm>
          <a:prstGeom prst="rect">
            <a:avLst/>
          </a:prstGeom>
        </p:spPr>
      </p:pic>
      <p:pic>
        <p:nvPicPr>
          <p:cNvPr id="12" name="図 11" descr="png-320x7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2" y="4783553"/>
            <a:ext cx="3269960" cy="715304"/>
          </a:xfrm>
          <a:prstGeom prst="rect">
            <a:avLst/>
          </a:prstGeom>
        </p:spPr>
      </p:pic>
      <p:pic>
        <p:nvPicPr>
          <p:cNvPr id="13" name="図 12" descr="5b75e6be1a5f7504ddc48d23a46e747e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4" y="3586566"/>
            <a:ext cx="981882" cy="1076903"/>
          </a:xfrm>
          <a:prstGeom prst="rect">
            <a:avLst/>
          </a:prstGeom>
        </p:spPr>
      </p:pic>
      <p:pic>
        <p:nvPicPr>
          <p:cNvPr id="14" name="図 13" descr="backbon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83" y="5007540"/>
            <a:ext cx="3099209" cy="551583"/>
          </a:xfrm>
          <a:prstGeom prst="rect">
            <a:avLst/>
          </a:prstGeom>
        </p:spPr>
      </p:pic>
      <p:pic>
        <p:nvPicPr>
          <p:cNvPr id="15" name="図 14" descr="jenkins_logo-300x96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2" y="3756944"/>
            <a:ext cx="2832890" cy="906525"/>
          </a:xfrm>
          <a:prstGeom prst="rect">
            <a:avLst/>
          </a:prstGeom>
        </p:spPr>
      </p:pic>
      <p:pic>
        <p:nvPicPr>
          <p:cNvPr id="22" name="図 21" descr="2000px-Nginx_logo.svg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26" y="1032550"/>
            <a:ext cx="2158662" cy="450081"/>
          </a:xfrm>
          <a:prstGeom prst="rect">
            <a:avLst/>
          </a:prstGeom>
        </p:spPr>
      </p:pic>
      <p:pic>
        <p:nvPicPr>
          <p:cNvPr id="18" name="図 17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17" y="5675062"/>
            <a:ext cx="1326163" cy="1182938"/>
          </a:xfrm>
          <a:prstGeom prst="rect">
            <a:avLst/>
          </a:prstGeom>
        </p:spPr>
      </p:pic>
      <p:pic>
        <p:nvPicPr>
          <p:cNvPr id="19" name="図 18" descr="codeigniter_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0" y="5263920"/>
            <a:ext cx="1792947" cy="20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b="1" dirty="0" err="1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Redis</a:t>
            </a:r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サーバー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[Redis</a:t>
            </a:r>
            <a:r>
              <a:rPr lang="ja-JP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서버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버전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2.8.4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aster 1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slave 1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대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프로세스 실행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（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ただしほぼ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プロセスしか使用せず）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4core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20GB</a:t>
            </a: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허트비트로 감시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페일오버에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Sentinel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는 사용하지 않는다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dirty="0" err="1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p</a:t>
            </a:r>
            <a:r>
              <a:rPr lang="en-US" altLang="ja-JP" sz="24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hpredis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dirty="0" err="1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phpRedisAdmin</a:t>
            </a:r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371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活用事例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활용 사례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memcached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와 병용</a:t>
            </a:r>
            <a:endParaRPr lang="en-US" altLang="ja-JP" sz="240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문자열 형</a:t>
            </a:r>
            <a:endParaRPr lang="en-US" altLang="ja-JP" sz="240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해쉬 형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정렬된 </a:t>
            </a:r>
            <a:r>
              <a:rPr lang="en-US" altLang="ko-KR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set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형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트랜잭션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247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67" y="68648"/>
            <a:ext cx="1304293" cy="37136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0" y="523413"/>
            <a:ext cx="9144000" cy="0"/>
          </a:xfrm>
          <a:prstGeom prst="line">
            <a:avLst/>
          </a:prstGeom>
          <a:ln w="19050" cmpd="sng">
            <a:solidFill>
              <a:srgbClr val="CC0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98684" y="108262"/>
            <a:ext cx="727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solidFill>
                  <a:srgbClr val="CC0033"/>
                </a:solidFill>
                <a:latin typeface="Arial Black"/>
                <a:ea typeface="メイリオ"/>
                <a:cs typeface="Arial Black"/>
              </a:rPr>
              <a:t>活用事例</a:t>
            </a:r>
            <a:endParaRPr lang="en-US" altLang="ja-JP" sz="1500" b="1" dirty="0">
              <a:solidFill>
                <a:srgbClr val="CC0033"/>
              </a:solidFill>
              <a:latin typeface="Arial Black"/>
              <a:ea typeface="メイリオ"/>
              <a:cs typeface="Arial Black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 cmpd="sng">
            <a:solidFill>
              <a:srgbClr val="CC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09" y="742667"/>
            <a:ext cx="8670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[memcached</a:t>
            </a:r>
            <a:r>
              <a:rPr lang="ko-KR" altLang="en-US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와 병용</a:t>
            </a:r>
            <a:r>
              <a:rPr lang="en-US" altLang="ja-JP" sz="3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]</a:t>
            </a:r>
            <a:endParaRPr lang="en-US" altLang="ja-JP" sz="36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Redis/memcached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나누어서 사용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영구 저장하고 싶거나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혹은 장기간 보유하고 싶은 경우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Redis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DB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참조결과나 일시적인 토큰 등은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memcached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단순한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KVS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로서 사용하는 경우는 </a:t>
            </a:r>
            <a:r>
              <a:rPr lang="en-US" altLang="ja-JP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memcached </a:t>
            </a:r>
            <a:r>
              <a:rPr lang="ko-KR" altLang="en-US" sz="24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쪽이 성능이 더 좋았다</a:t>
            </a:r>
            <a:endParaRPr lang="en-US" altLang="ja-JP" sz="2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839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29912</TotalTime>
  <Words>323</Words>
  <Application>Microsoft Office PowerPoint</Application>
  <PresentationFormat>화면 슬라이드 쇼(4:3)</PresentationFormat>
  <Paragraphs>198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ホワイト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株式会社QuunApp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太郎</dc:creator>
  <cp:lastModifiedBy>최흥배</cp:lastModifiedBy>
  <cp:revision>638</cp:revision>
  <cp:lastPrinted>2014-02-24T05:32:22Z</cp:lastPrinted>
  <dcterms:created xsi:type="dcterms:W3CDTF">2013-02-27T15:19:11Z</dcterms:created>
  <dcterms:modified xsi:type="dcterms:W3CDTF">2015-09-21T14:33:38Z</dcterms:modified>
</cp:coreProperties>
</file>