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4"/>
  </p:notesMasterIdLst>
  <p:handoutMasterIdLst>
    <p:handoutMasterId r:id="rId15"/>
  </p:handoutMasterIdLst>
  <p:sldIdLst>
    <p:sldId id="852" r:id="rId3"/>
    <p:sldId id="853" r:id="rId4"/>
    <p:sldId id="646" r:id="rId5"/>
    <p:sldId id="661" r:id="rId6"/>
    <p:sldId id="850" r:id="rId7"/>
    <p:sldId id="803" r:id="rId8"/>
    <p:sldId id="662" r:id="rId9"/>
    <p:sldId id="804" r:id="rId10"/>
    <p:sldId id="663" r:id="rId11"/>
    <p:sldId id="807" r:id="rId12"/>
    <p:sldId id="806" r:id="rId1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CC66"/>
    <a:srgbClr val="FF9900"/>
    <a:srgbClr val="FFFFCC"/>
    <a:srgbClr val="FFFF99"/>
    <a:srgbClr val="66FF99"/>
    <a:srgbClr val="FF6600"/>
    <a:srgbClr val="FF9999"/>
    <a:srgbClr val="FF99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494" autoAdjust="0"/>
  </p:normalViewPr>
  <p:slideViewPr>
    <p:cSldViewPr snapToObjects="1">
      <p:cViewPr varScale="1">
        <p:scale>
          <a:sx n="65" d="100"/>
          <a:sy n="65" d="100"/>
        </p:scale>
        <p:origin x="-1590" y="-114"/>
      </p:cViewPr>
      <p:guideLst>
        <p:guide orient="horz" pos="2162"/>
        <p:guide pos="29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56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4175D-7242-3446-B60B-9D37DA47002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27224-BFA5-4247-98C4-412FAC2738C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8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32E6-57DB-43EB-9F42-A0EC1F4BCF90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6D8C6-4180-49DB-97AA-2D87D71E4E0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3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14C03-45B2-42D1-A968-D018A84B3FA4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34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 5"/>
          <p:cNvSpPr txBox="1">
            <a:spLocks/>
          </p:cNvSpPr>
          <p:nvPr userDrawn="1"/>
        </p:nvSpPr>
        <p:spPr>
          <a:xfrm>
            <a:off x="7021513" y="65436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DBBCABBC-0A8F-47CA-A7E6-54CF0862E0EF}" type="slidenum">
              <a:rPr lang="ja-JP" altLang="en-US" sz="1600">
                <a:solidFill>
                  <a:srgbClr val="898989"/>
                </a:solidFill>
                <a:latin typeface="Vrinda" pitchFamily="2" charset="0"/>
                <a:cs typeface="Vrinda" pitchFamily="2" charset="0"/>
              </a:rPr>
              <a:pPr algn="r">
                <a:defRPr/>
              </a:pPr>
              <a:t>‹#›</a:t>
            </a:fld>
            <a:endParaRPr lang="en-US" altLang="ja-JP" sz="1600" dirty="0">
              <a:solidFill>
                <a:srgbClr val="898989"/>
              </a:solidFill>
              <a:latin typeface="Vrinda" pitchFamily="2" charset="0"/>
              <a:cs typeface="Vrinda" pitchFamily="2" charset="0"/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-3175" y="404664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タイトル 1"/>
          <p:cNvSpPr txBox="1">
            <a:spLocks/>
          </p:cNvSpPr>
          <p:nvPr userDrawn="1"/>
        </p:nvSpPr>
        <p:spPr>
          <a:xfrm>
            <a:off x="685800" y="2708275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ja-JP" altLang="en-US" sz="4400"/>
          </a:p>
        </p:txBody>
      </p:sp>
      <p:pic>
        <p:nvPicPr>
          <p:cNvPr id="14" name="Picture 53"/>
          <p:cNvPicPr/>
          <p:nvPr userDrawn="1"/>
        </p:nvPicPr>
        <p:blipFill>
          <a:blip r:embed="rId2"/>
          <a:srcRect r="-900" b="82780"/>
          <a:stretch/>
        </p:blipFill>
        <p:spPr>
          <a:xfrm>
            <a:off x="-1" y="-5040"/>
            <a:ext cx="9228667" cy="402480"/>
          </a:xfrm>
          <a:prstGeom prst="rect">
            <a:avLst/>
          </a:prstGeom>
          <a:ln w="9360">
            <a:solidFill>
              <a:srgbClr val="101177"/>
            </a:solidFill>
            <a:miter/>
          </a:ln>
        </p:spPr>
      </p:pic>
      <p:sp>
        <p:nvSpPr>
          <p:cNvPr id="16" name="Line 5"/>
          <p:cNvSpPr/>
          <p:nvPr userDrawn="1"/>
        </p:nvSpPr>
        <p:spPr>
          <a:xfrm>
            <a:off x="10800" y="6489360"/>
            <a:ext cx="9144000" cy="0"/>
          </a:xfrm>
          <a:prstGeom prst="line">
            <a:avLst/>
          </a:prstGeom>
          <a:ln w="6480">
            <a:solidFill>
              <a:srgbClr val="101177"/>
            </a:solidFill>
            <a:miter/>
          </a:ln>
        </p:spPr>
        <p:txBody>
          <a:bodyPr/>
          <a:lstStyle/>
          <a:p>
            <a:endParaRPr lang="ja-JP" altLang="en-US" dirty="0"/>
          </a:p>
        </p:txBody>
      </p:sp>
      <p:pic>
        <p:nvPicPr>
          <p:cNvPr id="17" name="Picture 53"/>
          <p:cNvPicPr/>
          <p:nvPr userDrawn="1"/>
        </p:nvPicPr>
        <p:blipFill>
          <a:blip r:embed="rId2"/>
          <a:srcRect r="-900" b="82780"/>
          <a:stretch/>
        </p:blipFill>
        <p:spPr>
          <a:xfrm>
            <a:off x="-2880" y="6482160"/>
            <a:ext cx="9231546" cy="402480"/>
          </a:xfrm>
          <a:prstGeom prst="rect">
            <a:avLst/>
          </a:prstGeom>
          <a:ln w="9360">
            <a:solidFill>
              <a:srgbClr val="101177"/>
            </a:solidFill>
            <a:miter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-3175" y="412750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3"/>
          <p:cNvPicPr/>
          <p:nvPr userDrawn="1"/>
        </p:nvPicPr>
        <p:blipFill>
          <a:blip r:embed="rId2"/>
          <a:srcRect r="-900" b="82780"/>
          <a:stretch/>
        </p:blipFill>
        <p:spPr>
          <a:xfrm>
            <a:off x="-2880" y="6482160"/>
            <a:ext cx="9231546" cy="402480"/>
          </a:xfrm>
          <a:prstGeom prst="rect">
            <a:avLst/>
          </a:prstGeom>
          <a:ln w="9360">
            <a:solidFill>
              <a:srgbClr val="101177"/>
            </a:solidFill>
            <a:miter/>
          </a:ln>
        </p:spPr>
      </p:pic>
      <p:pic>
        <p:nvPicPr>
          <p:cNvPr id="10" name="Picture 53"/>
          <p:cNvPicPr/>
          <p:nvPr userDrawn="1"/>
        </p:nvPicPr>
        <p:blipFill>
          <a:blip r:embed="rId2"/>
          <a:srcRect r="-900" b="82780"/>
          <a:stretch/>
        </p:blipFill>
        <p:spPr>
          <a:xfrm>
            <a:off x="-1" y="-5040"/>
            <a:ext cx="9228667" cy="402480"/>
          </a:xfrm>
          <a:prstGeom prst="rect">
            <a:avLst/>
          </a:prstGeom>
          <a:ln w="9360">
            <a:solidFill>
              <a:srgbClr val="101177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126801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1448-AD27-4824-9E65-16827098C5D1}" type="datetime1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D36F-C043-4782-836C-14AAB3AE9F3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15D4-F8DC-4C03-849D-3E1393FFA248}" type="datetimeFigureOut">
              <a:rPr kumimoji="1" lang="ja-JP" altLang="en-US" smtClean="0"/>
              <a:pPr/>
              <a:t>2015/9/21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6F0A-4F99-4537-AED7-E1E96B22CC4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84832" y="1049227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Redis </a:t>
            </a:r>
            <a:r>
              <a:rPr lang="ko-KR" altLang="en-US" sz="2400" b="1" smtClean="0"/>
              <a:t>활용 사례 모음집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4469678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최흥배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github.com/jacking75/choiHeungbae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97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u="sng" smtClean="0">
                <a:latin typeface="+mj-ea"/>
                <a:ea typeface="+mj-ea"/>
              </a:rPr>
              <a:t>KVS</a:t>
            </a:r>
            <a:r>
              <a:rPr lang="ko-KR" altLang="en-US" sz="2800" u="sng" smtClean="0">
                <a:latin typeface="+mj-ea"/>
                <a:ea typeface="+mj-ea"/>
              </a:rPr>
              <a:t>로서의 활용</a:t>
            </a:r>
            <a:r>
              <a:rPr lang="ja-JP" altLang="en-US" sz="2800" u="sng" smtClean="0">
                <a:latin typeface="+mj-ea"/>
                <a:ea typeface="+mj-ea"/>
              </a:rPr>
              <a:t> </a:t>
            </a:r>
            <a:r>
              <a:rPr lang="en-US" altLang="ja-JP" sz="2800" u="sng" smtClean="0">
                <a:latin typeface="+mj-ea"/>
                <a:ea typeface="+mj-ea"/>
              </a:rPr>
              <a:t>(</a:t>
            </a:r>
            <a:r>
              <a:rPr lang="ko-KR" altLang="en-US" sz="2800" u="sng" smtClean="0">
                <a:latin typeface="+mj-ea"/>
                <a:ea typeface="+mj-ea"/>
              </a:rPr>
              <a:t>토큰 등</a:t>
            </a:r>
            <a:r>
              <a:rPr lang="en-US" altLang="ja-JP" sz="2800" u="sng" smtClean="0">
                <a:latin typeface="+mj-ea"/>
                <a:ea typeface="+mj-ea"/>
              </a:rPr>
              <a:t>)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71800" y="2965014"/>
            <a:ext cx="3240360" cy="14000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59832" y="3449325"/>
            <a:ext cx="2664296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smtClean="0">
                <a:solidFill>
                  <a:srgbClr val="000000"/>
                </a:solidFill>
              </a:rPr>
              <a:t>화면 접근용 토큰</a:t>
            </a:r>
            <a:endParaRPr kumimoji="1" lang="ja-JP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36266" y="2621374"/>
            <a:ext cx="48160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+mn-ea"/>
              </a:rPr>
              <a:t>key</a:t>
            </a:r>
            <a:r>
              <a:rPr lang="ja-JP" altLang="en-US" sz="2000" smtClean="0">
                <a:latin typeface="+mn-ea"/>
              </a:rPr>
              <a:t>：</a:t>
            </a:r>
            <a:r>
              <a:rPr lang="en-US" altLang="ja-JP" sz="2000" smtClean="0">
                <a:latin typeface="+mn-ea"/>
              </a:rPr>
              <a:t>prefix {</a:t>
            </a:r>
            <a:r>
              <a:rPr lang="ko-KR" altLang="en-US" sz="2000" smtClean="0">
                <a:latin typeface="+mn-ea"/>
              </a:rPr>
              <a:t>유저</a:t>
            </a:r>
            <a:r>
              <a:rPr lang="en-US" altLang="ja-JP" sz="2000" smtClean="0">
                <a:latin typeface="+mn-ea"/>
              </a:rPr>
              <a:t>ID}{</a:t>
            </a:r>
            <a:r>
              <a:rPr lang="ko-KR" altLang="en-US" sz="2000" smtClean="0">
                <a:latin typeface="+mn-ea"/>
              </a:rPr>
              <a:t>화면</a:t>
            </a:r>
            <a:r>
              <a:rPr lang="en-US" altLang="ja-JP" sz="2000" smtClean="0">
                <a:latin typeface="+mn-ea"/>
              </a:rPr>
              <a:t>ID</a:t>
            </a:r>
            <a:r>
              <a:rPr lang="en-US" altLang="ja-JP" sz="2000" dirty="0" smtClean="0">
                <a:latin typeface="+mn-ea"/>
              </a:rPr>
              <a:t>}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55776" y="3068960"/>
            <a:ext cx="1719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문자열 형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4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u="sng" smtClean="0">
                <a:latin typeface="+mj-ea"/>
              </a:rPr>
              <a:t>KVS</a:t>
            </a:r>
            <a:r>
              <a:rPr lang="ko-KR" altLang="en-US" sz="2800" u="sng">
                <a:latin typeface="+mj-ea"/>
              </a:rPr>
              <a:t>로서의 활용</a:t>
            </a:r>
            <a:r>
              <a:rPr lang="ja-JP" altLang="en-US" sz="2800" u="sng">
                <a:latin typeface="+mj-ea"/>
              </a:rPr>
              <a:t> </a:t>
            </a:r>
            <a:r>
              <a:rPr lang="en-US" altLang="ja-JP" sz="2800" u="sng">
                <a:latin typeface="+mj-ea"/>
              </a:rPr>
              <a:t>(</a:t>
            </a:r>
            <a:r>
              <a:rPr lang="ko-KR" altLang="en-US" sz="2800" u="sng">
                <a:latin typeface="+mj-ea"/>
              </a:rPr>
              <a:t>토큰 등</a:t>
            </a:r>
            <a:r>
              <a:rPr lang="en-US" altLang="ja-JP" sz="2800" u="sng" smtClean="0">
                <a:latin typeface="+mj-ea"/>
              </a:rPr>
              <a:t>)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2276872"/>
            <a:ext cx="540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단순한 </a:t>
            </a:r>
            <a:r>
              <a:rPr lang="en-US" altLang="ja-JP" sz="2000" smtClean="0">
                <a:latin typeface="+mn-ea"/>
              </a:rPr>
              <a:t>Key/Value</a:t>
            </a:r>
            <a:r>
              <a:rPr lang="ko-KR" altLang="en-US" sz="2000" smtClean="0">
                <a:latin typeface="+mn-ea"/>
              </a:rPr>
              <a:t>로 유지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⇒memcached</a:t>
            </a:r>
            <a:r>
              <a:rPr lang="ko-KR" altLang="en-US" sz="2000" smtClean="0">
                <a:latin typeface="+mn-ea"/>
              </a:rPr>
              <a:t>에서 대체가 쉽다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ja-JP" sz="2000" smtClean="0">
                <a:latin typeface="+mn-ea"/>
              </a:rPr>
              <a:t>　</a:t>
            </a:r>
            <a:r>
              <a:rPr lang="en-US" altLang="ja-JP" sz="2000" smtClean="0">
                <a:latin typeface="+mn-ea"/>
              </a:rPr>
              <a:t>expire</a:t>
            </a:r>
            <a:r>
              <a:rPr lang="ko-KR" altLang="en-US" sz="2000" smtClean="0">
                <a:latin typeface="+mn-ea"/>
              </a:rPr>
              <a:t>를 </a:t>
            </a:r>
            <a:r>
              <a:rPr lang="en-US" altLang="ko-KR" sz="2000" smtClean="0">
                <a:latin typeface="+mn-ea"/>
              </a:rPr>
              <a:t>key </a:t>
            </a:r>
            <a:r>
              <a:rPr lang="ko-KR" altLang="en-US" sz="2000" smtClean="0">
                <a:latin typeface="+mn-ea"/>
              </a:rPr>
              <a:t>단위로 설정할 수 있다</a:t>
            </a:r>
            <a:endParaRPr lang="en-US" altLang="ja-JP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해시형을 사용하여 계층으로 유지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</a:t>
            </a:r>
            <a:r>
              <a:rPr lang="ko-KR" altLang="en-US" sz="2000" smtClean="0">
                <a:latin typeface="+mn-ea"/>
              </a:rPr>
              <a:t>데이터 취득</a:t>
            </a:r>
            <a:r>
              <a:rPr lang="en-US" altLang="ko-KR" sz="2000" smtClean="0">
                <a:latin typeface="+mn-ea"/>
              </a:rPr>
              <a:t>/</a:t>
            </a:r>
            <a:r>
              <a:rPr lang="ko-KR" altLang="en-US" sz="2000" smtClean="0">
                <a:latin typeface="+mn-ea"/>
              </a:rPr>
              <a:t>삭제를 한번에 할 수 있다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ja-JP" sz="2000">
                <a:latin typeface="+mn-ea"/>
              </a:rPr>
              <a:t>　</a:t>
            </a:r>
            <a:r>
              <a:rPr lang="ko-KR" altLang="en-US" sz="2000" smtClean="0">
                <a:latin typeface="+mn-ea"/>
              </a:rPr>
              <a:t>수치 관리를 하기 쉽다</a:t>
            </a:r>
            <a:endParaRPr lang="en-US" altLang="ja-JP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5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9023" y="6037424"/>
            <a:ext cx="38968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http://www.slideshare.net/yujiotani16/redis-26851700 </a:t>
            </a:r>
            <a:endParaRPr lang="ko-KR" altLang="en-US" sz="1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88" y="567415"/>
            <a:ext cx="4843352" cy="548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24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03748" y="2419722"/>
            <a:ext cx="6012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>
                <a:latin typeface="+mn-ea"/>
              </a:rPr>
              <a:t>・</a:t>
            </a:r>
            <a:r>
              <a:rPr lang="ko-KR" altLang="en-US" sz="2400" smtClean="0">
                <a:latin typeface="+mn-ea"/>
              </a:rPr>
              <a:t>랭킹 데이터</a:t>
            </a:r>
            <a:endParaRPr lang="en-US" altLang="ja-JP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>
                <a:latin typeface="+mn-ea"/>
              </a:rPr>
              <a:t>・「</a:t>
            </a:r>
            <a:r>
              <a:rPr lang="ko-KR" altLang="en-US" sz="2400" smtClean="0">
                <a:latin typeface="+mn-ea"/>
              </a:rPr>
              <a:t>모두 같이 쓰러뜨리</a:t>
            </a:r>
            <a:r>
              <a:rPr lang="ko-KR" altLang="en-US" sz="2400">
                <a:latin typeface="+mn-ea"/>
              </a:rPr>
              <a:t>는</a:t>
            </a:r>
            <a:r>
              <a:rPr lang="ja-JP" altLang="en-US" sz="2400" smtClean="0">
                <a:latin typeface="+mn-ea"/>
              </a:rPr>
              <a:t>」 </a:t>
            </a:r>
            <a:r>
              <a:rPr lang="ko-KR" altLang="en-US" sz="2400" smtClean="0">
                <a:latin typeface="+mn-ea"/>
              </a:rPr>
              <a:t>보스 데이터</a:t>
            </a:r>
            <a:endParaRPr lang="en-US" altLang="ja-JP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>
                <a:latin typeface="+mn-ea"/>
              </a:rPr>
              <a:t>・</a:t>
            </a:r>
            <a:r>
              <a:rPr lang="ko-KR" altLang="en-US" sz="2400" smtClean="0">
                <a:latin typeface="+mn-ea"/>
              </a:rPr>
              <a:t>유저 집계 데이터</a:t>
            </a:r>
            <a:endParaRPr lang="en-US" altLang="ja-JP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>
                <a:latin typeface="+mn-ea"/>
              </a:rPr>
              <a:t>・</a:t>
            </a:r>
            <a:r>
              <a:rPr lang="ko-KR" altLang="en-US" sz="2400" smtClean="0">
                <a:latin typeface="+mn-ea"/>
              </a:rPr>
              <a:t>단순한 </a:t>
            </a:r>
            <a:r>
              <a:rPr lang="en-US" altLang="ja-JP" sz="2400" smtClean="0">
                <a:latin typeface="+mn-ea"/>
              </a:rPr>
              <a:t>KVS</a:t>
            </a:r>
            <a:r>
              <a:rPr lang="ko-KR" altLang="en-US" sz="2400" smtClean="0">
                <a:latin typeface="+mn-ea"/>
              </a:rPr>
              <a:t>로서</a:t>
            </a:r>
            <a:r>
              <a:rPr lang="en-US" altLang="ja-JP" sz="2400" smtClean="0">
                <a:latin typeface="+mn-ea"/>
              </a:rPr>
              <a:t>(</a:t>
            </a:r>
            <a:r>
              <a:rPr lang="ko-KR" altLang="en-US" sz="2400" smtClean="0">
                <a:latin typeface="+mn-ea"/>
              </a:rPr>
              <a:t>토큰 등</a:t>
            </a:r>
            <a:r>
              <a:rPr lang="en-US" altLang="ja-JP" sz="2400" smtClean="0">
                <a:latin typeface="+mn-ea"/>
              </a:rPr>
              <a:t>)</a:t>
            </a:r>
            <a:endParaRPr lang="en-US" altLang="ja-JP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latin typeface="+mn-ea"/>
              </a:rPr>
              <a:t>등 많은 용도로 활용 하고 있다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smtClean="0">
                <a:latin typeface="+mj-ea"/>
                <a:ea typeface="+mj-ea"/>
              </a:rPr>
              <a:t>소셜 게임에서의 활용 사례</a:t>
            </a:r>
            <a:endParaRPr lang="en-US" altLang="ja-JP" sz="3200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38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u="sng" smtClean="0">
                <a:latin typeface="+mj-ea"/>
                <a:ea typeface="+mj-ea"/>
              </a:rPr>
              <a:t>랭킹 데이터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23728" y="4293096"/>
            <a:ext cx="4968552" cy="176826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55776" y="4909230"/>
            <a:ext cx="79208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000000"/>
                </a:solidFill>
              </a:rPr>
              <a:t>U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ser:A</a:t>
            </a:r>
            <a:endParaRPr kumimoji="1"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200" smtClean="0">
                <a:solidFill>
                  <a:srgbClr val="000000"/>
                </a:solidFill>
              </a:rPr>
              <a:t>ス</a:t>
            </a:r>
            <a:r>
              <a:rPr lang="ja-JP" altLang="en-US" sz="1200" dirty="0" smtClean="0">
                <a:solidFill>
                  <a:srgbClr val="000000"/>
                </a:solidFill>
              </a:rPr>
              <a:t>コア</a:t>
            </a:r>
            <a:r>
              <a:rPr lang="en-US" altLang="ja-JP" sz="1200" smtClean="0">
                <a:solidFill>
                  <a:srgbClr val="000000"/>
                </a:solidFill>
              </a:rPr>
              <a:t>:</a:t>
            </a:r>
            <a:r>
              <a:rPr lang="en-US" altLang="ja-JP" sz="1200" dirty="0" smtClean="0">
                <a:solidFill>
                  <a:srgbClr val="000000"/>
                </a:solidFill>
              </a:rPr>
              <a:t>10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9872" y="4909230"/>
            <a:ext cx="792088" cy="72008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83968" y="4909230"/>
            <a:ext cx="792088" cy="720080"/>
          </a:xfrm>
          <a:prstGeom prst="rect">
            <a:avLst/>
          </a:prstGeom>
          <a:solidFill>
            <a:srgbClr val="FFFFCC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000000"/>
                </a:solidFill>
              </a:rPr>
              <a:t>User:A</a:t>
            </a:r>
            <a:r>
              <a:rPr kumimoji="1" lang="en-US" altLang="ja-JP" sz="1600" dirty="0" smtClean="0">
                <a:solidFill>
                  <a:srgbClr val="000000"/>
                </a:solidFill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</a:rPr>
            </a:br>
            <a:r>
              <a:rPr lang="ja-JP" altLang="en-US" sz="1200" dirty="0">
                <a:solidFill>
                  <a:srgbClr val="000000"/>
                </a:solidFill>
              </a:rPr>
              <a:t>スコア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:50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76056" y="4909230"/>
            <a:ext cx="792088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rgbClr val="000000"/>
                </a:solidFill>
              </a:rPr>
              <a:t>User:A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スコア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:70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909230"/>
            <a:ext cx="792088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000000"/>
                </a:solidFill>
              </a:rPr>
              <a:t>User:A</a:t>
            </a:r>
            <a:r>
              <a:rPr kumimoji="1" lang="en-US" altLang="ja-JP" sz="1600" dirty="0" smtClean="0">
                <a:solidFill>
                  <a:srgbClr val="000000"/>
                </a:solidFill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</a:rPr>
            </a:br>
            <a:r>
              <a:rPr lang="ja-JP" altLang="en-US" sz="1200" dirty="0">
                <a:solidFill>
                  <a:srgbClr val="000000"/>
                </a:solidFill>
              </a:rPr>
              <a:t>スコア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:90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80184" y="5609565"/>
            <a:ext cx="5676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1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6368" y="5609565"/>
            <a:ext cx="5676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３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28456" y="5609565"/>
            <a:ext cx="5676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４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12160" y="5609565"/>
            <a:ext cx="5676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５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91680" y="3861048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+mn-ea"/>
              </a:rPr>
              <a:t>유저 랭킹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15344" y="2564904"/>
            <a:ext cx="792088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000000"/>
                </a:solidFill>
              </a:rPr>
              <a:t>User:A</a:t>
            </a:r>
            <a:r>
              <a:rPr kumimoji="1" lang="en-US" altLang="ja-JP" sz="1600" smtClean="0">
                <a:solidFill>
                  <a:srgbClr val="000000"/>
                </a:solidFill>
              </a:rPr>
              <a:t/>
            </a:r>
            <a:br>
              <a:rPr kumimoji="1" lang="en-US" altLang="ja-JP" sz="1600" smtClean="0">
                <a:solidFill>
                  <a:srgbClr val="000000"/>
                </a:solidFill>
              </a:rPr>
            </a:br>
            <a:r>
              <a:rPr kumimoji="1" lang="ko-KR" altLang="en-US" sz="1050" smtClean="0">
                <a:solidFill>
                  <a:srgbClr val="000000"/>
                </a:solidFill>
              </a:rPr>
              <a:t>스코어</a:t>
            </a:r>
            <a:r>
              <a:rPr lang="en-US" altLang="ja-JP" sz="1200" smtClean="0">
                <a:solidFill>
                  <a:srgbClr val="000000"/>
                </a:solidFill>
              </a:rPr>
              <a:t>:</a:t>
            </a:r>
            <a:r>
              <a:rPr lang="en-US" altLang="ja-JP" sz="1200" dirty="0" smtClean="0">
                <a:solidFill>
                  <a:srgbClr val="000000"/>
                </a:solidFill>
              </a:rPr>
              <a:t>30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19672" y="2226350"/>
            <a:ext cx="1719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플레이 결과</a:t>
            </a:r>
            <a:endParaRPr lang="en-US" altLang="ja-JP" sz="1600" dirty="0" smtClean="0">
              <a:latin typeface="+mn-ea"/>
            </a:endParaRPr>
          </a:p>
        </p:txBody>
      </p:sp>
      <p:cxnSp>
        <p:nvCxnSpPr>
          <p:cNvPr id="3" name="直線コネクタ 2"/>
          <p:cNvCxnSpPr>
            <a:stCxn id="18" idx="3"/>
          </p:cNvCxnSpPr>
          <p:nvPr/>
        </p:nvCxnSpPr>
        <p:spPr>
          <a:xfrm>
            <a:off x="2907432" y="2924944"/>
            <a:ext cx="80047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707904" y="2924944"/>
            <a:ext cx="0" cy="19842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691680" y="4386590"/>
            <a:ext cx="25922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정렬된 </a:t>
            </a:r>
            <a:r>
              <a:rPr lang="en-US" altLang="ko-KR" sz="1600" smtClean="0">
                <a:latin typeface="+mn-ea"/>
              </a:rPr>
              <a:t>set </a:t>
            </a:r>
            <a:r>
              <a:rPr lang="ko-KR" altLang="en-US" sz="1600" smtClean="0">
                <a:latin typeface="+mn-ea"/>
              </a:rPr>
              <a:t>형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4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7624" y="2276872"/>
            <a:ext cx="7956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게임 플레이 결과 </a:t>
            </a:r>
            <a:r>
              <a:rPr lang="ja-JP" altLang="en-US" sz="2000" smtClean="0">
                <a:latin typeface="+mn-ea"/>
              </a:rPr>
              <a:t>「</a:t>
            </a:r>
            <a:r>
              <a:rPr lang="ko-KR" altLang="en-US" sz="2000" smtClean="0">
                <a:latin typeface="+mn-ea"/>
              </a:rPr>
              <a:t>유저</a:t>
            </a:r>
            <a:r>
              <a:rPr lang="en-US" altLang="ja-JP" sz="2000" smtClean="0">
                <a:latin typeface="+mn-ea"/>
              </a:rPr>
              <a:t>ID</a:t>
            </a:r>
            <a:r>
              <a:rPr lang="ja-JP" altLang="en-US" sz="2000" smtClean="0">
                <a:latin typeface="+mn-ea"/>
              </a:rPr>
              <a:t>」「</a:t>
            </a:r>
            <a:r>
              <a:rPr lang="ko-KR" altLang="en-US" sz="2000" smtClean="0">
                <a:latin typeface="+mn-ea"/>
              </a:rPr>
              <a:t>점수</a:t>
            </a:r>
            <a:r>
              <a:rPr lang="ja-JP" altLang="en-US" sz="2000" smtClean="0">
                <a:latin typeface="+mn-ea"/>
              </a:rPr>
              <a:t>」</a:t>
            </a:r>
            <a:r>
              <a:rPr lang="ko-KR" altLang="en-US" sz="2000" smtClean="0">
                <a:latin typeface="+mn-ea"/>
              </a:rPr>
              <a:t>를 정렬된 </a:t>
            </a:r>
            <a:r>
              <a:rPr lang="en-US" altLang="ko-KR" sz="2000" smtClean="0">
                <a:latin typeface="+mn-ea"/>
              </a:rPr>
              <a:t>set</a:t>
            </a:r>
            <a:r>
              <a:rPr lang="ko-KR" altLang="en-US" sz="2000" smtClean="0">
                <a:latin typeface="+mn-ea"/>
              </a:rPr>
              <a:t>으로 등록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</a:t>
            </a:r>
            <a:r>
              <a:rPr lang="ko-KR" altLang="en-US" sz="2000" smtClean="0">
                <a:latin typeface="+mn-ea"/>
              </a:rPr>
              <a:t>점수 순으로 유저 랭킹이 생성된다</a:t>
            </a:r>
            <a:r>
              <a:rPr lang="en-US" altLang="ko-KR" sz="2000" smtClean="0">
                <a:latin typeface="+mn-ea"/>
              </a:rPr>
              <a:t>.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ja-JP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순위에서의 검색</a:t>
            </a:r>
            <a:r>
              <a:rPr lang="en-US" altLang="ko-KR" sz="2000" smtClean="0">
                <a:latin typeface="+mn-ea"/>
              </a:rPr>
              <a:t>, </a:t>
            </a:r>
            <a:r>
              <a:rPr lang="ko-KR" altLang="en-US" sz="2000" smtClean="0">
                <a:latin typeface="+mn-ea"/>
              </a:rPr>
              <a:t>유저로 검색</a:t>
            </a:r>
            <a:r>
              <a:rPr lang="en-US" altLang="ko-KR" sz="2000" smtClean="0">
                <a:latin typeface="+mn-ea"/>
              </a:rPr>
              <a:t>, </a:t>
            </a:r>
            <a:r>
              <a:rPr lang="ko-KR" altLang="en-US" sz="2000" smtClean="0">
                <a:latin typeface="+mn-ea"/>
              </a:rPr>
              <a:t>점수로의 검색이 가능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⇒RDB </a:t>
            </a:r>
            <a:r>
              <a:rPr lang="ko-KR" altLang="en-US" sz="2000" smtClean="0">
                <a:latin typeface="+mn-ea"/>
              </a:rPr>
              <a:t>라면 랭킹을 얻기 위해 </a:t>
            </a:r>
            <a:r>
              <a:rPr lang="en-US" altLang="ja-JP" sz="2000" smtClean="0">
                <a:latin typeface="+mn-ea"/>
              </a:rPr>
              <a:t>order_by</a:t>
            </a:r>
            <a:r>
              <a:rPr lang="ko-KR" altLang="en-US" sz="2000" smtClean="0">
                <a:latin typeface="+mn-ea"/>
              </a:rPr>
              <a:t>가 필요하게 되고</a:t>
            </a:r>
            <a:r>
              <a:rPr lang="en-US" altLang="ko-KR" sz="2000" smtClean="0">
                <a:latin typeface="+mn-ea"/>
              </a:rPr>
              <a:t>, </a:t>
            </a:r>
            <a:r>
              <a:rPr lang="ko-KR" altLang="en-US" sz="2000" smtClean="0">
                <a:latin typeface="+mn-ea"/>
              </a:rPr>
              <a:t>처리가 무겁다</a:t>
            </a:r>
            <a:r>
              <a:rPr lang="en-US" altLang="ja-JP" sz="2000" smtClean="0">
                <a:latin typeface="+mn-ea"/>
              </a:rPr>
              <a:t>.</a:t>
            </a:r>
            <a:endParaRPr lang="ja-JP" altLang="en-US" sz="20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u="sng" smtClean="0">
                <a:latin typeface="+mj-ea"/>
                <a:ea typeface="+mj-ea"/>
              </a:rPr>
              <a:t>랭킹 데이터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smtClean="0">
                <a:latin typeface="+mn-ea"/>
              </a:rPr>
              <a:t>「</a:t>
            </a:r>
            <a:r>
              <a:rPr lang="ko-KR" altLang="en-US" sz="2800" u="sng" smtClean="0">
                <a:latin typeface="+mn-ea"/>
              </a:rPr>
              <a:t>모두 같이 쓰러뜨리는</a:t>
            </a:r>
            <a:r>
              <a:rPr lang="ja-JP" altLang="en-US" sz="2800" u="sng" smtClean="0">
                <a:latin typeface="+mn-ea"/>
              </a:rPr>
              <a:t>」</a:t>
            </a:r>
            <a:r>
              <a:rPr lang="ko-KR" altLang="en-US" sz="2800" u="sng" smtClean="0">
                <a:latin typeface="+mn-ea"/>
              </a:rPr>
              <a:t>보스 데이터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23728" y="2893006"/>
            <a:ext cx="4968552" cy="28402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39752" y="3377317"/>
            <a:ext cx="1296144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rgbClr val="000000"/>
                </a:solidFill>
              </a:rPr>
              <a:t>보스 정보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23928" y="3377317"/>
            <a:ext cx="1273781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출현 시간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32210" y="2509296"/>
            <a:ext cx="48160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+mn-ea"/>
              </a:rPr>
              <a:t>key</a:t>
            </a:r>
            <a:r>
              <a:rPr lang="ja-JP" altLang="en-US" sz="2000" smtClean="0">
                <a:latin typeface="+mn-ea"/>
              </a:rPr>
              <a:t>：</a:t>
            </a:r>
            <a:r>
              <a:rPr lang="en-US" altLang="ja-JP" sz="2000" smtClean="0">
                <a:latin typeface="+mn-ea"/>
              </a:rPr>
              <a:t>prefix {</a:t>
            </a:r>
            <a:r>
              <a:rPr lang="ko-KR" altLang="en-US" sz="2000" smtClean="0">
                <a:latin typeface="+mn-ea"/>
              </a:rPr>
              <a:t>보스</a:t>
            </a:r>
            <a:r>
              <a:rPr lang="en-US" altLang="ja-JP" sz="2000" smtClean="0">
                <a:latin typeface="+mn-ea"/>
              </a:rPr>
              <a:t>ID}:{</a:t>
            </a:r>
            <a:r>
              <a:rPr lang="ko-KR" altLang="en-US" sz="2000" smtClean="0">
                <a:latin typeface="+mn-ea"/>
              </a:rPr>
              <a:t>유저</a:t>
            </a:r>
            <a:r>
              <a:rPr lang="en-US" altLang="ja-JP" sz="2000" smtClean="0">
                <a:latin typeface="+mn-ea"/>
              </a:rPr>
              <a:t>ID</a:t>
            </a:r>
            <a:r>
              <a:rPr lang="en-US" altLang="ja-JP" sz="2000" dirty="0" smtClean="0">
                <a:latin typeface="+mn-ea"/>
              </a:rPr>
              <a:t>} 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35696" y="2996952"/>
            <a:ext cx="1719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해쉬 형</a:t>
            </a:r>
            <a:endParaRPr lang="en-US" altLang="ja-JP" sz="1600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580112" y="3356992"/>
            <a:ext cx="129614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보스</a:t>
            </a:r>
            <a:r>
              <a:rPr lang="en-US" altLang="ja-JP" sz="1200" smtClean="0">
                <a:solidFill>
                  <a:srgbClr val="000000"/>
                </a:solidFill>
              </a:rPr>
              <a:t>HP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75672" y="4581128"/>
            <a:ext cx="1273781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공격 이력 </a:t>
            </a:r>
            <a:r>
              <a:rPr lang="en-US" altLang="ja-JP" sz="1200" smtClean="0">
                <a:solidFill>
                  <a:srgbClr val="000000"/>
                </a:solidFill>
              </a:rPr>
              <a:t>A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46291" y="4581128"/>
            <a:ext cx="1273781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공격이력</a:t>
            </a:r>
            <a:r>
              <a:rPr lang="en-US" altLang="ja-JP" sz="1200" smtClean="0">
                <a:solidFill>
                  <a:srgbClr val="000000"/>
                </a:solidFill>
              </a:rPr>
              <a:t>B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02475" y="4581128"/>
            <a:ext cx="1273781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공격이력</a:t>
            </a:r>
            <a:r>
              <a:rPr lang="en-US" altLang="ja-JP" sz="1200" smtClean="0">
                <a:solidFill>
                  <a:srgbClr val="000000"/>
                </a:solidFill>
              </a:rPr>
              <a:t>C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7624" y="2276872"/>
            <a:ext cx="7488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데미지를 줄 때마다 보스의 </a:t>
            </a:r>
            <a:r>
              <a:rPr lang="en-US" altLang="ja-JP" sz="2000" smtClean="0">
                <a:latin typeface="+mn-ea"/>
              </a:rPr>
              <a:t>HP</a:t>
            </a:r>
            <a:r>
              <a:rPr lang="ko-KR" altLang="en-US" sz="2000" smtClean="0">
                <a:latin typeface="+mn-ea"/>
              </a:rPr>
              <a:t>를 감소</a:t>
            </a:r>
            <a:r>
              <a:rPr lang="en-US" altLang="ko-KR" sz="2000" smtClean="0">
                <a:latin typeface="+mn-ea"/>
              </a:rPr>
              <a:t>.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</a:t>
            </a:r>
            <a:r>
              <a:rPr lang="ko-KR" altLang="en-US" sz="2000" smtClean="0">
                <a:latin typeface="+mn-ea"/>
              </a:rPr>
              <a:t>캐시 내의 값을 하나로 가질 수 있다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ja-JP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해시 내에 공격 이력 정보를 </a:t>
            </a:r>
            <a:r>
              <a:rPr lang="en-US" altLang="ja-JP" sz="2000" smtClean="0">
                <a:latin typeface="+mn-ea"/>
              </a:rPr>
              <a:t>field</a:t>
            </a:r>
            <a:r>
              <a:rPr lang="ja-JP" altLang="en-US" sz="2000" smtClean="0">
                <a:latin typeface="+mn-ea"/>
              </a:rPr>
              <a:t>：</a:t>
            </a:r>
            <a:r>
              <a:rPr lang="en-US" altLang="ja-JP" sz="2000" smtClean="0">
                <a:latin typeface="+mn-ea"/>
              </a:rPr>
              <a:t>value</a:t>
            </a:r>
            <a:r>
              <a:rPr lang="ko-KR" altLang="en-US" sz="2000" smtClean="0">
                <a:latin typeface="+mn-ea"/>
              </a:rPr>
              <a:t>로 추가</a:t>
            </a:r>
            <a:r>
              <a:rPr lang="en-US" altLang="ko-KR" sz="2000" smtClean="0">
                <a:latin typeface="+mn-ea"/>
              </a:rPr>
              <a:t>.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</a:t>
            </a:r>
            <a:r>
              <a:rPr lang="ko-KR" altLang="en-US" sz="2000" smtClean="0">
                <a:latin typeface="+mn-ea"/>
              </a:rPr>
              <a:t>복수 데이터를 한번에 취득</a:t>
            </a:r>
            <a:r>
              <a:rPr lang="en-US" altLang="ko-KR" sz="2000" smtClean="0">
                <a:latin typeface="+mn-ea"/>
              </a:rPr>
              <a:t>/</a:t>
            </a:r>
            <a:r>
              <a:rPr lang="ko-KR" altLang="en-US" sz="2000" smtClean="0">
                <a:latin typeface="+mn-ea"/>
              </a:rPr>
              <a:t>삭제 할 수 있다</a:t>
            </a:r>
            <a:r>
              <a:rPr lang="en-US" altLang="ko-KR" sz="2000" smtClean="0">
                <a:latin typeface="+mn-ea"/>
              </a:rPr>
              <a:t>.</a:t>
            </a:r>
            <a:endParaRPr lang="ja-JP" altLang="en-US" sz="20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smtClean="0">
                <a:latin typeface="+mn-ea"/>
              </a:rPr>
              <a:t>「</a:t>
            </a:r>
            <a:r>
              <a:rPr lang="ko-KR" altLang="en-US" sz="2800" u="sng" smtClean="0">
                <a:latin typeface="+mn-ea"/>
              </a:rPr>
              <a:t>모두 같이 쓰러뜨리는</a:t>
            </a:r>
            <a:r>
              <a:rPr lang="ja-JP" altLang="en-US" sz="2800" u="sng" smtClean="0">
                <a:latin typeface="+mn-ea"/>
              </a:rPr>
              <a:t>」</a:t>
            </a:r>
            <a:r>
              <a:rPr lang="ko-KR" altLang="en-US" sz="2800" u="sng" smtClean="0">
                <a:latin typeface="+mn-ea"/>
              </a:rPr>
              <a:t>보스 데이터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97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u="sng" smtClean="0">
                <a:latin typeface="+mj-ea"/>
                <a:ea typeface="+mj-ea"/>
              </a:rPr>
              <a:t>유저 데이터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71800" y="2893006"/>
            <a:ext cx="3600400" cy="28402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59832" y="3377317"/>
            <a:ext cx="1296144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rgbClr val="000000"/>
                </a:solidFill>
              </a:rPr>
              <a:t>소유 아이템 수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644008" y="3377317"/>
            <a:ext cx="1273781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상황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36266" y="2509296"/>
            <a:ext cx="48160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+mn-ea"/>
              </a:rPr>
              <a:t>key</a:t>
            </a:r>
            <a:r>
              <a:rPr lang="ja-JP" altLang="en-US" sz="2000" smtClean="0">
                <a:latin typeface="+mn-ea"/>
              </a:rPr>
              <a:t>：</a:t>
            </a:r>
            <a:r>
              <a:rPr lang="en-US" altLang="ja-JP" sz="2000" smtClean="0">
                <a:latin typeface="+mn-ea"/>
              </a:rPr>
              <a:t>prefix {</a:t>
            </a:r>
            <a:r>
              <a:rPr lang="ko-KR" altLang="en-US" sz="2000" smtClean="0">
                <a:latin typeface="+mn-ea"/>
              </a:rPr>
              <a:t>유저</a:t>
            </a:r>
            <a:r>
              <a:rPr lang="en-US" altLang="ja-JP" sz="2000" smtClean="0">
                <a:latin typeface="+mn-ea"/>
              </a:rPr>
              <a:t>ID</a:t>
            </a:r>
            <a:r>
              <a:rPr lang="en-US" altLang="ja-JP" sz="2000" dirty="0" smtClean="0">
                <a:latin typeface="+mn-ea"/>
              </a:rPr>
              <a:t>}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55776" y="2996952"/>
            <a:ext cx="1719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해시 형</a:t>
            </a:r>
            <a:endParaRPr lang="en-US" altLang="ja-JP" sz="1600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44008" y="4581128"/>
            <a:ext cx="129614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smtClean="0">
                <a:solidFill>
                  <a:srgbClr val="000000"/>
                </a:solidFill>
              </a:rPr>
              <a:t>합계 공격력</a:t>
            </a:r>
            <a:endParaRPr kumimoji="1" lang="ja-JP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095752" y="4581128"/>
            <a:ext cx="1273781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</a:rPr>
              <a:t>퀘스트 진척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7704" y="2206119"/>
            <a:ext cx="5976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유저에 관한 집계 값을 저장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⇒DB</a:t>
            </a:r>
            <a:r>
              <a:rPr lang="ko-KR" altLang="en-US" sz="2000" smtClean="0">
                <a:latin typeface="+mn-ea"/>
              </a:rPr>
              <a:t>가 커지는 것을 막는다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000" smtClean="0">
                <a:latin typeface="+mn-ea"/>
              </a:rPr>
              <a:t>・</a:t>
            </a:r>
            <a:r>
              <a:rPr lang="ko-KR" altLang="en-US" sz="2000" smtClean="0">
                <a:latin typeface="+mn-ea"/>
              </a:rPr>
              <a:t>상태 등 빈번하게 접근하는 값을 저장</a:t>
            </a:r>
            <a:endParaRPr lang="en-US" altLang="ja-JP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2000" smtClean="0">
                <a:latin typeface="+mn-ea"/>
              </a:rPr>
              <a:t>⇒</a:t>
            </a:r>
            <a:r>
              <a:rPr lang="ko-KR" altLang="en-US" sz="2000" smtClean="0">
                <a:latin typeface="+mn-ea"/>
              </a:rPr>
              <a:t>값의 구조화에 의해 고속 접근 실현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196752"/>
            <a:ext cx="82089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u="sng" smtClean="0">
                <a:latin typeface="+mj-ea"/>
                <a:ea typeface="+mj-ea"/>
              </a:rPr>
              <a:t>유저 데이터 저장</a:t>
            </a:r>
            <a:endParaRPr lang="en-US" altLang="ja-JP" sz="2800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0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/>
          </a:solidFill>
        </a:ln>
      </a:spPr>
      <a:bodyPr rtlCol="0" anchor="ctr"/>
      <a:lstStyle>
        <a:defPPr algn="ctr">
          <a:defRPr kumimoji="1" sz="12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41531</TotalTime>
  <Words>294</Words>
  <Application>Microsoft Office PowerPoint</Application>
  <PresentationFormat>화면 슬라이드 쇼(4:3)</PresentationFormat>
  <Paragraphs>81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テーマ</vt:lpstr>
      <vt:lpstr>デザインの設定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cyberagent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niou</dc:creator>
  <cp:lastModifiedBy>최흥배</cp:lastModifiedBy>
  <cp:revision>4648</cp:revision>
  <dcterms:created xsi:type="dcterms:W3CDTF">2011-02-07T07:38:09Z</dcterms:created>
  <dcterms:modified xsi:type="dcterms:W3CDTF">2015-09-21T14:32:40Z</dcterms:modified>
</cp:coreProperties>
</file>