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7" r:id="rId7"/>
    <p:sldId id="275" r:id="rId8"/>
    <p:sldId id="266" r:id="rId9"/>
    <p:sldId id="265" r:id="rId10"/>
    <p:sldId id="264" r:id="rId11"/>
    <p:sldId id="263" r:id="rId12"/>
    <p:sldId id="261" r:id="rId13"/>
    <p:sldId id="271" r:id="rId14"/>
    <p:sldId id="276" r:id="rId15"/>
    <p:sldId id="277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62" r:id="rId24"/>
    <p:sldId id="272" r:id="rId25"/>
    <p:sldId id="287" r:id="rId26"/>
    <p:sldId id="289" r:id="rId27"/>
    <p:sldId id="290" r:id="rId28"/>
    <p:sldId id="291" r:id="rId29"/>
    <p:sldId id="292" r:id="rId30"/>
    <p:sldId id="285" r:id="rId31"/>
    <p:sldId id="273" r:id="rId32"/>
    <p:sldId id="288" r:id="rId33"/>
    <p:sldId id="294" r:id="rId34"/>
    <p:sldId id="284" r:id="rId35"/>
    <p:sldId id="286" r:id="rId36"/>
    <p:sldId id="295" r:id="rId37"/>
    <p:sldId id="29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mongodb.org/manual/core/replication-introductio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bigdataanalyticsnews.com/12-best-free-open-source-nosql-databases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ongodb.org/manual/reference/glossary/#term-primary-key" TargetMode="External"/><Relationship Id="rId3" Type="http://schemas.openxmlformats.org/officeDocument/2006/relationships/hyperlink" Target="http://docs.mongodb.org/manual/reference/glossary/#term-collection" TargetMode="External"/><Relationship Id="rId7" Type="http://schemas.openxmlformats.org/officeDocument/2006/relationships/hyperlink" Target="http://docs.mongodb.org/manual/reference/glossary/#term-index" TargetMode="External"/><Relationship Id="rId2" Type="http://schemas.openxmlformats.org/officeDocument/2006/relationships/hyperlink" Target="http://docs.mongodb.org/manual/reference/glossary/#term-data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cs.mongodb.org/manual/reference/glossary/#term-field" TargetMode="External"/><Relationship Id="rId5" Type="http://schemas.openxmlformats.org/officeDocument/2006/relationships/hyperlink" Target="http://docs.mongodb.org/manual/reference/glossary/#term-bson" TargetMode="External"/><Relationship Id="rId10" Type="http://schemas.openxmlformats.org/officeDocument/2006/relationships/hyperlink" Target="http://docs.mongodb.org/manual/reference/sql-aggregation-comparison/" TargetMode="External"/><Relationship Id="rId4" Type="http://schemas.openxmlformats.org/officeDocument/2006/relationships/hyperlink" Target="http://docs.mongodb.org/manual/reference/glossary/#term-document" TargetMode="External"/><Relationship Id="rId9" Type="http://schemas.openxmlformats.org/officeDocument/2006/relationships/hyperlink" Target="http://docs.mongodb.org/manual/reference/glossary/#term-i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kutek.com/mongodb-performance/" TargetMode="External"/><Relationship Id="rId2" Type="http://schemas.openxmlformats.org/officeDocument/2006/relationships/hyperlink" Target="http://www.tokutek.com/tokumx-for-mongodb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ataversity.net/nosql-or-rdbms-choosing-the-right-database-for-you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mongo.org/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7pooni.tistory.com/374" TargetMode="External"/><Relationship Id="rId5" Type="http://schemas.openxmlformats.org/officeDocument/2006/relationships/hyperlink" Target="http://3t.io/mongochef#tab-id-9" TargetMode="Externa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blahstyle/jwkim-ndc-mongodbfinal" TargetMode="External"/><Relationship Id="rId3" Type="http://schemas.openxmlformats.org/officeDocument/2006/relationships/hyperlink" Target="http://jacking.tistory.com/1165" TargetMode="External"/><Relationship Id="rId7" Type="http://schemas.openxmlformats.org/officeDocument/2006/relationships/hyperlink" Target="http://www.slideshare.net/jacking/nosql-mongodb-24295873" TargetMode="External"/><Relationship Id="rId2" Type="http://schemas.openxmlformats.org/officeDocument/2006/relationships/hyperlink" Target="http://jacking.tistory.com/125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lideshare.net/jacking/no-sql-mongodb-28910203" TargetMode="External"/><Relationship Id="rId5" Type="http://schemas.openxmlformats.org/officeDocument/2006/relationships/hyperlink" Target="http://www.slideshare.net/jacking/no-sql-mongodb-28910202" TargetMode="External"/><Relationship Id="rId4" Type="http://schemas.openxmlformats.org/officeDocument/2006/relationships/hyperlink" Target="http://jacking.tistory.com/1161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net-tv.com/2015/01/08/using-mongodb-in-net/" TargetMode="External"/><Relationship Id="rId3" Type="http://schemas.openxmlformats.org/officeDocument/2006/relationships/hyperlink" Target="http://jacking.tistory.com/1285" TargetMode="External"/><Relationship Id="rId7" Type="http://schemas.openxmlformats.org/officeDocument/2006/relationships/hyperlink" Target="http://jacking.tistory.com/1121" TargetMode="External"/><Relationship Id="rId2" Type="http://schemas.openxmlformats.org/officeDocument/2006/relationships/hyperlink" Target="http://edgystuff.tumblr.com/post/49304254688/how-to-use-mongodb-as-a-pure-in-memory-db-red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acking.tistory.com/1249" TargetMode="External"/><Relationship Id="rId5" Type="http://schemas.openxmlformats.org/officeDocument/2006/relationships/hyperlink" Target="http://docs.mongodb.org/manual/release-notes/3.0/" TargetMode="External"/><Relationship Id="rId4" Type="http://schemas.openxmlformats.org/officeDocument/2006/relationships/hyperlink" Target="http://jacking.tistory.com/1309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ongodb/shaping-the-future-of-travel-with-mongodb" TargetMode="External"/><Relationship Id="rId2" Type="http://schemas.openxmlformats.org/officeDocument/2006/relationships/hyperlink" Target="http://www.slideshare.net/chaeso/db-tips-142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ongodb.com/blog/post/whats-new-mongodb-30-part-3-performance-efficiency-gains-new-storage-architectur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bchavez.bitarmory.com/archive/2014/07/02/visual-studio-2013-loading-splash-screen-slow.asp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lateral-thoughts.com/DevInLove/prez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networkworld.com/article/2226757/opensource-subnet/mongodb-2-6---nosql-all-grown-up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7206" y="1281191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dirty="0" err="1"/>
              <a:t>MongoDB</a:t>
            </a:r>
            <a:r>
              <a:rPr lang="en-US" altLang="ko-KR" sz="9600" dirty="0"/>
              <a:t> </a:t>
            </a:r>
            <a:endParaRPr lang="en-US" altLang="ko-KR" sz="9600" dirty="0" smtClean="0"/>
          </a:p>
          <a:p>
            <a:pPr algn="ctr"/>
            <a:r>
              <a:rPr lang="ko-KR" altLang="en-US" sz="9600" dirty="0" smtClean="0"/>
              <a:t>프로그래밍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6335486" y="5952374"/>
            <a:ext cx="5856514" cy="90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sz="2000" b="1" dirty="0" smtClean="0">
                <a:solidFill>
                  <a:schemeClr val="tx1"/>
                </a:solidFill>
                <a:hlinkClick r:id="rId2"/>
              </a:rPr>
              <a:t>github.com/jacking75/choiHeungbae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Replication</a:t>
            </a:r>
            <a:endParaRPr kumimoji="1" lang="ja-JP" altLang="en-US" sz="3200" b="1" dirty="0"/>
          </a:p>
        </p:txBody>
      </p:sp>
      <p:pic>
        <p:nvPicPr>
          <p:cNvPr id="5122" name="Picture 2" descr="http://docs.mongodb.org/manual/_images/replica-set-read-write-operations-primar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27" y="1087315"/>
            <a:ext cx="6027835" cy="49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0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Auto-</a:t>
            </a:r>
            <a:r>
              <a:rPr kumimoji="1" lang="en-US" altLang="ko-KR" sz="3200" b="1" dirty="0" err="1" smtClean="0"/>
              <a:t>Sharding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지정한 </a:t>
            </a:r>
            <a:r>
              <a:rPr lang="en-US" altLang="ko-KR" sz="2000" dirty="0" smtClean="0"/>
              <a:t>Shard Key</a:t>
            </a:r>
            <a:r>
              <a:rPr lang="ko-KR" altLang="en-US" sz="2000" dirty="0" smtClean="0"/>
              <a:t>로 수평 분할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70" y="1751282"/>
            <a:ext cx="8998252" cy="4874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42" y="3673444"/>
            <a:ext cx="3333091" cy="1151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6776" y="3726918"/>
            <a:ext cx="303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Mongos</a:t>
            </a:r>
            <a:r>
              <a:rPr lang="ko-KR" altLang="en-US" dirty="0" smtClean="0"/>
              <a:t>를 통하는 것으로 클라이언트는 </a:t>
            </a:r>
            <a:r>
              <a:rPr lang="en-US" altLang="ko-KR" dirty="0" smtClean="0"/>
              <a:t>Shard </a:t>
            </a:r>
            <a:r>
              <a:rPr lang="ko-KR" altLang="en-US" dirty="0" smtClean="0"/>
              <a:t>구성을 신경 쓸 필요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349" y="5182038"/>
            <a:ext cx="2334284" cy="457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4904" y="5182038"/>
            <a:ext cx="218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Shard </a:t>
            </a:r>
            <a:r>
              <a:rPr lang="ko-KR" altLang="en-US" dirty="0" smtClean="0"/>
              <a:t>정보를 보관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00" y="6222388"/>
            <a:ext cx="1567927" cy="403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33845" y="6159371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Shard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9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7936" y="286749"/>
            <a:ext cx="839623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err="1"/>
              <a:t>MongoDB</a:t>
            </a:r>
            <a:r>
              <a:rPr lang="en-US" altLang="ko-KR" sz="3200" b="1" dirty="0"/>
              <a:t> Management Service (MMS)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89" y="1400394"/>
            <a:ext cx="9009205" cy="41422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27799" y="5542670"/>
            <a:ext cx="312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https://mms.mongodb.com/</a:t>
            </a:r>
          </a:p>
        </p:txBody>
      </p:sp>
    </p:spTree>
    <p:extLst>
      <p:ext uri="{BB962C8B-B14F-4D97-AF65-F5344CB8AC3E}">
        <p14:creationId xmlns:p14="http://schemas.microsoft.com/office/powerpoint/2010/main" val="36950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14" y="331817"/>
            <a:ext cx="6237190" cy="63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b="1" dirty="0"/>
              <a:t>Memory-Mapped File</a:t>
            </a:r>
            <a:endParaRPr kumimoji="1" lang="ja-JP" altLang="en-US" sz="3200" b="1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67937" y="1220373"/>
            <a:ext cx="10993902" cy="33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dirty="0" err="1" smtClean="0"/>
              <a:t>MongoDB</a:t>
            </a:r>
            <a:r>
              <a:rPr kumimoji="1" lang="ko-KR" altLang="en-US" dirty="0" smtClean="0"/>
              <a:t>에서는 디스크 상의 리소스를 </a:t>
            </a:r>
            <a:r>
              <a:rPr lang="en-US" altLang="ja-JP" dirty="0" smtClean="0"/>
              <a:t>Memory-Mapped File </a:t>
            </a:r>
            <a:r>
              <a:rPr lang="ko-KR" altLang="en-US" dirty="0" smtClean="0"/>
              <a:t>기술을 이용하여 메모리 상에 </a:t>
            </a:r>
            <a:r>
              <a:rPr lang="ko-KR" altLang="en-US" dirty="0" err="1" smtClean="0"/>
              <a:t>맵핑한다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dirty="0" smtClean="0"/>
              <a:t>클라이언트는 보통 메모리 상의 데이터를 이용한다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dirty="0" err="1" smtClean="0"/>
              <a:t>Memcache</a:t>
            </a:r>
            <a:r>
              <a:rPr lang="en-US" altLang="ja-JP" dirty="0" smtClean="0"/>
              <a:t> </a:t>
            </a:r>
            <a:r>
              <a:rPr lang="ko-KR" altLang="en-US" dirty="0" smtClean="0"/>
              <a:t>등의 메모리 캐시 시스템의 기능과 원리적으로 같다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80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/>
              <a:t>져널링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smtClean="0"/>
              <a:t>시스템</a:t>
            </a:r>
            <a:endParaRPr kumimoji="1" lang="ja-JP" altLang="en-US" sz="3200" b="1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43986" y="1221084"/>
            <a:ext cx="11110167" cy="138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단일 프</a:t>
            </a:r>
            <a:r>
              <a:rPr lang="ko-KR" altLang="en-US" dirty="0" smtClean="0"/>
              <a:t>로세스의 대 장해 능력을 향상하는 것을 목적으로 만들어진 시스템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dirty="0" smtClean="0"/>
              <a:t>선행 쓰기 로그 사양으로 성능을 유지하면서 실현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4627" y="369675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smtClean="0">
                <a:solidFill>
                  <a:srgbClr val="FF0000"/>
                </a:solidFill>
              </a:rPr>
              <a:t>사라질 수 있는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60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초간의 데이터를 위해서 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！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935" y="1100761"/>
            <a:ext cx="11462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MongoDB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32Bit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에서 사용하지 마라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32bit </a:t>
            </a:r>
            <a:r>
              <a:rPr lang="ko-KR" altLang="en-US" sz="2400" dirty="0" smtClean="0"/>
              <a:t>시스템에서는 </a:t>
            </a:r>
            <a:r>
              <a:rPr lang="en-US" altLang="ko-KR" sz="2400" dirty="0" smtClean="0"/>
              <a:t>MongoDB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2.5GB </a:t>
            </a:r>
            <a:r>
              <a:rPr lang="ko-KR" altLang="en-US" sz="2400" dirty="0" smtClean="0"/>
              <a:t>의 데이터 밖에 사용할 수 없다</a:t>
            </a:r>
            <a:r>
              <a:rPr lang="en-US" altLang="ko-KR" sz="2400" dirty="0" smtClean="0"/>
              <a:t>. Storage Engine</a:t>
            </a:r>
            <a:r>
              <a:rPr lang="ko-KR" altLang="en-US" sz="2400" dirty="0" smtClean="0"/>
              <a:t>이 성능상의 이유로 </a:t>
            </a:r>
            <a:r>
              <a:rPr lang="en-US" altLang="ko-KR" sz="2400" dirty="0" smtClean="0"/>
              <a:t>Memory-Mapped Filed</a:t>
            </a:r>
            <a:r>
              <a:rPr lang="ko-KR" altLang="en-US" sz="2400" dirty="0" smtClean="0"/>
              <a:t>을 사용하고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이로 인해 메모리 </a:t>
            </a:r>
            <a:r>
              <a:rPr lang="ko-KR" altLang="en-US" sz="2400" dirty="0" err="1" smtClean="0"/>
              <a:t>어드레싱이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2.5 </a:t>
            </a:r>
            <a:r>
              <a:rPr lang="ko-KR" altLang="en-US" sz="2400" dirty="0" smtClean="0"/>
              <a:t>까지 밖에 사용할 수 없기 때문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Index Size </a:t>
            </a:r>
            <a:r>
              <a:rPr lang="ko-KR" altLang="en-US" sz="2400" dirty="0" smtClean="0"/>
              <a:t>가 메모리보다 커지면 속도에 큰 저해가 오기 때문에 메모리를 넉넉하게 </a:t>
            </a:r>
            <a:r>
              <a:rPr lang="ko-KR" altLang="en-US" sz="2400" dirty="0" err="1" smtClean="0"/>
              <a:t>사용하는게</a:t>
            </a:r>
            <a:r>
              <a:rPr lang="ko-KR" altLang="en-US" sz="2400" dirty="0" smtClean="0"/>
              <a:t> 좋다</a:t>
            </a:r>
            <a:r>
              <a:rPr lang="en-US" altLang="ko-KR" sz="2400" dirty="0" smtClean="0"/>
              <a:t>. (</a:t>
            </a:r>
            <a:r>
              <a:rPr lang="ko-KR" altLang="en-US" sz="2400" dirty="0" err="1" smtClean="0"/>
              <a:t>포스퀘어는</a:t>
            </a:r>
            <a:r>
              <a:rPr lang="ko-KR" altLang="en-US" sz="2400" dirty="0" smtClean="0"/>
              <a:t> 서버한대당 </a:t>
            </a:r>
            <a:r>
              <a:rPr lang="en-US" altLang="ko-KR" sz="2400" dirty="0" smtClean="0"/>
              <a:t>64G </a:t>
            </a:r>
            <a:r>
              <a:rPr lang="ko-KR" altLang="en-US" sz="2400" dirty="0" smtClean="0"/>
              <a:t>메모리 사용 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기본적으로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Journaling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을 사용하라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MongoDB</a:t>
            </a:r>
            <a:r>
              <a:rPr lang="ko-KR" altLang="en-US" sz="2400" dirty="0" smtClean="0"/>
              <a:t>는  장애 복구나 노드의 안전성을 위해서 </a:t>
            </a:r>
            <a:r>
              <a:rPr lang="en-US" altLang="ko-KR" sz="2400" dirty="0" smtClean="0"/>
              <a:t>Write-</a:t>
            </a:r>
            <a:r>
              <a:rPr lang="en-US" altLang="ko-KR" sz="2400" dirty="0" err="1" smtClean="0"/>
              <a:t>Ahread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저널링을</a:t>
            </a:r>
            <a:r>
              <a:rPr lang="ko-KR" altLang="en-US" sz="2400" dirty="0" smtClean="0"/>
              <a:t> 지원한다</a:t>
            </a:r>
            <a:r>
              <a:rPr lang="en-US" altLang="ko-KR" sz="2400" dirty="0" smtClean="0"/>
              <a:t>.</a:t>
            </a:r>
            <a:endParaRPr lang="en-US" altLang="ko-KR" sz="2400" dirty="0" smtClean="0">
              <a:hlinkClick r:id="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17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9399" y="1241438"/>
            <a:ext cx="11467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Working Set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메모리 사이즈에 적합하게 유지하라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Working Set(Index)</a:t>
            </a:r>
            <a:r>
              <a:rPr lang="ko-KR" altLang="en-US" sz="2400" dirty="0" smtClean="0"/>
              <a:t>을 메모리에 두는 것은 클러스의 영향을 미치는 매우 중요한 요소이다</a:t>
            </a:r>
            <a:r>
              <a:rPr lang="en-US" altLang="ko-KR" sz="2400" dirty="0" smtClean="0"/>
              <a:t>. Page Fault </a:t>
            </a:r>
            <a:r>
              <a:rPr lang="ko-KR" altLang="en-US" sz="2400" dirty="0" smtClean="0"/>
              <a:t>가 증가하는 것을 알면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가용 메모리보다 </a:t>
            </a:r>
            <a:r>
              <a:rPr lang="en-US" altLang="ko-KR" sz="2400" dirty="0" smtClean="0"/>
              <a:t>Working Set </a:t>
            </a:r>
            <a:r>
              <a:rPr lang="ko-KR" altLang="en-US" sz="2400" dirty="0" smtClean="0"/>
              <a:t>의 사이즈가 커진다는 것을 알 수 있는 매우 좋은 기회이다</a:t>
            </a:r>
            <a:r>
              <a:rPr lang="en-US" altLang="ko-KR" sz="2400" dirty="0" smtClean="0"/>
              <a:t>.  </a:t>
            </a:r>
            <a:r>
              <a:rPr lang="ko-KR" altLang="en-US" sz="2400" dirty="0" smtClean="0"/>
              <a:t>가용 메모리보다 </a:t>
            </a:r>
            <a:r>
              <a:rPr lang="en-US" altLang="ko-KR" sz="2400" dirty="0" smtClean="0"/>
              <a:t>Working Set </a:t>
            </a:r>
            <a:r>
              <a:rPr lang="ko-KR" altLang="en-US" sz="2400" dirty="0" smtClean="0"/>
              <a:t>데이터가 증가하면 두 가지 방법이 있다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의 메모리 사이즈를 증가시키거나</a:t>
            </a:r>
            <a:r>
              <a:rPr lang="en-US" altLang="ko-KR" sz="2400" dirty="0" smtClean="0"/>
              <a:t>, Sharding</a:t>
            </a:r>
            <a:r>
              <a:rPr lang="ko-KR" altLang="en-US" sz="2400" dirty="0" smtClean="0"/>
              <a:t>을 하는 것</a:t>
            </a:r>
            <a:r>
              <a:rPr lang="en-US" altLang="ko-KR" sz="2400" dirty="0" smtClean="0"/>
              <a:t>. MongoDB</a:t>
            </a:r>
            <a:r>
              <a:rPr lang="ko-KR" altLang="en-US" sz="2400" dirty="0" smtClean="0"/>
              <a:t>의 메모리 사이즈를 증가시키는 것을 먼저 추천</a:t>
            </a:r>
            <a:r>
              <a:rPr lang="en-US" altLang="ko-KR" sz="2400" dirty="0" smtClean="0"/>
              <a:t>!!!</a:t>
            </a:r>
            <a:endParaRPr lang="en-US" altLang="ko-KR" sz="2400" dirty="0" smtClean="0">
              <a:hlinkClick r:id="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95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79400" y="1241438"/>
            <a:ext cx="1160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많이 사용한다면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Sale Up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하라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기기의 </a:t>
            </a:r>
            <a:r>
              <a:rPr lang="en-US" altLang="ko-KR" sz="2400" dirty="0" smtClean="0"/>
              <a:t>Load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65%</a:t>
            </a:r>
            <a:r>
              <a:rPr lang="ko-KR" altLang="en-US" sz="2400" dirty="0" smtClean="0"/>
              <a:t>를 넘는다면</a:t>
            </a:r>
            <a:r>
              <a:rPr lang="en-US" altLang="ko-KR" sz="2400" dirty="0" smtClean="0"/>
              <a:t>, Scaling up</a:t>
            </a:r>
            <a:r>
              <a:rPr lang="ko-KR" altLang="en-US" sz="2400" dirty="0" smtClean="0"/>
              <a:t>을 고려해야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평균적으로 동작할 때 </a:t>
            </a:r>
            <a:r>
              <a:rPr lang="en-US" altLang="ko-KR" sz="2400" dirty="0" smtClean="0"/>
              <a:t>Load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65%</a:t>
            </a:r>
            <a:r>
              <a:rPr lang="ko-KR" altLang="en-US" sz="2400" dirty="0" smtClean="0"/>
              <a:t> 이하여야 한다</a:t>
            </a:r>
            <a:r>
              <a:rPr lang="en-US" altLang="ko-KR" sz="2400" dirty="0" smtClean="0"/>
              <a:t>.  </a:t>
            </a:r>
            <a:r>
              <a:rPr lang="ko-KR" altLang="en-US" sz="2400" dirty="0" smtClean="0"/>
              <a:t>복구나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수직 </a:t>
            </a:r>
            <a:r>
              <a:rPr lang="en-US" altLang="ko-KR" sz="2400" dirty="0" smtClean="0"/>
              <a:t>Scaling </a:t>
            </a:r>
            <a:r>
              <a:rPr lang="ko-KR" altLang="en-US" sz="2400" dirty="0" smtClean="0"/>
              <a:t>상황에도 영향을 준다</a:t>
            </a:r>
            <a:r>
              <a:rPr lang="en-US" altLang="ko-KR" sz="2400" dirty="0" smtClean="0"/>
              <a:t>. instance size</a:t>
            </a:r>
            <a:r>
              <a:rPr lang="ko-KR" altLang="en-US" sz="2400" dirty="0" smtClean="0"/>
              <a:t>를 늘려야 할 필요가 있다면</a:t>
            </a:r>
            <a:r>
              <a:rPr lang="en-US" altLang="ko-KR" sz="2400" dirty="0" smtClean="0"/>
              <a:t>, AWS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Large, Extra Large, high Memory 4XL </a:t>
            </a:r>
            <a:r>
              <a:rPr lang="ko-KR" altLang="en-US" sz="2400" dirty="0" smtClean="0"/>
              <a:t>순서로 업그레이드를  추천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     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그래픽적으로 모니터링 하려면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MongoMMS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사용하라 </a:t>
            </a:r>
            <a:endParaRPr lang="en-US" altLang="ko-KR" sz="2400" dirty="0" smtClean="0">
              <a:hlinkClick r:id=""/>
            </a:endParaRPr>
          </a:p>
        </p:txBody>
      </p:sp>
    </p:spTree>
    <p:extLst>
      <p:ext uri="{BB962C8B-B14F-4D97-AF65-F5344CB8AC3E}">
        <p14:creationId xmlns:p14="http://schemas.microsoft.com/office/powerpoint/2010/main" val="31593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7620000" y="6569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"/>
              </a:rPr>
              <a:t>http://www.engineyard.com/blog/2011/mongodb-best-practices/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115231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RDBMS</a:t>
            </a:r>
            <a:r>
              <a:rPr lang="ko-KR" altLang="en-US" sz="2400" dirty="0" smtClean="0"/>
              <a:t>와 달리 </a:t>
            </a:r>
            <a:r>
              <a:rPr lang="en-US" altLang="ko-KR" sz="2400" dirty="0" err="1" smtClean="0"/>
              <a:t>NoSQL</a:t>
            </a:r>
            <a:r>
              <a:rPr lang="ko-KR" altLang="en-US" sz="2400" dirty="0" smtClean="0"/>
              <a:t>에서는 정규화는 추천 되지 않는다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b="1" dirty="0" smtClean="0"/>
              <a:t>데이터를 분할하지 않고 문서로 보존하는 쪽이 데이터가 같은 장소에 보존 되어 서버간 통신 횟수도 줄여준다</a:t>
            </a:r>
            <a:r>
              <a:rPr lang="en-US" altLang="ko-KR" sz="2400" b="1" dirty="0" smtClean="0"/>
              <a:t>.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r>
              <a:rPr lang="ko-KR" altLang="en-US" sz="2400" b="1" dirty="0" smtClean="0"/>
              <a:t>문서 설계가 가장 중요하고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가장 힘들다</a:t>
            </a:r>
            <a:r>
              <a:rPr lang="en-US" altLang="ko-KR" sz="2400" b="1" dirty="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문서 설계에서는 </a:t>
            </a:r>
            <a:r>
              <a:rPr lang="en-US" altLang="ko-KR" sz="2400" dirty="0" smtClean="0"/>
              <a:t>'modifier </a:t>
            </a:r>
            <a:r>
              <a:rPr lang="ko-KR" altLang="en-US" sz="2400" dirty="0" smtClean="0"/>
              <a:t>오퍼레이션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데이터 배열에 의한 유지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를 유효하게 사용할 수 있는 설계로 변경한다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또 이미지 바이너리 데이터의 캐시를 </a:t>
            </a:r>
            <a:r>
              <a:rPr lang="en-US" altLang="ko-KR" sz="2400" dirty="0" err="1" smtClean="0"/>
              <a:t>MongoDB</a:t>
            </a:r>
            <a:r>
              <a:rPr lang="ko-KR" altLang="en-US" sz="2400" dirty="0" smtClean="0"/>
              <a:t>에 하여 데이터 획득과 캐시 획득을 한번에 하도록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90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gdataanalyticsnews.com/wp-content/uploads/2013/09/nosql_44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82" y="475416"/>
            <a:ext cx="7908780" cy="59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lang="en-US" altLang="ko-KR" sz="3200" b="1" dirty="0"/>
              <a:t>Best Practices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936" y="1124499"/>
            <a:ext cx="11477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트랜잭션 처리에 취약하므로 유저 정보 등은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개의 문서로 보호해서 일괄 갱신 하도록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/>
              <a:t>구조화된 데이터 보다 압축된 데이터를 사용하는 것이 </a:t>
            </a:r>
            <a:r>
              <a:rPr lang="ko-KR" altLang="en-US" sz="2400" dirty="0" smtClean="0"/>
              <a:t>좋다</a:t>
            </a:r>
            <a:endParaRPr lang="en-US" altLang="ko-KR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294205" y="2796216"/>
            <a:ext cx="7918939" cy="3801532"/>
            <a:chOff x="2294205" y="2796216"/>
            <a:chExt cx="7918939" cy="3801532"/>
          </a:xfrm>
        </p:grpSpPr>
        <p:pic>
          <p:nvPicPr>
            <p:cNvPr id="6" name="그림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94205" y="2796217"/>
              <a:ext cx="7918939" cy="380153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125" y="2796216"/>
              <a:ext cx="2119019" cy="959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4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/>
              <a:t>성능 저하를 일으키는 동작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1268760"/>
            <a:ext cx="11495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smtClean="0"/>
              <a:t>데이터 접근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물리 메모리가 아닌 가상 메모리를 사용하면 느려진다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smtClean="0"/>
              <a:t>인덱스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ko-KR" sz="2400" dirty="0" smtClean="0"/>
              <a:t>Lock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락의</a:t>
            </a:r>
            <a:r>
              <a:rPr lang="ko-KR" altLang="en-US" sz="2400" dirty="0" smtClean="0"/>
              <a:t> 단위는 데이터베이스</a:t>
            </a:r>
            <a:r>
              <a:rPr lang="en-US" altLang="ko-KR" sz="2400" dirty="0" smtClean="0"/>
              <a:t>(2.6 </a:t>
            </a:r>
            <a:r>
              <a:rPr lang="ko-KR" altLang="en-US" sz="2400" dirty="0" smtClean="0"/>
              <a:t>기준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읽기는 복수 접근 가능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dirty="0" err="1" smtClean="0"/>
              <a:t>져널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안정성은 높아지지만 디스크 접근이 발생하므로 처리 성능이 감소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ko-KR" altLang="en-US" sz="2400" b="1" dirty="0" smtClean="0"/>
              <a:t>문서 재배치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91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/>
              <a:t>처리 성능을 올리는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115653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b="1" dirty="0" smtClean="0"/>
              <a:t>서버의 물리 메모리를 많이 준비한다</a:t>
            </a:r>
            <a:r>
              <a:rPr lang="en-US" altLang="ko-KR" sz="3200" dirty="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빠른 속도를 가진 디스크를 사용한다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200" b="1" dirty="0" smtClean="0"/>
              <a:t>인덱스를 잘 건다</a:t>
            </a:r>
            <a:r>
              <a:rPr lang="en-US" altLang="ko-KR" sz="3200" dirty="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/>
              <a:t>락이</a:t>
            </a:r>
            <a:r>
              <a:rPr lang="ko-KR" altLang="en-US" sz="2400" dirty="0" smtClean="0"/>
              <a:t> 걸리지 않도록 문서 설계와 </a:t>
            </a:r>
            <a:r>
              <a:rPr lang="ko-KR" altLang="en-US" sz="2400" dirty="0" err="1" smtClean="0"/>
              <a:t>질의문을</a:t>
            </a:r>
            <a:r>
              <a:rPr lang="ko-KR" altLang="en-US" sz="2400" dirty="0" smtClean="0"/>
              <a:t> 만든다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200" b="1" dirty="0" smtClean="0"/>
              <a:t>문서에 필요한 필드를 처음부터 만들어 놓는다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문서 재배치가 일어나지 않도록 기본 값을 미리 만든다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저널의 쓰기 횟수를 줄인다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en-US" altLang="ko-KR" sz="1600" dirty="0" smtClean="0"/>
              <a:t>--</a:t>
            </a:r>
            <a:r>
              <a:rPr lang="en-US" altLang="ko-KR" sz="1600" dirty="0" err="1" smtClean="0"/>
              <a:t>journalCommitInterval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옵션을 지정하여 쓰기 간격을 넓게 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--</a:t>
            </a:r>
            <a:r>
              <a:rPr lang="en-US" altLang="ko-KR" sz="1600" dirty="0" err="1" smtClean="0"/>
              <a:t>nojournal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옵션으로 사용 안 한다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2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5" y="286749"/>
            <a:ext cx="662370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ko-KR" altLang="en-US" sz="3200" b="1" dirty="0" smtClean="0"/>
              <a:t>와 </a:t>
            </a:r>
            <a:r>
              <a:rPr kumimoji="1" lang="en-US" altLang="ko-KR" sz="3200" b="1" dirty="0" smtClean="0"/>
              <a:t>SQL: </a:t>
            </a:r>
            <a:r>
              <a:rPr kumimoji="1" lang="ko-KR" altLang="en-US" sz="3200" b="1" dirty="0" smtClean="0"/>
              <a:t>용어와 개념</a:t>
            </a:r>
            <a:endParaRPr kumimoji="1" lang="ja-JP" altLang="en-US" sz="32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1607"/>
              </p:ext>
            </p:extLst>
          </p:nvPr>
        </p:nvGraphicFramePr>
        <p:xfrm>
          <a:off x="364601" y="1196752"/>
          <a:ext cx="8612286" cy="4785096"/>
        </p:xfrm>
        <a:graphic>
          <a:graphicData uri="http://schemas.openxmlformats.org/drawingml/2006/table">
            <a:tbl>
              <a:tblPr/>
              <a:tblGrid>
                <a:gridCol w="4306143"/>
                <a:gridCol w="4306143"/>
              </a:tblGrid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SQL Terms/Concepts</a:t>
                      </a:r>
                    </a:p>
                  </a:txBody>
                  <a:tcPr marL="44164" marR="70663" marT="44164" marB="44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MongoDB Terms/Concepts</a:t>
                      </a:r>
                    </a:p>
                  </a:txBody>
                  <a:tcPr marL="44164" marR="70663" marT="44164" marB="44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database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2"/>
                        </a:rPr>
                        <a:t>database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table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3"/>
                        </a:rPr>
                        <a:t>collection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row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4"/>
                        </a:rPr>
                        <a:t>document</a:t>
                      </a:r>
                      <a:r>
                        <a:rPr lang="en-US" sz="1800">
                          <a:effectLst/>
                        </a:rPr>
                        <a:t> or </a:t>
                      </a:r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5"/>
                        </a:rPr>
                        <a:t>BSON</a:t>
                      </a:r>
                      <a:r>
                        <a:rPr lang="en-US" sz="1800">
                          <a:effectLst/>
                        </a:rPr>
                        <a:t> document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column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6"/>
                        </a:rPr>
                        <a:t>field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index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7"/>
                        </a:rPr>
                        <a:t>index</a:t>
                      </a:r>
                      <a:endParaRPr lang="en-US" sz="1800">
                        <a:effectLst/>
                      </a:endParaRP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table joins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embedded documents and linking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171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primary key</a:t>
                      </a: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Specify any unique column or column combination as primary key.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8"/>
                        </a:rPr>
                        <a:t>primary key</a:t>
                      </a:r>
                      <a:endParaRPr lang="en-US" sz="1800">
                        <a:effectLst/>
                      </a:endParaRPr>
                    </a:p>
                    <a:p>
                      <a:pPr algn="l"/>
                      <a:r>
                        <a:rPr lang="en-US" sz="1800">
                          <a:effectLst/>
                        </a:rPr>
                        <a:t>In MongoDB, the primary key is automatically set to the </a:t>
                      </a:r>
                      <a:r>
                        <a:rPr lang="en-US" sz="1800" i="0" u="none" strike="noStrike">
                          <a:solidFill>
                            <a:srgbClr val="003594"/>
                          </a:solidFill>
                          <a:effectLst/>
                          <a:hlinkClick r:id="rId9"/>
                        </a:rPr>
                        <a:t>_id</a:t>
                      </a:r>
                      <a:r>
                        <a:rPr lang="en-US" sz="1800">
                          <a:effectLst/>
                        </a:rPr>
                        <a:t>field.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171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aggregation (e.g. group by)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aggregation framework</a:t>
                      </a:r>
                    </a:p>
                    <a:p>
                      <a:pPr algn="l"/>
                      <a:r>
                        <a:rPr lang="en-US" sz="1800" dirty="0">
                          <a:effectLst/>
                        </a:rPr>
                        <a:t>See the </a:t>
                      </a:r>
                      <a:r>
                        <a:rPr lang="en-US" sz="1800" i="0" u="none" strike="noStrike" dirty="0">
                          <a:solidFill>
                            <a:srgbClr val="003594"/>
                          </a:solidFill>
                          <a:effectLst/>
                          <a:hlinkClick r:id="rId10"/>
                        </a:rPr>
                        <a:t>SQL to Aggregation Framework Mapping Chart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70663" marR="70663" marT="70663" marB="706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1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3.0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6" y="1283567"/>
            <a:ext cx="83258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새로운 스토리지 엔진 WiredTiger를 선택할 수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WiredTiger에는 도큐먼트 레벨 </a:t>
            </a:r>
            <a:r>
              <a:rPr lang="ko-KR" altLang="en-US" sz="2400" dirty="0" err="1"/>
              <a:t>락과</a:t>
            </a:r>
            <a:r>
              <a:rPr lang="ko-KR" altLang="en-US" sz="2400" dirty="0"/>
              <a:t> 데이터 압축이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MMAPv1</a:t>
            </a:r>
            <a:r>
              <a:rPr lang="ko-KR" altLang="en-US" sz="2400" dirty="0"/>
              <a:t>는 컬렉션 레벨 </a:t>
            </a:r>
            <a:r>
              <a:rPr lang="ko-KR" altLang="en-US" sz="2400" dirty="0" err="1"/>
              <a:t>락을</a:t>
            </a:r>
            <a:r>
              <a:rPr lang="ko-KR" altLang="en-US" sz="2400" dirty="0"/>
              <a:t> 기본으로 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explain()이 파워 </a:t>
            </a:r>
            <a:r>
              <a:rPr lang="ko-KR" altLang="en-US" sz="2400" dirty="0" smtClean="0"/>
              <a:t>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MMS에 많은 기능 </a:t>
            </a:r>
            <a:r>
              <a:rPr lang="ko-KR" altLang="en-US" sz="2400" dirty="0" smtClean="0"/>
              <a:t>추가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24" y="3975149"/>
            <a:ext cx="5095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2952039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/>
              <a:t>TokuMX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5" y="1213227"/>
            <a:ext cx="114911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err="1" smtClean="0"/>
              <a:t>MongoDB</a:t>
            </a:r>
            <a:r>
              <a:rPr lang="ko-KR" altLang="en-US" sz="2400" dirty="0"/>
              <a:t>를 베이스로 기능 추가 및 성능 </a:t>
            </a:r>
            <a:r>
              <a:rPr lang="ko-KR" altLang="en-US" sz="2400" dirty="0" smtClean="0"/>
              <a:t>향상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>
                <a:hlinkClick r:id="rId2"/>
              </a:rPr>
              <a:t>http://www.tokutek.com/tokumx-for-mongodb</a:t>
            </a:r>
            <a:r>
              <a:rPr lang="en-US" altLang="ko-KR" sz="2400" dirty="0" smtClean="0">
                <a:hlinkClick r:id="rId2"/>
              </a:rPr>
              <a:t>/</a:t>
            </a:r>
            <a:r>
              <a:rPr lang="en-US" altLang="ko-KR" sz="2400" dirty="0" smtClean="0"/>
              <a:t> </a:t>
            </a: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50</a:t>
            </a:r>
            <a:r>
              <a:rPr lang="ko-KR" altLang="en-US" sz="2400" dirty="0"/>
              <a:t>배 정도 빠른 </a:t>
            </a:r>
            <a:r>
              <a:rPr lang="ko-KR" altLang="en-US" sz="2400" dirty="0" smtClean="0"/>
              <a:t>성능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hlinkClick r:id="rId3"/>
              </a:rPr>
              <a:t>http</a:t>
            </a:r>
            <a:r>
              <a:rPr lang="en-US" altLang="ko-KR" sz="2400" dirty="0">
                <a:hlinkClick r:id="rId3"/>
              </a:rPr>
              <a:t>://www.tokutek.com/mongodb-performance</a:t>
            </a:r>
            <a:r>
              <a:rPr lang="en-US" altLang="ko-KR" sz="2400" dirty="0" smtClean="0">
                <a:hlinkClick r:id="rId3"/>
              </a:rPr>
              <a:t>/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Better </a:t>
            </a:r>
            <a:r>
              <a:rPr lang="en-US" altLang="ko-KR" sz="2400" dirty="0"/>
              <a:t>caching – delivers in-memory performance for very large </a:t>
            </a:r>
            <a:r>
              <a:rPr lang="en-US" altLang="ko-KR" sz="2400" dirty="0" smtClean="0"/>
              <a:t>databases</a:t>
            </a:r>
            <a:br>
              <a:rPr lang="en-US" altLang="ko-KR" sz="2400" dirty="0" smtClean="0"/>
            </a:br>
            <a:r>
              <a:rPr lang="en-US" altLang="ko-KR" sz="2400" dirty="0" smtClean="0"/>
              <a:t>Intelligent </a:t>
            </a:r>
            <a:r>
              <a:rPr lang="en-US" altLang="ko-KR" sz="2400" dirty="0"/>
              <a:t>buffering – drastically reduces disk </a:t>
            </a:r>
            <a:r>
              <a:rPr lang="en-US" altLang="ko-KR" sz="2400" dirty="0" smtClean="0"/>
              <a:t>I/O</a:t>
            </a:r>
            <a:br>
              <a:rPr lang="en-US" altLang="ko-KR" sz="2400" dirty="0" smtClean="0"/>
            </a:br>
            <a:r>
              <a:rPr lang="en-US" altLang="ko-KR" sz="2400" dirty="0" smtClean="0"/>
              <a:t>Document-level </a:t>
            </a:r>
            <a:r>
              <a:rPr lang="en-US" altLang="ko-KR" sz="2400" dirty="0"/>
              <a:t>locking – resulting in far greater concurrency over database-level </a:t>
            </a:r>
            <a:r>
              <a:rPr lang="en-US" altLang="ko-KR" sz="2400" dirty="0" smtClean="0"/>
              <a:t>locking</a:t>
            </a:r>
            <a:br>
              <a:rPr lang="en-US" altLang="ko-KR" sz="2400" dirty="0" smtClean="0"/>
            </a:b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데이터베이스 </a:t>
            </a:r>
            <a:r>
              <a:rPr lang="ko-KR" altLang="en-US" sz="2400" dirty="0"/>
              <a:t>크기를 </a:t>
            </a:r>
            <a:r>
              <a:rPr lang="en-US" altLang="ko-KR" sz="2400" dirty="0"/>
              <a:t>90%</a:t>
            </a:r>
            <a:r>
              <a:rPr lang="ko-KR" altLang="en-US" sz="2400" dirty="0"/>
              <a:t>까지 줄일 수 있음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ACID transactions and MVCC </a:t>
            </a:r>
            <a:r>
              <a:rPr lang="ko-KR" altLang="en-US" sz="2400" dirty="0"/>
              <a:t>지원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err="1"/>
              <a:t>MongoDB</a:t>
            </a:r>
            <a:r>
              <a:rPr lang="ko-KR" altLang="en-US" sz="2400" dirty="0"/>
              <a:t>를 베이스로 하였기 때문에 같은 툴과 클라이언트를 사용할 수 </a:t>
            </a:r>
            <a:r>
              <a:rPr lang="ko-KR" altLang="en-US" sz="2400" dirty="0" smtClean="0"/>
              <a:t>있음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67" y="286749"/>
            <a:ext cx="18669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4302538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C</a:t>
            </a:r>
            <a:r>
              <a:rPr kumimoji="1" lang="en-US" altLang="ko-KR" sz="3200" b="1" dirty="0" smtClean="0"/>
              <a:t># </a:t>
            </a:r>
            <a:r>
              <a:rPr kumimoji="1" lang="ko-KR" altLang="en-US" sz="3200" b="1" dirty="0" smtClean="0"/>
              <a:t>라이브러리</a:t>
            </a:r>
            <a:endParaRPr kumimoji="1" lang="ja-JP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7" y="1389506"/>
            <a:ext cx="5934473" cy="39563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27" y="1389506"/>
            <a:ext cx="5934473" cy="39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5" y="1188795"/>
            <a:ext cx="11309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데이터 </a:t>
            </a:r>
            <a:r>
              <a:rPr lang="ko-KR" altLang="en-US" b="1" dirty="0"/>
              <a:t>개수가 많고 정렬한 데이터를 </a:t>
            </a:r>
            <a:r>
              <a:rPr lang="ko-KR" altLang="en-US" b="1" dirty="0" smtClean="0"/>
              <a:t>모두 각각 </a:t>
            </a:r>
            <a:r>
              <a:rPr lang="ko-KR" altLang="en-US" b="1" dirty="0"/>
              <a:t>업데이트 해야 한다면 MongoDB가 아닌 프로그램의 메모리 상에서 직접 정렬하는 것이 좋다</a:t>
            </a:r>
            <a:r>
              <a:rPr lang="ko-KR" altLang="en-US" dirty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이유는 정렬자체 보다는 정렬 후 업데이트를 위해서 문서 하나하나를 업데이트 해야 하는 비용이 비싸기 때문이다.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업데이트라서 </a:t>
            </a:r>
            <a:r>
              <a:rPr lang="ko-KR" altLang="en-US" dirty="0"/>
              <a:t>InsertBatch를 사용할 수 없어서 업데이트에 많은 비용이 소비된다.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그래서 </a:t>
            </a:r>
            <a:r>
              <a:rPr lang="ko-KR" altLang="en-US" dirty="0"/>
              <a:t>프로그램에서 DB의 데이터를 가져온 후 직접 정렬한 후 기존 컬렉션의 데이터를 지우고 InserBatch로 새로 데이터를 넣는 것이 훨씬 더 좋다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정렬에 </a:t>
            </a:r>
            <a:r>
              <a:rPr lang="ko-KR" altLang="en-US" dirty="0"/>
              <a:t>제한이 있다. 정렬할 데이터가 메모리 상에 32MB를 넘으면 안 된다. 그래서 정렬에 사용되는 필드는 모두 인덱스에 걸어야 한다</a:t>
            </a:r>
            <a:r>
              <a:rPr lang="ko-KR" altLang="en-US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특히 </a:t>
            </a:r>
            <a:r>
              <a:rPr lang="ko-KR" altLang="en-US" dirty="0"/>
              <a:t>랭킹컬렉션은 복합인덱스를 꼭 걸어야 한다.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db.WeekTotalNetProfit.ensureIndex</a:t>
            </a:r>
            <a:r>
              <a:rPr lang="ko-KR" altLang="en-US" dirty="0"/>
              <a:t>({ TotalScore: -1, Level: -1, UID: 1 })</a:t>
            </a:r>
          </a:p>
          <a:p>
            <a:endParaRPr lang="ko-KR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67936" y="286749"/>
            <a:ext cx="4302538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주의 </a:t>
            </a:r>
            <a:r>
              <a:rPr kumimoji="1" lang="en-US" altLang="ko-KR" sz="3200" b="1" dirty="0" smtClean="0"/>
              <a:t>- Sort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4044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4367" y="1282167"/>
            <a:ext cx="7466249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var money = 1000;</a:t>
            </a:r>
          </a:p>
          <a:p>
            <a:endParaRPr lang="ko-KR" altLang="en-US" sz="1600" dirty="0"/>
          </a:p>
          <a:p>
            <a:r>
              <a:rPr lang="ko-KR" altLang="en-US" sz="1600" dirty="0"/>
              <a:t>var modifyArgs = new MongoDB.Driver.FindAndModifyArgs()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	Query = Query.EQ("_id", findUserName),</a:t>
            </a:r>
          </a:p>
          <a:p>
            <a:r>
              <a:rPr lang="ko-KR" altLang="en-US" sz="1600" dirty="0"/>
              <a:t>	Update = Update.Set(</a:t>
            </a:r>
            <a:r>
              <a:rPr lang="ko-KR" altLang="en-US" sz="1600" b="1" dirty="0"/>
              <a:t>"Money",money</a:t>
            </a:r>
            <a:r>
              <a:rPr lang="ko-KR" altLang="en-US" sz="1600" dirty="0"/>
              <a:t>).Set(</a:t>
            </a:r>
            <a:r>
              <a:rPr lang="ko-KR" altLang="en-US" sz="1600" b="1" dirty="0"/>
              <a:t>"Gold", 100</a:t>
            </a:r>
            <a:r>
              <a:rPr lang="ko-KR" altLang="en-US" sz="1600" dirty="0"/>
              <a:t>),</a:t>
            </a:r>
          </a:p>
          <a:p>
            <a:r>
              <a:rPr lang="ko-KR" altLang="en-US" sz="1600" dirty="0"/>
              <a:t>	Fields = Fields.Include("NicNameList"),</a:t>
            </a:r>
          </a:p>
          <a:p>
            <a:r>
              <a:rPr lang="ko-KR" altLang="en-US" sz="1600" dirty="0"/>
              <a:t>	SortBy = SortBy.Null,</a:t>
            </a:r>
          </a:p>
          <a:p>
            <a:r>
              <a:rPr lang="ko-KR" altLang="en-US" sz="1600" dirty="0"/>
              <a:t>	VersionReturned = FindAndModifyDocumentVersion.Modified,</a:t>
            </a:r>
          </a:p>
          <a:p>
            <a:r>
              <a:rPr lang="ko-KR" altLang="en-US" sz="1600" dirty="0"/>
              <a:t>	Upsert = false,</a:t>
            </a:r>
          </a:p>
          <a:p>
            <a:r>
              <a:rPr lang="ko-KR" altLang="en-US" sz="1600" dirty="0"/>
              <a:t>};</a:t>
            </a:r>
          </a:p>
          <a:p>
            <a:endParaRPr lang="ko-KR" altLang="en-US" sz="1600" dirty="0"/>
          </a:p>
          <a:p>
            <a:r>
              <a:rPr lang="ko-KR" altLang="en-US" sz="1600" dirty="0"/>
              <a:t>var newResult = collection.FindAndModify(modifyArgs);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class UserGameInfo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	public string _id;</a:t>
            </a:r>
          </a:p>
          <a:p>
            <a:r>
              <a:rPr lang="ko-KR" altLang="en-US" sz="1600" dirty="0"/>
              <a:t>	public Int64 Money;</a:t>
            </a:r>
          </a:p>
          <a:p>
            <a:r>
              <a:rPr lang="ko-KR" altLang="en-US" sz="1600" dirty="0"/>
              <a:t>	public int Level;</a:t>
            </a:r>
          </a:p>
          <a:p>
            <a:r>
              <a:rPr lang="ko-KR" altLang="en-US" sz="1600" dirty="0"/>
              <a:t>	public int Exp;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67935" y="286749"/>
            <a:ext cx="614407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주의 </a:t>
            </a:r>
            <a:r>
              <a:rPr kumimoji="1" lang="en-US" altLang="ko-KR" sz="3200" b="1" dirty="0" smtClean="0"/>
              <a:t>–</a:t>
            </a:r>
            <a:r>
              <a:rPr kumimoji="1" lang="ko-KR" altLang="en-US" sz="3200" b="1" dirty="0" smtClean="0"/>
              <a:t>느슨한 컬렉션 스키마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3422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7935" y="1273421"/>
            <a:ext cx="4773827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유저의 게임 캐릭터 정보</a:t>
            </a:r>
            <a:endParaRPr lang="en-US" altLang="ko-KR" sz="1400" dirty="0" smtClean="0"/>
          </a:p>
          <a:p>
            <a:r>
              <a:rPr lang="ko-KR" altLang="en-US" sz="1400" dirty="0" smtClean="0"/>
              <a:t>class GameCharacter</a:t>
            </a:r>
          </a:p>
          <a:p>
            <a:r>
              <a:rPr lang="ko-KR" altLang="en-US" sz="1400" dirty="0" smtClean="0"/>
              <a:t>{</a:t>
            </a:r>
            <a:endParaRPr lang="en-US" altLang="ko-KR" sz="1400" dirty="0" smtClean="0"/>
          </a:p>
          <a:p>
            <a:r>
              <a:rPr lang="en-US" altLang="ko-KR" sz="1400" dirty="0" smtClean="0"/>
              <a:t>   .......</a:t>
            </a:r>
            <a:endParaRPr lang="ko-KR" altLang="en-US" sz="1400" dirty="0" smtClean="0"/>
          </a:p>
          <a:p>
            <a:r>
              <a:rPr lang="ko-KR" altLang="en-US" sz="1400" dirty="0" smtClean="0"/>
              <a:t>}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67935" y="286749"/>
            <a:ext cx="614407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주의 </a:t>
            </a:r>
            <a:r>
              <a:rPr kumimoji="1" lang="en-US" altLang="ko-KR" sz="3200" b="1" dirty="0" smtClean="0"/>
              <a:t>– RDBMS</a:t>
            </a:r>
            <a:r>
              <a:rPr kumimoji="1" lang="ko-KR" altLang="en-US" sz="3200" b="1" dirty="0" smtClean="0"/>
              <a:t>와 다른 </a:t>
            </a:r>
            <a:r>
              <a:rPr kumimoji="1" lang="en-US" altLang="ko-KR" sz="3200" b="1" dirty="0" smtClean="0"/>
              <a:t>DB </a:t>
            </a:r>
            <a:r>
              <a:rPr kumimoji="1" lang="ko-KR" altLang="en-US" sz="3200" b="1" dirty="0" smtClean="0"/>
              <a:t>설계</a:t>
            </a:r>
            <a:endParaRPr kumimoji="1" lang="ja-JP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936" y="5086207"/>
            <a:ext cx="693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GameCharacter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모두 같이 로딩할 때가 많다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UserGameInfo 와 </a:t>
            </a:r>
            <a:r>
              <a:rPr lang="en-US" altLang="ko-KR" dirty="0" err="1" smtClean="0"/>
              <a:t>GameCharacter</a:t>
            </a:r>
            <a:r>
              <a:rPr lang="ko-KR" altLang="en-US" dirty="0" smtClean="0"/>
              <a:t>를 같이 로딩 할 때가 많다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GameCharacter</a:t>
            </a:r>
            <a:r>
              <a:rPr lang="ko-KR" altLang="en-US" dirty="0" smtClean="0"/>
              <a:t>의 수는 정해져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크지 않다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대부분의 유저가 </a:t>
            </a:r>
            <a:r>
              <a:rPr lang="en-US" altLang="ko-KR" dirty="0" err="1" smtClean="0"/>
              <a:t>GameCharacter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GameCharacter</a:t>
            </a:r>
            <a:r>
              <a:rPr lang="ko-KR" altLang="en-US" dirty="0" smtClean="0"/>
              <a:t>의 데이터 크기는 작다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49091" y="3420991"/>
            <a:ext cx="324159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class UserGameCharacter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	public string _id;</a:t>
            </a:r>
          </a:p>
          <a:p>
            <a:r>
              <a:rPr lang="ko-KR" altLang="en-US" sz="1400" dirty="0"/>
              <a:t>	public Int64 CharID;</a:t>
            </a:r>
          </a:p>
          <a:p>
            <a:r>
              <a:rPr lang="ko-KR" altLang="en-US" sz="1400" dirty="0"/>
              <a:t>	GameCharacter Char;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98011" y="3420992"/>
            <a:ext cx="31550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class UserGameCharacter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	public string _id;</a:t>
            </a:r>
          </a:p>
          <a:p>
            <a:r>
              <a:rPr lang="ko-KR" altLang="en-US" sz="1400" dirty="0"/>
              <a:t>	public Int64 CharID;</a:t>
            </a:r>
          </a:p>
          <a:p>
            <a:r>
              <a:rPr lang="ko-KR" altLang="en-US" sz="1400" dirty="0"/>
              <a:t>	GameCharacter Char;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7935" y="2559218"/>
            <a:ext cx="4773827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유저의 게임 정보</a:t>
            </a:r>
          </a:p>
          <a:p>
            <a:r>
              <a:rPr lang="ko-KR" altLang="en-US" sz="1400" dirty="0" smtClean="0"/>
              <a:t>class UserGameInfo</a:t>
            </a:r>
          </a:p>
          <a:p>
            <a:r>
              <a:rPr lang="ko-KR" altLang="en-US" sz="1400" dirty="0" smtClean="0"/>
              <a:t>{</a:t>
            </a:r>
          </a:p>
          <a:p>
            <a:r>
              <a:rPr lang="ko-KR" altLang="en-US" sz="1400" dirty="0" smtClean="0"/>
              <a:t>	public string _id;</a:t>
            </a:r>
          </a:p>
          <a:p>
            <a:r>
              <a:rPr lang="ko-KR" altLang="en-US" sz="1400" dirty="0" smtClean="0"/>
              <a:t>	public Int64 Money;</a:t>
            </a:r>
          </a:p>
          <a:p>
            <a:r>
              <a:rPr lang="ko-KR" altLang="en-US" sz="1400" dirty="0" smtClean="0"/>
              <a:t>	public int Level;</a:t>
            </a:r>
          </a:p>
          <a:p>
            <a:r>
              <a:rPr lang="ko-KR" altLang="en-US" sz="1400" dirty="0" smtClean="0"/>
              <a:t>	public int Exp;</a:t>
            </a:r>
          </a:p>
          <a:p>
            <a:r>
              <a:rPr lang="ko-KR" altLang="en-US" sz="1400" dirty="0" smtClean="0"/>
              <a:t>	</a:t>
            </a:r>
          </a:p>
          <a:p>
            <a:r>
              <a:rPr lang="ko-KR" altLang="en-US" sz="1400" dirty="0" smtClean="0"/>
              <a:t>	List&lt;GameCharacter&gt; CharList;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47719" y="2446636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45427" y="3051659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98011" y="3035636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75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ataversity.net/wp-content/uploads/2013/09/no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42" y="497375"/>
            <a:ext cx="8032089" cy="61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</a:t>
            </a:r>
            <a:r>
              <a:rPr kumimoji="1" lang="ko-KR" altLang="en-US" sz="3200" b="1" dirty="0" smtClean="0"/>
              <a:t>추천 책</a:t>
            </a:r>
            <a:endParaRPr kumimoji="1" lang="ja-JP" altLang="en-US" sz="3200" b="1" dirty="0"/>
          </a:p>
        </p:txBody>
      </p:sp>
      <p:pic>
        <p:nvPicPr>
          <p:cNvPr id="6146" name="Picture 2" descr="http://image.yes24.com/goods/6719883/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53" y="1041007"/>
            <a:ext cx="4388271" cy="56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age.yes24.com/goods/12768398/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8" y="1041008"/>
            <a:ext cx="4670475" cy="56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510439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ko-KR" sz="3200" b="1" dirty="0" smtClean="0"/>
              <a:t> Tool</a:t>
            </a:r>
            <a:endParaRPr kumimoji="1" lang="ja-JP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4" y="1167618"/>
            <a:ext cx="5003929" cy="52120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49671" y="6379697"/>
            <a:ext cx="322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http://www.robomongo.org</a:t>
            </a:r>
            <a:r>
              <a:rPr lang="ko-KR" altLang="en-US" dirty="0" smtClean="0">
                <a:hlinkClick r:id="rId3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 descr="MongoDG GUI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31" y="2180878"/>
            <a:ext cx="6518320" cy="41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903907" y="6373123"/>
            <a:ext cx="3655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http://</a:t>
            </a:r>
            <a:r>
              <a:rPr lang="ko-KR" altLang="en-US" dirty="0" smtClean="0">
                <a:hlinkClick r:id="rId5"/>
              </a:rPr>
              <a:t>3t.io/mongochef#tab-id-9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8" name="Picture 4" descr="http://cfile22.uf.tistory.com/image/2435C745531DB0242C8460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71" y="888274"/>
            <a:ext cx="1499538" cy="12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file22.uf.tistory.com/image/251EF74F555C4F17177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09" y="299779"/>
            <a:ext cx="8803073" cy="61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116282" y="6403389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검색+필드선택+정렬 하기</a:t>
            </a:r>
          </a:p>
        </p:txBody>
      </p:sp>
    </p:spTree>
    <p:extLst>
      <p:ext uri="{BB962C8B-B14F-4D97-AF65-F5344CB8AC3E}">
        <p14:creationId xmlns:p14="http://schemas.microsoft.com/office/powerpoint/2010/main" val="1777613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3.uf.tistory.com/image/22093B3A554C5D5F01D8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77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3943" y="5678616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모든 문서의 특정 필드의 값을 변경하기</a:t>
            </a:r>
          </a:p>
        </p:txBody>
      </p:sp>
    </p:spTree>
    <p:extLst>
      <p:ext uri="{BB962C8B-B14F-4D97-AF65-F5344CB8AC3E}">
        <p14:creationId xmlns:p14="http://schemas.microsoft.com/office/powerpoint/2010/main" val="1601687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6" y="286749"/>
            <a:ext cx="784759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smtClean="0"/>
              <a:t>참고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6" y="1108223"/>
            <a:ext cx="102531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MongoDB 사례 중 핵심 정보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2"/>
              </a:rPr>
              <a:t>http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jacking.tistory.com/1257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en-US" altLang="ko-KR" dirty="0"/>
              <a:t>Tip 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jacking.tistory.com/1165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소셜게임</a:t>
            </a:r>
            <a:r>
              <a:rPr lang="ko-KR" altLang="en-US" dirty="0"/>
              <a:t> </a:t>
            </a:r>
            <a:r>
              <a:rPr lang="en-US" altLang="ko-KR" dirty="0" err="1"/>
              <a:t>AnimalLand</a:t>
            </a:r>
            <a:r>
              <a:rPr lang="ko-KR" altLang="en-US" dirty="0"/>
              <a:t>에서의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ko-KR" altLang="en-US" dirty="0" smtClean="0"/>
              <a:t>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jacking.tistory.com/1161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개발 포인트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www.slideshare.net/jacking/no-sql-mongodb-28910202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6"/>
              </a:rPr>
              <a:t>http://www.slideshare.net/jacking/no-sql-mongodb-28910203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게임 개발에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7"/>
              </a:rPr>
              <a:t>http://</a:t>
            </a:r>
            <a:r>
              <a:rPr lang="en-US" altLang="ko-KR" dirty="0" smtClean="0">
                <a:hlinkClick r:id="rId7"/>
              </a:rPr>
              <a:t>www.slideshare.net/jacking/nosql-mongodb-24295873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FIFA </a:t>
            </a:r>
            <a:r>
              <a:rPr lang="ko-KR" altLang="en-US" dirty="0"/>
              <a:t>온라인 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MongoDB </a:t>
            </a:r>
            <a:r>
              <a:rPr lang="ko-KR" altLang="en-US" dirty="0" err="1"/>
              <a:t>사용기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8"/>
              </a:rPr>
              <a:t>http</a:t>
            </a:r>
            <a:r>
              <a:rPr lang="en-US" altLang="ko-KR" dirty="0">
                <a:hlinkClick r:id="rId8"/>
              </a:rPr>
              <a:t>://</a:t>
            </a:r>
            <a:r>
              <a:rPr lang="en-US" altLang="ko-KR" dirty="0" smtClean="0">
                <a:hlinkClick r:id="rId8"/>
              </a:rPr>
              <a:t>www.slideshare.net/blahstyle/jwkim-ndc-mongodbfinal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06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6" y="1108223"/>
            <a:ext cx="115810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How </a:t>
            </a:r>
            <a:r>
              <a:rPr lang="en-US" altLang="ko-KR" dirty="0"/>
              <a:t>to use MongoDB as a pure in-memory DB (</a:t>
            </a:r>
            <a:r>
              <a:rPr lang="en-US" altLang="ko-KR" dirty="0" err="1"/>
              <a:t>Redis</a:t>
            </a:r>
            <a:r>
              <a:rPr lang="en-US" altLang="ko-KR" dirty="0"/>
              <a:t> style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edgystuff.tumblr.com/post/49304254688/how-to-use-mongodb-as-a-pure-in-memory-db-redis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MongoDB </a:t>
            </a:r>
            <a:r>
              <a:rPr lang="ko-KR" altLang="en-US" dirty="0"/>
              <a:t>2.8rc 릴리스 노트 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hlinkClick r:id="rId3"/>
              </a:rPr>
              <a:t>http</a:t>
            </a:r>
            <a:r>
              <a:rPr lang="ko-KR" altLang="en-US" dirty="0">
                <a:hlinkClick r:id="rId3"/>
              </a:rPr>
              <a:t>://jacking.tistory.com/1285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3.0 '</a:t>
            </a:r>
            <a:r>
              <a:rPr lang="en-US" altLang="ko-KR" dirty="0" err="1"/>
              <a:t>wiredTiger</a:t>
            </a:r>
            <a:r>
              <a:rPr lang="en-US" altLang="ko-KR" dirty="0"/>
              <a:t>' </a:t>
            </a:r>
            <a:r>
              <a:rPr lang="ko-KR" altLang="en-US" dirty="0" err="1"/>
              <a:t>스토리지엔진</a:t>
            </a:r>
            <a:r>
              <a:rPr lang="ko-KR" altLang="en-US" dirty="0"/>
              <a:t>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jacking.tistory.com/1309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Release Notes for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br>
              <a:rPr lang="en-US" altLang="ko-KR" dirty="0" smtClean="0"/>
            </a:br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>
                <a:hlinkClick r:id="rId5"/>
              </a:rPr>
              <a:t>://docs.mongodb.org/manual/release-notes/3.0</a:t>
            </a:r>
            <a:r>
              <a:rPr lang="en-US" altLang="ko-KR" dirty="0" smtClean="0">
                <a:hlinkClick r:id="rId5"/>
              </a:rPr>
              <a:t>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3.0 </a:t>
            </a:r>
            <a:r>
              <a:rPr lang="ko-KR" altLang="en-US" dirty="0"/>
              <a:t>이후의 </a:t>
            </a:r>
            <a:r>
              <a:rPr lang="en-US" altLang="ko-KR" dirty="0" smtClean="0"/>
              <a:t>Roadmap</a:t>
            </a:r>
            <a:br>
              <a:rPr lang="en-US" altLang="ko-KR" dirty="0" smtClean="0"/>
            </a:br>
            <a:r>
              <a:rPr lang="en-US" altLang="ko-KR" dirty="0" smtClean="0">
                <a:hlinkClick r:id="rId6"/>
              </a:rPr>
              <a:t>http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jacking.tistory.com/1249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– C</a:t>
            </a:r>
            <a:r>
              <a:rPr lang="en-US" altLang="ko-KR" dirty="0" smtClean="0"/>
              <a:t>#</a:t>
            </a:r>
            <a:br>
              <a:rPr lang="en-US" altLang="ko-KR" dirty="0" smtClean="0"/>
            </a:br>
            <a:r>
              <a:rPr lang="en-US" altLang="ko-KR" dirty="0" smtClean="0">
                <a:hlinkClick r:id="rId7"/>
              </a:rPr>
              <a:t>http</a:t>
            </a:r>
            <a:r>
              <a:rPr lang="en-US" altLang="ko-KR" dirty="0">
                <a:hlinkClick r:id="rId7"/>
              </a:rPr>
              <a:t>://</a:t>
            </a:r>
            <a:r>
              <a:rPr lang="en-US" altLang="ko-KR" dirty="0" smtClean="0">
                <a:hlinkClick r:id="rId7"/>
              </a:rPr>
              <a:t>jacking.tistory.com/1121</a:t>
            </a:r>
            <a:r>
              <a:rPr lang="en-US" altLang="ko-KR" dirty="0" smtClean="0"/>
              <a:t>    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Using MongoDB in .</a:t>
            </a:r>
            <a:r>
              <a:rPr lang="en-US" altLang="ko-KR" dirty="0" smtClean="0"/>
              <a:t>NET(</a:t>
            </a:r>
            <a:r>
              <a:rPr lang="ko-KR" altLang="en-US" dirty="0" smtClean="0"/>
              <a:t>동영상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hlinkClick r:id="rId8"/>
              </a:rPr>
              <a:t>http://www.dotnet-tv.com/2015/01/08/using-mongodb-in-net</a:t>
            </a:r>
            <a:r>
              <a:rPr lang="en-US" altLang="ko-KR" dirty="0" smtClean="0">
                <a:hlinkClick r:id="rId8"/>
              </a:rPr>
              <a:t>/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4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6" y="1108223"/>
            <a:ext cx="11581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몽고</a:t>
            </a:r>
            <a:r>
              <a:rPr lang="en-US" altLang="ko-KR" dirty="0"/>
              <a:t>DB </a:t>
            </a:r>
            <a:r>
              <a:rPr lang="ko-KR" altLang="en-US" dirty="0" err="1"/>
              <a:t>활용책</a:t>
            </a:r>
            <a:r>
              <a:rPr lang="ko-KR" altLang="en-US" dirty="0"/>
              <a:t> 정리 </a:t>
            </a:r>
            <a:r>
              <a:rPr lang="en-US" altLang="ko-KR" dirty="0"/>
              <a:t>(Tips 14-20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www.slideshare.net/chaeso/db-tips-1420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Shaping the Future of Travel with </a:t>
            </a:r>
            <a:r>
              <a:rPr lang="en-US" altLang="ko-KR" dirty="0" smtClean="0"/>
              <a:t>MongoDB</a:t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www.slideshare.net/mongodb/shaping-the-future-of-travel-with-mongodb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WHAT’S NEW IN MONGODB 3.0 PART 3: PERFORMANCE &amp; EFFICIENCY GAINS, NEW STORAGE </a:t>
            </a:r>
            <a:r>
              <a:rPr lang="en-US" altLang="ko-KR" dirty="0" smtClean="0"/>
              <a:t>ARCHITECTURE</a:t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www.mongodb.com/blog/post/whats-new-mongodb-30-part-3-performance-efficiency-gains-new-storage-architecture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5027" y="2802242"/>
            <a:ext cx="3165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/>
              <a:t>실습</a:t>
            </a:r>
            <a:endParaRPr lang="ko-KR" altLang="en-US" sz="9600" b="1" dirty="0"/>
          </a:p>
        </p:txBody>
      </p:sp>
      <p:pic>
        <p:nvPicPr>
          <p:cNvPr id="8194" name="Picture 2" descr="https://readytogo.microsoft.com/global/Asset/RTG%20Image%20Library/FY14%20-%20Visual%20Studio%202013/VS2013%20-%20Campaign%20Image_5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2" y="1007139"/>
            <a:ext cx="6601559" cy="43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lateral-thoughts.com/DevInLove/prez/img/ca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22" y="422348"/>
            <a:ext cx="7718646" cy="579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767360" y="6564314"/>
            <a:ext cx="3405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CAP </a:t>
            </a:r>
            <a:r>
              <a:rPr lang="ko-KR" altLang="en-US" sz="1200" b="1" dirty="0" smtClean="0"/>
              <a:t>이론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http</a:t>
            </a:r>
            <a:r>
              <a:rPr lang="ko-KR" altLang="en-US" sz="1200" b="1" dirty="0"/>
              <a:t>://develop.sunshiny.co.kr/883</a:t>
            </a:r>
          </a:p>
        </p:txBody>
      </p:sp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s.techhive.com/images/idge/imported/article/nww/2014/04/logo-mongodb-tagline-100275483-ori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29" y="1417954"/>
            <a:ext cx="8284950" cy="35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ja-JP" sz="3200" b="1" dirty="0" smtClean="0"/>
              <a:t> </a:t>
            </a:r>
            <a:r>
              <a:rPr kumimoji="1" lang="ko-KR" altLang="en-US" sz="3200" b="1" dirty="0" smtClean="0"/>
              <a:t>선택 이유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사용 사례가 많다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특히 </a:t>
            </a:r>
            <a:r>
              <a:rPr lang="ko-KR" altLang="en-US" sz="2000" dirty="0" err="1" smtClean="0"/>
              <a:t>모바일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소셜</a:t>
            </a:r>
            <a:r>
              <a:rPr lang="ko-KR" altLang="en-US" sz="2000" dirty="0" smtClean="0"/>
              <a:t> 게임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지인 중에 있다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멀티 플랫폼 지원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설치 및 사용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학습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이 쉽다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기존 </a:t>
            </a:r>
            <a:r>
              <a:rPr lang="en-US" altLang="ko-KR" sz="2000" dirty="0" smtClean="0"/>
              <a:t>RDBMS</a:t>
            </a:r>
            <a:r>
              <a:rPr lang="ko-KR" altLang="en-US" sz="2000" dirty="0" smtClean="0"/>
              <a:t>에 비해 성능이 좋다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Scale Out</a:t>
            </a:r>
            <a:r>
              <a:rPr lang="ko-KR" altLang="en-US" sz="2000" b="1" dirty="0" smtClean="0"/>
              <a:t>에 강하다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그리고 쉽다</a:t>
            </a:r>
            <a:r>
              <a:rPr lang="en-US" altLang="ko-KR" sz="2000" b="1" dirty="0" smtClean="0"/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 smtClean="0"/>
              <a:t>모바일</a:t>
            </a:r>
            <a:r>
              <a:rPr lang="ko-KR" altLang="en-US" sz="2000" b="1" dirty="0" smtClean="0"/>
              <a:t> 게임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비동기</a:t>
            </a:r>
            <a:r>
              <a:rPr lang="ko-KR" altLang="en-US" sz="2000" b="1" dirty="0" smtClean="0"/>
              <a:t> 네트워크 방식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구조에 적합하다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DBA </a:t>
            </a:r>
            <a:r>
              <a:rPr lang="ko-KR" altLang="en-US" sz="2000" b="1" dirty="0" smtClean="0"/>
              <a:t>없이 서버 프로그래머가 운용 할 수 있다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812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MongoDB</a:t>
            </a:r>
            <a:r>
              <a:rPr kumimoji="1" lang="en-US" altLang="ja-JP" sz="3200" b="1" dirty="0" smtClean="0"/>
              <a:t> </a:t>
            </a:r>
            <a:r>
              <a:rPr kumimoji="1" lang="ko-KR" altLang="en-US" sz="3200" b="1" dirty="0" smtClean="0"/>
              <a:t>특징</a:t>
            </a:r>
            <a:endParaRPr kumimoji="1" lang="ja-JP" altLang="en-US" sz="3200" b="1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문서 지향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레코드가 아닌 </a:t>
            </a:r>
            <a:r>
              <a:rPr lang="en-US" altLang="ja-JP" sz="1800" dirty="0" smtClean="0"/>
              <a:t>JSON </a:t>
            </a:r>
            <a:r>
              <a:rPr lang="ko-KR" altLang="en-US" sz="1800" dirty="0" smtClean="0"/>
              <a:t>오브젝트를 저장한다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smtClean="0"/>
              <a:t>스키마 </a:t>
            </a:r>
            <a:r>
              <a:rPr kumimoji="1" lang="ko-KR" altLang="en-US" dirty="0" err="1" smtClean="0"/>
              <a:t>레스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동적인 스키마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릴레이션</a:t>
            </a:r>
            <a:r>
              <a:rPr lang="ko-KR" altLang="en-US" sz="1800" dirty="0" smtClean="0"/>
              <a:t> 개념 없음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endParaRPr lang="en-US" altLang="ja-JP" sz="18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dirty="0" smtClean="0"/>
              <a:t>Memory-Mapped File</a:t>
            </a: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메모리 상에서 동작하는 것을 전제로 설계하여 고 성능을 낸다</a:t>
            </a:r>
            <a:r>
              <a:rPr lang="en-US" altLang="ko-KR" sz="1800" dirty="0" smtClean="0"/>
              <a:t>.</a:t>
            </a:r>
            <a:endParaRPr lang="ja-JP" altLang="en-US" sz="1800" dirty="0" smtClean="0"/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ko-KR" altLang="en-US" dirty="0" err="1" smtClean="0"/>
              <a:t>레플리케이션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샤딩</a:t>
            </a:r>
            <a:r>
              <a:rPr kumimoji="1" lang="ko-KR" altLang="en-US" dirty="0" smtClean="0"/>
              <a:t> 구성</a:t>
            </a:r>
            <a:endParaRPr kumimoji="1" lang="en-US" altLang="ja-JP" dirty="0" smtClean="0"/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 dirty="0" err="1" smtClean="0"/>
              <a:t>클라스터</a:t>
            </a:r>
            <a:r>
              <a:rPr lang="ko-KR" altLang="en-US" sz="1800" dirty="0" smtClean="0"/>
              <a:t> 구성 보다 자동적인 </a:t>
            </a:r>
            <a:r>
              <a:rPr lang="ko-KR" altLang="en-US" sz="1800" dirty="0" err="1" smtClean="0"/>
              <a:t>페일오버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샤딩을</a:t>
            </a:r>
            <a:r>
              <a:rPr lang="ko-KR" altLang="en-US" sz="1800" dirty="0" smtClean="0"/>
              <a:t> 구현</a:t>
            </a:r>
            <a:r>
              <a:rPr lang="en-US" altLang="ko-KR" sz="1800" dirty="0" smtClean="0"/>
              <a:t>.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2649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문서 지향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Schema-less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BSON </a:t>
            </a:r>
            <a:r>
              <a:rPr lang="ko-KR" altLang="en-US" sz="2000" dirty="0" smtClean="0"/>
              <a:t>형식</a:t>
            </a:r>
            <a:r>
              <a:rPr lang="en-US" altLang="ko-KR" sz="2000" dirty="0" smtClean="0"/>
              <a:t>(Binary JSON)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3" y="2723784"/>
            <a:ext cx="8557451" cy="37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933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인덱스 지원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6437" y="1223889"/>
            <a:ext cx="10761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문서 내의 어떤 속성에도 인덱스 작성 가능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Unique Index, </a:t>
            </a:r>
            <a:r>
              <a:rPr lang="ko-KR" altLang="en-US" sz="2000" dirty="0" smtClean="0"/>
              <a:t>복합 </a:t>
            </a:r>
            <a:r>
              <a:rPr lang="en-US" altLang="ko-KR" sz="2000" dirty="0" smtClean="0"/>
              <a:t>Index </a:t>
            </a:r>
            <a:r>
              <a:rPr lang="ko-KR" altLang="en-US" sz="2000" dirty="0" smtClean="0"/>
              <a:t>등이 있음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7695"/>
            <a:ext cx="4086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29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781</Words>
  <Application>Microsoft Office PowerPoint</Application>
  <PresentationFormat>사용자 지정</PresentationFormat>
  <Paragraphs>221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59</cp:revision>
  <dcterms:created xsi:type="dcterms:W3CDTF">2015-02-21T05:04:34Z</dcterms:created>
  <dcterms:modified xsi:type="dcterms:W3CDTF">2015-09-21T14:29:08Z</dcterms:modified>
</cp:coreProperties>
</file>