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05" r:id="rId4"/>
    <p:sldId id="307" r:id="rId5"/>
    <p:sldId id="306" r:id="rId6"/>
    <p:sldId id="266" r:id="rId7"/>
    <p:sldId id="271" r:id="rId8"/>
    <p:sldId id="260" r:id="rId9"/>
    <p:sldId id="296" r:id="rId10"/>
    <p:sldId id="297" r:id="rId11"/>
    <p:sldId id="299" r:id="rId12"/>
    <p:sldId id="301" r:id="rId13"/>
    <p:sldId id="300" r:id="rId14"/>
    <p:sldId id="267" r:id="rId15"/>
    <p:sldId id="269" r:id="rId16"/>
    <p:sldId id="270" r:id="rId17"/>
    <p:sldId id="295" r:id="rId18"/>
    <p:sldId id="272" r:id="rId19"/>
    <p:sldId id="273" r:id="rId20"/>
    <p:sldId id="277" r:id="rId21"/>
    <p:sldId id="274" r:id="rId22"/>
    <p:sldId id="276" r:id="rId23"/>
    <p:sldId id="278" r:id="rId24"/>
    <p:sldId id="279" r:id="rId25"/>
    <p:sldId id="280" r:id="rId26"/>
    <p:sldId id="281" r:id="rId27"/>
    <p:sldId id="282" r:id="rId28"/>
    <p:sldId id="304" r:id="rId29"/>
    <p:sldId id="284" r:id="rId30"/>
    <p:sldId id="285" r:id="rId31"/>
    <p:sldId id="268" r:id="rId32"/>
    <p:sldId id="275" r:id="rId33"/>
    <p:sldId id="259" r:id="rId34"/>
    <p:sldId id="292" r:id="rId35"/>
    <p:sldId id="293" r:id="rId36"/>
    <p:sldId id="294" r:id="rId37"/>
    <p:sldId id="257" r:id="rId38"/>
    <p:sldId id="298" r:id="rId39"/>
    <p:sldId id="308" r:id="rId40"/>
    <p:sldId id="302" r:id="rId41"/>
    <p:sldId id="303" r:id="rId42"/>
    <p:sldId id="25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choiHeungb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OpenTech/redis/releas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ko-kr/services/cach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StackExchange.Redi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article.joins.com/news/article/article.asp?Total_ID=3272619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neuecc/CloudStructure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.kr/url?sa=i&amp;rct=j&amp;q=&amp;esrc=s&amp;source=images&amp;cd=&amp;ved=0CAcQjRw&amp;url=http://www.youtube.com/watch?v%3DC53y9uzjSIs&amp;ei=3yEIVY-QI6LEmAWb3YLgCg&amp;bvm=bv.88198703,d.dGY&amp;psig=AFQjCNFeQ3JU4X7LQ-QVLZJZ03u6g210IQ&amp;ust=1426682709038813&amp;cad=rjt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desktop.com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fastoredis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File:Redis_Logo.svg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forioso/10173379225" TargetMode="External"/><Relationship Id="rId2" Type="http://schemas.openxmlformats.org/officeDocument/2006/relationships/hyperlink" Target="http://kerocat.tistory.com/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joinc.co.kr/modules/moniwiki/wiki.php/man/12/REDIS/PubSub" TargetMode="External"/><Relationship Id="rId5" Type="http://schemas.openxmlformats.org/officeDocument/2006/relationships/hyperlink" Target="http://ezambo.com:9000/sexyguy/CrossysStudy/post/10" TargetMode="External"/><Relationship Id="rId4" Type="http://schemas.openxmlformats.org/officeDocument/2006/relationships/hyperlink" Target="http://www.slideshare.net/knight1128/redis-8896084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charsyam2/redis-edu-5" TargetMode="External"/><Relationship Id="rId2" Type="http://schemas.openxmlformats.org/officeDocument/2006/relationships/hyperlink" Target="http://www.joinc.co.kr/modules/moniwiki/wiki.php/man/12/REDIS/DataModeling#s-12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marcgravell.com/2014/03/so-i-went-and-wrote-another-redis-client.html" TargetMode="External"/><Relationship Id="rId4" Type="http://schemas.openxmlformats.org/officeDocument/2006/relationships/hyperlink" Target="http://blog.powerumc.kr/469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://bchavez.bitarmory.com/archive/2014/07/02/visual-studio-2013-loading-splash-screen-slow.aspx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soin.tistory.com/1" TargetMode="External"/><Relationship Id="rId2" Type="http://schemas.openxmlformats.org/officeDocument/2006/relationships/hyperlink" Target="http://cs-arthur.tistory.com/11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edis.io/download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blog.outsider.ne.kr/76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hocolatey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1048" y="1224922"/>
            <a:ext cx="10403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600" dirty="0" err="1"/>
              <a:t>Redis</a:t>
            </a:r>
            <a:r>
              <a:rPr lang="en-US" altLang="ko-KR" sz="9600" dirty="0"/>
              <a:t> </a:t>
            </a:r>
            <a:r>
              <a:rPr lang="ko-KR" altLang="en-US" sz="9600" dirty="0"/>
              <a:t>프로그래밍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6622869" y="5995850"/>
            <a:ext cx="5547274" cy="813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sz="2000" b="1" dirty="0" smtClean="0">
                <a:solidFill>
                  <a:schemeClr val="tx1"/>
                </a:solidFill>
                <a:hlinkClick r:id="rId2"/>
              </a:rPr>
              <a:t>github.com/jacking75/choiHeungbae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file21.uf.tistory.com/image/247D8A395335266718CD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33" y="524925"/>
            <a:ext cx="7734300" cy="61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5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cfile23.uf.tistory.com/image/2218B539533526680CED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36" y="766738"/>
            <a:ext cx="8201317" cy="59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4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085" y="220115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Redis</a:t>
            </a:r>
            <a:r>
              <a:rPr lang="ko-KR" altLang="en-US" sz="3600" b="1" dirty="0" smtClean="0"/>
              <a:t>용</a:t>
            </a:r>
            <a:r>
              <a:rPr lang="en-US" altLang="ko-KR" sz="3600" b="1" dirty="0" smtClean="0"/>
              <a:t> Windows </a:t>
            </a:r>
            <a:r>
              <a:rPr lang="ko-KR" altLang="en-US" sz="3600" b="1" dirty="0" smtClean="0"/>
              <a:t>설치 </a:t>
            </a:r>
            <a:r>
              <a:rPr lang="en-US" altLang="ko-KR" sz="3600" b="1" dirty="0" smtClean="0"/>
              <a:t>2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344" y="992724"/>
            <a:ext cx="7877175" cy="52101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22078" y="6202899"/>
            <a:ext cx="517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github.com/MSOpenTech/redis/releases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82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25" y="475664"/>
            <a:ext cx="9267825" cy="53721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83169" y="5847764"/>
            <a:ext cx="5341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http://azure.microsoft.com/ko-kr/services/cache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80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34" y="462786"/>
            <a:ext cx="5755484" cy="254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18" y="818327"/>
            <a:ext cx="4861627" cy="183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5421" y="3010485"/>
            <a:ext cx="11619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err="1"/>
              <a:t>Redis</a:t>
            </a:r>
            <a:r>
              <a:rPr lang="ko-KR" altLang="en-US" sz="4800" dirty="0"/>
              <a:t>의 </a:t>
            </a:r>
            <a:r>
              <a:rPr lang="en-US" altLang="ko-KR" sz="4800" dirty="0"/>
              <a:t>.NET </a:t>
            </a:r>
            <a:r>
              <a:rPr lang="ko-KR" altLang="en-US" sz="4800" dirty="0"/>
              <a:t>라이브러리로 </a:t>
            </a:r>
            <a:r>
              <a:rPr lang="en-US" altLang="ko-KR" sz="4800" dirty="0"/>
              <a:t>'</a:t>
            </a:r>
            <a:r>
              <a:rPr lang="en-US" altLang="ko-KR" sz="4800" dirty="0" err="1"/>
              <a:t>ServiceStack.Redis</a:t>
            </a:r>
            <a:r>
              <a:rPr lang="en-US" altLang="ko-KR" sz="4800" dirty="0"/>
              <a:t>'</a:t>
            </a:r>
            <a:r>
              <a:rPr lang="ko-KR" altLang="en-US" sz="4800" dirty="0"/>
              <a:t>와 </a:t>
            </a:r>
            <a:endParaRPr lang="en-US" altLang="ko-KR" sz="4800" dirty="0" smtClean="0"/>
          </a:p>
          <a:p>
            <a:r>
              <a:rPr lang="en-US" altLang="ko-KR" sz="4800" strike="sngStrike" dirty="0" smtClean="0"/>
              <a:t>'</a:t>
            </a:r>
            <a:r>
              <a:rPr lang="en-US" altLang="ko-KR" sz="4800" strike="sngStrike" dirty="0" err="1" smtClean="0"/>
              <a:t>BookSleeve</a:t>
            </a:r>
            <a:r>
              <a:rPr lang="en-US" altLang="ko-KR" sz="4800" strike="sngStrike" dirty="0"/>
              <a:t>‘</a:t>
            </a:r>
            <a:r>
              <a:rPr lang="en-US" altLang="ko-KR" sz="4800" dirty="0" smtClean="0"/>
              <a:t>’</a:t>
            </a:r>
            <a:r>
              <a:rPr lang="en-US" altLang="ko-KR" sz="4800" dirty="0" err="1" smtClean="0"/>
              <a:t>StackExchange.Redis</a:t>
            </a:r>
            <a:r>
              <a:rPr lang="en-US" altLang="ko-KR" sz="4800" dirty="0" smtClean="0"/>
              <a:t>’</a:t>
            </a:r>
            <a:r>
              <a:rPr lang="ko-KR" altLang="en-US" sz="4800" dirty="0" smtClean="0"/>
              <a:t>가 </a:t>
            </a:r>
            <a:r>
              <a:rPr lang="ko-KR" altLang="en-US" sz="4800" dirty="0"/>
              <a:t>있다</a:t>
            </a:r>
            <a:r>
              <a:rPr lang="en-US" altLang="ko-KR" sz="4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034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728600"/>
            <a:ext cx="7214218" cy="544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61381" y="728600"/>
            <a:ext cx="62104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/>
              <a:t>추천</a:t>
            </a:r>
            <a:r>
              <a:rPr lang="en-US" altLang="ko-KR" sz="4800" b="1" dirty="0"/>
              <a:t>!!!</a:t>
            </a:r>
          </a:p>
          <a:p>
            <a:r>
              <a:rPr lang="en-US" altLang="ko-KR" sz="4800" b="1" dirty="0" err="1"/>
              <a:t>StackExchange.Redis</a:t>
            </a:r>
            <a:endParaRPr lang="en-US" altLang="ko-KR" sz="4800" b="1" dirty="0"/>
          </a:p>
        </p:txBody>
      </p:sp>
      <p:sp>
        <p:nvSpPr>
          <p:cNvPr id="3" name="직사각형 2"/>
          <p:cNvSpPr/>
          <p:nvPr/>
        </p:nvSpPr>
        <p:spPr>
          <a:xfrm>
            <a:off x="2761741" y="6349458"/>
            <a:ext cx="6768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Stack Overflow</a:t>
            </a:r>
            <a:r>
              <a:rPr lang="ko-KR" altLang="en-US" sz="1400"/>
              <a:t>에서 근무하고 </a:t>
            </a:r>
            <a:r>
              <a:rPr lang="en-US" altLang="ko-KR" sz="1400"/>
              <a:t>protobuf-net</a:t>
            </a:r>
            <a:r>
              <a:rPr lang="ko-KR" altLang="en-US" sz="1400"/>
              <a:t>을 만든 </a:t>
            </a:r>
            <a:r>
              <a:rPr lang="en-US" altLang="ko-KR" sz="1400"/>
              <a:t>Marc Gravell</a:t>
            </a:r>
            <a:r>
              <a:rPr lang="ko-KR" altLang="en-US" sz="1400"/>
              <a:t>씨가 만들었다</a:t>
            </a:r>
          </a:p>
        </p:txBody>
      </p:sp>
    </p:spTree>
    <p:extLst>
      <p:ext uri="{BB962C8B-B14F-4D97-AF65-F5344CB8AC3E}">
        <p14:creationId xmlns:p14="http://schemas.microsoft.com/office/powerpoint/2010/main" val="153079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30" y="586300"/>
            <a:ext cx="7229475" cy="5010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25724" y="5706180"/>
            <a:ext cx="605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github.com/StackExchange/StackExchange.Redis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87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07568" y="162880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/>
              <a:t>"</a:t>
            </a:r>
            <a:r>
              <a:rPr lang="ko-KR" altLang="en-US" sz="6000" b="1"/>
              <a:t>모든 것이 비동기로 파이프라인으로 동작한다</a:t>
            </a:r>
            <a:r>
              <a:rPr lang="en-US" altLang="ko-KR" sz="6000" b="1"/>
              <a:t>"</a:t>
            </a:r>
            <a:endParaRPr lang="ko-KR" altLang="en-US" sz="6000" b="1"/>
          </a:p>
        </p:txBody>
      </p:sp>
    </p:spTree>
    <p:extLst>
      <p:ext uri="{BB962C8B-B14F-4D97-AF65-F5344CB8AC3E}">
        <p14:creationId xmlns:p14="http://schemas.microsoft.com/office/powerpoint/2010/main" val="68815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423" y="234183"/>
            <a:ext cx="359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파이프닝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1953363" y="1628801"/>
            <a:ext cx="333517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1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2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3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4</a:t>
            </a:r>
            <a:endParaRPr lang="ko-KR" altLang="en-US" sz="3200"/>
          </a:p>
        </p:txBody>
      </p:sp>
      <p:sp>
        <p:nvSpPr>
          <p:cNvPr id="5" name="직사각형 4"/>
          <p:cNvSpPr/>
          <p:nvPr/>
        </p:nvSpPr>
        <p:spPr>
          <a:xfrm>
            <a:off x="6744072" y="1628799"/>
            <a:ext cx="32403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Client: INCR X</a:t>
            </a:r>
          </a:p>
          <a:p>
            <a:r>
              <a:rPr lang="fr-FR" altLang="ko-KR" sz="3200"/>
              <a:t>Server: 1</a:t>
            </a:r>
          </a:p>
          <a:p>
            <a:r>
              <a:rPr lang="fr-FR" altLang="ko-KR" sz="3200"/>
              <a:t>Server: 2</a:t>
            </a:r>
          </a:p>
          <a:p>
            <a:r>
              <a:rPr lang="fr-FR" altLang="ko-KR" sz="3200"/>
              <a:t>Server: 3</a:t>
            </a:r>
          </a:p>
          <a:p>
            <a:r>
              <a:rPr lang="fr-FR" altLang="ko-KR" sz="3200"/>
              <a:t>Server: 4</a:t>
            </a:r>
            <a:endParaRPr lang="ko-KR" altLang="en-US" sz="32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415" y="2852937"/>
            <a:ext cx="1680885" cy="116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80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13186" y="608331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/>
              <a:t>파이프닝을 사용하면 클라이언트와 서버간 통신이 </a:t>
            </a:r>
            <a:r>
              <a:rPr lang="en-US" altLang="ko-KR" sz="4800"/>
              <a:t>1</a:t>
            </a:r>
            <a:r>
              <a:rPr lang="ko-KR" altLang="en-US" sz="4800"/>
              <a:t>번으로 끝난다</a:t>
            </a:r>
            <a:r>
              <a:rPr lang="en-US" altLang="ko-KR" sz="4800"/>
              <a:t>. </a:t>
            </a:r>
          </a:p>
          <a:p>
            <a:endParaRPr lang="en-US" altLang="ko-KR" sz="4800"/>
          </a:p>
          <a:p>
            <a:r>
              <a:rPr lang="ko-KR" altLang="en-US" sz="4800"/>
              <a:t>단순히 </a:t>
            </a:r>
            <a:r>
              <a:rPr lang="en-US" altLang="ko-KR" sz="4800"/>
              <a:t>GET, SET </a:t>
            </a:r>
            <a:r>
              <a:rPr lang="ko-KR" altLang="en-US" sz="4800"/>
              <a:t>뿐만이 아닌 다양한 조작을 파이프닝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66455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913436" y="1100138"/>
            <a:ext cx="9150804" cy="5008394"/>
            <a:chOff x="1913436" y="1100138"/>
            <a:chExt cx="9150804" cy="5008394"/>
          </a:xfrm>
        </p:grpSpPr>
        <p:grpSp>
          <p:nvGrpSpPr>
            <p:cNvPr id="6" name="그룹 5"/>
            <p:cNvGrpSpPr/>
            <p:nvPr/>
          </p:nvGrpSpPr>
          <p:grpSpPr>
            <a:xfrm>
              <a:off x="1913436" y="1100138"/>
              <a:ext cx="9150804" cy="5008394"/>
              <a:chOff x="1913436" y="1100138"/>
              <a:chExt cx="9150804" cy="5008394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436" y="1100138"/>
                <a:ext cx="8144963" cy="5008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2512423" y="1155248"/>
                <a:ext cx="7741920" cy="391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021874" y="1449977"/>
                <a:ext cx="7741920" cy="953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513908" y="2079171"/>
                <a:ext cx="7550332" cy="953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3526965" y="2799860"/>
              <a:ext cx="6714309" cy="3189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03824" y="2325132"/>
              <a:ext cx="67590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/>
                <a:t>애플리케이션 </a:t>
              </a:r>
              <a:r>
                <a:rPr lang="ko-KR" altLang="en-US" sz="2400" dirty="0"/>
                <a:t>단위</a:t>
              </a:r>
              <a:r>
                <a:rPr lang="en-US" altLang="ko-KR" sz="2400" dirty="0"/>
                <a:t>(</a:t>
              </a:r>
              <a:r>
                <a:rPr lang="ko-KR" altLang="en-US" sz="2400" dirty="0"/>
                <a:t>고정 데이터</a:t>
              </a:r>
              <a:r>
                <a:rPr lang="en-US" altLang="ko-KR" sz="2400" dirty="0"/>
                <a:t>) - Static </a:t>
              </a:r>
              <a:r>
                <a:rPr lang="ko-KR" altLang="en-US" sz="2400" dirty="0"/>
                <a:t>변수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12423" y="1166525"/>
              <a:ext cx="65053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/>
                <a:t>영구적으로 보존하는 영역 </a:t>
              </a:r>
              <a:r>
                <a:rPr lang="en-US" altLang="ko-KR" sz="2400" dirty="0"/>
                <a:t>- </a:t>
              </a:r>
              <a:r>
                <a:rPr lang="ko-KR" altLang="en-US" sz="2400" dirty="0"/>
                <a:t>데이터 베이스 등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37917" y="1695938"/>
              <a:ext cx="54797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/>
                <a:t>일시적 보존 </a:t>
              </a:r>
              <a:r>
                <a:rPr lang="en-US" altLang="ko-KR" sz="2400" dirty="0"/>
                <a:t>-  </a:t>
              </a:r>
              <a:r>
                <a:rPr lang="en-US" altLang="ko-KR" sz="2400" dirty="0" err="1"/>
                <a:t>Memcached</a:t>
              </a:r>
              <a:r>
                <a:rPr lang="en-US" altLang="ko-KR" sz="2400" dirty="0"/>
                <a:t> / </a:t>
              </a:r>
              <a:r>
                <a:rPr lang="en-US" altLang="ko-KR" sz="2400" dirty="0" err="1"/>
                <a:t>Redis</a:t>
              </a:r>
              <a:r>
                <a:rPr lang="en-US" altLang="ko-KR" sz="2400" dirty="0"/>
                <a:t> </a:t>
              </a:r>
              <a:r>
                <a:rPr lang="ko-KR" altLang="en-US" sz="2400" dirty="0"/>
                <a:t>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65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678" y="22011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암묵적 </a:t>
            </a:r>
            <a:r>
              <a:rPr lang="ko-KR" altLang="en-US" sz="3600" b="1" dirty="0" err="1"/>
              <a:t>파이프닝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301350" y="978496"/>
            <a:ext cx="11571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내부에서 </a:t>
            </a:r>
            <a:r>
              <a:rPr lang="ko-KR" altLang="en-US" sz="2400" dirty="0" err="1"/>
              <a:t>블럭킹</a:t>
            </a:r>
            <a:r>
              <a:rPr lang="ko-KR" altLang="en-US" sz="2400" dirty="0"/>
              <a:t> 큐를 사용하여 명령어를 축척하고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또 큐가 비었는지 감시하고</a:t>
            </a:r>
            <a:r>
              <a:rPr lang="en-US" altLang="ko-KR" sz="2400" dirty="0"/>
              <a:t>, </a:t>
            </a:r>
            <a:r>
              <a:rPr lang="ko-KR" altLang="en-US" sz="2400" dirty="0"/>
              <a:t>명령어를 보내는</a:t>
            </a:r>
            <a:r>
              <a:rPr lang="en-US" altLang="ko-KR" sz="2400" dirty="0"/>
              <a:t>(</a:t>
            </a:r>
            <a:r>
              <a:rPr lang="ko-KR" altLang="en-US" sz="2400" dirty="0"/>
              <a:t>네트워크로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워커가</a:t>
            </a:r>
            <a:r>
              <a:rPr lang="ko-KR" altLang="en-US" sz="2400" dirty="0"/>
              <a:t> 동작하고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워커가</a:t>
            </a:r>
            <a:r>
              <a:rPr lang="ko-KR" altLang="en-US" sz="2400" dirty="0"/>
              <a:t> 동작할 때 큐에 복수의 명령어가 </a:t>
            </a:r>
            <a:r>
              <a:rPr lang="ko-KR" altLang="en-US" sz="2400" dirty="0" err="1"/>
              <a:t>축척되면</a:t>
            </a:r>
            <a:r>
              <a:rPr lang="ko-KR" altLang="en-US" sz="2400" dirty="0"/>
              <a:t> 이것들이 모두 일괄적으로 </a:t>
            </a:r>
            <a:r>
              <a:rPr lang="ko-KR" altLang="en-US" sz="2400" dirty="0" err="1"/>
              <a:t>파이프닝으로</a:t>
            </a:r>
            <a:r>
              <a:rPr lang="ko-KR" altLang="en-US" sz="2400" dirty="0"/>
              <a:t> 보낸다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즉 같은 타이밍에 발행된 명령어는 자동적으로 </a:t>
            </a:r>
            <a:r>
              <a:rPr lang="ko-KR" altLang="en-US" sz="2400" dirty="0" err="1"/>
              <a:t>파이프닝화</a:t>
            </a:r>
            <a:r>
              <a:rPr lang="ko-KR" altLang="en-US" sz="2400" dirty="0"/>
              <a:t> 된다</a:t>
            </a:r>
            <a:r>
              <a:rPr lang="en-US" altLang="ko-KR" sz="2400" dirty="0"/>
              <a:t>.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또 네트워크 접근은 </a:t>
            </a:r>
            <a:r>
              <a:rPr lang="ko-KR" altLang="en-US" sz="2400" dirty="0" err="1"/>
              <a:t>비동기</a:t>
            </a:r>
            <a:r>
              <a:rPr lang="ko-KR" altLang="en-US" sz="2400" dirty="0"/>
              <a:t> </a:t>
            </a:r>
            <a:r>
              <a:rPr lang="en-US" altLang="ko-KR" sz="2400" dirty="0"/>
              <a:t>I/O</a:t>
            </a:r>
            <a:r>
              <a:rPr lang="ko-KR" altLang="en-US" sz="2400" dirty="0"/>
              <a:t>로 소켓 통신을 하므로 </a:t>
            </a:r>
            <a:r>
              <a:rPr lang="ko-KR" altLang="en-US" sz="2400" dirty="0" err="1"/>
              <a:t>파이프닝</a:t>
            </a:r>
            <a:r>
              <a:rPr lang="ko-KR" altLang="en-US" sz="2400" dirty="0"/>
              <a:t> 송신 동안의 대기 시간은 최소화 시킨다</a:t>
            </a:r>
          </a:p>
        </p:txBody>
      </p:sp>
    </p:spTree>
    <p:extLst>
      <p:ext uri="{BB962C8B-B14F-4D97-AF65-F5344CB8AC3E}">
        <p14:creationId xmlns:p14="http://schemas.microsoft.com/office/powerpoint/2010/main" val="363477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423" y="234183"/>
            <a:ext cx="359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설치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063866"/>
            <a:ext cx="857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70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963" y="764705"/>
            <a:ext cx="113666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err="1"/>
              <a:t>StackExchange.Redis</a:t>
            </a:r>
            <a:r>
              <a:rPr lang="ko-KR" altLang="en-US" sz="4800" dirty="0" smtClean="0"/>
              <a:t>는 </a:t>
            </a:r>
            <a:r>
              <a:rPr lang="ko-KR" altLang="en-US" sz="4800" dirty="0"/>
              <a:t>모든 조작이 </a:t>
            </a:r>
            <a:r>
              <a:rPr lang="ko-KR" altLang="en-US" sz="4800" dirty="0" err="1"/>
              <a:t>비동기이기</a:t>
            </a:r>
            <a:r>
              <a:rPr lang="ko-KR" altLang="en-US" sz="4800" dirty="0"/>
              <a:t> 때문에 반환 값은 </a:t>
            </a:r>
            <a:r>
              <a:rPr lang="en-US" altLang="ko-KR" sz="4800" b="1" dirty="0"/>
              <a:t>Task </a:t>
            </a:r>
            <a:r>
              <a:rPr lang="ko-KR" altLang="en-US" sz="4800" b="1" dirty="0"/>
              <a:t>형</a:t>
            </a:r>
            <a:r>
              <a:rPr lang="ko-KR" altLang="en-US" sz="4800" dirty="0"/>
              <a:t>이 된다</a:t>
            </a:r>
            <a:r>
              <a:rPr lang="en-US" altLang="ko-KR" sz="4800" dirty="0"/>
              <a:t>. </a:t>
            </a:r>
          </a:p>
          <a:p>
            <a:endParaRPr lang="en-US" altLang="ko-KR" sz="4800" dirty="0" smtClean="0"/>
          </a:p>
          <a:p>
            <a:r>
              <a:rPr lang="en-US" altLang="ko-KR" sz="4800" dirty="0" smtClean="0"/>
              <a:t>C</a:t>
            </a:r>
            <a:r>
              <a:rPr lang="en-US" altLang="ko-KR" sz="4800" dirty="0"/>
              <a:t># 5.0 </a:t>
            </a:r>
            <a:r>
              <a:rPr lang="ko-KR" altLang="en-US" sz="4800" dirty="0"/>
              <a:t>에서 생긴 </a:t>
            </a:r>
            <a:r>
              <a:rPr lang="en-US" altLang="ko-KR" sz="4800" b="1" dirty="0" err="1"/>
              <a:t>async</a:t>
            </a:r>
            <a:r>
              <a:rPr lang="en-US" altLang="ko-KR" sz="4800" b="1" dirty="0"/>
              <a:t>/await </a:t>
            </a:r>
            <a:r>
              <a:rPr lang="ko-KR" altLang="en-US" sz="4800" b="1" dirty="0" err="1"/>
              <a:t>메소드</a:t>
            </a:r>
            <a:r>
              <a:rPr lang="ko-KR" altLang="en-US" sz="4800" dirty="0" err="1"/>
              <a:t>를</a:t>
            </a:r>
            <a:r>
              <a:rPr lang="ko-KR" altLang="en-US" sz="4800" dirty="0"/>
              <a:t> 사용하면 </a:t>
            </a:r>
            <a:r>
              <a:rPr lang="ko-KR" altLang="en-US" sz="4800" dirty="0" err="1"/>
              <a:t>비동기</a:t>
            </a:r>
            <a:r>
              <a:rPr lang="ko-KR" altLang="en-US" sz="4800" dirty="0"/>
              <a:t> 조작을 활용하기 쉬워진다</a:t>
            </a:r>
          </a:p>
        </p:txBody>
      </p:sp>
    </p:spTree>
    <p:extLst>
      <p:ext uri="{BB962C8B-B14F-4D97-AF65-F5344CB8AC3E}">
        <p14:creationId xmlns:p14="http://schemas.microsoft.com/office/powerpoint/2010/main" val="3356066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8344" y="332657"/>
            <a:ext cx="5845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/>
              <a:t>연결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55032" y="1268761"/>
            <a:ext cx="8245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RedisConnection </a:t>
            </a:r>
            <a:r>
              <a:rPr lang="ko-KR" altLang="en-US"/>
              <a:t>오브젝트</a:t>
            </a:r>
            <a:r>
              <a:rPr lang="en-US" altLang="ko-KR"/>
              <a:t>(=Redis </a:t>
            </a:r>
            <a:r>
              <a:rPr lang="ko-KR" altLang="en-US"/>
              <a:t>서버로의 접속</a:t>
            </a:r>
            <a:r>
              <a:rPr lang="en-US" altLang="ko-KR"/>
              <a:t>)</a:t>
            </a:r>
            <a:r>
              <a:rPr lang="ko-KR" altLang="en-US"/>
              <a:t>는 단독으로 열지 않고 공유 하고 있다</a:t>
            </a:r>
            <a:r>
              <a:rPr lang="en-US" altLang="ko-KR"/>
              <a:t>. </a:t>
            </a:r>
            <a:r>
              <a:rPr lang="ko-KR" altLang="en-US"/>
              <a:t>접속을 관리하도록 아래와 같은 코드를 준비한다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79576" y="1919730"/>
            <a:ext cx="79208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public static class </a:t>
            </a:r>
            <a:r>
              <a:rPr lang="en-US" altLang="ko-KR" sz="1200" dirty="0" err="1"/>
              <a:t>RedisConnectionManager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RedisConnection</a:t>
            </a:r>
            <a:r>
              <a:rPr lang="en-US" altLang="ko-KR" sz="1200" dirty="0"/>
              <a:t> connection;</a:t>
            </a:r>
          </a:p>
          <a:p>
            <a:r>
              <a:rPr lang="en-US" altLang="ko-KR" sz="1200" dirty="0"/>
              <a:t>  static object </a:t>
            </a:r>
            <a:r>
              <a:rPr lang="en-US" altLang="ko-KR" sz="1200" dirty="0" err="1"/>
              <a:t>connectionLock</a:t>
            </a:r>
            <a:r>
              <a:rPr lang="en-US" altLang="ko-KR" sz="1200" dirty="0"/>
              <a:t> = new object();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public static </a:t>
            </a:r>
            <a:r>
              <a:rPr lang="en-US" altLang="ko-KR" sz="1200" dirty="0" err="1"/>
              <a:t>RedisConnection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GetConnection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if ((connection == null)</a:t>
            </a:r>
          </a:p>
          <a:p>
            <a:r>
              <a:rPr lang="en-US" altLang="ko-KR" sz="1200" dirty="0"/>
              <a:t>        ||  ( (</a:t>
            </a:r>
            <a:r>
              <a:rPr lang="en-US" altLang="ko-KR" sz="1200" dirty="0" err="1"/>
              <a:t>connection.State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RedisConnectionBase.ConnectionState.Open</a:t>
            </a:r>
            <a:r>
              <a:rPr lang="en-US" altLang="ko-KR" sz="1200" dirty="0"/>
              <a:t>) &amp;&amp; </a:t>
            </a:r>
          </a:p>
          <a:p>
            <a:r>
              <a:rPr lang="en-US" altLang="ko-KR" sz="1200" dirty="0"/>
              <a:t>            (</a:t>
            </a:r>
            <a:r>
              <a:rPr lang="en-US" altLang="ko-KR" sz="1200" dirty="0" err="1"/>
              <a:t>connection.State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RedisConnectionBase.ConnectionState.Opening</a:t>
            </a:r>
            <a:r>
              <a:rPr lang="en-US" altLang="ko-KR" sz="1200" dirty="0"/>
              <a:t>) ))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lock (</a:t>
            </a:r>
            <a:r>
              <a:rPr lang="en-US" altLang="ko-KR" sz="1200" dirty="0" err="1"/>
              <a:t>connectionLock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{</a:t>
            </a:r>
          </a:p>
          <a:p>
            <a:r>
              <a:rPr lang="en-US" altLang="ko-KR" sz="1200" dirty="0"/>
              <a:t>        if ((connection == null)</a:t>
            </a:r>
          </a:p>
          <a:p>
            <a:r>
              <a:rPr lang="en-US" altLang="ko-KR" sz="1200" dirty="0"/>
              <a:t>           || ( (</a:t>
            </a:r>
            <a:r>
              <a:rPr lang="en-US" altLang="ko-KR" sz="1200" dirty="0" err="1"/>
              <a:t>connection.State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RedisConnectionBase.ConnectionState.Open</a:t>
            </a:r>
            <a:r>
              <a:rPr lang="en-US" altLang="ko-KR" sz="1200" dirty="0"/>
              <a:t>) &amp;&amp; </a:t>
            </a:r>
          </a:p>
          <a:p>
            <a:r>
              <a:rPr lang="en-US" altLang="ko-KR" sz="1200" dirty="0"/>
              <a:t>              (</a:t>
            </a:r>
            <a:r>
              <a:rPr lang="en-US" altLang="ko-KR" sz="1200" dirty="0" err="1"/>
              <a:t>connection.State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RedisConnectionBase.ConnectionState.Opening</a:t>
            </a:r>
            <a:r>
              <a:rPr lang="en-US" altLang="ko-KR" sz="1200" dirty="0"/>
              <a:t>) ))</a:t>
            </a:r>
          </a:p>
          <a:p>
            <a:r>
              <a:rPr lang="en-US" altLang="ko-KR" sz="1200" dirty="0"/>
              <a:t>        {</a:t>
            </a:r>
          </a:p>
          <a:p>
            <a:r>
              <a:rPr lang="en-US" altLang="ko-KR" sz="1200" dirty="0"/>
              <a:t>          connection = new </a:t>
            </a:r>
            <a:r>
              <a:rPr lang="en-US" altLang="ko-KR" sz="1200" dirty="0" err="1"/>
              <a:t>RedisConnection</a:t>
            </a:r>
            <a:r>
              <a:rPr lang="en-US" altLang="ko-KR" sz="1200" dirty="0"/>
              <a:t>("127.0.0.1"); // </a:t>
            </a:r>
            <a:r>
              <a:rPr lang="ko-KR" altLang="en-US" sz="1200" dirty="0"/>
              <a:t>접속 설정은 변경한다</a:t>
            </a:r>
          </a:p>
          <a:p>
            <a:r>
              <a:rPr lang="ko-KR" altLang="en-US" sz="1200" dirty="0"/>
              <a:t>          </a:t>
            </a:r>
            <a:r>
              <a:rPr lang="en-US" altLang="ko-KR" sz="1200" dirty="0" err="1"/>
              <a:t>connection.Wait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connection.Open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return connection;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036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6712" y="1370573"/>
            <a:ext cx="9128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var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redis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RedisConnectionManager.GetConnection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await </a:t>
            </a:r>
            <a:r>
              <a:rPr lang="en-US" altLang="ko-KR" sz="2400" dirty="0" err="1"/>
              <a:t>redis.Strings.Set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db</a:t>
            </a:r>
            <a:r>
              <a:rPr lang="en-US" altLang="ko-KR" sz="2400" dirty="0"/>
              <a:t>: 0, key: "jacking", value: "</a:t>
            </a:r>
            <a:r>
              <a:rPr lang="ko-KR" altLang="en-US" sz="2400" dirty="0"/>
              <a:t>흥배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 err="1"/>
              <a:t>var</a:t>
            </a:r>
            <a:r>
              <a:rPr lang="en-US" altLang="ko-KR" sz="2400" dirty="0"/>
              <a:t> value = await </a:t>
            </a:r>
            <a:r>
              <a:rPr lang="en-US" altLang="ko-KR" sz="2400" dirty="0" err="1"/>
              <a:t>redis.Strings.Get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db</a:t>
            </a:r>
            <a:r>
              <a:rPr lang="en-US" altLang="ko-KR" sz="2400" dirty="0"/>
              <a:t>: 0, key: "jacking");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378633" y="3521042"/>
            <a:ext cx="10002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RedisConnection</a:t>
            </a:r>
            <a:r>
              <a:rPr lang="ko-KR" altLang="en-US" sz="2400" b="1" dirty="0"/>
              <a:t>은 모든 요청에서 공유된다</a:t>
            </a:r>
            <a:r>
              <a:rPr lang="en-US" altLang="ko-KR" sz="2400" dirty="0"/>
              <a:t>. ASP.NET</a:t>
            </a:r>
            <a:r>
              <a:rPr lang="ko-KR" altLang="en-US" sz="2400" dirty="0"/>
              <a:t>에서는 모든 독립된 </a:t>
            </a:r>
            <a:r>
              <a:rPr lang="ko-KR" altLang="en-US" sz="2400" dirty="0" err="1"/>
              <a:t>리퀘스트</a:t>
            </a:r>
            <a:r>
              <a:rPr lang="en-US" altLang="ko-KR" sz="2400" dirty="0"/>
              <a:t>, </a:t>
            </a:r>
            <a:r>
              <a:rPr lang="ko-KR" altLang="en-US" sz="2400" dirty="0"/>
              <a:t>관련 없는 모든 다른 명령어가 </a:t>
            </a:r>
            <a:r>
              <a:rPr lang="ko-KR" altLang="en-US" sz="2400" dirty="0" err="1"/>
              <a:t>파이프닝화</a:t>
            </a:r>
            <a:r>
              <a:rPr lang="ko-KR" altLang="en-US" sz="2400" dirty="0"/>
              <a:t> 되어 모아서 보내므로 큰 폭으로 </a:t>
            </a:r>
            <a:r>
              <a:rPr lang="en-US" altLang="ko-KR" sz="2400" dirty="0"/>
              <a:t>Round Trip Time </a:t>
            </a:r>
            <a:r>
              <a:rPr lang="ko-KR" altLang="en-US" sz="2400" dirty="0"/>
              <a:t>이 줄어든다</a:t>
            </a:r>
          </a:p>
        </p:txBody>
      </p:sp>
    </p:spTree>
    <p:extLst>
      <p:ext uri="{BB962C8B-B14F-4D97-AF65-F5344CB8AC3E}">
        <p14:creationId xmlns:p14="http://schemas.microsoft.com/office/powerpoint/2010/main" val="170639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14073" y="339353"/>
            <a:ext cx="62104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err="1"/>
              <a:t>StackExchange.Redis</a:t>
            </a:r>
            <a:endParaRPr lang="en-US" altLang="ko-KR" sz="4800" b="1" dirty="0"/>
          </a:p>
        </p:txBody>
      </p:sp>
      <p:pic>
        <p:nvPicPr>
          <p:cNvPr id="3074" name="Picture 2" descr="http://pds.joins.com/news/component/htmlphoto_mmdata/200808/htm_2008082500401050005010-00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276873"/>
            <a:ext cx="51435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14073" y="1212371"/>
            <a:ext cx="38523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/>
              <a:t>좀 </a:t>
            </a:r>
            <a:r>
              <a:rPr lang="ko-KR" altLang="en-US" sz="4800" b="1" dirty="0" smtClean="0"/>
              <a:t>귀찮음 </a:t>
            </a:r>
            <a:r>
              <a:rPr lang="en-US" altLang="ko-KR" sz="4800" b="1" dirty="0"/>
              <a:t>-_-</a:t>
            </a:r>
          </a:p>
        </p:txBody>
      </p:sp>
    </p:spTree>
    <p:extLst>
      <p:ext uri="{BB962C8B-B14F-4D97-AF65-F5344CB8AC3E}">
        <p14:creationId xmlns:p14="http://schemas.microsoft.com/office/powerpoint/2010/main" val="470203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60" y="404665"/>
            <a:ext cx="1512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/>
              <a:t>왜</a:t>
            </a:r>
            <a:r>
              <a:rPr lang="en-US" altLang="ko-KR" sz="8000"/>
              <a:t>?</a:t>
            </a:r>
            <a:endParaRPr lang="ko-KR" altLang="en-US" sz="8000"/>
          </a:p>
        </p:txBody>
      </p:sp>
      <p:sp>
        <p:nvSpPr>
          <p:cNvPr id="5" name="직사각형 4"/>
          <p:cNvSpPr/>
          <p:nvPr/>
        </p:nvSpPr>
        <p:spPr>
          <a:xfrm>
            <a:off x="3791744" y="548680"/>
            <a:ext cx="66607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StackExchange.Redis</a:t>
            </a:r>
            <a:r>
              <a:rPr lang="ko-KR" altLang="en-US" sz="2800" dirty="0" smtClean="0"/>
              <a:t>에서 </a:t>
            </a:r>
            <a:r>
              <a:rPr lang="ko-KR" altLang="en-US" sz="2800" dirty="0"/>
              <a:t>제공하는 </a:t>
            </a:r>
            <a:r>
              <a:rPr lang="en-US" altLang="ko-KR" sz="2800" dirty="0"/>
              <a:t>API</a:t>
            </a:r>
            <a:r>
              <a:rPr lang="ko-KR" altLang="en-US" sz="2800" dirty="0"/>
              <a:t>는 원시 수준으로 대부분의 반환형이 </a:t>
            </a:r>
            <a:r>
              <a:rPr lang="en-US" altLang="ko-KR" sz="2800" dirty="0"/>
              <a:t>byte[] </a:t>
            </a:r>
            <a:r>
              <a:rPr lang="ko-KR" altLang="en-US" sz="2800" dirty="0"/>
              <a:t>이다</a:t>
            </a:r>
            <a:r>
              <a:rPr lang="en-US" altLang="ko-KR" sz="2800" dirty="0"/>
              <a:t>. </a:t>
            </a:r>
            <a:r>
              <a:rPr lang="ko-KR" altLang="en-US" sz="2800" dirty="0"/>
              <a:t>그래서 대부분 </a:t>
            </a:r>
            <a:r>
              <a:rPr lang="ko-KR" altLang="en-US" sz="2800" dirty="0" err="1"/>
              <a:t>시리얼라이즈를</a:t>
            </a:r>
            <a:r>
              <a:rPr lang="ko-KR" altLang="en-US" sz="2800" dirty="0"/>
              <a:t> 통해서 오브젝트로 변환해야 한다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78" y="2536769"/>
            <a:ext cx="6651494" cy="41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999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7371" y="104609"/>
            <a:ext cx="3678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CloudStructures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4118887" y="5697416"/>
            <a:ext cx="4828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https://github.com/neuecc/CloudStructures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32" y="865969"/>
            <a:ext cx="7909627" cy="48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26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71500"/>
            <a:ext cx="857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47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07568" y="3140969"/>
            <a:ext cx="7992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/>
              <a:t>직렬화</a:t>
            </a:r>
            <a:r>
              <a:rPr lang="en-US" altLang="ko-KR" sz="4400" dirty="0"/>
              <a:t>, </a:t>
            </a:r>
          </a:p>
          <a:p>
            <a:r>
              <a:rPr lang="ko-KR" altLang="en-US" sz="4400" dirty="0"/>
              <a:t>접속 관리</a:t>
            </a:r>
            <a:r>
              <a:rPr lang="en-US" altLang="ko-KR" sz="4400" dirty="0"/>
              <a:t>, </a:t>
            </a:r>
          </a:p>
          <a:p>
            <a:r>
              <a:rPr lang="ko-KR" altLang="en-US" sz="4400" dirty="0"/>
              <a:t>클라이언트 사이드에서 분산</a:t>
            </a:r>
            <a:r>
              <a:rPr lang="en-US" altLang="ko-KR" sz="4400" dirty="0"/>
              <a:t>, </a:t>
            </a:r>
          </a:p>
          <a:p>
            <a:r>
              <a:rPr lang="en-US" altLang="ko-KR" sz="4400" dirty="0"/>
              <a:t>.</a:t>
            </a:r>
            <a:r>
              <a:rPr lang="en-US" altLang="ko-KR" sz="4400" dirty="0" err="1"/>
              <a:t>config</a:t>
            </a:r>
            <a:r>
              <a:rPr lang="en-US" altLang="ko-KR" sz="4400" dirty="0"/>
              <a:t> </a:t>
            </a:r>
            <a:r>
              <a:rPr lang="ko-KR" altLang="en-US" sz="4400" dirty="0"/>
              <a:t>파일에서 설정 읽기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88695" y="603711"/>
            <a:ext cx="92273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 dirty="0" err="1"/>
              <a:t>StackExchange.Redis</a:t>
            </a:r>
            <a:endParaRPr lang="en-US" altLang="ko-KR" sz="7200" b="1" dirty="0"/>
          </a:p>
        </p:txBody>
      </p:sp>
      <p:sp>
        <p:nvSpPr>
          <p:cNvPr id="4" name="덧셈 기호 3"/>
          <p:cNvSpPr/>
          <p:nvPr/>
        </p:nvSpPr>
        <p:spPr>
          <a:xfrm>
            <a:off x="5375920" y="1883734"/>
            <a:ext cx="1440160" cy="154526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5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.ytimg.com/vi/C53y9uzjSIs/maxresdefaul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86" y="869315"/>
            <a:ext cx="8518082" cy="47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85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59" y="195408"/>
            <a:ext cx="7908608" cy="64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3303" y="189015"/>
            <a:ext cx="5281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Data structure of </a:t>
            </a:r>
            <a:r>
              <a:rPr lang="en-US" altLang="ko-KR" sz="3600" b="1" dirty="0" err="1"/>
              <a:t>Redis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42" y="1369914"/>
            <a:ext cx="7058924" cy="47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18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42" y="796289"/>
            <a:ext cx="7955890" cy="15248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741" y="2660040"/>
            <a:ext cx="7944913" cy="26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09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52400"/>
            <a:ext cx="69913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07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017" y="21101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Redis</a:t>
            </a:r>
            <a:r>
              <a:rPr lang="ko-KR" altLang="en-US" sz="3600" b="1" dirty="0"/>
              <a:t>와 </a:t>
            </a:r>
            <a:r>
              <a:rPr lang="en-US" altLang="ko-KR" sz="3600" b="1" dirty="0" err="1"/>
              <a:t>Lua</a:t>
            </a:r>
            <a:endParaRPr lang="ko-KR" altLang="en-US" sz="3600" b="1" dirty="0"/>
          </a:p>
        </p:txBody>
      </p:sp>
      <p:pic>
        <p:nvPicPr>
          <p:cNvPr id="1026" name="Picture 2" descr="the Lua interpreter built into Redis">
            <a:hlinkClick r:id="rId2" tooltip="redis.io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67" y="1443538"/>
            <a:ext cx="7361442" cy="326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834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1" y="628271"/>
            <a:ext cx="585379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79" y="4437112"/>
            <a:ext cx="572819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110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355" y="234182"/>
            <a:ext cx="584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lua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사용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4234" y="1340769"/>
            <a:ext cx="114792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public </a:t>
            </a:r>
            <a:r>
              <a:rPr lang="en-US" altLang="ko-KR" sz="1600" dirty="0" err="1"/>
              <a:t>async</a:t>
            </a:r>
            <a:r>
              <a:rPr lang="en-US" altLang="ko-KR" sz="1600" dirty="0"/>
              <a:t> Task&lt;double&gt; </a:t>
            </a:r>
            <a:r>
              <a:rPr lang="en-US" altLang="ko-KR" sz="1600" dirty="0" err="1"/>
              <a:t>IncrementLimitByMin</a:t>
            </a:r>
            <a:r>
              <a:rPr lang="en-US" altLang="ko-KR" sz="1600" dirty="0"/>
              <a:t>(double value, double min, </a:t>
            </a:r>
            <a:r>
              <a:rPr lang="en-US" altLang="ko-KR" sz="1600" dirty="0" err="1"/>
              <a:t>bool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queueJump</a:t>
            </a:r>
            <a:r>
              <a:rPr lang="en-US" altLang="ko-KR" sz="1600" dirty="0"/>
              <a:t> = false)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using (</a:t>
            </a:r>
            <a:r>
              <a:rPr lang="en-US" altLang="ko-KR" sz="1600" dirty="0" err="1"/>
              <a:t>Monitor.Start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Settings.PerformanceMonitor</a:t>
            </a:r>
            <a:r>
              <a:rPr lang="en-US" altLang="ko-KR" sz="1600" dirty="0"/>
              <a:t>, Key, </a:t>
            </a:r>
            <a:r>
              <a:rPr lang="en-US" altLang="ko-KR" sz="1600" dirty="0" err="1"/>
              <a:t>CallType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   {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v = </a:t>
            </a:r>
            <a:r>
              <a:rPr lang="en-US" altLang="ko-KR" sz="1600" dirty="0" err="1"/>
              <a:t>Connection.Scripting.Eval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Settings.Db</a:t>
            </a:r>
            <a:r>
              <a:rPr lang="en-US" altLang="ko-KR" sz="1600" dirty="0"/>
              <a:t>, </a:t>
            </a:r>
            <a:r>
              <a:rPr lang="en-US" altLang="ko-KR" sz="1600" b="1" dirty="0"/>
              <a:t>@"</a:t>
            </a:r>
          </a:p>
          <a:p>
            <a:r>
              <a:rPr lang="en-US" altLang="ko-KR" sz="1600" b="1" dirty="0"/>
              <a:t>               local </a:t>
            </a:r>
            <a:r>
              <a:rPr lang="en-US" altLang="ko-KR" sz="1600" b="1" dirty="0" err="1"/>
              <a:t>inc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tonumber</a:t>
            </a:r>
            <a:r>
              <a:rPr lang="en-US" altLang="ko-KR" sz="1600" b="1" dirty="0"/>
              <a:t>(ARGV[1])</a:t>
            </a:r>
          </a:p>
          <a:p>
            <a:r>
              <a:rPr lang="en-US" altLang="ko-KR" sz="1600" b="1" dirty="0"/>
              <a:t>               local min = </a:t>
            </a:r>
            <a:r>
              <a:rPr lang="en-US" altLang="ko-KR" sz="1600" b="1" dirty="0" err="1"/>
              <a:t>tonumber</a:t>
            </a:r>
            <a:r>
              <a:rPr lang="en-US" altLang="ko-KR" sz="1600" b="1" dirty="0"/>
              <a:t>(ARGV[2])</a:t>
            </a:r>
          </a:p>
          <a:p>
            <a:r>
              <a:rPr lang="en-US" altLang="ko-KR" sz="1600" b="1" dirty="0"/>
              <a:t>               local x = </a:t>
            </a:r>
            <a:r>
              <a:rPr lang="en-US" altLang="ko-KR" sz="1600" b="1" dirty="0" err="1"/>
              <a:t>tonumber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redis.call</a:t>
            </a:r>
            <a:r>
              <a:rPr lang="en-US" altLang="ko-KR" sz="1600" b="1" dirty="0"/>
              <a:t>('</a:t>
            </a:r>
            <a:r>
              <a:rPr lang="en-US" altLang="ko-KR" sz="1600" b="1" dirty="0" err="1"/>
              <a:t>incrbyfloat</a:t>
            </a:r>
            <a:r>
              <a:rPr lang="en-US" altLang="ko-KR" sz="1600" b="1" dirty="0"/>
              <a:t>', KEYS[1], </a:t>
            </a:r>
            <a:r>
              <a:rPr lang="en-US" altLang="ko-KR" sz="1600" b="1" dirty="0" err="1"/>
              <a:t>inc</a:t>
            </a:r>
            <a:r>
              <a:rPr lang="en-US" altLang="ko-KR" sz="1600" b="1" dirty="0"/>
              <a:t>))</a:t>
            </a:r>
          </a:p>
          <a:p>
            <a:r>
              <a:rPr lang="en-US" altLang="ko-KR" sz="1600" b="1" dirty="0"/>
              <a:t>               if(x &lt; min) then</a:t>
            </a:r>
          </a:p>
          <a:p>
            <a:r>
              <a:rPr lang="en-US" altLang="ko-KR" sz="1600" b="1" dirty="0"/>
              <a:t>                  </a:t>
            </a:r>
            <a:r>
              <a:rPr lang="en-US" altLang="ko-KR" sz="1600" b="1" dirty="0" err="1"/>
              <a:t>redis.call</a:t>
            </a:r>
            <a:r>
              <a:rPr lang="en-US" altLang="ko-KR" sz="1600" b="1" dirty="0"/>
              <a:t>('set', KEYS[1], min)</a:t>
            </a:r>
          </a:p>
          <a:p>
            <a:r>
              <a:rPr lang="en-US" altLang="ko-KR" sz="1600" b="1" dirty="0"/>
              <a:t>                  x = min</a:t>
            </a:r>
          </a:p>
          <a:p>
            <a:r>
              <a:rPr lang="en-US" altLang="ko-KR" sz="1600" b="1" dirty="0"/>
              <a:t>               end</a:t>
            </a:r>
          </a:p>
          <a:p>
            <a:r>
              <a:rPr lang="en-US" altLang="ko-KR" sz="1600" b="1" dirty="0"/>
              <a:t>               return </a:t>
            </a:r>
            <a:r>
              <a:rPr lang="en-US" altLang="ko-KR" sz="1600" b="1" dirty="0" err="1"/>
              <a:t>tostring</a:t>
            </a:r>
            <a:r>
              <a:rPr lang="en-US" altLang="ko-KR" sz="1600" b="1" dirty="0"/>
              <a:t>(x)"</a:t>
            </a:r>
            <a:r>
              <a:rPr lang="en-US" altLang="ko-KR" sz="1600" dirty="0"/>
              <a:t>, new[] { Key }, new object[] { value, min }, </a:t>
            </a:r>
            <a:r>
              <a:rPr lang="en-US" altLang="ko-KR" sz="1600" dirty="0" err="1"/>
              <a:t>useCache</a:t>
            </a:r>
            <a:r>
              <a:rPr lang="en-US" altLang="ko-KR" sz="1600" dirty="0"/>
              <a:t>: true, </a:t>
            </a:r>
            <a:r>
              <a:rPr lang="en-US" altLang="ko-KR" sz="1600" dirty="0" err="1"/>
              <a:t>inferStrings</a:t>
            </a:r>
            <a:r>
              <a:rPr lang="en-US" altLang="ko-KR" sz="1600" dirty="0"/>
              <a:t>: true, </a:t>
            </a:r>
            <a:r>
              <a:rPr lang="en-US" altLang="ko-KR" sz="1600" dirty="0" err="1"/>
              <a:t>queueJump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queueJump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           </a:t>
            </a:r>
          </a:p>
          <a:p>
            <a:r>
              <a:rPr lang="en-US" altLang="ko-KR" sz="1600" dirty="0"/>
              <a:t>               return </a:t>
            </a:r>
            <a:r>
              <a:rPr lang="en-US" altLang="ko-KR" sz="1600" dirty="0" err="1"/>
              <a:t>double.Parse</a:t>
            </a:r>
            <a:r>
              <a:rPr lang="en-US" altLang="ko-KR" sz="1600" dirty="0"/>
              <a:t>((string)(await </a:t>
            </a:r>
            <a:r>
              <a:rPr lang="en-US" altLang="ko-KR" sz="1600" dirty="0" err="1"/>
              <a:t>v.ConfigureAwait</a:t>
            </a:r>
            <a:r>
              <a:rPr lang="en-US" altLang="ko-KR" sz="1600" dirty="0"/>
              <a:t>(false)));</a:t>
            </a:r>
          </a:p>
          <a:p>
            <a:r>
              <a:rPr lang="en-US" altLang="ko-KR" sz="1600" dirty="0"/>
              <a:t>            }</a:t>
            </a:r>
          </a:p>
          <a:p>
            <a:r>
              <a:rPr lang="en-US" altLang="ko-KR" sz="1600" dirty="0"/>
              <a:t>       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7332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age.yes24.com/goods/11265881/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565" y="464234"/>
            <a:ext cx="4571170" cy="58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564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085" y="220115"/>
            <a:ext cx="819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Redis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Tool: </a:t>
            </a:r>
            <a:r>
              <a:rPr lang="ko-KR" altLang="en-US" sz="3600" b="1" dirty="0"/>
              <a:t>redis desktop </a:t>
            </a:r>
            <a:r>
              <a:rPr lang="ko-KR" altLang="en-US" sz="3600" b="1" dirty="0" smtClean="0"/>
              <a:t>manager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2" y="989556"/>
            <a:ext cx="10896600" cy="5429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35147" y="6418806"/>
            <a:ext cx="285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http://redisdesktop.com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573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085" y="220115"/>
            <a:ext cx="411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FastoRedis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4825979" y="6369378"/>
            <a:ext cx="2531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http://fastoredis.com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46" y="934850"/>
            <a:ext cx="9727937" cy="54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0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4600" y="2422533"/>
            <a:ext cx="4696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Key-Value, </a:t>
            </a:r>
            <a:endParaRPr lang="en-US" altLang="ko-KR" sz="5400" b="1" dirty="0" smtClean="0"/>
          </a:p>
          <a:p>
            <a:r>
              <a:rPr lang="en-US" altLang="ko-KR" sz="5400" b="1" dirty="0" smtClean="0"/>
              <a:t>Memory </a:t>
            </a:r>
            <a:r>
              <a:rPr lang="en-US" altLang="ko-KR" sz="5400" b="1" dirty="0"/>
              <a:t>DB</a:t>
            </a:r>
            <a:endParaRPr lang="ko-KR" altLang="en-US" sz="5400" b="1" dirty="0"/>
          </a:p>
        </p:txBody>
      </p:sp>
      <p:pic>
        <p:nvPicPr>
          <p:cNvPr id="1026" name="Picture 2" descr="http://upload.wikimedia.org/wikipedia/en/thumb/6/6b/Redis_Logo.svg/467px-Redis_Logo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0" y="2422533"/>
            <a:ext cx="6330830" cy="211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21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355" y="234182"/>
            <a:ext cx="584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참고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18355" y="1054473"/>
            <a:ext cx="103819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</a:t>
            </a:r>
            <a:r>
              <a:rPr lang="ko-KR" altLang="en-US" sz="2400" dirty="0" smtClean="0"/>
              <a:t>연구노트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2"/>
              </a:rPr>
              <a:t>http</a:t>
            </a:r>
            <a:r>
              <a:rPr lang="ko-KR" altLang="en-US" sz="2400" dirty="0">
                <a:hlinkClick r:id="rId2"/>
              </a:rPr>
              <a:t>://</a:t>
            </a:r>
            <a:r>
              <a:rPr lang="ko-KR" altLang="en-US" sz="2400" dirty="0" smtClean="0">
                <a:hlinkClick r:id="rId2"/>
              </a:rPr>
              <a:t>kerocat.tistory.com/1</a:t>
            </a:r>
            <a:r>
              <a:rPr lang="ko-KR" altLang="en-US" sz="2400" dirty="0" smtClean="0"/>
              <a:t>  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</a:t>
            </a:r>
            <a:r>
              <a:rPr lang="ko-KR" altLang="en-US" sz="2400" dirty="0" smtClean="0"/>
              <a:t>공부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3"/>
              </a:rPr>
              <a:t>http</a:t>
            </a:r>
            <a:r>
              <a:rPr lang="ko-KR" altLang="en-US" sz="2400" dirty="0">
                <a:hlinkClick r:id="rId3"/>
              </a:rPr>
              <a:t>://</a:t>
            </a:r>
            <a:r>
              <a:rPr lang="ko-KR" altLang="en-US" sz="2400" dirty="0" smtClean="0">
                <a:hlinkClick r:id="rId3"/>
              </a:rPr>
              <a:t>blog.naver.com/forioso/10173379225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v2.2.12 </a:t>
            </a:r>
            <a:r>
              <a:rPr lang="ko-KR" altLang="en-US" sz="2400" dirty="0" smtClean="0"/>
              <a:t>맛보기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4"/>
              </a:rPr>
              <a:t>http</a:t>
            </a:r>
            <a:r>
              <a:rPr lang="ko-KR" altLang="en-US" sz="2400" dirty="0">
                <a:hlinkClick r:id="rId4"/>
              </a:rPr>
              <a:t>://</a:t>
            </a:r>
            <a:r>
              <a:rPr lang="ko-KR" altLang="en-US" sz="2400" dirty="0" smtClean="0">
                <a:hlinkClick r:id="rId4"/>
              </a:rPr>
              <a:t>www.slideshare.net/knight1128/redis-8896084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설정 파일 내 주요 요소 </a:t>
            </a:r>
            <a:r>
              <a:rPr lang="ko-KR" altLang="en-US" sz="2400" dirty="0" smtClean="0"/>
              <a:t>보기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5"/>
              </a:rPr>
              <a:t>http</a:t>
            </a:r>
            <a:r>
              <a:rPr lang="ko-KR" altLang="en-US" sz="2400" dirty="0">
                <a:hlinkClick r:id="rId5"/>
              </a:rPr>
              <a:t>://</a:t>
            </a:r>
            <a:r>
              <a:rPr lang="ko-KR" altLang="en-US" sz="2400" dirty="0" smtClean="0">
                <a:hlinkClick r:id="rId5"/>
              </a:rPr>
              <a:t>ezambo.com:9000/sexyguy/CrossysStudy/post/10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Redis Pub/Sub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6"/>
              </a:rPr>
              <a:t>http</a:t>
            </a:r>
            <a:r>
              <a:rPr lang="ko-KR" altLang="en-US" sz="2400" dirty="0">
                <a:hlinkClick r:id="rId6"/>
              </a:rPr>
              <a:t>://</a:t>
            </a:r>
            <a:r>
              <a:rPr lang="ko-KR" altLang="en-US" sz="2400" dirty="0" smtClean="0">
                <a:hlinkClick r:id="rId6"/>
              </a:rPr>
              <a:t>www.joinc.co.kr/modules/moniwiki/wiki.php/man/12/REDIS/PubSub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1130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355" y="1054473"/>
            <a:ext cx="103819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Redis </a:t>
            </a:r>
            <a:r>
              <a:rPr lang="ko-KR" altLang="en-US" sz="2400" dirty="0"/>
              <a:t>데이터 </a:t>
            </a:r>
            <a:r>
              <a:rPr lang="ko-KR" altLang="en-US" sz="2400" dirty="0" smtClean="0"/>
              <a:t>모델들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2"/>
              </a:rPr>
              <a:t>http</a:t>
            </a:r>
            <a:r>
              <a:rPr lang="ko-KR" altLang="en-US" sz="2400" dirty="0">
                <a:hlinkClick r:id="rId2"/>
              </a:rPr>
              <a:t>://</a:t>
            </a:r>
            <a:r>
              <a:rPr lang="ko-KR" altLang="en-US" sz="2400" dirty="0" smtClean="0">
                <a:hlinkClick r:id="rId2"/>
              </a:rPr>
              <a:t>www.joinc.co.kr/modules/moniwiki/wiki.php/man/12/REDIS/DataModeling#s-12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Redis 데이터 분배 </a:t>
            </a:r>
            <a:r>
              <a:rPr lang="ko-KR" altLang="en-US" sz="2400" dirty="0" smtClean="0"/>
              <a:t>전략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3"/>
              </a:rPr>
              <a:t>http</a:t>
            </a:r>
            <a:r>
              <a:rPr lang="ko-KR" altLang="en-US" sz="2400" dirty="0">
                <a:hlinkClick r:id="rId3"/>
              </a:rPr>
              <a:t>://</a:t>
            </a:r>
            <a:r>
              <a:rPr lang="ko-KR" altLang="en-US" sz="2400" dirty="0" smtClean="0">
                <a:hlinkClick r:id="rId3"/>
              </a:rPr>
              <a:t>www.slideshare.net/charsyam2/redis-edu-5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새로 추가한 mysql 명령어로 db </a:t>
            </a:r>
            <a:r>
              <a:rPr lang="ko-KR" altLang="en-US" sz="2400" dirty="0" smtClean="0"/>
              <a:t>연동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4"/>
              </a:rPr>
              <a:t>http</a:t>
            </a:r>
            <a:r>
              <a:rPr lang="ko-KR" altLang="en-US" sz="2400" dirty="0">
                <a:hlinkClick r:id="rId4"/>
              </a:rPr>
              <a:t>://</a:t>
            </a:r>
            <a:r>
              <a:rPr lang="ko-KR" altLang="en-US" sz="2400" dirty="0" smtClean="0">
                <a:hlinkClick r:id="rId4"/>
              </a:rPr>
              <a:t>blog.powerumc.kr/469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So I went and wrote another Redis client</a:t>
            </a:r>
            <a:r>
              <a:rPr lang="ko-KR" altLang="en-US" sz="2400" dirty="0" smtClean="0"/>
              <a:t>…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>
                <a:hlinkClick r:id="rId5"/>
              </a:rPr>
              <a:t>http</a:t>
            </a:r>
            <a:r>
              <a:rPr lang="ko-KR" altLang="en-US" sz="2400" dirty="0">
                <a:hlinkClick r:id="rId5"/>
              </a:rPr>
              <a:t>://</a:t>
            </a:r>
            <a:r>
              <a:rPr lang="ko-KR" altLang="en-US" sz="2400" dirty="0" smtClean="0">
                <a:hlinkClick r:id="rId5"/>
              </a:rPr>
              <a:t>blog.marcgravell.com/2014/03/so-i-went-and-wrote-another-redis-client.html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590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readytogo.microsoft.com/global/Asset/RTG%20Image%20Library/FY14%20-%20Visual%20Studio%202013/VS2013%20-%20Campaign%20Image_50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2" y="1007139"/>
            <a:ext cx="6601559" cy="43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09675" y="2332685"/>
            <a:ext cx="3165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/>
              <a:t>실습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9519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7463" y="509452"/>
            <a:ext cx="106854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 smtClean="0"/>
              <a:t>InMemory</a:t>
            </a:r>
            <a:r>
              <a:rPr lang="en-US" altLang="ko-KR" sz="6000" b="1" dirty="0" smtClean="0"/>
              <a:t> Key-Value </a:t>
            </a:r>
            <a:r>
              <a:rPr lang="ko-KR" altLang="en-US" sz="6000" b="1" dirty="0" smtClean="0"/>
              <a:t>저장소</a:t>
            </a:r>
            <a:endParaRPr lang="en-US" altLang="ko-KR" sz="6000" b="1" dirty="0" smtClean="0"/>
          </a:p>
          <a:p>
            <a:endParaRPr lang="en-US" altLang="ko-KR" sz="6000" b="1" dirty="0" smtClean="0"/>
          </a:p>
          <a:p>
            <a:r>
              <a:rPr lang="ko-KR" altLang="en-US" sz="6000" b="1" dirty="0" smtClean="0"/>
              <a:t>고성능</a:t>
            </a:r>
            <a:endParaRPr lang="en-US" altLang="ko-KR" sz="6000" b="1" dirty="0" smtClean="0"/>
          </a:p>
          <a:p>
            <a:endParaRPr lang="en-US" altLang="ko-KR" sz="6000" b="1" dirty="0" smtClean="0"/>
          </a:p>
          <a:p>
            <a:r>
              <a:rPr lang="en-US" altLang="ko-KR" sz="6000" b="1" dirty="0" smtClean="0"/>
              <a:t>Cache</a:t>
            </a:r>
            <a:r>
              <a:rPr lang="ko-KR" altLang="en-US" sz="6000" b="1" dirty="0" smtClean="0"/>
              <a:t>로 사용되어 데이터베이스의 부하를 줄여준다</a:t>
            </a:r>
            <a:r>
              <a:rPr lang="en-US" altLang="ko-KR" sz="6000" b="1" dirty="0" smtClean="0"/>
              <a:t>.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73274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85" y="220115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Redis</a:t>
            </a:r>
            <a:r>
              <a:rPr lang="en-US" altLang="ko-KR" sz="3600" b="1" dirty="0"/>
              <a:t> </a:t>
            </a:r>
            <a:r>
              <a:rPr lang="ko-KR" altLang="en-US" sz="3600" b="1" dirty="0" smtClean="0"/>
              <a:t>설치</a:t>
            </a:r>
            <a:r>
              <a:rPr lang="en-US" altLang="ko-KR" sz="3600" b="1" dirty="0" smtClean="0"/>
              <a:t>: Linux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7756278" y="5652160"/>
            <a:ext cx="4435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cs-arthur.tistory.com/113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misoin.tistory.com/1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blog.outsider.ne.kr/763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73" y="989555"/>
            <a:ext cx="6496931" cy="52906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4373" y="6280254"/>
            <a:ext cx="334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6"/>
              </a:rPr>
              <a:t>http://</a:t>
            </a:r>
            <a:r>
              <a:rPr lang="ko-KR" altLang="en-US" dirty="0" smtClean="0">
                <a:hlinkClick r:id="rId6"/>
              </a:rPr>
              <a:t>www.redis.io/download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56278" y="5247249"/>
            <a:ext cx="410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좀 더 자세한 설명은</a:t>
            </a:r>
            <a:r>
              <a:rPr lang="en-US" altLang="ko-KR" dirty="0" smtClean="0"/>
              <a:t>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63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085" y="220115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Redis</a:t>
            </a:r>
            <a:r>
              <a:rPr lang="ko-KR" altLang="en-US" sz="3600" b="1" dirty="0" smtClean="0"/>
              <a:t>용</a:t>
            </a:r>
            <a:r>
              <a:rPr lang="en-US" altLang="ko-KR" sz="3600" b="1" dirty="0" smtClean="0"/>
              <a:t> Windows </a:t>
            </a:r>
            <a:r>
              <a:rPr lang="ko-KR" altLang="en-US" sz="3600" b="1" dirty="0" smtClean="0"/>
              <a:t>설치 </a:t>
            </a:r>
            <a:r>
              <a:rPr lang="en-US" altLang="ko-KR" sz="3600" b="1" dirty="0" smtClean="0"/>
              <a:t>1</a:t>
            </a:r>
            <a:endParaRPr lang="ko-KR" altLang="en-US" sz="3600" b="1" dirty="0"/>
          </a:p>
        </p:txBody>
      </p:sp>
      <p:pic>
        <p:nvPicPr>
          <p:cNvPr id="2050" name="Picture 2" descr="http://cfile25.uf.tistory.com/image/26778A39533526661A48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0" y="1102098"/>
            <a:ext cx="7081250" cy="541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23090" y="6151315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http://chocolatey.org/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152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9.uf.tistory.com/image/240F113953352667118F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85" y="788058"/>
            <a:ext cx="9494404" cy="56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file25.uf.tistory.com/image/240C65395335266712C8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2" y="670926"/>
            <a:ext cx="9905931" cy="492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60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634</Words>
  <Application>Microsoft Office PowerPoint</Application>
  <PresentationFormat>사용자 지정</PresentationFormat>
  <Paragraphs>146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28</cp:revision>
  <dcterms:created xsi:type="dcterms:W3CDTF">2015-02-21T05:04:34Z</dcterms:created>
  <dcterms:modified xsi:type="dcterms:W3CDTF">2015-09-21T14:29:50Z</dcterms:modified>
</cp:coreProperties>
</file>