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5" r:id="rId5"/>
    <p:sldId id="278" r:id="rId6"/>
    <p:sldId id="277" r:id="rId7"/>
    <p:sldId id="276" r:id="rId8"/>
    <p:sldId id="258" r:id="rId9"/>
    <p:sldId id="274" r:id="rId10"/>
    <p:sldId id="259" r:id="rId11"/>
    <p:sldId id="260" r:id="rId12"/>
    <p:sldId id="261" r:id="rId13"/>
    <p:sldId id="262" r:id="rId14"/>
    <p:sldId id="263" r:id="rId15"/>
    <p:sldId id="264" r:id="rId16"/>
    <p:sldId id="266" r:id="rId17"/>
    <p:sldId id="267" r:id="rId18"/>
    <p:sldId id="268" r:id="rId19"/>
    <p:sldId id="269" r:id="rId20"/>
    <p:sldId id="270" r:id="rId21"/>
    <p:sldId id="271" r:id="rId22"/>
    <p:sldId id="265" r:id="rId23"/>
    <p:sldId id="279" r:id="rId24"/>
    <p:sldId id="272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78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511C-2C39-488A-847A-EB816C27971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84D0-AE7E-48ED-91D9-B8AFE01F1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68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511C-2C39-488A-847A-EB816C27971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84D0-AE7E-48ED-91D9-B8AFE01F1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511C-2C39-488A-847A-EB816C27971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84D0-AE7E-48ED-91D9-B8AFE01F1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04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511C-2C39-488A-847A-EB816C27971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84D0-AE7E-48ED-91D9-B8AFE01F1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0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511C-2C39-488A-847A-EB816C27971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84D0-AE7E-48ED-91D9-B8AFE01F1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2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511C-2C39-488A-847A-EB816C27971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84D0-AE7E-48ED-91D9-B8AFE01F1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6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511C-2C39-488A-847A-EB816C27971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84D0-AE7E-48ED-91D9-B8AFE01F1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511C-2C39-488A-847A-EB816C27971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84D0-AE7E-48ED-91D9-B8AFE01F1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7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511C-2C39-488A-847A-EB816C27971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84D0-AE7E-48ED-91D9-B8AFE01F1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49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511C-2C39-488A-847A-EB816C27971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84D0-AE7E-48ED-91D9-B8AFE01F1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0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511C-2C39-488A-847A-EB816C27971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84D0-AE7E-48ED-91D9-B8AFE01F1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3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B511C-2C39-488A-847A-EB816C27971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84D0-AE7E-48ED-91D9-B8AFE01F1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71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1124744"/>
            <a:ext cx="4320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mtClean="0"/>
              <a:t>Q &amp; A</a:t>
            </a:r>
            <a:endParaRPr lang="ko-KR" altLang="en-US" sz="6600" b="1"/>
          </a:p>
        </p:txBody>
      </p:sp>
      <p:sp>
        <p:nvSpPr>
          <p:cNvPr id="5" name="TextBox 4"/>
          <p:cNvSpPr txBox="1"/>
          <p:nvPr/>
        </p:nvSpPr>
        <p:spPr>
          <a:xfrm>
            <a:off x="5940152" y="587727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최흥</a:t>
            </a:r>
            <a:r>
              <a:rPr lang="ko-KR" altLang="en-US"/>
              <a:t>배</a:t>
            </a:r>
          </a:p>
        </p:txBody>
      </p:sp>
    </p:spTree>
    <p:extLst>
      <p:ext uri="{BB962C8B-B14F-4D97-AF65-F5344CB8AC3E}">
        <p14:creationId xmlns:p14="http://schemas.microsoft.com/office/powerpoint/2010/main" val="213036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404664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Q: "</a:t>
            </a:r>
            <a:r>
              <a:rPr lang="ko-KR" altLang="en-US" sz="2400" b="1" smtClean="0"/>
              <a:t>동기화 과정에서의 정보 누출율을 최소화 할 수 있는 다양한 방안에 대해서도 궁금</a:t>
            </a:r>
            <a:r>
              <a:rPr lang="en-US" altLang="ko-KR" sz="2400" b="1" smtClean="0"/>
              <a:t>"</a:t>
            </a:r>
            <a:endParaRPr lang="ko-KR" alt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467544" y="2132856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클라이언트 프로그램 변조 금지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패킷 암호화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패킷 암호화 키 계속 변경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5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0992" y="404664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Q: "Unity </a:t>
            </a:r>
            <a:r>
              <a:rPr lang="ko-KR" altLang="en-US" sz="2400" b="1" smtClean="0"/>
              <a:t>에서 사용하는 서버의 대부분이 포톤 혹은 </a:t>
            </a:r>
            <a:r>
              <a:rPr lang="en-US" altLang="ko-KR" sz="2400" b="1" smtClean="0"/>
              <a:t>UPS</a:t>
            </a:r>
            <a:r>
              <a:rPr lang="ko-KR" altLang="en-US" sz="2400" b="1" smtClean="0"/>
              <a:t>인데</a:t>
            </a:r>
            <a:r>
              <a:rPr lang="en-US" altLang="ko-KR" sz="2400" b="1" smtClean="0"/>
              <a:t>, </a:t>
            </a:r>
            <a:r>
              <a:rPr lang="ko-KR" altLang="en-US" sz="2400" b="1" smtClean="0"/>
              <a:t>이 점과 현재 구현하려는 소켓서버의 차이점에 대해서도 궁금합니다</a:t>
            </a:r>
            <a:r>
              <a:rPr lang="en-US" altLang="ko-KR" sz="2400" b="1" smtClean="0"/>
              <a:t>. "</a:t>
            </a:r>
            <a:endParaRPr lang="ko-KR" alt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539552" y="2132856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범용 </a:t>
            </a:r>
            <a:r>
              <a:rPr lang="en-US" altLang="ko-KR" smtClean="0"/>
              <a:t>VS </a:t>
            </a:r>
            <a:r>
              <a:rPr lang="ko-KR" altLang="en-US" smtClean="0"/>
              <a:t>전용</a:t>
            </a:r>
            <a:endParaRPr lang="en-US" altLang="ko-KR" smtClean="0"/>
          </a:p>
          <a:p>
            <a:r>
              <a:rPr lang="ko-KR" altLang="en-US" smtClean="0"/>
              <a:t>대부분 코드를 제공하지 않으므로 빠른 </a:t>
            </a:r>
            <a:r>
              <a:rPr lang="en-US" altLang="ko-KR" smtClean="0"/>
              <a:t>A/S </a:t>
            </a:r>
            <a:r>
              <a:rPr lang="ko-KR" altLang="en-US" smtClean="0"/>
              <a:t>여부가 아주 중요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클라이언트가 더 중요</a:t>
            </a:r>
            <a:endParaRPr lang="en-US" altLang="ko-KR" smtClean="0"/>
          </a:p>
          <a:p>
            <a:r>
              <a:rPr lang="ko-KR" altLang="en-US" smtClean="0"/>
              <a:t>모바일 기기별 이상 동작에 대응</a:t>
            </a:r>
            <a:endParaRPr lang="en-US" altLang="ko-KR" smtClean="0"/>
          </a:p>
          <a:p>
            <a:r>
              <a:rPr lang="ko-KR" altLang="en-US" smtClean="0"/>
              <a:t>재접속 시 심리스하게 현재 씬까지 이동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17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476672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Q: "</a:t>
            </a:r>
            <a:r>
              <a:rPr lang="ko-KR" altLang="en-US" sz="2400" b="1" smtClean="0"/>
              <a:t>모바일게임의 특성상 트래픽이 과다하게 특정시간에 몰려 서비스가 지연되는 현상이 자주 발생합니다</a:t>
            </a:r>
            <a:r>
              <a:rPr lang="en-US" altLang="ko-KR" sz="2400" b="1" smtClean="0"/>
              <a:t>. </a:t>
            </a:r>
            <a:r>
              <a:rPr lang="ko-KR" altLang="en-US" sz="2400" b="1" smtClean="0"/>
              <a:t>사용자에게 원할한 서비스를 구축하고 싶습니다</a:t>
            </a:r>
            <a:r>
              <a:rPr lang="en-US" altLang="ko-KR" sz="2400" b="1" smtClean="0"/>
              <a:t>"</a:t>
            </a:r>
            <a:endParaRPr lang="ko-KR" alt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374952" y="2169730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클라우드 서비스의 오토스케일링 사용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데이터 베이스 부하를 최대한 줄인다</a:t>
            </a:r>
            <a:r>
              <a:rPr lang="en-US" altLang="ko-KR" smtClean="0"/>
              <a:t>(redis </a:t>
            </a:r>
            <a:r>
              <a:rPr lang="ko-KR" altLang="en-US" smtClean="0"/>
              <a:t>활용</a:t>
            </a:r>
            <a:r>
              <a:rPr lang="en-US" altLang="ko-KR" smtClean="0"/>
              <a:t>, </a:t>
            </a:r>
            <a:r>
              <a:rPr lang="ko-KR" altLang="en-US" smtClean="0"/>
              <a:t>샤딩</a:t>
            </a:r>
            <a:r>
              <a:rPr lang="en-US" altLang="ko-KR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158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3024" y="386820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Q: "</a:t>
            </a:r>
            <a:r>
              <a:rPr lang="ko-KR" altLang="en-US" sz="2400" b="1" smtClean="0"/>
              <a:t>온라인 서버와 다르게 잦은 네트워크 장애가 발생할 모바일 환경에서 안정적인 서버를 개발하고 싶습니다</a:t>
            </a:r>
            <a:r>
              <a:rPr lang="en-US" altLang="ko-KR" sz="2400" b="1" smtClean="0"/>
              <a:t>.</a:t>
            </a:r>
            <a:endParaRPr lang="ko-KR" alt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492792" y="1867454"/>
            <a:ext cx="7823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동기</a:t>
            </a:r>
            <a:r>
              <a:rPr lang="en-US" altLang="ko-KR" smtClean="0"/>
              <a:t>(</a:t>
            </a:r>
            <a:r>
              <a:rPr lang="ko-KR" altLang="en-US" smtClean="0"/>
              <a:t>실시간 통신</a:t>
            </a:r>
            <a:r>
              <a:rPr lang="en-US" altLang="ko-KR" smtClean="0"/>
              <a:t>) </a:t>
            </a:r>
            <a:r>
              <a:rPr lang="ko-KR" altLang="en-US" smtClean="0"/>
              <a:t>보다는 비동기 방식을 추천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동기 방식을 사용한다면 최대한 초당 패킷 전송 수와 양을 줄여야 한다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클라이언트의 심리스적인 재연결 기능 구현이 중요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4764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404664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Q: "NoSql</a:t>
            </a:r>
            <a:r>
              <a:rPr lang="ko-KR" altLang="en-US" sz="2400" b="1" smtClean="0"/>
              <a:t>을 이용한 </a:t>
            </a:r>
            <a:r>
              <a:rPr lang="en-US" altLang="ko-KR" sz="2400" b="1" smtClean="0"/>
              <a:t>DB </a:t>
            </a:r>
            <a:r>
              <a:rPr lang="ko-KR" altLang="en-US" sz="2400" b="1" smtClean="0"/>
              <a:t>구성을 어떻게 해야하며 데이터의 운영을 어떤 식으로 하는 것이 효율적인지 알고 싶습니다</a:t>
            </a:r>
            <a:r>
              <a:rPr lang="en-US" altLang="ko-KR" sz="2400" b="1" smtClean="0"/>
              <a:t>."</a:t>
            </a:r>
            <a:endParaRPr lang="ko-KR" alt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가능한 하나의 </a:t>
            </a:r>
            <a:r>
              <a:rPr lang="en-US" altLang="ko-KR" smtClean="0"/>
              <a:t>NoSQL</a:t>
            </a:r>
            <a:r>
              <a:rPr lang="ko-KR" altLang="en-US" smtClean="0"/>
              <a:t>을 사용하는 것을 추천</a:t>
            </a:r>
            <a:r>
              <a:rPr lang="en-US" altLang="ko-KR" smtClean="0"/>
              <a:t>(redis </a:t>
            </a:r>
            <a:r>
              <a:rPr lang="ko-KR" altLang="en-US" smtClean="0"/>
              <a:t>제외</a:t>
            </a:r>
            <a:r>
              <a:rPr lang="en-US" altLang="ko-KR" smtClean="0"/>
              <a:t>)</a:t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최적화를 위해 복수 종류의 </a:t>
            </a:r>
            <a:r>
              <a:rPr lang="en-US" altLang="ko-KR" smtClean="0"/>
              <a:t>DB</a:t>
            </a:r>
            <a:r>
              <a:rPr lang="ko-KR" altLang="en-US" smtClean="0"/>
              <a:t>를 사용하면 유지보수에 문제 발생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1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404664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Q: "supersocket</a:t>
            </a:r>
            <a:r>
              <a:rPr lang="ko-KR" altLang="en-US" sz="2400" b="1" smtClean="0"/>
              <a:t>에대한 설명도 좀 해주 셨으면 좋겠습니다</a:t>
            </a:r>
            <a:r>
              <a:rPr lang="en-US" altLang="ko-KR" sz="2400" b="1" smtClean="0"/>
              <a:t>"</a:t>
            </a:r>
            <a:endParaRPr lang="ko-KR" altLang="en-US" sz="2400" b="1"/>
          </a:p>
        </p:txBody>
      </p:sp>
      <p:sp>
        <p:nvSpPr>
          <p:cNvPr id="3" name="직사각형 2"/>
          <p:cNvSpPr/>
          <p:nvPr/>
        </p:nvSpPr>
        <p:spPr>
          <a:xfrm>
            <a:off x="305200" y="1488240"/>
            <a:ext cx="8545288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supersocket.net </a:t>
            </a:r>
            <a:r>
              <a:rPr lang="ko-KR" altLang="en-US" smtClean="0"/>
              <a:t>제공 샘플 코드 분석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Supersocket + Json.net</a:t>
            </a:r>
          </a:p>
          <a:p>
            <a:r>
              <a:rPr lang="en-US" altLang="ko-KR" smtClean="0"/>
              <a:t>http://www.gamecodi.com/board/zboard.php?id=GAMECODI_Talkdev&amp;no=1981</a:t>
            </a:r>
            <a:br>
              <a:rPr lang="en-US" altLang="ko-KR" smtClean="0"/>
            </a:br>
            <a:endParaRPr lang="en-US" altLang="ko-KR" smtClean="0"/>
          </a:p>
          <a:p>
            <a:r>
              <a:rPr lang="en-US" altLang="ko-KR" smtClean="0"/>
              <a:t>'SocketAsyncEventArgs'</a:t>
            </a:r>
            <a:r>
              <a:rPr lang="ko-KR" altLang="en-US" smtClean="0"/>
              <a:t>를 이용한 채팅</a:t>
            </a:r>
            <a:r>
              <a:rPr lang="en-US" altLang="ko-KR" smtClean="0"/>
              <a:t>(Chatting) Client/Server </a:t>
            </a:r>
            <a:r>
              <a:rPr lang="ko-KR" altLang="en-US" smtClean="0"/>
              <a:t>예제 </a:t>
            </a:r>
            <a:r>
              <a:rPr lang="en-US" altLang="ko-KR" smtClean="0"/>
              <a:t>0.7</a:t>
            </a:r>
          </a:p>
          <a:p>
            <a:r>
              <a:rPr lang="en-US" altLang="ko-KR" smtClean="0"/>
              <a:t>http://blog.danggun.net/2463</a:t>
            </a:r>
          </a:p>
          <a:p>
            <a:endParaRPr lang="en-US" altLang="ko-KR" smtClean="0"/>
          </a:p>
          <a:p>
            <a:r>
              <a:rPr lang="en-US" altLang="ko-KR" smtClean="0"/>
              <a:t>'SocketAsyncEventArgs' </a:t>
            </a:r>
            <a:r>
              <a:rPr lang="ko-KR" altLang="en-US" smtClean="0"/>
              <a:t>사용하기</a:t>
            </a:r>
          </a:p>
          <a:p>
            <a:r>
              <a:rPr lang="en-US" altLang="ko-KR" smtClean="0"/>
              <a:t>http://blog.danggun.net/2464</a:t>
            </a:r>
          </a:p>
          <a:p>
            <a:endParaRPr lang="en-US" altLang="ko-KR" smtClean="0"/>
          </a:p>
          <a:p>
            <a:r>
              <a:rPr lang="en-US" altLang="ko-KR" smtClean="0"/>
              <a:t>'SuperSocket'</a:t>
            </a:r>
            <a:r>
              <a:rPr lang="ko-KR" altLang="en-US" smtClean="0"/>
              <a:t>과 </a:t>
            </a:r>
            <a:r>
              <a:rPr lang="en-US" altLang="ko-KR" smtClean="0"/>
              <a:t>'ClientEngine'</a:t>
            </a:r>
            <a:r>
              <a:rPr lang="ko-KR" altLang="en-US" smtClean="0"/>
              <a:t>를 이용한 채팅</a:t>
            </a:r>
            <a:r>
              <a:rPr lang="en-US" altLang="ko-KR" smtClean="0"/>
              <a:t>(Chatting) Client/Server </a:t>
            </a:r>
            <a:r>
              <a:rPr lang="ko-KR" altLang="en-US" smtClean="0"/>
              <a:t>예제 </a:t>
            </a:r>
            <a:r>
              <a:rPr lang="en-US" altLang="ko-KR" smtClean="0"/>
              <a:t>0.7</a:t>
            </a:r>
          </a:p>
          <a:p>
            <a:r>
              <a:rPr lang="en-US" altLang="ko-KR" smtClean="0"/>
              <a:t>http://blog.danggun.net/2484</a:t>
            </a:r>
          </a:p>
          <a:p>
            <a:endParaRPr lang="en-US" altLang="ko-KR" smtClean="0"/>
          </a:p>
          <a:p>
            <a:r>
              <a:rPr lang="en-US" altLang="ko-KR" smtClean="0"/>
              <a:t>Super Chatting 0.82 - 'SuperSocket'</a:t>
            </a:r>
            <a:r>
              <a:rPr lang="ko-KR" altLang="en-US" smtClean="0"/>
              <a:t>과 </a:t>
            </a:r>
            <a:r>
              <a:rPr lang="en-US" altLang="ko-KR" smtClean="0"/>
              <a:t>'ClientEngine'</a:t>
            </a:r>
            <a:r>
              <a:rPr lang="ko-KR" altLang="en-US" smtClean="0"/>
              <a:t>를 이용한 </a:t>
            </a:r>
            <a:r>
              <a:rPr lang="en-US" altLang="ko-KR" smtClean="0"/>
              <a:t>Client/Server</a:t>
            </a:r>
          </a:p>
          <a:p>
            <a:r>
              <a:rPr lang="en-US" altLang="ko-KR" smtClean="0"/>
              <a:t>http://blog.danggun.net/2700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571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332656"/>
            <a:ext cx="5033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Q: "</a:t>
            </a:r>
            <a:r>
              <a:rPr lang="ko-KR" altLang="en-US" sz="2400" b="1" smtClean="0"/>
              <a:t>앱 데이터 변조 프로그램 대응</a:t>
            </a:r>
            <a:r>
              <a:rPr lang="en-US" altLang="ko-KR" sz="2400" b="1" smtClean="0"/>
              <a:t>"</a:t>
            </a:r>
            <a:endParaRPr lang="ko-KR" altLang="en-US" sz="2400" b="1"/>
          </a:p>
        </p:txBody>
      </p:sp>
      <p:sp>
        <p:nvSpPr>
          <p:cNvPr id="3" name="직사각형 2"/>
          <p:cNvSpPr/>
          <p:nvPr/>
        </p:nvSpPr>
        <p:spPr>
          <a:xfrm>
            <a:off x="485840" y="1268760"/>
            <a:ext cx="81906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안드로이드 해킹 방지를 위한</a:t>
            </a:r>
            <a:r>
              <a:rPr lang="en-US" altLang="ko-KR" smtClean="0"/>
              <a:t>, Dex, SO, Singnature </a:t>
            </a:r>
            <a:r>
              <a:rPr lang="ko-KR" altLang="en-US" smtClean="0"/>
              <a:t>해싱값 구하기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http://lab.gamecodi.com/board/zboard.php?id=GAMECODILAB_Lecture&amp;no=432&amp;z= 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어셋 스토어에서 난독화 툴 구입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소셜 게임에서 메모리 분석을 이용한 치트에 대한 대책 방법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http://jacking.tistory.com/1201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상용 클라이언트 보안 프로그램 구매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37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484952"/>
            <a:ext cx="7848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Q: "Redis </a:t>
            </a:r>
            <a:r>
              <a:rPr lang="ko-KR" altLang="en-US" sz="2400" b="1" smtClean="0"/>
              <a:t>와 </a:t>
            </a:r>
            <a:r>
              <a:rPr lang="en-US" altLang="ko-KR" sz="2400" b="1" smtClean="0"/>
              <a:t>MongoDB </a:t>
            </a:r>
            <a:r>
              <a:rPr lang="ko-KR" altLang="en-US" sz="2400" b="1" smtClean="0"/>
              <a:t>를 사용하여 </a:t>
            </a:r>
            <a:r>
              <a:rPr lang="en-US" altLang="ko-KR" sz="2400" b="1" smtClean="0"/>
              <a:t>Scalable </a:t>
            </a:r>
            <a:r>
              <a:rPr lang="ko-KR" altLang="en-US" sz="2400" b="1" smtClean="0"/>
              <a:t>한 구현 방법을 배우고 싶습니다</a:t>
            </a:r>
            <a:r>
              <a:rPr lang="en-US" altLang="ko-KR" sz="2400" b="1" smtClean="0"/>
              <a:t>"</a:t>
            </a:r>
            <a:endParaRPr lang="ko-KR" altLang="en-US" sz="2400" b="1"/>
          </a:p>
        </p:txBody>
      </p:sp>
      <p:sp>
        <p:nvSpPr>
          <p:cNvPr id="3" name="직사각형 2"/>
          <p:cNvSpPr/>
          <p:nvPr/>
        </p:nvSpPr>
        <p:spPr>
          <a:xfrm>
            <a:off x="395536" y="1628800"/>
            <a:ext cx="8190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MongoDB</a:t>
            </a:r>
            <a:r>
              <a:rPr lang="ko-KR" altLang="en-US" smtClean="0"/>
              <a:t>와 </a:t>
            </a:r>
            <a:r>
              <a:rPr lang="en-US" altLang="ko-KR" smtClean="0"/>
              <a:t>Redis </a:t>
            </a:r>
            <a:r>
              <a:rPr lang="ko-KR" altLang="en-US" smtClean="0"/>
              <a:t>샤딩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MongoDB</a:t>
            </a:r>
            <a:r>
              <a:rPr lang="ko-KR" altLang="en-US" smtClean="0"/>
              <a:t>와 </a:t>
            </a:r>
            <a:r>
              <a:rPr lang="en-US" altLang="ko-KR" smtClean="0"/>
              <a:t>Redis</a:t>
            </a:r>
            <a:r>
              <a:rPr lang="ko-KR" altLang="en-US"/>
              <a:t> </a:t>
            </a:r>
            <a:r>
              <a:rPr lang="ko-KR" altLang="en-US" smtClean="0"/>
              <a:t>모니터</a:t>
            </a:r>
            <a:r>
              <a:rPr lang="ko-KR" altLang="en-US"/>
              <a:t>링</a:t>
            </a:r>
          </a:p>
        </p:txBody>
      </p:sp>
    </p:spTree>
    <p:extLst>
      <p:ext uri="{BB962C8B-B14F-4D97-AF65-F5344CB8AC3E}">
        <p14:creationId xmlns:p14="http://schemas.microsoft.com/office/powerpoint/2010/main" val="73063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68712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Q: "Redis </a:t>
            </a:r>
            <a:r>
              <a:rPr lang="ko-KR" altLang="en-US" sz="2400" b="1" smtClean="0"/>
              <a:t>와 </a:t>
            </a:r>
            <a:r>
              <a:rPr lang="en-US" altLang="ko-KR" sz="2400" b="1" smtClean="0"/>
              <a:t>MongoDB </a:t>
            </a:r>
            <a:r>
              <a:rPr lang="ko-KR" altLang="en-US" sz="2400" b="1" smtClean="0"/>
              <a:t>를 처음 구성하고 설정하는 것 부터 시작해서 </a:t>
            </a:r>
            <a:r>
              <a:rPr lang="en-US" altLang="ko-KR" sz="2400" b="1" smtClean="0"/>
              <a:t>Single Point of Failure </a:t>
            </a:r>
            <a:r>
              <a:rPr lang="ko-KR" altLang="en-US" sz="2400" b="1" smtClean="0"/>
              <a:t>를 막을 수 있는 방법까지 공부해 보고 싶습니다</a:t>
            </a:r>
            <a:r>
              <a:rPr lang="en-US" altLang="ko-KR" sz="2400" b="1" smtClean="0"/>
              <a:t>."</a:t>
            </a:r>
            <a:endParaRPr lang="ko-KR" altLang="en-US" sz="2400" b="1"/>
          </a:p>
        </p:txBody>
      </p:sp>
      <p:sp>
        <p:nvSpPr>
          <p:cNvPr id="3" name="직사각형 2"/>
          <p:cNvSpPr/>
          <p:nvPr/>
        </p:nvSpPr>
        <p:spPr>
          <a:xfrm>
            <a:off x="396696" y="1988840"/>
            <a:ext cx="819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레플리케이션 셋 구성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61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441280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Q: "</a:t>
            </a:r>
            <a:r>
              <a:rPr lang="ko-KR" altLang="en-US" sz="2400" b="1" smtClean="0"/>
              <a:t>게임서버만의 기본적인</a:t>
            </a:r>
            <a:r>
              <a:rPr lang="en-US" altLang="ko-KR" sz="2400" b="1" smtClean="0"/>
              <a:t>/</a:t>
            </a:r>
            <a:r>
              <a:rPr lang="ko-KR" altLang="en-US" sz="2400" b="1" smtClean="0"/>
              <a:t>공통적인 </a:t>
            </a:r>
            <a:r>
              <a:rPr lang="en-US" altLang="ko-KR" sz="2400" b="1" smtClean="0"/>
              <a:t>- </a:t>
            </a:r>
            <a:r>
              <a:rPr lang="ko-KR" altLang="en-US" sz="2400" b="1" smtClean="0"/>
              <a:t>특징</a:t>
            </a:r>
            <a:r>
              <a:rPr lang="en-US" altLang="ko-KR" sz="2400" b="1" smtClean="0"/>
              <a:t>,</a:t>
            </a:r>
            <a:r>
              <a:rPr lang="ko-KR" altLang="en-US" sz="2400" b="1" smtClean="0"/>
              <a:t>고려해야할 사항</a:t>
            </a:r>
            <a:r>
              <a:rPr lang="en-US" altLang="ko-KR" sz="2400" b="1" smtClean="0"/>
              <a:t>"</a:t>
            </a:r>
            <a:endParaRPr lang="ko-KR" alt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323528" y="1844824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클라이언트의 요청 실패에 대해 자세한 에러 코드를 남긴다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로그를 잘 남기고</a:t>
            </a:r>
            <a:r>
              <a:rPr lang="en-US" altLang="ko-KR" smtClean="0"/>
              <a:t>, </a:t>
            </a:r>
            <a:r>
              <a:rPr lang="ko-KR" altLang="en-US" smtClean="0"/>
              <a:t>쉽게 볼 수 있도록 하고</a:t>
            </a:r>
            <a:r>
              <a:rPr lang="en-US" altLang="ko-KR" smtClean="0"/>
              <a:t>, </a:t>
            </a:r>
            <a:r>
              <a:rPr lang="ko-KR" altLang="en-US" smtClean="0"/>
              <a:t>주기적으로 문제를 해결한다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심플한 구성으로 게임 서버를 구성한다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비동기 프로그래밍을 잘 알아야 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r>
              <a:rPr lang="en-US" altLang="ko-KR" smtClean="0"/>
              <a:t>OS </a:t>
            </a:r>
            <a:r>
              <a:rPr lang="ko-KR" altLang="en-US" smtClean="0"/>
              <a:t>시스템 프로그래밍</a:t>
            </a:r>
            <a:r>
              <a:rPr lang="en-US" altLang="ko-KR" smtClean="0"/>
              <a:t>, </a:t>
            </a:r>
            <a:r>
              <a:rPr lang="ko-KR" altLang="en-US" smtClean="0"/>
              <a:t>네트워크 프로그래밍 학습을 꾸준히 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서비스 중인 게임서버의 실행 파일과 소스</a:t>
            </a:r>
            <a:r>
              <a:rPr lang="en-US" altLang="ko-KR" smtClean="0"/>
              <a:t>, pdb </a:t>
            </a:r>
            <a:r>
              <a:rPr lang="ko-KR" altLang="en-US" smtClean="0"/>
              <a:t>파일 등을 버전 관리한다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5568" y="404664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Q: "</a:t>
            </a:r>
            <a:r>
              <a:rPr lang="ko-KR" altLang="en-US" sz="2400" b="1" smtClean="0"/>
              <a:t>서버 프로그래밍 입문 시 추천할 만한 서적</a:t>
            </a:r>
            <a:r>
              <a:rPr lang="en-US" altLang="ko-KR" sz="2400" b="1" smtClean="0"/>
              <a:t>, </a:t>
            </a:r>
            <a:r>
              <a:rPr lang="ko-KR" altLang="en-US" sz="2400" b="1" smtClean="0"/>
              <a:t>수업 쿼리큘럼 전반적으로 이해하기 위해서 </a:t>
            </a:r>
            <a:r>
              <a:rPr lang="en-US" altLang="ko-KR" sz="2400" b="1" smtClean="0"/>
              <a:t>(DB, network, </a:t>
            </a:r>
            <a:r>
              <a:rPr lang="ko-KR" altLang="en-US" sz="2400" b="1" smtClean="0"/>
              <a:t>등등</a:t>
            </a:r>
            <a:r>
              <a:rPr lang="en-US" altLang="ko-KR" sz="2400" b="1" smtClean="0"/>
              <a:t>) </a:t>
            </a:r>
            <a:r>
              <a:rPr lang="ko-KR" altLang="en-US" sz="2400" b="1" smtClean="0"/>
              <a:t>추천할 만한 서적 을 알고 싶습니다</a:t>
            </a:r>
            <a:r>
              <a:rPr lang="en-US" altLang="ko-KR" sz="2400" b="1" smtClean="0"/>
              <a:t>."</a:t>
            </a:r>
            <a:endParaRPr lang="ko-KR" altLang="en-US" sz="2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2" y="2161242"/>
            <a:ext cx="71437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12826" y="5075892"/>
            <a:ext cx="455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http://www.yes24.com/24/goods/6692314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1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364014"/>
            <a:ext cx="6155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Q: "</a:t>
            </a:r>
            <a:r>
              <a:rPr lang="ko-KR" altLang="en-US" sz="2400" b="1" smtClean="0"/>
              <a:t>상용서비스를 구현시 체크해야할 사항</a:t>
            </a:r>
            <a:r>
              <a:rPr lang="en-US" altLang="ko-KR" sz="2400" b="1" smtClean="0"/>
              <a:t>"</a:t>
            </a:r>
            <a:endParaRPr lang="ko-KR" alt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7560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GM</a:t>
            </a:r>
            <a:r>
              <a:rPr lang="ko-KR" altLang="en-US"/>
              <a:t> </a:t>
            </a:r>
            <a:r>
              <a:rPr lang="ko-KR" altLang="en-US" smtClean="0"/>
              <a:t>툴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통계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로그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빠르게 서버 확장 할 수 있는 구조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en-US" altLang="ko-KR" smtClean="0"/>
              <a:t>DB </a:t>
            </a:r>
            <a:r>
              <a:rPr lang="ko-KR" altLang="en-US" smtClean="0"/>
              <a:t>인덱스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서버 모니터링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해킹 방지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쿠폰</a:t>
            </a:r>
            <a:r>
              <a:rPr lang="en-US" altLang="ko-KR" smtClean="0"/>
              <a:t>: </a:t>
            </a:r>
            <a:r>
              <a:rPr lang="ko-KR" altLang="en-US" smtClean="0"/>
              <a:t>아이지웍스 라는 업체가 솔루션을 제공</a:t>
            </a:r>
            <a:r>
              <a:rPr lang="en-US" altLang="ko-KR" smtClean="0"/>
              <a:t>. </a:t>
            </a:r>
            <a:r>
              <a:rPr lang="ko-KR" altLang="en-US" smtClean="0"/>
              <a:t>회사에 맞게 변형도 가능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74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0352" y="610440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Q: "4. WCF</a:t>
            </a:r>
            <a:r>
              <a:rPr lang="ko-KR" altLang="en-US" sz="2400" b="1" smtClean="0"/>
              <a:t>외에 닷넷기반 기술로의 개발시 다른 대안 </a:t>
            </a:r>
            <a:r>
              <a:rPr lang="en-US" altLang="ko-KR" sz="2400" b="1" smtClean="0"/>
              <a:t>- ASP.NET WEBAPI </a:t>
            </a:r>
            <a:r>
              <a:rPr lang="ko-KR" altLang="en-US" sz="2400" b="1" smtClean="0"/>
              <a:t>등</a:t>
            </a:r>
            <a:r>
              <a:rPr lang="en-US" altLang="ko-KR" sz="2400" b="1" smtClean="0"/>
              <a:t>"</a:t>
            </a:r>
          </a:p>
          <a:p>
            <a:r>
              <a:rPr lang="en-US" altLang="ko-KR" sz="2400" b="1" smtClean="0"/>
              <a:t>"- </a:t>
            </a:r>
            <a:r>
              <a:rPr lang="ko-KR" altLang="en-US" sz="2400" b="1" smtClean="0"/>
              <a:t>서버의 분산 처리 기법</a:t>
            </a:r>
          </a:p>
          <a:p>
            <a:r>
              <a:rPr lang="en-US" altLang="ko-KR" sz="2400" b="1" smtClean="0"/>
              <a:t>- </a:t>
            </a:r>
            <a:r>
              <a:rPr lang="ko-KR" altLang="en-US" sz="2400" b="1" smtClean="0"/>
              <a:t>로드벨런싱</a:t>
            </a:r>
          </a:p>
          <a:p>
            <a:r>
              <a:rPr lang="en-US" altLang="ko-KR" sz="2400" b="1" smtClean="0"/>
              <a:t>- </a:t>
            </a:r>
            <a:r>
              <a:rPr lang="ko-KR" altLang="en-US" sz="2400" b="1" smtClean="0"/>
              <a:t>효과적인 데이타 관리</a:t>
            </a:r>
          </a:p>
          <a:p>
            <a:r>
              <a:rPr lang="en-US" altLang="ko-KR" sz="2400" b="1" smtClean="0"/>
              <a:t>- </a:t>
            </a:r>
            <a:r>
              <a:rPr lang="ko-KR" altLang="en-US" sz="2400" b="1" smtClean="0"/>
              <a:t>대규모 동접에 따른 분산 처리</a:t>
            </a:r>
            <a:r>
              <a:rPr lang="en-US" altLang="ko-KR" sz="2400" b="1" smtClean="0"/>
              <a:t>, </a:t>
            </a:r>
            <a:r>
              <a:rPr lang="ko-KR" altLang="en-US" sz="2400" b="1" smtClean="0"/>
              <a:t>효과적인 스케일 아웃 방법</a:t>
            </a:r>
            <a:r>
              <a:rPr lang="en-US" altLang="ko-KR" sz="2400" b="1" smtClean="0"/>
              <a:t>"</a:t>
            </a:r>
            <a:endParaRPr lang="ko-KR" alt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370352" y="3501008"/>
            <a:ext cx="77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이번 강의에서 배운 것 중에서 </a:t>
            </a:r>
            <a:r>
              <a:rPr lang="en-US" altLang="ko-KR" smtClean="0"/>
              <a:t>WCF</a:t>
            </a:r>
            <a:r>
              <a:rPr lang="ko-KR" altLang="en-US" smtClean="0"/>
              <a:t>를 </a:t>
            </a:r>
            <a:r>
              <a:rPr lang="en-US" altLang="ko-KR" smtClean="0"/>
              <a:t>ASP.NET </a:t>
            </a:r>
            <a:r>
              <a:rPr lang="ko-KR" altLang="en-US" smtClean="0"/>
              <a:t>이나 </a:t>
            </a:r>
            <a:r>
              <a:rPr lang="en-US" altLang="ko-KR" smtClean="0"/>
              <a:t>WebAPI</a:t>
            </a:r>
            <a:r>
              <a:rPr lang="ko-KR" altLang="en-US" smtClean="0"/>
              <a:t>로 교체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6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548680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Q: "FPS</a:t>
            </a:r>
            <a:r>
              <a:rPr lang="ko-KR" altLang="en-US" sz="2400" b="1" smtClean="0"/>
              <a:t>나 슈팅 게임처럼 빠른 반응 속도를 요하는 게임 서버를 구축하고 싶습니다</a:t>
            </a:r>
            <a:r>
              <a:rPr lang="en-US" altLang="ko-KR" sz="2400" b="1" smtClean="0"/>
              <a:t>. </a:t>
            </a:r>
          </a:p>
          <a:p>
            <a:r>
              <a:rPr lang="ko-KR" altLang="en-US" sz="2400" b="1" smtClean="0"/>
              <a:t>서버를 구축하기 위해서 시도해본 결과 주고 받는 데이터의 내용</a:t>
            </a:r>
            <a:r>
              <a:rPr lang="en-US" altLang="ko-KR" sz="2400" b="1" smtClean="0"/>
              <a:t>, </a:t>
            </a:r>
            <a:r>
              <a:rPr lang="ko-KR" altLang="en-US" sz="2400" b="1" smtClean="0"/>
              <a:t>보안</a:t>
            </a:r>
            <a:r>
              <a:rPr lang="en-US" altLang="ko-KR" sz="2400" b="1" smtClean="0"/>
              <a:t>-</a:t>
            </a:r>
            <a:r>
              <a:rPr lang="ko-KR" altLang="en-US" sz="2400" b="1" smtClean="0"/>
              <a:t>암호화 방법</a:t>
            </a:r>
            <a:r>
              <a:rPr lang="en-US" altLang="ko-KR" sz="2400" b="1" smtClean="0"/>
              <a:t>, </a:t>
            </a:r>
            <a:r>
              <a:rPr lang="ko-KR" altLang="en-US" sz="2400" b="1" smtClean="0"/>
              <a:t>서버를 열어놓으니 해외에서 공격이 들어와 서버가 자주 죽는데 차단 및 관리방법</a:t>
            </a:r>
            <a:r>
              <a:rPr lang="en-US" altLang="ko-KR" sz="2400" b="1" smtClean="0"/>
              <a:t>,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2780928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서버는 클라이언트의 최대 접속 수와 클라이언트 당 초당 최대 전송 수를 정해 놓고 이것을 벗어나는 경우는 접속을 차단해야 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서버가 자주 죽는 이유가 </a:t>
            </a:r>
            <a:r>
              <a:rPr lang="en-US" altLang="ko-KR" smtClean="0"/>
              <a:t>DDos </a:t>
            </a:r>
            <a:r>
              <a:rPr lang="ko-KR" altLang="en-US" smtClean="0"/>
              <a:t>공격이라면 관련 서비스를 받아야 하고</a:t>
            </a:r>
            <a:r>
              <a:rPr lang="en-US" altLang="ko-KR" smtClean="0"/>
              <a:t>, </a:t>
            </a:r>
            <a:r>
              <a:rPr lang="ko-KR" altLang="en-US" smtClean="0"/>
              <a:t>그것이 아니라면 서버 로직을 올바르게 구현해야 한다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114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4136" y="476671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Q: </a:t>
            </a:r>
            <a:r>
              <a:rPr lang="ko-KR" altLang="en-US" sz="2400" b="1" smtClean="0"/>
              <a:t>로그인 </a:t>
            </a:r>
            <a:r>
              <a:rPr lang="en-US" altLang="ko-KR" sz="2400" b="1" smtClean="0"/>
              <a:t>&amp; </a:t>
            </a:r>
            <a:r>
              <a:rPr lang="ko-KR" altLang="en-US" sz="2400" b="1" smtClean="0"/>
              <a:t>로비 </a:t>
            </a:r>
            <a:r>
              <a:rPr lang="en-US" altLang="ko-KR" sz="2400" b="1" smtClean="0"/>
              <a:t>Server</a:t>
            </a:r>
            <a:r>
              <a:rPr lang="ko-KR" altLang="en-US" sz="2400" b="1" smtClean="0"/>
              <a:t>와 게임</a:t>
            </a:r>
            <a:r>
              <a:rPr lang="en-US" altLang="ko-KR" sz="2400" b="1" smtClean="0"/>
              <a:t>Server</a:t>
            </a:r>
            <a:r>
              <a:rPr lang="ko-KR" altLang="en-US" sz="2400" b="1" smtClean="0"/>
              <a:t>를 따로두고 연동하는 방법등 독학을 하기엔 사용서비스에 가기위한 벽이 높았습니다</a:t>
            </a:r>
            <a:r>
              <a:rPr lang="en-US" altLang="ko-KR" sz="2400" b="1" smtClean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68" y="3026991"/>
            <a:ext cx="15121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로그인 서버</a:t>
            </a:r>
            <a:r>
              <a:rPr lang="en-US" altLang="ko-KR" smtClean="0"/>
              <a:t>(</a:t>
            </a:r>
            <a:r>
              <a:rPr lang="ko-KR" altLang="en-US" smtClean="0"/>
              <a:t>비동기 통신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39784" y="3165490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로비 서버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56008" y="3180933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게임 서버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24944" y="5949280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클라이언트</a:t>
            </a:r>
            <a:endParaRPr lang="ko-KR" altLang="en-US"/>
          </a:p>
        </p:txBody>
      </p:sp>
      <p:cxnSp>
        <p:nvCxnSpPr>
          <p:cNvPr id="7" name="직선 화살표 연결선 6"/>
          <p:cNvCxnSpPr>
            <a:stCxn id="6" idx="0"/>
            <a:endCxn id="3" idx="2"/>
          </p:cNvCxnSpPr>
          <p:nvPr/>
        </p:nvCxnSpPr>
        <p:spPr>
          <a:xfrm flipH="1" flipV="1">
            <a:off x="1151652" y="3673322"/>
            <a:ext cx="1929376" cy="227595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6" idx="0"/>
            <a:endCxn id="4" idx="2"/>
          </p:cNvCxnSpPr>
          <p:nvPr/>
        </p:nvCxnSpPr>
        <p:spPr>
          <a:xfrm flipV="1">
            <a:off x="3081028" y="3534822"/>
            <a:ext cx="14840" cy="241445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0"/>
            <a:endCxn id="5" idx="2"/>
          </p:cNvCxnSpPr>
          <p:nvPr/>
        </p:nvCxnSpPr>
        <p:spPr>
          <a:xfrm flipV="1">
            <a:off x="3081028" y="3550265"/>
            <a:ext cx="2031064" cy="239901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20072" y="3942821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P2P </a:t>
            </a:r>
            <a:r>
              <a:rPr lang="ko-KR" altLang="en-US" smtClean="0"/>
              <a:t>방식에 가까운 게임이라면 게임할 때만 게임서버에 접속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일반 캐주얼 게임이라면 로비와 게임서버 통합</a:t>
            </a:r>
            <a:r>
              <a:rPr lang="en-US" altLang="ko-KR" smtClean="0"/>
              <a:t>(</a:t>
            </a:r>
            <a:r>
              <a:rPr lang="ko-KR" altLang="en-US" smtClean="0"/>
              <a:t>모든 로비의 정보는 </a:t>
            </a:r>
            <a:r>
              <a:rPr lang="en-US" altLang="ko-KR" smtClean="0"/>
              <a:t>redis</a:t>
            </a:r>
            <a:r>
              <a:rPr lang="ko-KR" altLang="en-US" smtClean="0"/>
              <a:t>에 기록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12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332656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Q: </a:t>
            </a:r>
            <a:r>
              <a:rPr lang="ko-KR" altLang="en-US" sz="2400" b="1" smtClean="0"/>
              <a:t>가장 궁금한점은 </a:t>
            </a:r>
            <a:r>
              <a:rPr lang="en-US" altLang="ko-KR" sz="2400" b="1" smtClean="0"/>
              <a:t>client</a:t>
            </a:r>
            <a:r>
              <a:rPr lang="ko-KR" altLang="en-US" sz="2400" b="1" smtClean="0"/>
              <a:t>들의 동기화 문제입니다</a:t>
            </a:r>
            <a:r>
              <a:rPr lang="en-US" altLang="ko-KR" sz="2400" b="1" smtClean="0"/>
              <a:t>. </a:t>
            </a:r>
          </a:p>
          <a:p>
            <a:r>
              <a:rPr lang="en-US" altLang="ko-KR" sz="2400" b="1" smtClean="0"/>
              <a:t>client</a:t>
            </a:r>
            <a:r>
              <a:rPr lang="ko-KR" altLang="en-US" sz="2400" b="1" smtClean="0"/>
              <a:t>들의 위치를 계속 서버와 동기화 시키기엔 데이터 사용량이 많고</a:t>
            </a:r>
            <a:r>
              <a:rPr lang="en-US" altLang="ko-KR" sz="2400" b="1" smtClean="0"/>
              <a:t>. </a:t>
            </a:r>
          </a:p>
          <a:p>
            <a:r>
              <a:rPr lang="ko-KR" altLang="en-US" sz="2400" b="1" smtClean="0"/>
              <a:t>그렇다고 이동</a:t>
            </a:r>
            <a:r>
              <a:rPr lang="en-US" altLang="ko-KR" sz="2400" b="1" smtClean="0"/>
              <a:t>&amp;</a:t>
            </a:r>
            <a:r>
              <a:rPr lang="ko-KR" altLang="en-US" sz="2400" b="1" smtClean="0"/>
              <a:t>이벤트 시에만 데이터를 서버로 보낸다면 </a:t>
            </a:r>
            <a:r>
              <a:rPr lang="en-US" altLang="ko-KR" sz="2400" b="1" smtClean="0"/>
              <a:t>Client</a:t>
            </a:r>
            <a:r>
              <a:rPr lang="ko-KR" altLang="en-US" sz="2400" b="1" smtClean="0"/>
              <a:t>들 전부한테 뿌려줄때 누락되는 경우가 있더라구요</a:t>
            </a:r>
            <a:r>
              <a:rPr lang="en-US" altLang="ko-KR" sz="2400" b="1" smtClean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데드러커닝 기법을 잘 구현해야 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서버 부하를 줄이려면 클라이언트간 </a:t>
            </a:r>
            <a:r>
              <a:rPr lang="en-US" altLang="ko-KR" smtClean="0"/>
              <a:t>P2P </a:t>
            </a:r>
            <a:r>
              <a:rPr lang="ko-KR" altLang="en-US" smtClean="0"/>
              <a:t>필요</a:t>
            </a:r>
            <a:r>
              <a:rPr lang="en-US" altLang="ko-KR" smtClean="0"/>
              <a:t>. </a:t>
            </a:r>
            <a:r>
              <a:rPr lang="ko-KR" altLang="en-US" smtClean="0"/>
              <a:t>단 이런 저런 문제가 발생</a:t>
            </a:r>
            <a:r>
              <a:rPr lang="en-US" altLang="ko-KR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9465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404664"/>
            <a:ext cx="82089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mtClean="0"/>
              <a:t>Q: </a:t>
            </a:r>
            <a:r>
              <a:rPr lang="ko-KR" altLang="en-US" sz="2400" b="1" smtClean="0"/>
              <a:t>게임 이벤트 연산 </a:t>
            </a:r>
            <a:r>
              <a:rPr lang="en-US" altLang="ko-KR" sz="2400" b="1" smtClean="0"/>
              <a:t>(</a:t>
            </a:r>
            <a:r>
              <a:rPr lang="ko-KR" altLang="en-US" sz="2400" b="1" smtClean="0"/>
              <a:t>공격</a:t>
            </a:r>
            <a:r>
              <a:rPr lang="en-US" altLang="ko-KR" sz="2400" b="1" smtClean="0"/>
              <a:t>, </a:t>
            </a:r>
            <a:r>
              <a:rPr lang="ko-KR" altLang="en-US" sz="2400" b="1" smtClean="0"/>
              <a:t>코인</a:t>
            </a:r>
            <a:r>
              <a:rPr lang="en-US" altLang="ko-KR" sz="2400" b="1" smtClean="0"/>
              <a:t>, hp, mp) </a:t>
            </a:r>
            <a:r>
              <a:rPr lang="ko-KR" altLang="en-US" sz="2400" b="1" smtClean="0"/>
              <a:t>등을 </a:t>
            </a:r>
            <a:r>
              <a:rPr lang="en-US" altLang="ko-KR" sz="2400" b="1" smtClean="0"/>
              <a:t>client </a:t>
            </a:r>
            <a:r>
              <a:rPr lang="ko-KR" altLang="en-US" sz="2400" b="1" smtClean="0"/>
              <a:t>에서 하면 게임핵 관련 이슈가 있고</a:t>
            </a:r>
            <a:r>
              <a:rPr lang="en-US" altLang="ko-KR" sz="2400" b="1" smtClean="0"/>
              <a:t>, </a:t>
            </a:r>
            <a:r>
              <a:rPr lang="ko-KR" altLang="en-US" sz="2400" b="1" smtClean="0"/>
              <a:t>반대인 경우 </a:t>
            </a:r>
            <a:r>
              <a:rPr lang="en-US" altLang="ko-KR" sz="2400" b="1" smtClean="0"/>
              <a:t>client0</a:t>
            </a:r>
            <a:r>
              <a:rPr lang="ko-KR" altLang="en-US" sz="2400" b="1" smtClean="0"/>
              <a:t>에서는 가능한 공격인데</a:t>
            </a:r>
            <a:r>
              <a:rPr lang="en-US" altLang="ko-KR" sz="2400" b="1" smtClean="0"/>
              <a:t>, </a:t>
            </a:r>
          </a:p>
          <a:p>
            <a:r>
              <a:rPr lang="en-US" altLang="ko-KR" sz="2400" b="1" smtClean="0"/>
              <a:t>client1</a:t>
            </a:r>
            <a:r>
              <a:rPr lang="ko-KR" altLang="en-US" sz="2400" b="1" smtClean="0"/>
              <a:t>의 입장에서는 동기화가 안된상태여서 불가능한 공격일 수가 있고요</a:t>
            </a:r>
            <a:r>
              <a:rPr lang="en-US" altLang="ko-KR" sz="2400" b="1" smtClean="0"/>
              <a:t>. </a:t>
            </a:r>
          </a:p>
          <a:p>
            <a:r>
              <a:rPr lang="ko-KR" altLang="en-US" sz="2400" b="1" smtClean="0"/>
              <a:t>기존 게임회사에서는 이런 노하우가 있어서 그 가이드라인을 따르면 될것같은데 저한테는 없어서 서버 기획을 많이 엎게 되더라구요</a:t>
            </a:r>
            <a:r>
              <a:rPr lang="en-US" altLang="ko-KR" sz="2400" b="1" smtClean="0"/>
              <a:t>. </a:t>
            </a:r>
          </a:p>
          <a:p>
            <a:r>
              <a:rPr lang="ko-KR" altLang="en-US" sz="2400" b="1" smtClean="0"/>
              <a:t>연산은 서버에서 하는게 좋은지 </a:t>
            </a:r>
            <a:r>
              <a:rPr lang="en-US" altLang="ko-KR" sz="2400" b="1" smtClean="0"/>
              <a:t>client</a:t>
            </a:r>
            <a:r>
              <a:rPr lang="ko-KR" altLang="en-US" sz="2400" b="1" smtClean="0"/>
              <a:t>에서 하고 결과만 보내주는게 좋은지</a:t>
            </a:r>
            <a:r>
              <a:rPr lang="en-US" altLang="ko-KR" sz="2400" b="1" smtClean="0"/>
              <a:t>, </a:t>
            </a:r>
            <a:r>
              <a:rPr lang="ko-KR" altLang="en-US" sz="2400" b="1" smtClean="0"/>
              <a:t>패킷 내용은 무엇무엇이 들어가야 하는지 등 기본적인 가이드라인 또한 배우고 싶습니다</a:t>
            </a:r>
            <a:r>
              <a:rPr lang="en-US" altLang="ko-KR" sz="2400" b="1" smtClean="0"/>
              <a:t>."</a:t>
            </a:r>
            <a:endParaRPr lang="ko-KR" alt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395536" y="4869160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할수만 있다면 모든 로직은 서버에 있는 것이 좋음</a:t>
            </a:r>
            <a:r>
              <a:rPr lang="en-US" altLang="ko-KR" smtClean="0"/>
              <a:t>(</a:t>
            </a:r>
            <a:r>
              <a:rPr lang="ko-KR" altLang="en-US" smtClean="0"/>
              <a:t>텐센트처럼 돈 많은 회사는 이것을 더 선호</a:t>
            </a:r>
            <a:r>
              <a:rPr lang="en-US" altLang="ko-KR" smtClean="0"/>
              <a:t>).</a:t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그러나 돈이 별로 없다면 클라이언트간 </a:t>
            </a:r>
            <a:r>
              <a:rPr lang="en-US" altLang="ko-KR" smtClean="0"/>
              <a:t>P2P</a:t>
            </a:r>
            <a:r>
              <a:rPr lang="ko-KR" altLang="en-US" smtClean="0"/>
              <a:t>를 하던가</a:t>
            </a:r>
            <a:r>
              <a:rPr lang="en-US" altLang="ko-KR" smtClean="0"/>
              <a:t>, </a:t>
            </a:r>
            <a:r>
              <a:rPr lang="ko-KR" altLang="en-US" smtClean="0"/>
              <a:t>기술 연구를 더 해서 적은 패킷 통신으로 동기화 하는 방법을 찾아야 한다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0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548680"/>
            <a:ext cx="690076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99592" y="2204864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http://www.yes24.com/Goods/FTGoodsView.aspx?goodsNo=17947564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12976"/>
            <a:ext cx="62198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19672" y="5939988"/>
            <a:ext cx="6192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http://ridibooks.com/v2/Detail?id=754014166&amp;ref=usb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9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260648"/>
            <a:ext cx="64865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18517" y="2996952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http://www.aladin.co.kr/shop/wproduct.aspx?isbn=8968480591</a:t>
            </a:r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39" y="3933056"/>
            <a:ext cx="65627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47664" y="6093296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http://www.yes24.com/24/goods/6719883?PID=121879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8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6672"/>
            <a:ext cx="66008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88808" y="2610272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http://www.yes24.com/24/goods/6066215?PID=121879</a:t>
            </a:r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39" y="3250392"/>
            <a:ext cx="68294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31640" y="6462628"/>
            <a:ext cx="6889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http://www.aladin.co.kr/shop/wproduct.aspx?isbn=8998139340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9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4664"/>
            <a:ext cx="561662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259632" y="3105835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http://www.aladin.co.kr/shop/wproduct.aspx?isbn=8994774831</a:t>
            </a:r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911" y="3789040"/>
            <a:ext cx="70389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49601" y="6482417"/>
            <a:ext cx="67115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http://www.hanbit.co.kr/ebook/look.html?isbn=9788968487484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1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70008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87624" y="2594273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http://www.hanbit.co.kr/ebook/look.html?isbn=9788968486708</a:t>
            </a:r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92" y="3429000"/>
            <a:ext cx="70675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30958" y="5984445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http://www.hanbit.co.kr/ebook/look.html?isbn=9788968486760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6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6856" y="179348"/>
            <a:ext cx="5848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Q: "</a:t>
            </a:r>
            <a:r>
              <a:rPr lang="ko-KR" altLang="en-US" sz="2400" b="1" smtClean="0"/>
              <a:t>소켓서버 구현방법과 채널방 구현이</a:t>
            </a:r>
            <a:r>
              <a:rPr lang="en-US" altLang="ko-KR" sz="2400" b="1" smtClean="0"/>
              <a:t>"</a:t>
            </a:r>
            <a:endParaRPr lang="ko-KR" altLang="en-US" sz="2400" b="1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56" y="1052736"/>
            <a:ext cx="8106197" cy="29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843808" y="3863383"/>
            <a:ext cx="3116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http://www.supersocket.net/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8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68144" y="980728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TCP Server 1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2683268"/>
            <a:ext cx="2304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WCF GameServer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95636" y="4941168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클라이언</a:t>
            </a:r>
            <a:r>
              <a:rPr lang="ko-KR" altLang="en-US"/>
              <a:t>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8144" y="19888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TCP Server 2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83768" y="1484784"/>
            <a:ext cx="2232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Redis(Service Bus)</a:t>
            </a: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242632" y="3140968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" idx="0"/>
            <a:endCxn id="6" idx="2"/>
          </p:cNvCxnSpPr>
          <p:nvPr/>
        </p:nvCxnSpPr>
        <p:spPr>
          <a:xfrm flipV="1">
            <a:off x="2267744" y="1854116"/>
            <a:ext cx="1332148" cy="82915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" idx="1"/>
            <a:endCxn id="6" idx="3"/>
          </p:cNvCxnSpPr>
          <p:nvPr/>
        </p:nvCxnSpPr>
        <p:spPr>
          <a:xfrm flipH="1">
            <a:off x="4716016" y="1165394"/>
            <a:ext cx="1152128" cy="504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1"/>
            <a:endCxn id="6" idx="3"/>
          </p:cNvCxnSpPr>
          <p:nvPr/>
        </p:nvCxnSpPr>
        <p:spPr>
          <a:xfrm flipH="1" flipV="1">
            <a:off x="4716016" y="1669450"/>
            <a:ext cx="1152128" cy="504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42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678</Words>
  <Application>Microsoft Office PowerPoint</Application>
  <PresentationFormat>화면 슬라이드 쇼(4:3)</PresentationFormat>
  <Paragraphs>112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24</cp:revision>
  <dcterms:created xsi:type="dcterms:W3CDTF">2015-07-17T01:30:43Z</dcterms:created>
  <dcterms:modified xsi:type="dcterms:W3CDTF">2015-07-17T04:28:38Z</dcterms:modified>
</cp:coreProperties>
</file>