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5" r:id="rId7"/>
    <p:sldId id="260" r:id="rId8"/>
    <p:sldId id="264" r:id="rId9"/>
    <p:sldId id="263" r:id="rId10"/>
    <p:sldId id="262" r:id="rId11"/>
    <p:sldId id="267" r:id="rId12"/>
    <p:sldId id="268" r:id="rId13"/>
    <p:sldId id="270" r:id="rId14"/>
    <p:sldId id="271" r:id="rId15"/>
    <p:sldId id="272" r:id="rId16"/>
    <p:sldId id="266" r:id="rId17"/>
    <p:sldId id="269" r:id="rId18"/>
    <p:sldId id="273" r:id="rId19"/>
    <p:sldId id="274" r:id="rId20"/>
    <p:sldId id="275" r:id="rId21"/>
    <p:sldId id="279" r:id="rId22"/>
    <p:sldId id="278" r:id="rId23"/>
    <p:sldId id="276"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7" r:id="rId47"/>
    <p:sldId id="308" r:id="rId48"/>
    <p:sldId id="309" r:id="rId49"/>
    <p:sldId id="304" r:id="rId50"/>
    <p:sldId id="303" r:id="rId51"/>
    <p:sldId id="306" r:id="rId52"/>
    <p:sldId id="305" r:id="rId53"/>
    <p:sldId id="310" r:id="rId54"/>
    <p:sldId id="311" r:id="rId55"/>
    <p:sldId id="313" r:id="rId56"/>
    <p:sldId id="312" r:id="rId57"/>
    <p:sldId id="314" r:id="rId58"/>
    <p:sldId id="315" r:id="rId59"/>
    <p:sldId id="302" r:id="rId60"/>
    <p:sldId id="300" r:id="rId6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96" y="-2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33DFD50-34AB-4454-893C-8B1B1416879A}" type="datetimeFigureOut">
              <a:rPr lang="ko-KR" altLang="en-US" smtClean="0"/>
              <a:t>2014-05-14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93520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33DFD50-34AB-4454-893C-8B1B1416879A}" type="datetimeFigureOut">
              <a:rPr lang="ko-KR" altLang="en-US" smtClean="0"/>
              <a:t>2014-05-14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19263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33DFD50-34AB-4454-893C-8B1B1416879A}" type="datetimeFigureOut">
              <a:rPr lang="ko-KR" altLang="en-US" smtClean="0"/>
              <a:t>2014-05-14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269699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33DFD50-34AB-4454-893C-8B1B1416879A}" type="datetimeFigureOut">
              <a:rPr lang="ko-KR" altLang="en-US" smtClean="0"/>
              <a:t>2014-05-14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199029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33DFD50-34AB-4454-893C-8B1B1416879A}" type="datetimeFigureOut">
              <a:rPr lang="ko-KR" altLang="en-US" smtClean="0"/>
              <a:t>2014-05-14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137405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33DFD50-34AB-4454-893C-8B1B1416879A}" type="datetimeFigureOut">
              <a:rPr lang="ko-KR" altLang="en-US" smtClean="0"/>
              <a:t>2014-05-14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276307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33DFD50-34AB-4454-893C-8B1B1416879A}" type="datetimeFigureOut">
              <a:rPr lang="ko-KR" altLang="en-US" smtClean="0"/>
              <a:t>2014-05-14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246814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33DFD50-34AB-4454-893C-8B1B1416879A}" type="datetimeFigureOut">
              <a:rPr lang="ko-KR" altLang="en-US" smtClean="0"/>
              <a:t>2014-05-14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251387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33DFD50-34AB-4454-893C-8B1B1416879A}" type="datetimeFigureOut">
              <a:rPr lang="ko-KR" altLang="en-US" smtClean="0"/>
              <a:t>2014-05-14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213571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33DFD50-34AB-4454-893C-8B1B1416879A}" type="datetimeFigureOut">
              <a:rPr lang="ko-KR" altLang="en-US" smtClean="0"/>
              <a:t>2014-05-14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61129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33DFD50-34AB-4454-893C-8B1B1416879A}" type="datetimeFigureOut">
              <a:rPr lang="ko-KR" altLang="en-US" smtClean="0"/>
              <a:t>2014-05-14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381861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DFD50-34AB-4454-893C-8B1B1416879A}" type="datetimeFigureOut">
              <a:rPr lang="ko-KR" altLang="en-US" smtClean="0"/>
              <a:t>2014-05-14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3E88A-C7BE-4DC1-AFE6-1387E93CD53E}" type="slidenum">
              <a:rPr lang="ko-KR" altLang="en-US" smtClean="0"/>
              <a:t>‹#›</a:t>
            </a:fld>
            <a:endParaRPr lang="ko-KR" altLang="en-US"/>
          </a:p>
        </p:txBody>
      </p:sp>
    </p:spTree>
    <p:extLst>
      <p:ext uri="{BB962C8B-B14F-4D97-AF65-F5344CB8AC3E}">
        <p14:creationId xmlns:p14="http://schemas.microsoft.com/office/powerpoint/2010/main" val="3126932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file:///D:\SVN\MobilePlatformRND\Test\rabbitmq-dotnet-client-3.3.1-dotnet-3.0\html\type-RabbitMQ.Client.QueueDeclareOk.htm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file:///D:\SVN\MobilePlatformRND\Test\rabbitmq-dotnet-client-3.3.1-dotnet-3.0\html\type-RabbitMQ.Client.IBasicProperties.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file:///D:\SVN\MobilePlatformRND\Test\rabbitmq-dotnet-client-3.3.1-dotnet-3.0\html\type-RabbitMQ.Client.IBasicConsumer.html"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sslide.com/www.slideshare.net/cooldaemon/rabbitmq-3275296" TargetMode="External"/><Relationship Id="rId2" Type="http://schemas.openxmlformats.org/officeDocument/2006/relationships/hyperlink" Target="http://owa.t3.co.kr/owa/jacking@hanbitsoft.co.kr/redir.aspx?C=df996562712f480bb8ac983997c3d0fd&amp;URL=http://blog.secmem.org/126" TargetMode="External"/><Relationship Id="rId1" Type="http://schemas.openxmlformats.org/officeDocument/2006/relationships/slideLayout" Target="../slideLayouts/slideLayout1.xml"/><Relationship Id="rId5" Type="http://schemas.openxmlformats.org/officeDocument/2006/relationships/hyperlink" Target="http://owa.t3.co.kr/owa/jacking@hanbitsoft.co.kr/redir.aspx?C=df996562712f480bb8ac983997c3d0fd&amp;URL=http://inokara.hateblo.jp/entry/2014/02/23/025712" TargetMode="External"/><Relationship Id="rId4" Type="http://schemas.openxmlformats.org/officeDocument/2006/relationships/hyperlink" Target="http://owa.t3.co.kr/owa/jacking@hanbitsoft.co.kr/redir.aspx?C=df996562712f480bb8ac983997c3d0fd&amp;URL=http://ameblo.jp/principia-ca/entry-11233853011.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5696" y="1412776"/>
            <a:ext cx="5904656" cy="1107996"/>
          </a:xfrm>
          <a:prstGeom prst="rect">
            <a:avLst/>
          </a:prstGeom>
          <a:noFill/>
        </p:spPr>
        <p:txBody>
          <a:bodyPr wrap="square" rtlCol="0">
            <a:spAutoFit/>
          </a:bodyPr>
          <a:lstStyle/>
          <a:p>
            <a:pPr algn="ctr"/>
            <a:r>
              <a:rPr lang="en-US" altLang="ko-KR" sz="6600" b="1" smtClean="0"/>
              <a:t>RabbitMQ</a:t>
            </a:r>
            <a:endParaRPr lang="ko-KR" altLang="en-US" sz="6600" b="1"/>
          </a:p>
        </p:txBody>
      </p:sp>
      <p:sp>
        <p:nvSpPr>
          <p:cNvPr id="5" name="TextBox 4"/>
          <p:cNvSpPr txBox="1"/>
          <p:nvPr/>
        </p:nvSpPr>
        <p:spPr>
          <a:xfrm>
            <a:off x="5292080" y="5589240"/>
            <a:ext cx="3672408" cy="646331"/>
          </a:xfrm>
          <a:prstGeom prst="rect">
            <a:avLst/>
          </a:prstGeom>
          <a:noFill/>
        </p:spPr>
        <p:txBody>
          <a:bodyPr wrap="square" rtlCol="0">
            <a:spAutoFit/>
          </a:bodyPr>
          <a:lstStyle/>
          <a:p>
            <a:r>
              <a:rPr lang="ko-KR" altLang="en-US" smtClean="0"/>
              <a:t>최흥배</a:t>
            </a:r>
            <a:endParaRPr lang="en-US" altLang="ko-KR" smtClean="0"/>
          </a:p>
          <a:p>
            <a:r>
              <a:rPr lang="en-US" altLang="ko-KR" smtClean="0"/>
              <a:t>twitte: @jacking75</a:t>
            </a:r>
            <a:endParaRPr lang="ko-KR" altLang="en-US"/>
          </a:p>
        </p:txBody>
      </p:sp>
    </p:spTree>
    <p:extLst>
      <p:ext uri="{BB962C8B-B14F-4D97-AF65-F5344CB8AC3E}">
        <p14:creationId xmlns:p14="http://schemas.microsoft.com/office/powerpoint/2010/main" val="217775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7560840" cy="584775"/>
          </a:xfrm>
          <a:prstGeom prst="rect">
            <a:avLst/>
          </a:prstGeom>
          <a:noFill/>
        </p:spPr>
        <p:txBody>
          <a:bodyPr wrap="square" rtlCol="0">
            <a:spAutoFit/>
          </a:bodyPr>
          <a:lstStyle/>
          <a:p>
            <a:r>
              <a:rPr lang="en-US" altLang="ko-KR" sz="3200" b="1" smtClean="0"/>
              <a:t>Tutorial - 1(.NET)</a:t>
            </a:r>
            <a:endParaRPr lang="ko-KR" altLang="en-US" sz="3200" b="1"/>
          </a:p>
        </p:txBody>
      </p:sp>
      <p:grpSp>
        <p:nvGrpSpPr>
          <p:cNvPr id="4" name="그룹 3"/>
          <p:cNvGrpSpPr/>
          <p:nvPr/>
        </p:nvGrpSpPr>
        <p:grpSpPr>
          <a:xfrm>
            <a:off x="1403648" y="2492896"/>
            <a:ext cx="6369724" cy="3888432"/>
            <a:chOff x="363736" y="1556792"/>
            <a:chExt cx="6369724" cy="3888432"/>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36" y="1556792"/>
              <a:ext cx="6369724"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788024" y="2060848"/>
              <a:ext cx="936104" cy="307777"/>
            </a:xfrm>
            <a:prstGeom prst="rect">
              <a:avLst/>
            </a:prstGeom>
            <a:noFill/>
          </p:spPr>
          <p:txBody>
            <a:bodyPr wrap="square" rtlCol="0">
              <a:spAutoFit/>
            </a:bodyPr>
            <a:lstStyle/>
            <a:p>
              <a:r>
                <a:rPr lang="ko-KR" altLang="en-US" sz="1400" smtClean="0"/>
                <a:t>연결주소</a:t>
              </a:r>
              <a:endParaRPr lang="ko-KR" altLang="en-US" sz="1400"/>
            </a:p>
          </p:txBody>
        </p:sp>
        <p:sp>
          <p:nvSpPr>
            <p:cNvPr id="5" name="TextBox 4"/>
            <p:cNvSpPr txBox="1"/>
            <p:nvPr/>
          </p:nvSpPr>
          <p:spPr>
            <a:xfrm>
              <a:off x="2956901" y="3049215"/>
              <a:ext cx="1851494" cy="307777"/>
            </a:xfrm>
            <a:prstGeom prst="rect">
              <a:avLst/>
            </a:prstGeom>
            <a:noFill/>
          </p:spPr>
          <p:txBody>
            <a:bodyPr wrap="square" rtlCol="0">
              <a:spAutoFit/>
            </a:bodyPr>
            <a:lstStyle/>
            <a:p>
              <a:r>
                <a:rPr lang="en-US" altLang="ko-KR" sz="1400" smtClean="0"/>
                <a:t>"hello"</a:t>
              </a:r>
              <a:r>
                <a:rPr lang="ko-KR" altLang="en-US" sz="1400" smtClean="0"/>
                <a:t>라는 큐 선언</a:t>
              </a:r>
              <a:endParaRPr lang="ko-KR" altLang="en-US" sz="1400"/>
            </a:p>
          </p:txBody>
        </p:sp>
      </p:gr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835" y="1556792"/>
            <a:ext cx="39433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9552" y="1052736"/>
            <a:ext cx="7233820" cy="369332"/>
          </a:xfrm>
          <a:prstGeom prst="rect">
            <a:avLst/>
          </a:prstGeom>
          <a:noFill/>
        </p:spPr>
        <p:txBody>
          <a:bodyPr wrap="square" rtlCol="0">
            <a:spAutoFit/>
          </a:bodyPr>
          <a:lstStyle/>
          <a:p>
            <a:r>
              <a:rPr lang="ko-KR" altLang="en-US" smtClean="0"/>
              <a:t>지정한 </a:t>
            </a:r>
            <a:r>
              <a:rPr lang="en-US" altLang="ko-KR" smtClean="0"/>
              <a:t>Queue</a:t>
            </a:r>
            <a:r>
              <a:rPr lang="ko-KR" altLang="en-US" smtClean="0"/>
              <a:t>에서 </a:t>
            </a:r>
            <a:r>
              <a:rPr lang="en-US" altLang="ko-KR" smtClean="0"/>
              <a:t>Message</a:t>
            </a:r>
            <a:r>
              <a:rPr lang="ko-KR" altLang="en-US" smtClean="0"/>
              <a:t>를 송수신하는 아주 간단한 프로그램</a:t>
            </a:r>
            <a:r>
              <a:rPr lang="en-US" altLang="ko-KR" smtClean="0"/>
              <a:t>.</a:t>
            </a:r>
            <a:endParaRPr lang="ko-KR" altLang="en-US"/>
          </a:p>
        </p:txBody>
      </p:sp>
      <p:sp>
        <p:nvSpPr>
          <p:cNvPr id="7" name="직사각형 6"/>
          <p:cNvSpPr/>
          <p:nvPr/>
        </p:nvSpPr>
        <p:spPr>
          <a:xfrm>
            <a:off x="2267744" y="6484069"/>
            <a:ext cx="4749292" cy="276999"/>
          </a:xfrm>
          <a:prstGeom prst="rect">
            <a:avLst/>
          </a:prstGeom>
        </p:spPr>
        <p:txBody>
          <a:bodyPr wrap="square">
            <a:spAutoFit/>
          </a:bodyPr>
          <a:lstStyle/>
          <a:p>
            <a:r>
              <a:rPr lang="en-US" altLang="ko-KR" sz="1200"/>
              <a:t>http://www.rabbitmq.com/tutorials/tutorial-one-dotnet.html</a:t>
            </a:r>
            <a:endParaRPr lang="ko-KR" altLang="en-US" sz="1200"/>
          </a:p>
        </p:txBody>
      </p:sp>
    </p:spTree>
    <p:extLst>
      <p:ext uri="{BB962C8B-B14F-4D97-AF65-F5344CB8AC3E}">
        <p14:creationId xmlns:p14="http://schemas.microsoft.com/office/powerpoint/2010/main" val="94286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231" y="1027337"/>
            <a:ext cx="6338329" cy="5199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347864" y="4149080"/>
            <a:ext cx="4320480" cy="307777"/>
          </a:xfrm>
          <a:prstGeom prst="rect">
            <a:avLst/>
          </a:prstGeom>
          <a:noFill/>
        </p:spPr>
        <p:txBody>
          <a:bodyPr wrap="square" rtlCol="0">
            <a:spAutoFit/>
          </a:bodyPr>
          <a:lstStyle/>
          <a:p>
            <a:r>
              <a:rPr lang="ko-KR" altLang="en-US" sz="1400" smtClean="0"/>
              <a:t>서버에서 새로운 메시지를 받을 때가지 </a:t>
            </a:r>
            <a:r>
              <a:rPr lang="en-US" altLang="ko-KR" sz="1400" smtClean="0"/>
              <a:t>blocks </a:t>
            </a:r>
            <a:r>
              <a:rPr lang="ko-KR" altLang="en-US" sz="1400" smtClean="0"/>
              <a:t>된다</a:t>
            </a:r>
            <a:r>
              <a:rPr lang="en-US" altLang="ko-KR" sz="1400" smtClean="0"/>
              <a:t>.</a:t>
            </a:r>
            <a:endParaRPr lang="ko-KR" altLang="en-US" sz="1400"/>
          </a:p>
        </p:txBody>
      </p:sp>
    </p:spTree>
    <p:extLst>
      <p:ext uri="{BB962C8B-B14F-4D97-AF65-F5344CB8AC3E}">
        <p14:creationId xmlns:p14="http://schemas.microsoft.com/office/powerpoint/2010/main" val="94286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1424776272"/>
              </p:ext>
            </p:extLst>
          </p:nvPr>
        </p:nvGraphicFramePr>
        <p:xfrm>
          <a:off x="1979712" y="1988840"/>
          <a:ext cx="4690864" cy="2926080"/>
        </p:xfrm>
        <a:graphic>
          <a:graphicData uri="http://schemas.openxmlformats.org/drawingml/2006/table">
            <a:tbl>
              <a:tblPr/>
              <a:tblGrid>
                <a:gridCol w="1594520"/>
                <a:gridCol w="3096344"/>
              </a:tblGrid>
              <a:tr h="0">
                <a:tc>
                  <a:txBody>
                    <a:bodyPr/>
                    <a:lstStyle/>
                    <a:p>
                      <a:r>
                        <a:rPr lang="en-US"/>
                        <a:t>Return type</a:t>
                      </a:r>
                    </a:p>
                  </a:txBody>
                  <a:tcPr anchor="ctr">
                    <a:lnL>
                      <a:noFill/>
                    </a:lnL>
                    <a:lnR>
                      <a:noFill/>
                    </a:lnR>
                    <a:lnT>
                      <a:noFill/>
                    </a:lnT>
                    <a:lnB>
                      <a:noFill/>
                    </a:lnB>
                  </a:tcPr>
                </a:tc>
                <a:tc>
                  <a:txBody>
                    <a:bodyPr/>
                    <a:lstStyle/>
                    <a:p>
                      <a:r>
                        <a:rPr lang="en-US">
                          <a:hlinkClick r:id="rId2" tooltip="RabbitMQ.Client.QueueDeclareOk"/>
                        </a:rPr>
                        <a:t>QueueDeclareOk</a:t>
                      </a:r>
                      <a:endParaRPr lang="en-US"/>
                    </a:p>
                  </a:txBody>
                  <a:tcPr anchor="ctr">
                    <a:lnL>
                      <a:noFill/>
                    </a:lnL>
                    <a:lnR>
                      <a:noFill/>
                    </a:lnR>
                    <a:lnT>
                      <a:noFill/>
                    </a:lnT>
                    <a:lnB>
                      <a:noFill/>
                    </a:lnB>
                  </a:tcPr>
                </a:tc>
              </a:tr>
              <a:tr h="0">
                <a:tc>
                  <a:txBody>
                    <a:bodyPr/>
                    <a:lstStyle/>
                    <a:p>
                      <a:r>
                        <a:rPr lang="en-US"/>
                        <a:t>Parameters</a:t>
                      </a:r>
                    </a:p>
                  </a:txBody>
                  <a:tcPr anchor="ctr">
                    <a:lnL>
                      <a:noFill/>
                    </a:lnL>
                    <a:lnR>
                      <a:noFill/>
                    </a:lnR>
                    <a:lnT>
                      <a:noFill/>
                    </a:lnT>
                    <a:lnB>
                      <a:noFill/>
                    </a:lnB>
                  </a:tcPr>
                </a:tc>
                <a:tc>
                  <a:txBody>
                    <a:bodyPr/>
                    <a:lstStyle/>
                    <a:p>
                      <a:endParaRPr lang="ko-KR" altLang="en-US"/>
                    </a:p>
                  </a:txBody>
                  <a:tcPr anchor="ctr">
                    <a:lnL>
                      <a:noFill/>
                    </a:lnL>
                    <a:lnR>
                      <a:noFill/>
                    </a:lnR>
                    <a:lnT>
                      <a:noFill/>
                    </a:lnT>
                    <a:lnB>
                      <a:noFill/>
                    </a:lnB>
                  </a:tcPr>
                </a:tc>
              </a:tr>
              <a:tr h="0">
                <a:tc>
                  <a:txBody>
                    <a:bodyPr/>
                    <a:lstStyle/>
                    <a:p>
                      <a:r>
                        <a:rPr lang="en-US"/>
                        <a:t>Name</a:t>
                      </a:r>
                    </a:p>
                  </a:txBody>
                  <a:tcPr anchor="ctr">
                    <a:lnL>
                      <a:noFill/>
                    </a:lnL>
                    <a:lnR>
                      <a:noFill/>
                    </a:lnR>
                    <a:lnT>
                      <a:noFill/>
                    </a:lnT>
                    <a:lnB>
                      <a:noFill/>
                    </a:lnB>
                  </a:tcPr>
                </a:tc>
                <a:tc>
                  <a:txBody>
                    <a:bodyPr/>
                    <a:lstStyle/>
                    <a:p>
                      <a:r>
                        <a:rPr lang="en-US"/>
                        <a:t>Type</a:t>
                      </a:r>
                    </a:p>
                  </a:txBody>
                  <a:tcPr anchor="ctr">
                    <a:lnL>
                      <a:noFill/>
                    </a:lnL>
                    <a:lnR>
                      <a:noFill/>
                    </a:lnR>
                    <a:lnT>
                      <a:noFill/>
                    </a:lnT>
                    <a:lnB>
                      <a:noFill/>
                    </a:lnB>
                  </a:tcPr>
                </a:tc>
              </a:tr>
              <a:tr h="0">
                <a:tc>
                  <a:txBody>
                    <a:bodyPr/>
                    <a:lstStyle/>
                    <a:p>
                      <a:r>
                        <a:rPr lang="en-US"/>
                        <a:t>queue</a:t>
                      </a:r>
                    </a:p>
                  </a:txBody>
                  <a:tcPr anchor="ctr">
                    <a:lnL>
                      <a:noFill/>
                    </a:lnL>
                    <a:lnR>
                      <a:noFill/>
                    </a:lnR>
                    <a:lnT>
                      <a:noFill/>
                    </a:lnT>
                    <a:lnB>
                      <a:noFill/>
                    </a:lnB>
                  </a:tcPr>
                </a:tc>
                <a:tc>
                  <a:txBody>
                    <a:bodyPr/>
                    <a:lstStyle/>
                    <a:p>
                      <a:r>
                        <a:rPr lang="en-US"/>
                        <a:t>string</a:t>
                      </a:r>
                    </a:p>
                  </a:txBody>
                  <a:tcPr anchor="ctr">
                    <a:lnL>
                      <a:noFill/>
                    </a:lnL>
                    <a:lnR>
                      <a:noFill/>
                    </a:lnR>
                    <a:lnT>
                      <a:noFill/>
                    </a:lnT>
                    <a:lnB>
                      <a:noFill/>
                    </a:lnB>
                  </a:tcPr>
                </a:tc>
              </a:tr>
              <a:tr h="0">
                <a:tc>
                  <a:txBody>
                    <a:bodyPr/>
                    <a:lstStyle/>
                    <a:p>
                      <a:r>
                        <a:rPr lang="en-US"/>
                        <a:t>durable</a:t>
                      </a:r>
                    </a:p>
                  </a:txBody>
                  <a:tcPr anchor="ctr">
                    <a:lnL>
                      <a:noFill/>
                    </a:lnL>
                    <a:lnR>
                      <a:noFill/>
                    </a:lnR>
                    <a:lnT>
                      <a:noFill/>
                    </a:lnT>
                    <a:lnB>
                      <a:noFill/>
                    </a:lnB>
                  </a:tcPr>
                </a:tc>
                <a:tc>
                  <a:txBody>
                    <a:bodyPr/>
                    <a:lstStyle/>
                    <a:p>
                      <a:r>
                        <a:rPr lang="en-US"/>
                        <a:t>bool</a:t>
                      </a:r>
                    </a:p>
                  </a:txBody>
                  <a:tcPr anchor="ctr">
                    <a:lnL>
                      <a:noFill/>
                    </a:lnL>
                    <a:lnR>
                      <a:noFill/>
                    </a:lnR>
                    <a:lnT>
                      <a:noFill/>
                    </a:lnT>
                    <a:lnB>
                      <a:noFill/>
                    </a:lnB>
                  </a:tcPr>
                </a:tc>
              </a:tr>
              <a:tr h="0">
                <a:tc>
                  <a:txBody>
                    <a:bodyPr/>
                    <a:lstStyle/>
                    <a:p>
                      <a:r>
                        <a:rPr lang="en-US"/>
                        <a:t>exclusive</a:t>
                      </a:r>
                    </a:p>
                  </a:txBody>
                  <a:tcPr anchor="ctr">
                    <a:lnL>
                      <a:noFill/>
                    </a:lnL>
                    <a:lnR>
                      <a:noFill/>
                    </a:lnR>
                    <a:lnT>
                      <a:noFill/>
                    </a:lnT>
                    <a:lnB>
                      <a:noFill/>
                    </a:lnB>
                  </a:tcPr>
                </a:tc>
                <a:tc>
                  <a:txBody>
                    <a:bodyPr/>
                    <a:lstStyle/>
                    <a:p>
                      <a:r>
                        <a:rPr lang="en-US"/>
                        <a:t>bool</a:t>
                      </a:r>
                    </a:p>
                  </a:txBody>
                  <a:tcPr anchor="ctr">
                    <a:lnL>
                      <a:noFill/>
                    </a:lnL>
                    <a:lnR>
                      <a:noFill/>
                    </a:lnR>
                    <a:lnT>
                      <a:noFill/>
                    </a:lnT>
                    <a:lnB>
                      <a:noFill/>
                    </a:lnB>
                  </a:tcPr>
                </a:tc>
              </a:tr>
              <a:tr h="0">
                <a:tc>
                  <a:txBody>
                    <a:bodyPr/>
                    <a:lstStyle/>
                    <a:p>
                      <a:r>
                        <a:rPr lang="en-US"/>
                        <a:t>autoDelete</a:t>
                      </a:r>
                    </a:p>
                  </a:txBody>
                  <a:tcPr anchor="ctr">
                    <a:lnL>
                      <a:noFill/>
                    </a:lnL>
                    <a:lnR>
                      <a:noFill/>
                    </a:lnR>
                    <a:lnT>
                      <a:noFill/>
                    </a:lnT>
                    <a:lnB>
                      <a:noFill/>
                    </a:lnB>
                  </a:tcPr>
                </a:tc>
                <a:tc>
                  <a:txBody>
                    <a:bodyPr/>
                    <a:lstStyle/>
                    <a:p>
                      <a:r>
                        <a:rPr lang="en-US"/>
                        <a:t>bool</a:t>
                      </a:r>
                    </a:p>
                  </a:txBody>
                  <a:tcPr anchor="ctr">
                    <a:lnL>
                      <a:noFill/>
                    </a:lnL>
                    <a:lnR>
                      <a:noFill/>
                    </a:lnR>
                    <a:lnT>
                      <a:noFill/>
                    </a:lnT>
                    <a:lnB>
                      <a:noFill/>
                    </a:lnB>
                  </a:tcPr>
                </a:tc>
              </a:tr>
              <a:tr h="0">
                <a:tc>
                  <a:txBody>
                    <a:bodyPr/>
                    <a:lstStyle/>
                    <a:p>
                      <a:r>
                        <a:rPr lang="en-US"/>
                        <a:t>arguments</a:t>
                      </a:r>
                    </a:p>
                  </a:txBody>
                  <a:tcPr anchor="ctr">
                    <a:lnL>
                      <a:noFill/>
                    </a:lnL>
                    <a:lnR>
                      <a:noFill/>
                    </a:lnR>
                    <a:lnT>
                      <a:noFill/>
                    </a:lnT>
                    <a:lnB>
                      <a:noFill/>
                    </a:lnB>
                  </a:tcPr>
                </a:tc>
                <a:tc>
                  <a:txBody>
                    <a:bodyPr/>
                    <a:lstStyle/>
                    <a:p>
                      <a:r>
                        <a:rPr lang="en-US"/>
                        <a:t>IDictionary&lt;string,object&gt;</a:t>
                      </a:r>
                    </a:p>
                  </a:txBody>
                  <a:tcPr anchor="ctr">
                    <a:lnL>
                      <a:noFill/>
                    </a:lnL>
                    <a:lnR>
                      <a:noFill/>
                    </a:lnR>
                    <a:lnT>
                      <a:noFill/>
                    </a:lnT>
                    <a:lnB>
                      <a:noFill/>
                    </a:lnB>
                  </a:tcPr>
                </a:tc>
              </a:tr>
            </a:tbl>
          </a:graphicData>
        </a:graphic>
      </p:graphicFrame>
      <p:sp>
        <p:nvSpPr>
          <p:cNvPr id="6" name="직사각형 5"/>
          <p:cNvSpPr/>
          <p:nvPr/>
        </p:nvSpPr>
        <p:spPr>
          <a:xfrm>
            <a:off x="404566" y="1196752"/>
            <a:ext cx="8127874" cy="646331"/>
          </a:xfrm>
          <a:prstGeom prst="rect">
            <a:avLst/>
          </a:prstGeom>
        </p:spPr>
        <p:txBody>
          <a:bodyPr wrap="square">
            <a:spAutoFit/>
          </a:bodyPr>
          <a:lstStyle/>
          <a:p>
            <a:r>
              <a:rPr lang="en-US" altLang="ko-KR" smtClean="0"/>
              <a:t>QueueDeclare(string </a:t>
            </a:r>
            <a:r>
              <a:rPr lang="en-US" altLang="ko-KR"/>
              <a:t>queue, bool durable, bool exclusive, bool autoDelete, IDictionary&lt;string,object&gt; arguments)</a:t>
            </a:r>
            <a:endParaRPr lang="ko-KR" altLang="en-US"/>
          </a:p>
        </p:txBody>
      </p:sp>
      <p:sp>
        <p:nvSpPr>
          <p:cNvPr id="7" name="직사각형 6"/>
          <p:cNvSpPr/>
          <p:nvPr/>
        </p:nvSpPr>
        <p:spPr>
          <a:xfrm>
            <a:off x="404566" y="476672"/>
            <a:ext cx="3440494" cy="461665"/>
          </a:xfrm>
          <a:prstGeom prst="rect">
            <a:avLst/>
          </a:prstGeom>
        </p:spPr>
        <p:txBody>
          <a:bodyPr wrap="none">
            <a:spAutoFit/>
          </a:bodyPr>
          <a:lstStyle/>
          <a:p>
            <a:r>
              <a:rPr lang="en-US" altLang="ko-KR" sz="2400" b="1"/>
              <a:t>API: QueueDeclareOk </a:t>
            </a:r>
          </a:p>
        </p:txBody>
      </p:sp>
      <p:sp>
        <p:nvSpPr>
          <p:cNvPr id="8" name="직사각형 7"/>
          <p:cNvSpPr/>
          <p:nvPr/>
        </p:nvSpPr>
        <p:spPr>
          <a:xfrm>
            <a:off x="407944" y="5085184"/>
            <a:ext cx="8340520" cy="1123384"/>
          </a:xfrm>
          <a:prstGeom prst="rect">
            <a:avLst/>
          </a:prstGeom>
        </p:spPr>
        <p:txBody>
          <a:bodyPr wrap="square">
            <a:spAutoFit/>
          </a:bodyPr>
          <a:lstStyle/>
          <a:p>
            <a:r>
              <a:rPr lang="ko-KR" altLang="en-US" sz="1400"/>
              <a:t>* </a:t>
            </a:r>
            <a:r>
              <a:rPr lang="en-US" altLang="ko-KR" sz="1400"/>
              <a:t>Queue</a:t>
            </a:r>
            <a:r>
              <a:rPr lang="ko-KR" altLang="en-US" sz="1400"/>
              <a:t>를 만드는 것을 </a:t>
            </a:r>
            <a:r>
              <a:rPr lang="en-US" altLang="ko-KR" sz="1400"/>
              <a:t>declare</a:t>
            </a:r>
            <a:r>
              <a:rPr lang="ko-KR" altLang="en-US" sz="1400"/>
              <a:t>라고 하며</a:t>
            </a:r>
            <a:r>
              <a:rPr lang="en-US" altLang="ko-KR" sz="1400"/>
              <a:t>, </a:t>
            </a:r>
            <a:r>
              <a:rPr lang="ko-KR" altLang="en-US" sz="1400"/>
              <a:t>애플리케이션 코드에서도 쉽게 만들 수 있다</a:t>
            </a:r>
            <a:r>
              <a:rPr lang="en-US" altLang="ko-KR" sz="1400"/>
              <a:t>. </a:t>
            </a:r>
            <a:r>
              <a:rPr lang="ko-KR" altLang="en-US" sz="1400"/>
              <a:t>만약 해당 큐가 이미 존재하고 있다면</a:t>
            </a:r>
            <a:r>
              <a:rPr lang="en-US" altLang="ko-KR" sz="1400"/>
              <a:t>, </a:t>
            </a:r>
            <a:r>
              <a:rPr lang="ko-KR" altLang="en-US" sz="1400"/>
              <a:t>다시 </a:t>
            </a:r>
            <a:r>
              <a:rPr lang="en-US" altLang="ko-KR" sz="1400"/>
              <a:t>queue</a:t>
            </a:r>
            <a:r>
              <a:rPr lang="ko-KR" altLang="en-US" sz="1400"/>
              <a:t>를 만들지 않고</a:t>
            </a:r>
            <a:r>
              <a:rPr lang="en-US" altLang="ko-KR" sz="1400"/>
              <a:t>, queue</a:t>
            </a:r>
            <a:r>
              <a:rPr lang="ko-KR" altLang="en-US" sz="1400"/>
              <a:t>가 없을 경우에만 만든다</a:t>
            </a:r>
            <a:r>
              <a:rPr lang="en-US" altLang="ko-KR" sz="1400"/>
              <a:t>. </a:t>
            </a:r>
            <a:r>
              <a:rPr lang="en-US" altLang="ko-KR" sz="1400" smtClean="0"/>
              <a:t/>
            </a:r>
            <a:br>
              <a:rPr lang="en-US" altLang="ko-KR" sz="1400" smtClean="0"/>
            </a:br>
            <a:r>
              <a:rPr lang="en-US" altLang="ko-KR" sz="1400" smtClean="0"/>
              <a:t>   durable </a:t>
            </a:r>
            <a:r>
              <a:rPr lang="ko-KR" altLang="en-US" sz="1400"/>
              <a:t>속성 </a:t>
            </a:r>
            <a:r>
              <a:rPr lang="en-US" altLang="ko-KR" sz="1400"/>
              <a:t>: </a:t>
            </a:r>
            <a:r>
              <a:rPr lang="ko-KR" altLang="en-US" sz="1400"/>
              <a:t>메세지를 디스크에 저장</a:t>
            </a:r>
            <a:r>
              <a:rPr lang="en-US" altLang="ko-KR" sz="1400"/>
              <a:t>. memory</a:t>
            </a:r>
            <a:r>
              <a:rPr lang="ko-KR" altLang="en-US" sz="1400"/>
              <a:t>에 저장하는 것은 </a:t>
            </a:r>
            <a:r>
              <a:rPr lang="en-US" altLang="ko-KR" sz="1400"/>
              <a:t>transient</a:t>
            </a:r>
            <a:r>
              <a:rPr lang="ko-KR" altLang="en-US" sz="1400"/>
              <a:t>라고 한다</a:t>
            </a:r>
            <a:r>
              <a:rPr lang="en-US" altLang="ko-KR" sz="1400"/>
              <a:t>.</a:t>
            </a:r>
          </a:p>
          <a:p>
            <a:r>
              <a:rPr lang="en-US" altLang="ko-KR" sz="1400" smtClean="0"/>
              <a:t>   auto-delete </a:t>
            </a:r>
            <a:r>
              <a:rPr lang="en-US" altLang="ko-KR" sz="1400"/>
              <a:t>: </a:t>
            </a:r>
            <a:r>
              <a:rPr lang="ko-KR" altLang="en-US" sz="1400"/>
              <a:t>모든 </a:t>
            </a:r>
            <a:r>
              <a:rPr lang="en-US" altLang="ko-KR" sz="1400"/>
              <a:t>consumer</a:t>
            </a:r>
            <a:r>
              <a:rPr lang="ko-KR" altLang="en-US" sz="1400"/>
              <a:t>가 </a:t>
            </a:r>
            <a:r>
              <a:rPr lang="en-US" altLang="ko-KR" sz="1400"/>
              <a:t>unsubscribe</a:t>
            </a:r>
            <a:r>
              <a:rPr lang="ko-KR" altLang="en-US" sz="1400"/>
              <a:t>하면</a:t>
            </a:r>
            <a:r>
              <a:rPr lang="en-US" altLang="ko-KR" sz="1400"/>
              <a:t>, </a:t>
            </a:r>
            <a:r>
              <a:rPr lang="ko-KR" altLang="en-US" sz="1400"/>
              <a:t>해당 </a:t>
            </a:r>
            <a:r>
              <a:rPr lang="en-US" altLang="ko-KR" sz="1400"/>
              <a:t>queue</a:t>
            </a:r>
            <a:r>
              <a:rPr lang="ko-KR" altLang="en-US" sz="1400"/>
              <a:t>는 자동으로 없어진다</a:t>
            </a:r>
            <a:r>
              <a:rPr lang="en-US" altLang="ko-KR" sz="1400"/>
              <a:t>.</a:t>
            </a:r>
          </a:p>
          <a:p>
            <a:r>
              <a:rPr lang="ko-KR" altLang="en-US" sz="1000" smtClean="0"/>
              <a:t>출처</a:t>
            </a:r>
            <a:r>
              <a:rPr lang="en-US" altLang="ko-KR" sz="1000"/>
              <a:t>: http://bcho.tistory.com/786</a:t>
            </a:r>
            <a:endParaRPr lang="ko-KR" altLang="en-US" sz="1400"/>
          </a:p>
        </p:txBody>
      </p:sp>
      <p:sp>
        <p:nvSpPr>
          <p:cNvPr id="9" name="직사각형 8"/>
          <p:cNvSpPr/>
          <p:nvPr/>
        </p:nvSpPr>
        <p:spPr>
          <a:xfrm>
            <a:off x="384018" y="6280576"/>
            <a:ext cx="8364446" cy="523220"/>
          </a:xfrm>
          <a:prstGeom prst="rect">
            <a:avLst/>
          </a:prstGeom>
        </p:spPr>
        <p:txBody>
          <a:bodyPr wrap="square">
            <a:spAutoFit/>
          </a:bodyPr>
          <a:lstStyle/>
          <a:p>
            <a:r>
              <a:rPr lang="en-US" altLang="ja-JP" sz="1400" smtClean="0"/>
              <a:t>exclusive </a:t>
            </a:r>
            <a:r>
              <a:rPr lang="ko-KR" altLang="en-US" sz="1400" smtClean="0"/>
              <a:t>옵션을 </a:t>
            </a:r>
            <a:r>
              <a:rPr lang="en-US" altLang="ko-KR" sz="1400" smtClean="0"/>
              <a:t>true</a:t>
            </a:r>
            <a:r>
              <a:rPr lang="ko-KR" altLang="en-US" sz="1400" smtClean="0"/>
              <a:t>로 하면 다른</a:t>
            </a:r>
            <a:r>
              <a:rPr lang="ja-JP" altLang="en-US" sz="1400" smtClean="0"/>
              <a:t> </a:t>
            </a:r>
            <a:r>
              <a:rPr lang="en-US" altLang="ja-JP" sz="1400" smtClean="0"/>
              <a:t>Client</a:t>
            </a:r>
            <a:r>
              <a:rPr lang="ko-KR" altLang="en-US" sz="1400" smtClean="0"/>
              <a:t>는 이용할 수 없는 </a:t>
            </a:r>
            <a:r>
              <a:rPr lang="en-US" altLang="ja-JP" sz="1400" smtClean="0"/>
              <a:t>Queue</a:t>
            </a:r>
            <a:r>
              <a:rPr lang="ko-KR" altLang="en-US" sz="1400" smtClean="0"/>
              <a:t>를 만든다</a:t>
            </a:r>
            <a:r>
              <a:rPr lang="en-US" altLang="ko-KR" sz="1400" smtClean="0"/>
              <a:t>. </a:t>
            </a:r>
            <a:r>
              <a:rPr lang="ko-KR" altLang="en-US" sz="1400" smtClean="0"/>
              <a:t>또 </a:t>
            </a:r>
            <a:r>
              <a:rPr lang="en-US" altLang="ja-JP" sz="1400" smtClean="0"/>
              <a:t>exclusive </a:t>
            </a:r>
            <a:r>
              <a:rPr lang="ko-KR" altLang="en-US" sz="1400" smtClean="0"/>
              <a:t>옵션을 사용한</a:t>
            </a:r>
            <a:r>
              <a:rPr lang="ja-JP" altLang="en-US" sz="1400" smtClean="0"/>
              <a:t> </a:t>
            </a:r>
            <a:r>
              <a:rPr lang="en-US" altLang="ja-JP" sz="1400" smtClean="0"/>
              <a:t>Queue</a:t>
            </a:r>
            <a:r>
              <a:rPr lang="ko-KR" altLang="en-US" sz="1400" smtClean="0"/>
              <a:t>는 </a:t>
            </a:r>
            <a:r>
              <a:rPr lang="en-US" altLang="ja-JP" sz="1400" smtClean="0"/>
              <a:t>Client</a:t>
            </a:r>
            <a:r>
              <a:rPr lang="ko-KR" altLang="en-US" sz="1400"/>
              <a:t>가</a:t>
            </a:r>
            <a:r>
              <a:rPr lang="ja-JP" altLang="en-US" sz="1400" smtClean="0"/>
              <a:t> </a:t>
            </a:r>
            <a:r>
              <a:rPr lang="en-US" altLang="ja-JP" sz="1400"/>
              <a:t>Rabbit </a:t>
            </a:r>
            <a:r>
              <a:rPr lang="en-US" altLang="ja-JP" sz="1400" smtClean="0"/>
              <a:t>MQ</a:t>
            </a:r>
            <a:r>
              <a:rPr lang="ko-KR" altLang="en-US" sz="1400" smtClean="0"/>
              <a:t>에서 끊어진 시점에서 자동으로 삭제된다</a:t>
            </a:r>
            <a:r>
              <a:rPr lang="en-US" altLang="ko-KR" sz="1400" smtClean="0"/>
              <a:t>.</a:t>
            </a:r>
            <a:endParaRPr lang="ko-KR" altLang="en-US" sz="1400"/>
          </a:p>
        </p:txBody>
      </p:sp>
    </p:spTree>
    <p:extLst>
      <p:ext uri="{BB962C8B-B14F-4D97-AF65-F5344CB8AC3E}">
        <p14:creationId xmlns:p14="http://schemas.microsoft.com/office/powerpoint/2010/main" val="942860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404566" y="476672"/>
            <a:ext cx="2685351" cy="461665"/>
          </a:xfrm>
          <a:prstGeom prst="rect">
            <a:avLst/>
          </a:prstGeom>
        </p:spPr>
        <p:txBody>
          <a:bodyPr wrap="none">
            <a:spAutoFit/>
          </a:bodyPr>
          <a:lstStyle/>
          <a:p>
            <a:r>
              <a:rPr lang="en-US" altLang="ko-KR" sz="2400" b="1"/>
              <a:t>API: BasicPublish</a:t>
            </a:r>
          </a:p>
        </p:txBody>
      </p:sp>
      <p:graphicFrame>
        <p:nvGraphicFramePr>
          <p:cNvPr id="3" name="표 2"/>
          <p:cNvGraphicFramePr>
            <a:graphicFrameLocks noGrp="1"/>
          </p:cNvGraphicFramePr>
          <p:nvPr>
            <p:extLst>
              <p:ext uri="{D42A27DB-BD31-4B8C-83A1-F6EECF244321}">
                <p14:modId xmlns:p14="http://schemas.microsoft.com/office/powerpoint/2010/main" val="3949231360"/>
              </p:ext>
            </p:extLst>
          </p:nvPr>
        </p:nvGraphicFramePr>
        <p:xfrm>
          <a:off x="2339752" y="1484784"/>
          <a:ext cx="4258816" cy="2560320"/>
        </p:xfrm>
        <a:graphic>
          <a:graphicData uri="http://schemas.openxmlformats.org/drawingml/2006/table">
            <a:tbl>
              <a:tblPr/>
              <a:tblGrid>
                <a:gridCol w="1831295"/>
                <a:gridCol w="2427521"/>
              </a:tblGrid>
              <a:tr h="0">
                <a:tc>
                  <a:txBody>
                    <a:bodyPr/>
                    <a:lstStyle/>
                    <a:p>
                      <a:pPr algn="l" fontAlgn="t"/>
                      <a:r>
                        <a:rPr lang="en-US">
                          <a:effectLst/>
                        </a:rPr>
                        <a:t>Return type</a:t>
                      </a:r>
                    </a:p>
                  </a:txBody>
                  <a:tcPr>
                    <a:lnL>
                      <a:noFill/>
                    </a:lnL>
                    <a:lnR w="9525" cap="flat" cmpd="sng" algn="ctr">
                      <a:solidFill>
                        <a:srgbClr val="DDDDDD"/>
                      </a:solidFill>
                      <a:prstDash val="solid"/>
                      <a:round/>
                      <a:headEnd type="none" w="med" len="med"/>
                      <a:tailEnd type="none" w="med" len="med"/>
                    </a:lnR>
                    <a:lnT>
                      <a:noFill/>
                    </a:lnT>
                    <a:lnB>
                      <a:noFill/>
                    </a:lnB>
                    <a:solidFill>
                      <a:srgbClr val="DDDDDD"/>
                    </a:solidFill>
                  </a:tcPr>
                </a:tc>
                <a:tc>
                  <a:txBody>
                    <a:bodyPr/>
                    <a:lstStyle/>
                    <a:p>
                      <a:pPr algn="l" fontAlgn="t"/>
                      <a:r>
                        <a:rPr lang="en-US">
                          <a:effectLst/>
                        </a:rPr>
                        <a:t>void</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fontAlgn="t"/>
                      <a:r>
                        <a:rPr lang="en-US">
                          <a:effectLst/>
                        </a:rPr>
                        <a:t>Parameters</a:t>
                      </a:r>
                    </a:p>
                  </a:txBody>
                  <a:tcPr>
                    <a:lnL>
                      <a:noFill/>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DDDDDD"/>
                    </a:solidFill>
                  </a:tcPr>
                </a:tc>
                <a:tc>
                  <a:txBody>
                    <a:bodyPr/>
                    <a:lstStyle/>
                    <a:p>
                      <a:endParaRPr lang="ko-KR" altLang="en-US"/>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fontAlgn="t"/>
                      <a:r>
                        <a:rPr lang="en-US">
                          <a:effectLst/>
                        </a:rPr>
                        <a:t>Name</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tc>
                  <a:txBody>
                    <a:bodyPr/>
                    <a:lstStyle/>
                    <a:p>
                      <a:pPr algn="l" fontAlgn="t"/>
                      <a:r>
                        <a:rPr lang="en-US">
                          <a:effectLst/>
                        </a:rPr>
                        <a:t>Type</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tr>
              <a:tr h="0">
                <a:tc>
                  <a:txBody>
                    <a:bodyPr/>
                    <a:lstStyle/>
                    <a:p>
                      <a:pPr algn="l" fontAlgn="t"/>
                      <a:r>
                        <a:rPr lang="en-US">
                          <a:effectLst/>
                        </a:rPr>
                        <a:t>exchange</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a:effectLst/>
                        </a:rPr>
                        <a:t>string</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fontAlgn="t"/>
                      <a:r>
                        <a:rPr lang="en-US">
                          <a:effectLst/>
                        </a:rPr>
                        <a:t>routingKey</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a:effectLst/>
                        </a:rPr>
                        <a:t>string</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fontAlgn="t"/>
                      <a:r>
                        <a:rPr lang="en-US">
                          <a:effectLst/>
                        </a:rPr>
                        <a:t>basicProperties</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a:effectLst/>
                          <a:hlinkClick r:id="rId2" action="ppaction://hlinkfile" tooltip="RabbitMQ.Client.IBasicProperties"/>
                        </a:rPr>
                        <a:t>IBasicProperties</a:t>
                      </a:r>
                      <a:endParaRPr lang="en-US">
                        <a:effectLst/>
                      </a:endParaRP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fontAlgn="t"/>
                      <a:r>
                        <a:rPr lang="en-US">
                          <a:effectLst/>
                        </a:rPr>
                        <a:t>body</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a:effectLst/>
                        </a:rPr>
                        <a:t>byte[]</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직사각형 3"/>
          <p:cNvSpPr/>
          <p:nvPr/>
        </p:nvSpPr>
        <p:spPr>
          <a:xfrm>
            <a:off x="406287" y="4221088"/>
            <a:ext cx="8364446" cy="738664"/>
          </a:xfrm>
          <a:prstGeom prst="rect">
            <a:avLst/>
          </a:prstGeom>
        </p:spPr>
        <p:txBody>
          <a:bodyPr wrap="square">
            <a:spAutoFit/>
          </a:bodyPr>
          <a:lstStyle/>
          <a:p>
            <a:r>
              <a:rPr lang="en-US" altLang="ko-KR" sz="1400" smtClean="0"/>
              <a:t>BasicPublic: </a:t>
            </a:r>
          </a:p>
          <a:p>
            <a:r>
              <a:rPr lang="en-US" altLang="ko-KR" sz="1400" smtClean="0"/>
              <a:t>immediate</a:t>
            </a:r>
            <a:r>
              <a:rPr lang="ko-KR" altLang="en-US" sz="1400" smtClean="0"/>
              <a:t>를 지원하지 않는다</a:t>
            </a:r>
            <a:r>
              <a:rPr lang="en-US" altLang="ko-KR" sz="1400" smtClean="0"/>
              <a:t>. </a:t>
            </a:r>
            <a:r>
              <a:rPr lang="ko-KR" altLang="en-US" sz="1400" smtClean="0"/>
              <a:t>배송지의 </a:t>
            </a:r>
            <a:r>
              <a:rPr lang="en-US" altLang="ko-KR" sz="1400" smtClean="0"/>
              <a:t>Consumer</a:t>
            </a:r>
            <a:r>
              <a:rPr lang="ko-KR" altLang="en-US" sz="1400" smtClean="0"/>
              <a:t>가 존재하지 않는 경우 </a:t>
            </a:r>
            <a:r>
              <a:rPr lang="en-US" altLang="ko-KR" sz="1400" smtClean="0"/>
              <a:t>Queue</a:t>
            </a:r>
            <a:r>
              <a:rPr lang="ko-KR" altLang="en-US" sz="1400" smtClean="0"/>
              <a:t>에 저장하지 않는다</a:t>
            </a:r>
            <a:r>
              <a:rPr lang="en-US" altLang="ko-KR" sz="1400" smtClean="0"/>
              <a:t>.</a:t>
            </a:r>
            <a:br>
              <a:rPr lang="en-US" altLang="ko-KR" sz="1400" smtClean="0"/>
            </a:br>
            <a:r>
              <a:rPr lang="en-US" altLang="ko-KR" sz="1400" smtClean="0"/>
              <a:t>exchange</a:t>
            </a:r>
            <a:r>
              <a:rPr lang="ko-KR" altLang="en-US" sz="1400" smtClean="0"/>
              <a:t>가 </a:t>
            </a:r>
            <a:r>
              <a:rPr lang="en-US" altLang="ko-KR" sz="1400" smtClean="0"/>
              <a:t>""(</a:t>
            </a:r>
            <a:r>
              <a:rPr lang="ko-KR" altLang="en-US" sz="1400" smtClean="0"/>
              <a:t>널 문자</a:t>
            </a:r>
            <a:r>
              <a:rPr lang="en-US" altLang="ko-KR" sz="1400" smtClean="0"/>
              <a:t>)</a:t>
            </a:r>
            <a:r>
              <a:rPr lang="ko-KR" altLang="en-US" sz="1400" smtClean="0"/>
              <a:t>이면</a:t>
            </a:r>
            <a:r>
              <a:rPr lang="en-US" altLang="ko-KR" sz="1400" smtClean="0"/>
              <a:t> direct </a:t>
            </a:r>
            <a:r>
              <a:rPr lang="ko-KR" altLang="en-US" sz="1400" smtClean="0"/>
              <a:t>방식</a:t>
            </a:r>
            <a:r>
              <a:rPr lang="en-US" altLang="ko-KR" sz="1400" smtClean="0"/>
              <a:t>.</a:t>
            </a:r>
            <a:endParaRPr lang="ko-KR" altLang="en-US" sz="1400"/>
          </a:p>
        </p:txBody>
      </p:sp>
    </p:spTree>
    <p:extLst>
      <p:ext uri="{BB962C8B-B14F-4D97-AF65-F5344CB8AC3E}">
        <p14:creationId xmlns:p14="http://schemas.microsoft.com/office/powerpoint/2010/main" val="155072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95536" y="1052735"/>
            <a:ext cx="8280920" cy="2677656"/>
          </a:xfrm>
          <a:prstGeom prst="rect">
            <a:avLst/>
          </a:prstGeom>
        </p:spPr>
        <p:txBody>
          <a:bodyPr wrap="square">
            <a:spAutoFit/>
          </a:bodyPr>
          <a:lstStyle/>
          <a:p>
            <a:r>
              <a:rPr lang="en-US" altLang="ko-KR" sz="1400" smtClean="0"/>
              <a:t>Summary</a:t>
            </a:r>
            <a:endParaRPr lang="en-US" altLang="ko-KR" sz="1400"/>
          </a:p>
          <a:p>
            <a:r>
              <a:rPr lang="en-US" altLang="ko-KR" sz="1400" smtClean="0"/>
              <a:t>: Simple </a:t>
            </a:r>
            <a:r>
              <a:rPr lang="en-US" altLang="ko-KR" sz="1400"/>
              <a:t>IBasicConsumer implementation that uses a SharedQueue to buffer incoming deliveries.</a:t>
            </a:r>
          </a:p>
          <a:p>
            <a:r>
              <a:rPr lang="en-US" altLang="ko-KR" sz="1400" smtClean="0"/>
              <a:t/>
            </a:r>
            <a:br>
              <a:rPr lang="en-US" altLang="ko-KR" sz="1400" smtClean="0"/>
            </a:br>
            <a:r>
              <a:rPr lang="en-US" altLang="ko-KR" sz="1400" smtClean="0"/>
              <a:t>Remarks</a:t>
            </a:r>
            <a:endParaRPr lang="en-US" altLang="ko-KR" sz="1400"/>
          </a:p>
          <a:p>
            <a:r>
              <a:rPr lang="en-US" altLang="ko-KR" sz="1400" smtClean="0"/>
              <a:t>: Received </a:t>
            </a:r>
            <a:r>
              <a:rPr lang="en-US" altLang="ko-KR" sz="1400"/>
              <a:t>messages are placed in the SharedQueue as instances of BasicDeliverEventArgs.</a:t>
            </a:r>
          </a:p>
          <a:p>
            <a:endParaRPr lang="en-US" altLang="ko-KR" sz="1400"/>
          </a:p>
          <a:p>
            <a:r>
              <a:rPr lang="en-US" altLang="ko-KR" sz="1400"/>
              <a:t>Note that messages taken from the SharedQueue may need acknowledging with IModel.BasicAck.</a:t>
            </a:r>
          </a:p>
          <a:p>
            <a:endParaRPr lang="en-US" altLang="ko-KR" sz="1400"/>
          </a:p>
          <a:p>
            <a:r>
              <a:rPr lang="en-US" altLang="ko-KR" sz="1400"/>
              <a:t>When the consumer is closed, through BasicCancel or through the shutdown of the underlying IModel or IConnection, the SharedQueue's Close() method is called, which causes any Enqueue() operations, and Dequeue() operations when the queue is empty, to throw EndOfStreamException (see the comment for SharedQueue.Close</a:t>
            </a:r>
            <a:r>
              <a:rPr lang="en-US" altLang="ko-KR" sz="1400" smtClean="0"/>
              <a:t>()).</a:t>
            </a:r>
            <a:endParaRPr lang="en-US" altLang="ko-KR" sz="1400"/>
          </a:p>
        </p:txBody>
      </p:sp>
      <p:sp>
        <p:nvSpPr>
          <p:cNvPr id="3" name="직사각형 2"/>
          <p:cNvSpPr/>
          <p:nvPr/>
        </p:nvSpPr>
        <p:spPr>
          <a:xfrm>
            <a:off x="404566" y="476672"/>
            <a:ext cx="4515980" cy="461665"/>
          </a:xfrm>
          <a:prstGeom prst="rect">
            <a:avLst/>
          </a:prstGeom>
        </p:spPr>
        <p:txBody>
          <a:bodyPr wrap="none">
            <a:spAutoFit/>
          </a:bodyPr>
          <a:lstStyle/>
          <a:p>
            <a:r>
              <a:rPr lang="en-US" altLang="ko-KR" sz="2400" b="1"/>
              <a:t>API: QueueingBasicConsumer</a:t>
            </a:r>
          </a:p>
        </p:txBody>
      </p:sp>
      <p:sp>
        <p:nvSpPr>
          <p:cNvPr id="4" name="TextBox 3"/>
          <p:cNvSpPr txBox="1"/>
          <p:nvPr/>
        </p:nvSpPr>
        <p:spPr>
          <a:xfrm>
            <a:off x="404566" y="4293096"/>
            <a:ext cx="8271890" cy="1169551"/>
          </a:xfrm>
          <a:prstGeom prst="rect">
            <a:avLst/>
          </a:prstGeom>
          <a:noFill/>
        </p:spPr>
        <p:txBody>
          <a:bodyPr wrap="square" rtlCol="0">
            <a:spAutoFit/>
          </a:bodyPr>
          <a:lstStyle/>
          <a:p>
            <a:r>
              <a:rPr lang="en-US" altLang="ko-KR" sz="1400" smtClean="0"/>
              <a:t>Basic.Ack</a:t>
            </a:r>
            <a:r>
              <a:rPr lang="ko-KR" altLang="en-US" sz="1400" smtClean="0"/>
              <a:t>나 </a:t>
            </a:r>
            <a:r>
              <a:rPr lang="en-US" altLang="ko-KR" sz="1400" smtClean="0"/>
              <a:t>Basic.Recover</a:t>
            </a:r>
            <a:r>
              <a:rPr lang="ko-KR" altLang="en-US" sz="1400" smtClean="0"/>
              <a:t>를 채용하지 않는다</a:t>
            </a:r>
            <a:r>
              <a:rPr lang="en-US" altLang="ko-KR" sz="1400" smtClean="0"/>
              <a:t>.</a:t>
            </a:r>
          </a:p>
          <a:p>
            <a:r>
              <a:rPr lang="ko-KR" altLang="en-US" sz="1400" smtClean="0"/>
              <a:t>다른 </a:t>
            </a:r>
            <a:r>
              <a:rPr lang="en-US" altLang="ko-KR" sz="1400" smtClean="0"/>
              <a:t>Consume</a:t>
            </a:r>
            <a:r>
              <a:rPr lang="ko-KR" altLang="en-US" sz="1400" smtClean="0"/>
              <a:t>를 거부한다</a:t>
            </a:r>
            <a:r>
              <a:rPr lang="en-US" altLang="ko-KR" sz="1400" smtClean="0"/>
              <a:t>(</a:t>
            </a:r>
            <a:r>
              <a:rPr lang="ko-KR" altLang="en-US" sz="1400" smtClean="0"/>
              <a:t>동일 채널의 </a:t>
            </a:r>
            <a:r>
              <a:rPr lang="en-US" altLang="ko-KR" sz="1400" smtClean="0"/>
              <a:t>Consume </a:t>
            </a:r>
            <a:r>
              <a:rPr lang="ko-KR" altLang="en-US" sz="1400" smtClean="0"/>
              <a:t>포함</a:t>
            </a:r>
            <a:r>
              <a:rPr lang="en-US" altLang="ko-KR" sz="1400" smtClean="0"/>
              <a:t>).</a:t>
            </a:r>
          </a:p>
          <a:p>
            <a:r>
              <a:rPr lang="en-US" altLang="ko-KR" sz="1400" smtClean="0"/>
              <a:t>Queue</a:t>
            </a:r>
            <a:r>
              <a:rPr lang="ko-KR" altLang="en-US" sz="1400" smtClean="0"/>
              <a:t>가 기존에 </a:t>
            </a:r>
            <a:r>
              <a:rPr lang="en-US" altLang="ko-KR" sz="1400" smtClean="0"/>
              <a:t>Consume</a:t>
            </a:r>
            <a:r>
              <a:rPr lang="ko-KR" altLang="en-US" sz="1400" smtClean="0"/>
              <a:t>가 된 경우는 실패</a:t>
            </a:r>
            <a:r>
              <a:rPr lang="en-US" altLang="ko-KR" sz="1400" smtClean="0"/>
              <a:t>.</a:t>
            </a:r>
            <a:br>
              <a:rPr lang="en-US" altLang="ko-KR" sz="1400" smtClean="0"/>
            </a:br>
            <a:r>
              <a:rPr lang="en-US" altLang="ko-KR" sz="1400" smtClean="0"/>
              <a:t>Basic.Cancel</a:t>
            </a:r>
            <a:r>
              <a:rPr lang="ko-KR" altLang="en-US" sz="1400" smtClean="0"/>
              <a:t>과 동시에 삭제</a:t>
            </a:r>
            <a:r>
              <a:rPr lang="en-US" altLang="ko-KR" sz="1400" smtClean="0"/>
              <a:t>. Basic.Get.</a:t>
            </a:r>
            <a:r>
              <a:rPr lang="ko-KR" altLang="en-US" sz="1400" smtClean="0"/>
              <a:t>은 영향을 받지 않는다</a:t>
            </a:r>
            <a:r>
              <a:rPr lang="en-US" altLang="ko-KR" sz="1400" smtClean="0"/>
              <a:t>.</a:t>
            </a:r>
          </a:p>
          <a:p>
            <a:r>
              <a:rPr lang="ko-KR" altLang="en-US" sz="1400" smtClean="0"/>
              <a:t>비동기로 동작한다</a:t>
            </a:r>
            <a:r>
              <a:rPr lang="en-US" altLang="ko-KR" sz="1400" smtClean="0"/>
              <a:t>.</a:t>
            </a:r>
            <a:endParaRPr lang="ko-KR" altLang="en-US" sz="1400"/>
          </a:p>
        </p:txBody>
      </p:sp>
    </p:spTree>
    <p:extLst>
      <p:ext uri="{BB962C8B-B14F-4D97-AF65-F5344CB8AC3E}">
        <p14:creationId xmlns:p14="http://schemas.microsoft.com/office/powerpoint/2010/main" val="260776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404566" y="476672"/>
            <a:ext cx="2975495" cy="461665"/>
          </a:xfrm>
          <a:prstGeom prst="rect">
            <a:avLst/>
          </a:prstGeom>
        </p:spPr>
        <p:txBody>
          <a:bodyPr wrap="none">
            <a:spAutoFit/>
          </a:bodyPr>
          <a:lstStyle/>
          <a:p>
            <a:r>
              <a:rPr lang="en-US" altLang="ko-KR" sz="2400" b="1"/>
              <a:t>API: BasicConsume</a:t>
            </a:r>
          </a:p>
        </p:txBody>
      </p:sp>
      <p:graphicFrame>
        <p:nvGraphicFramePr>
          <p:cNvPr id="3" name="표 2"/>
          <p:cNvGraphicFramePr>
            <a:graphicFrameLocks noGrp="1"/>
          </p:cNvGraphicFramePr>
          <p:nvPr>
            <p:extLst>
              <p:ext uri="{D42A27DB-BD31-4B8C-83A1-F6EECF244321}">
                <p14:modId xmlns:p14="http://schemas.microsoft.com/office/powerpoint/2010/main" val="9801951"/>
              </p:ext>
            </p:extLst>
          </p:nvPr>
        </p:nvGraphicFramePr>
        <p:xfrm>
          <a:off x="2627784" y="1196752"/>
          <a:ext cx="3466728" cy="2194560"/>
        </p:xfrm>
        <a:graphic>
          <a:graphicData uri="http://schemas.openxmlformats.org/drawingml/2006/table">
            <a:tbl>
              <a:tblPr/>
              <a:tblGrid>
                <a:gridCol w="1412968"/>
                <a:gridCol w="2053760"/>
              </a:tblGrid>
              <a:tr h="0">
                <a:tc>
                  <a:txBody>
                    <a:bodyPr/>
                    <a:lstStyle/>
                    <a:p>
                      <a:pPr algn="l" fontAlgn="t"/>
                      <a:r>
                        <a:rPr lang="en-US">
                          <a:effectLst/>
                        </a:rPr>
                        <a:t>eturn type</a:t>
                      </a:r>
                    </a:p>
                  </a:txBody>
                  <a:tcPr>
                    <a:lnL>
                      <a:noFill/>
                    </a:lnL>
                    <a:lnR w="9525" cap="flat" cmpd="sng" algn="ctr">
                      <a:solidFill>
                        <a:srgbClr val="DDDDDD"/>
                      </a:solidFill>
                      <a:prstDash val="solid"/>
                      <a:round/>
                      <a:headEnd type="none" w="med" len="med"/>
                      <a:tailEnd type="none" w="med" len="med"/>
                    </a:lnR>
                    <a:lnT>
                      <a:noFill/>
                    </a:lnT>
                    <a:lnB>
                      <a:noFill/>
                    </a:lnB>
                    <a:solidFill>
                      <a:srgbClr val="DDDDDD"/>
                    </a:solidFill>
                  </a:tcPr>
                </a:tc>
                <a:tc>
                  <a:txBody>
                    <a:bodyPr/>
                    <a:lstStyle/>
                    <a:p>
                      <a:pPr algn="l" fontAlgn="t"/>
                      <a:r>
                        <a:rPr lang="en-US">
                          <a:effectLst/>
                        </a:rPr>
                        <a:t>string</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fontAlgn="t"/>
                      <a:r>
                        <a:rPr lang="en-US">
                          <a:effectLst/>
                        </a:rPr>
                        <a:t>Parameters</a:t>
                      </a:r>
                    </a:p>
                  </a:txBody>
                  <a:tcPr>
                    <a:lnL>
                      <a:noFill/>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DDDDDD"/>
                    </a:solidFill>
                  </a:tcPr>
                </a:tc>
                <a:tc>
                  <a:txBody>
                    <a:bodyPr/>
                    <a:lstStyle/>
                    <a:p>
                      <a:endParaRPr lang="ko-KR" altLang="en-US"/>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fontAlgn="t"/>
                      <a:r>
                        <a:rPr lang="en-US">
                          <a:effectLst/>
                        </a:rPr>
                        <a:t>Name</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tc>
                  <a:txBody>
                    <a:bodyPr/>
                    <a:lstStyle/>
                    <a:p>
                      <a:pPr algn="l" fontAlgn="t"/>
                      <a:r>
                        <a:rPr lang="en-US">
                          <a:effectLst/>
                        </a:rPr>
                        <a:t>Type</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tr>
              <a:tr h="0">
                <a:tc>
                  <a:txBody>
                    <a:bodyPr/>
                    <a:lstStyle/>
                    <a:p>
                      <a:pPr algn="l" fontAlgn="t"/>
                      <a:r>
                        <a:rPr lang="en-US">
                          <a:effectLst/>
                        </a:rPr>
                        <a:t>queue</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a:effectLst/>
                        </a:rPr>
                        <a:t>string</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fontAlgn="t"/>
                      <a:r>
                        <a:rPr lang="en-US">
                          <a:effectLst/>
                        </a:rPr>
                        <a:t>noAck</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a:effectLst/>
                        </a:rPr>
                        <a:t>bool</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fontAlgn="t"/>
                      <a:r>
                        <a:rPr lang="en-US">
                          <a:effectLst/>
                        </a:rPr>
                        <a:t>consumer</a:t>
                      </a: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a:effectLst/>
                          <a:hlinkClick r:id="rId2" action="ppaction://hlinkfile" tooltip="RabbitMQ.Client.IBasicConsumer"/>
                        </a:rPr>
                        <a:t>IBasicConsumer</a:t>
                      </a:r>
                      <a:endParaRPr lang="en-US">
                        <a:effectLst/>
                      </a:endParaRPr>
                    </a:p>
                  </a:txBody>
                  <a:tcP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직사각형 3"/>
          <p:cNvSpPr/>
          <p:nvPr/>
        </p:nvSpPr>
        <p:spPr>
          <a:xfrm>
            <a:off x="404566" y="3591174"/>
            <a:ext cx="8343898" cy="923330"/>
          </a:xfrm>
          <a:prstGeom prst="rect">
            <a:avLst/>
          </a:prstGeom>
        </p:spPr>
        <p:txBody>
          <a:bodyPr wrap="square">
            <a:spAutoFit/>
          </a:bodyPr>
          <a:lstStyle/>
          <a:p>
            <a:r>
              <a:rPr lang="en-US" altLang="ko-KR"/>
              <a:t>The consumer is started with noAck=false (i.e. BasicAck is required), an empty consumer tag (i.e. the server creates and returns a fresh consumer tag), noLocal=false and exclusive=false.</a:t>
            </a:r>
            <a:endParaRPr lang="ko-KR" altLang="en-US"/>
          </a:p>
        </p:txBody>
      </p:sp>
      <p:sp>
        <p:nvSpPr>
          <p:cNvPr id="5" name="직사각형 4"/>
          <p:cNvSpPr/>
          <p:nvPr/>
        </p:nvSpPr>
        <p:spPr>
          <a:xfrm>
            <a:off x="467544" y="4725144"/>
            <a:ext cx="8280920" cy="1477328"/>
          </a:xfrm>
          <a:prstGeom prst="rect">
            <a:avLst/>
          </a:prstGeom>
        </p:spPr>
        <p:txBody>
          <a:bodyPr wrap="square">
            <a:spAutoFit/>
          </a:bodyPr>
          <a:lstStyle/>
          <a:p>
            <a:r>
              <a:rPr lang="en-US" altLang="ko-KR"/>
              <a:t>noAck </a:t>
            </a:r>
          </a:p>
          <a:p>
            <a:r>
              <a:rPr lang="en-US" altLang="ko-KR"/>
              <a:t>ACK</a:t>
            </a:r>
            <a:r>
              <a:rPr lang="ko-KR" altLang="en-US"/>
              <a:t>가 돌아오지 않는 </a:t>
            </a:r>
            <a:r>
              <a:rPr lang="en-US" altLang="ko-KR"/>
              <a:t>Message</a:t>
            </a:r>
            <a:r>
              <a:rPr lang="ko-KR" altLang="en-US"/>
              <a:t>는 </a:t>
            </a:r>
            <a:r>
              <a:rPr lang="en-US" altLang="ko-KR"/>
              <a:t>Worker</a:t>
            </a:r>
            <a:r>
              <a:rPr lang="ko-KR" altLang="en-US"/>
              <a:t>와 컨텍션이 끊어진 시점에서 재할당 된다</a:t>
            </a:r>
            <a:r>
              <a:rPr lang="en-US" altLang="ko-KR"/>
              <a:t>. </a:t>
            </a:r>
            <a:r>
              <a:rPr lang="ko-KR" altLang="en-US"/>
              <a:t>그래서 </a:t>
            </a:r>
            <a:r>
              <a:rPr lang="en-US" altLang="ko-KR"/>
              <a:t>ACK</a:t>
            </a:r>
            <a:r>
              <a:rPr lang="ko-KR" altLang="en-US"/>
              <a:t>가 돌아오지 않는 </a:t>
            </a:r>
            <a:r>
              <a:rPr lang="en-US" altLang="ko-KR"/>
              <a:t>Message</a:t>
            </a:r>
            <a:r>
              <a:rPr lang="ko-KR" altLang="en-US"/>
              <a:t>는 삭제할 수 없어서 </a:t>
            </a:r>
            <a:r>
              <a:rPr lang="en-US" altLang="ko-KR"/>
              <a:t>Work Queue </a:t>
            </a:r>
            <a:r>
              <a:rPr lang="ko-KR" altLang="en-US"/>
              <a:t>사용 메모리가 비대해진다</a:t>
            </a:r>
            <a:r>
              <a:rPr lang="en-US" altLang="ko-KR" smtClean="0"/>
              <a:t>.</a:t>
            </a:r>
            <a:br>
              <a:rPr lang="en-US" altLang="ko-KR" smtClean="0"/>
            </a:br>
            <a:r>
              <a:rPr lang="ko-KR" altLang="en-US" smtClean="0"/>
              <a:t>메시지는 배송과 동시에 삭제한다</a:t>
            </a:r>
            <a:r>
              <a:rPr lang="en-US" altLang="ko-KR" smtClean="0"/>
              <a:t>.</a:t>
            </a:r>
            <a:endParaRPr lang="ko-KR" altLang="en-US"/>
          </a:p>
        </p:txBody>
      </p:sp>
    </p:spTree>
    <p:extLst>
      <p:ext uri="{BB962C8B-B14F-4D97-AF65-F5344CB8AC3E}">
        <p14:creationId xmlns:p14="http://schemas.microsoft.com/office/powerpoint/2010/main" val="260776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971600" y="692696"/>
            <a:ext cx="4440703" cy="369332"/>
          </a:xfrm>
          <a:prstGeom prst="rect">
            <a:avLst/>
          </a:prstGeom>
        </p:spPr>
        <p:txBody>
          <a:bodyPr wrap="none">
            <a:spAutoFit/>
          </a:bodyPr>
          <a:lstStyle/>
          <a:p>
            <a:r>
              <a:rPr lang="en-US" altLang="ko-KR"/>
              <a:t>http://killins.egloos.com/category/AMQP</a:t>
            </a:r>
            <a:endParaRPr lang="ko-KR" altLang="en-US"/>
          </a:p>
        </p:txBody>
      </p:sp>
      <p:sp>
        <p:nvSpPr>
          <p:cNvPr id="3" name="직사각형 2"/>
          <p:cNvSpPr/>
          <p:nvPr/>
        </p:nvSpPr>
        <p:spPr>
          <a:xfrm>
            <a:off x="107504" y="1340768"/>
            <a:ext cx="8784976" cy="646331"/>
          </a:xfrm>
          <a:prstGeom prst="rect">
            <a:avLst/>
          </a:prstGeom>
        </p:spPr>
        <p:txBody>
          <a:bodyPr wrap="square">
            <a:spAutoFit/>
          </a:bodyPr>
          <a:lstStyle/>
          <a:p>
            <a:r>
              <a:rPr lang="en-US" altLang="ko-KR"/>
              <a:t>MultiThread</a:t>
            </a:r>
            <a:r>
              <a:rPr lang="ko-KR" altLang="en-US"/>
              <a:t>로 </a:t>
            </a:r>
            <a:r>
              <a:rPr lang="en-US" altLang="ko-KR"/>
              <a:t>RabbitMQ</a:t>
            </a:r>
            <a:r>
              <a:rPr lang="ko-KR" altLang="en-US"/>
              <a:t>에서 메세지를 읽어서 </a:t>
            </a:r>
            <a:r>
              <a:rPr lang="en-US" altLang="ko-KR"/>
              <a:t>MongoDB</a:t>
            </a:r>
            <a:r>
              <a:rPr lang="ko-KR" altLang="en-US"/>
              <a:t>에 쓰는 예제 </a:t>
            </a:r>
            <a:r>
              <a:rPr lang="en-US" altLang="ko-KR"/>
              <a:t>(Python)</a:t>
            </a:r>
          </a:p>
          <a:p>
            <a:r>
              <a:rPr lang="en-US" altLang="ko-KR"/>
              <a:t>http://bcho.tistory.com/843</a:t>
            </a:r>
            <a:endParaRPr lang="ko-KR" altLang="en-US"/>
          </a:p>
        </p:txBody>
      </p:sp>
      <p:sp>
        <p:nvSpPr>
          <p:cNvPr id="5" name="직사각형 4"/>
          <p:cNvSpPr/>
          <p:nvPr/>
        </p:nvSpPr>
        <p:spPr>
          <a:xfrm>
            <a:off x="539552" y="3717032"/>
            <a:ext cx="7920880" cy="646331"/>
          </a:xfrm>
          <a:prstGeom prst="rect">
            <a:avLst/>
          </a:prstGeom>
        </p:spPr>
        <p:txBody>
          <a:bodyPr wrap="square">
            <a:spAutoFit/>
          </a:bodyPr>
          <a:lstStyle/>
          <a:p>
            <a:r>
              <a:rPr lang="en-US" altLang="ko-KR"/>
              <a:t>RabbitMQ Tutorial - "Work Queues" </a:t>
            </a:r>
            <a:r>
              <a:rPr lang="ja-JP" altLang="en-US"/>
              <a:t>を</a:t>
            </a:r>
            <a:r>
              <a:rPr lang="ko-KR" altLang="en-US"/>
              <a:t>翻訳</a:t>
            </a:r>
            <a:r>
              <a:rPr lang="ja-JP" altLang="en-US"/>
              <a:t>してみた</a:t>
            </a:r>
          </a:p>
          <a:p>
            <a:r>
              <a:rPr lang="en-US" altLang="ko-KR"/>
              <a:t>http://ameblo.jp/nagapad/entry-11170985511.html</a:t>
            </a:r>
            <a:endParaRPr lang="ko-KR" altLang="en-US"/>
          </a:p>
        </p:txBody>
      </p:sp>
      <p:sp>
        <p:nvSpPr>
          <p:cNvPr id="6" name="직사각형 5"/>
          <p:cNvSpPr/>
          <p:nvPr/>
        </p:nvSpPr>
        <p:spPr>
          <a:xfrm>
            <a:off x="539552" y="2828836"/>
            <a:ext cx="6318448" cy="646331"/>
          </a:xfrm>
          <a:prstGeom prst="rect">
            <a:avLst/>
          </a:prstGeom>
        </p:spPr>
        <p:txBody>
          <a:bodyPr wrap="square">
            <a:spAutoFit/>
          </a:bodyPr>
          <a:lstStyle/>
          <a:p>
            <a:r>
              <a:rPr lang="en-US" altLang="ko-KR"/>
              <a:t>RabbitMQ Tutorial - "Hello World" </a:t>
            </a:r>
            <a:r>
              <a:rPr lang="ja-JP" altLang="en-US"/>
              <a:t>を</a:t>
            </a:r>
            <a:r>
              <a:rPr lang="ko-KR" altLang="en-US"/>
              <a:t>翻訳</a:t>
            </a:r>
            <a:r>
              <a:rPr lang="ja-JP" altLang="en-US"/>
              <a:t>してみた</a:t>
            </a:r>
          </a:p>
          <a:p>
            <a:r>
              <a:rPr lang="en-US" altLang="ko-KR"/>
              <a:t>http://ameblo.jp/nagapad/entry-11169045014.html</a:t>
            </a:r>
            <a:endParaRPr lang="ko-KR" altLang="en-US"/>
          </a:p>
        </p:txBody>
      </p:sp>
    </p:spTree>
    <p:extLst>
      <p:ext uri="{BB962C8B-B14F-4D97-AF65-F5344CB8AC3E}">
        <p14:creationId xmlns:p14="http://schemas.microsoft.com/office/powerpoint/2010/main" val="942860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7560840" cy="584775"/>
          </a:xfrm>
          <a:prstGeom prst="rect">
            <a:avLst/>
          </a:prstGeom>
          <a:noFill/>
        </p:spPr>
        <p:txBody>
          <a:bodyPr wrap="square" rtlCol="0">
            <a:spAutoFit/>
          </a:bodyPr>
          <a:lstStyle/>
          <a:p>
            <a:r>
              <a:rPr lang="en-US" altLang="ko-KR" sz="3200" b="1" smtClean="0"/>
              <a:t>Tutorial - 2(.NET)</a:t>
            </a:r>
            <a:endParaRPr lang="ko-KR" altLang="en-US" sz="3200" b="1"/>
          </a:p>
        </p:txBody>
      </p:sp>
      <p:sp>
        <p:nvSpPr>
          <p:cNvPr id="4" name="TextBox 3"/>
          <p:cNvSpPr txBox="1"/>
          <p:nvPr/>
        </p:nvSpPr>
        <p:spPr>
          <a:xfrm>
            <a:off x="395536" y="1052736"/>
            <a:ext cx="8208912" cy="646331"/>
          </a:xfrm>
          <a:prstGeom prst="rect">
            <a:avLst/>
          </a:prstGeom>
          <a:noFill/>
        </p:spPr>
        <p:txBody>
          <a:bodyPr wrap="square" rtlCol="0">
            <a:spAutoFit/>
          </a:bodyPr>
          <a:lstStyle/>
          <a:p>
            <a:r>
              <a:rPr lang="en-US" altLang="ko-KR"/>
              <a:t>RabbitMQ</a:t>
            </a:r>
            <a:r>
              <a:rPr lang="ko-KR" altLang="en-US"/>
              <a:t>의 </a:t>
            </a:r>
            <a:r>
              <a:rPr lang="en-US" altLang="ko-KR"/>
              <a:t>Roundobin Dispatching</a:t>
            </a:r>
            <a:r>
              <a:rPr lang="ko-KR" altLang="en-US"/>
              <a:t>・</a:t>
            </a:r>
            <a:r>
              <a:rPr lang="en-US" altLang="ko-KR"/>
              <a:t>Message Acknowledgment</a:t>
            </a:r>
            <a:r>
              <a:rPr lang="ko-KR" altLang="en-US"/>
              <a:t>・</a:t>
            </a:r>
            <a:r>
              <a:rPr lang="en-US" altLang="ko-KR"/>
              <a:t>Message durability</a:t>
            </a:r>
            <a:r>
              <a:rPr lang="ko-KR" altLang="en-US"/>
              <a:t>・</a:t>
            </a:r>
            <a:r>
              <a:rPr lang="en-US" altLang="ko-KR"/>
              <a:t>Fair Dispatching </a:t>
            </a:r>
            <a:r>
              <a:rPr lang="ko-KR" altLang="en-US"/>
              <a:t>기능을 설명</a:t>
            </a:r>
            <a:r>
              <a:rPr lang="en-US" altLang="ko-KR"/>
              <a:t>.</a:t>
            </a:r>
            <a:endParaRPr lang="ko-KR" altLang="en-US"/>
          </a:p>
        </p:txBody>
      </p:sp>
      <p:pic>
        <p:nvPicPr>
          <p:cNvPr id="3074" name="Picture 2" descr="http://www.rabbitmq.com/img/tutorials/python-tw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7" y="1772816"/>
            <a:ext cx="3133725" cy="1047751"/>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467544" y="2992884"/>
            <a:ext cx="7992888" cy="2862322"/>
          </a:xfrm>
          <a:prstGeom prst="rect">
            <a:avLst/>
          </a:prstGeom>
        </p:spPr>
        <p:txBody>
          <a:bodyPr wrap="square">
            <a:spAutoFit/>
          </a:bodyPr>
          <a:lstStyle/>
          <a:p>
            <a:r>
              <a:rPr lang="en-US" altLang="ko-KR"/>
              <a:t>Producer</a:t>
            </a:r>
            <a:r>
              <a:rPr lang="ko-KR" altLang="en-US"/>
              <a:t>로 동작하는 </a:t>
            </a:r>
            <a:r>
              <a:rPr lang="en-US" altLang="ko-KR"/>
              <a:t>NewTask</a:t>
            </a:r>
            <a:r>
              <a:rPr lang="ko-KR" altLang="en-US"/>
              <a:t>와 </a:t>
            </a:r>
            <a:r>
              <a:rPr lang="en-US" altLang="ko-KR"/>
              <a:t>Consumer</a:t>
            </a:r>
            <a:r>
              <a:rPr lang="ko-KR" altLang="en-US"/>
              <a:t>로 동작하는 </a:t>
            </a:r>
            <a:r>
              <a:rPr lang="en-US" altLang="ko-KR"/>
              <a:t>Worker 2</a:t>
            </a:r>
            <a:r>
              <a:rPr lang="ko-KR" altLang="en-US"/>
              <a:t>가지</a:t>
            </a:r>
            <a:r>
              <a:rPr lang="en-US" altLang="ko-KR" smtClean="0"/>
              <a:t>.</a:t>
            </a:r>
          </a:p>
          <a:p>
            <a:endParaRPr lang="en-US" altLang="ko-KR"/>
          </a:p>
          <a:p>
            <a:r>
              <a:rPr lang="en-US" altLang="ko-KR"/>
              <a:t>NewTask</a:t>
            </a:r>
            <a:r>
              <a:rPr lang="ko-KR" altLang="en-US"/>
              <a:t>는 </a:t>
            </a:r>
            <a:r>
              <a:rPr lang="en-US" altLang="ko-KR"/>
              <a:t>Task</a:t>
            </a:r>
            <a:r>
              <a:rPr lang="ko-KR" altLang="en-US"/>
              <a:t>를 생성하고 </a:t>
            </a:r>
            <a:r>
              <a:rPr lang="en-US" altLang="ko-KR"/>
              <a:t>Message</a:t>
            </a:r>
            <a:r>
              <a:rPr lang="ko-KR" altLang="en-US"/>
              <a:t>에 캡슐화하여 </a:t>
            </a:r>
            <a:r>
              <a:rPr lang="en-US" altLang="ko-KR"/>
              <a:t>Work Queue(</a:t>
            </a:r>
            <a:r>
              <a:rPr lang="ko-KR" altLang="en-US"/>
              <a:t>실제로는 앞의 </a:t>
            </a:r>
            <a:r>
              <a:rPr lang="en-US" altLang="ko-KR"/>
              <a:t>Queue</a:t>
            </a:r>
            <a:r>
              <a:rPr lang="ko-KR" altLang="en-US"/>
              <a:t>와 다르지 않지만 다른 것과 구별하기 위해서 </a:t>
            </a:r>
            <a:r>
              <a:rPr lang="en-US" altLang="ko-KR"/>
              <a:t>Work Queue</a:t>
            </a:r>
            <a:r>
              <a:rPr lang="ko-KR" altLang="en-US"/>
              <a:t>라고 기술한다</a:t>
            </a:r>
            <a:r>
              <a:rPr lang="en-US" altLang="ko-KR"/>
              <a:t>) </a:t>
            </a:r>
            <a:r>
              <a:rPr lang="ko-KR" altLang="en-US"/>
              <a:t>에 보낸다</a:t>
            </a:r>
            <a:r>
              <a:rPr lang="en-US" altLang="ko-KR"/>
              <a:t>. </a:t>
            </a:r>
            <a:endParaRPr lang="en-US" altLang="ko-KR" smtClean="0"/>
          </a:p>
          <a:p>
            <a:endParaRPr lang="en-US" altLang="ko-KR"/>
          </a:p>
          <a:p>
            <a:r>
              <a:rPr lang="en-US" altLang="ko-KR"/>
              <a:t>Work Queue</a:t>
            </a:r>
            <a:r>
              <a:rPr lang="ko-KR" altLang="en-US"/>
              <a:t>는 수신한 </a:t>
            </a:r>
            <a:r>
              <a:rPr lang="en-US" altLang="ko-KR"/>
              <a:t>Message</a:t>
            </a:r>
            <a:r>
              <a:rPr lang="ko-KR" altLang="en-US"/>
              <a:t>를 바로 </a:t>
            </a:r>
            <a:r>
              <a:rPr lang="en-US" altLang="ko-KR"/>
              <a:t>Worker</a:t>
            </a:r>
            <a:r>
              <a:rPr lang="ko-KR" altLang="en-US"/>
              <a:t>에 할당하고</a:t>
            </a:r>
            <a:r>
              <a:rPr lang="en-US" altLang="ko-KR"/>
              <a:t>, </a:t>
            </a:r>
            <a:r>
              <a:rPr lang="ko-KR" altLang="en-US"/>
              <a:t>할당된 </a:t>
            </a:r>
            <a:r>
              <a:rPr lang="en-US" altLang="ko-KR"/>
              <a:t>Message</a:t>
            </a:r>
            <a:r>
              <a:rPr lang="ko-KR" altLang="en-US"/>
              <a:t>에 대해서 </a:t>
            </a:r>
            <a:r>
              <a:rPr lang="en-US" altLang="ko-KR"/>
              <a:t>Woker</a:t>
            </a:r>
            <a:r>
              <a:rPr lang="ko-KR" altLang="en-US"/>
              <a:t>가 하는 처리의 완료를 기다리지 않는다</a:t>
            </a:r>
            <a:r>
              <a:rPr lang="en-US" altLang="ko-KR"/>
              <a:t>.</a:t>
            </a:r>
          </a:p>
          <a:p>
            <a:r>
              <a:rPr lang="ko-KR" altLang="en-US"/>
              <a:t>다수의 </a:t>
            </a:r>
            <a:r>
              <a:rPr lang="en-US" altLang="ko-KR"/>
              <a:t>Worker</a:t>
            </a:r>
            <a:r>
              <a:rPr lang="ko-KR" altLang="en-US"/>
              <a:t>는 할당된 </a:t>
            </a:r>
            <a:r>
              <a:rPr lang="en-US" altLang="ko-KR"/>
              <a:t>Message</a:t>
            </a:r>
            <a:r>
              <a:rPr lang="ko-KR" altLang="en-US"/>
              <a:t>를 뒤에서 처리하도록 스케쥴링</a:t>
            </a:r>
            <a:r>
              <a:rPr lang="en-US" altLang="ko-KR"/>
              <a:t>(</a:t>
            </a:r>
            <a:r>
              <a:rPr lang="ko-KR" altLang="en-US"/>
              <a:t>내부 </a:t>
            </a:r>
            <a:r>
              <a:rPr lang="en-US" altLang="ko-KR"/>
              <a:t>Queue</a:t>
            </a:r>
            <a:r>
              <a:rPr lang="ko-KR" altLang="en-US"/>
              <a:t>에 저장</a:t>
            </a:r>
            <a:r>
              <a:rPr lang="en-US" altLang="ko-KR"/>
              <a:t>) </a:t>
            </a:r>
            <a:r>
              <a:rPr lang="ko-KR" altLang="en-US"/>
              <a:t>를 하지 않고 </a:t>
            </a:r>
            <a:r>
              <a:rPr lang="en-US" altLang="ko-KR"/>
              <a:t>Message</a:t>
            </a:r>
            <a:r>
              <a:rPr lang="ko-KR" altLang="en-US"/>
              <a:t>를 언 캡슐화 하여 </a:t>
            </a:r>
            <a:r>
              <a:rPr lang="en-US" altLang="ko-KR"/>
              <a:t>Task</a:t>
            </a:r>
            <a:r>
              <a:rPr lang="ko-KR" altLang="en-US"/>
              <a:t>를 처리한다</a:t>
            </a:r>
            <a:r>
              <a:rPr lang="en-US" altLang="ko-KR"/>
              <a:t>.</a:t>
            </a:r>
          </a:p>
        </p:txBody>
      </p:sp>
      <p:sp>
        <p:nvSpPr>
          <p:cNvPr id="6" name="직사각형 5"/>
          <p:cNvSpPr/>
          <p:nvPr/>
        </p:nvSpPr>
        <p:spPr>
          <a:xfrm>
            <a:off x="2195736" y="6453336"/>
            <a:ext cx="4608512" cy="276999"/>
          </a:xfrm>
          <a:prstGeom prst="rect">
            <a:avLst/>
          </a:prstGeom>
        </p:spPr>
        <p:txBody>
          <a:bodyPr wrap="square">
            <a:spAutoFit/>
          </a:bodyPr>
          <a:lstStyle/>
          <a:p>
            <a:r>
              <a:rPr lang="en-US" altLang="ko-KR" sz="1200"/>
              <a:t>http://www.rabbitmq.com/tutorials/tutorial-two-dotnet.html</a:t>
            </a:r>
            <a:endParaRPr lang="ko-KR" altLang="en-US" sz="1200"/>
          </a:p>
        </p:txBody>
      </p:sp>
    </p:spTree>
    <p:extLst>
      <p:ext uri="{BB962C8B-B14F-4D97-AF65-F5344CB8AC3E}">
        <p14:creationId xmlns:p14="http://schemas.microsoft.com/office/powerpoint/2010/main" val="942860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07040" y="692696"/>
            <a:ext cx="3754041" cy="461665"/>
          </a:xfrm>
          <a:prstGeom prst="rect">
            <a:avLst/>
          </a:prstGeom>
        </p:spPr>
        <p:txBody>
          <a:bodyPr wrap="none">
            <a:spAutoFit/>
          </a:bodyPr>
          <a:lstStyle/>
          <a:p>
            <a:r>
              <a:rPr lang="en-US" altLang="ko-KR" sz="2400" b="1"/>
              <a:t>Roundrobin Dispatching</a:t>
            </a:r>
            <a:endParaRPr lang="ko-KR" altLang="en-US" sz="2400" b="1"/>
          </a:p>
        </p:txBody>
      </p:sp>
      <p:sp>
        <p:nvSpPr>
          <p:cNvPr id="5" name="직사각형 4"/>
          <p:cNvSpPr/>
          <p:nvPr/>
        </p:nvSpPr>
        <p:spPr>
          <a:xfrm>
            <a:off x="611560" y="1268760"/>
            <a:ext cx="7920880" cy="2246769"/>
          </a:xfrm>
          <a:prstGeom prst="rect">
            <a:avLst/>
          </a:prstGeom>
        </p:spPr>
        <p:txBody>
          <a:bodyPr wrap="square">
            <a:spAutoFit/>
          </a:bodyPr>
          <a:lstStyle/>
          <a:p>
            <a:r>
              <a:rPr lang="en-US" altLang="ko-KR" sz="1400"/>
              <a:t>Work Queue</a:t>
            </a:r>
            <a:r>
              <a:rPr lang="ko-KR" altLang="en-US" sz="1400"/>
              <a:t>를 사용하는 이점 중 하나는 </a:t>
            </a:r>
            <a:r>
              <a:rPr lang="en-US" altLang="ko-KR" sz="1400"/>
              <a:t>Worker</a:t>
            </a:r>
            <a:r>
              <a:rPr lang="ko-KR" altLang="en-US" sz="1400"/>
              <a:t>를 쉽게 병렬화 할 수 있다</a:t>
            </a:r>
            <a:r>
              <a:rPr lang="en-US" altLang="ko-KR" sz="1400"/>
              <a:t>. </a:t>
            </a:r>
          </a:p>
          <a:p>
            <a:r>
              <a:rPr lang="ko-KR" altLang="en-US" sz="1400"/>
              <a:t>두 개의 </a:t>
            </a:r>
            <a:r>
              <a:rPr lang="en-US" altLang="ko-KR" sz="1400"/>
              <a:t>Worker</a:t>
            </a:r>
            <a:r>
              <a:rPr lang="ko-KR" altLang="en-US" sz="1400"/>
              <a:t>를 동시에 구동하고 어떻게 </a:t>
            </a:r>
            <a:r>
              <a:rPr lang="en-US" altLang="ko-KR" sz="1400"/>
              <a:t>Work Queue</a:t>
            </a:r>
            <a:r>
              <a:rPr lang="ko-KR" altLang="en-US" sz="1400"/>
              <a:t>에서 </a:t>
            </a:r>
            <a:r>
              <a:rPr lang="en-US" altLang="ko-KR" sz="1400"/>
              <a:t>Message</a:t>
            </a:r>
            <a:r>
              <a:rPr lang="ko-KR" altLang="en-US" sz="1400"/>
              <a:t>를 수신할지 확인한다</a:t>
            </a:r>
            <a:r>
              <a:rPr lang="en-US" altLang="ko-KR" sz="1400"/>
              <a:t>. </a:t>
            </a:r>
            <a:endParaRPr lang="en-US" altLang="ko-KR" sz="1400" smtClean="0"/>
          </a:p>
          <a:p>
            <a:r>
              <a:rPr lang="ko-KR" altLang="en-US" sz="1400" smtClean="0"/>
              <a:t>두 </a:t>
            </a:r>
            <a:r>
              <a:rPr lang="ko-KR" altLang="en-US" sz="1400"/>
              <a:t>개의 </a:t>
            </a:r>
            <a:r>
              <a:rPr lang="en-US" altLang="ko-KR" sz="1400"/>
              <a:t>Worker</a:t>
            </a:r>
            <a:r>
              <a:rPr lang="ko-KR" altLang="en-US" sz="1400"/>
              <a:t>를 기동한 상태에서 </a:t>
            </a:r>
            <a:r>
              <a:rPr lang="en-US" altLang="ko-KR" sz="1400"/>
              <a:t>NewTask</a:t>
            </a:r>
            <a:r>
              <a:rPr lang="ko-KR" altLang="en-US" sz="1400"/>
              <a:t>으로 처리 시간이 다른 여러 </a:t>
            </a:r>
            <a:r>
              <a:rPr lang="en-US" altLang="ko-KR" sz="1400"/>
              <a:t>Task</a:t>
            </a:r>
            <a:r>
              <a:rPr lang="ko-KR" altLang="en-US" sz="1400"/>
              <a:t>를 </a:t>
            </a:r>
            <a:r>
              <a:rPr lang="en-US" altLang="ko-KR" sz="1400"/>
              <a:t>Message</a:t>
            </a:r>
            <a:r>
              <a:rPr lang="ko-KR" altLang="en-US" sz="1400"/>
              <a:t>에서 캡슐화하고 </a:t>
            </a:r>
            <a:r>
              <a:rPr lang="en-US" altLang="ko-KR" sz="1400"/>
              <a:t>Work Queue</a:t>
            </a:r>
            <a:r>
              <a:rPr lang="ko-KR" altLang="en-US" sz="1400"/>
              <a:t>에 보낸다</a:t>
            </a:r>
            <a:r>
              <a:rPr lang="en-US" altLang="ko-KR" sz="1400" smtClean="0"/>
              <a:t>.</a:t>
            </a:r>
          </a:p>
          <a:p>
            <a:endParaRPr lang="en-US" altLang="ko-KR" sz="1400"/>
          </a:p>
          <a:p>
            <a:r>
              <a:rPr lang="ko-KR" altLang="en-US" sz="1400"/>
              <a:t>기본 설정으로 </a:t>
            </a:r>
            <a:r>
              <a:rPr lang="en-US" altLang="ko-KR" sz="1400"/>
              <a:t>RabbitMQ</a:t>
            </a:r>
            <a:r>
              <a:rPr lang="ko-KR" altLang="en-US" sz="1400"/>
              <a:t>는 다음 </a:t>
            </a:r>
            <a:r>
              <a:rPr lang="en-US" altLang="ko-KR" sz="1400"/>
              <a:t>Cosumer</a:t>
            </a:r>
            <a:r>
              <a:rPr lang="ko-KR" altLang="en-US" sz="1400"/>
              <a:t>에 순서대로 </a:t>
            </a:r>
            <a:r>
              <a:rPr lang="en-US" altLang="ko-KR" sz="1400"/>
              <a:t>Message</a:t>
            </a:r>
            <a:r>
              <a:rPr lang="ko-KR" altLang="en-US" sz="1400"/>
              <a:t>을 보낸다</a:t>
            </a:r>
            <a:r>
              <a:rPr lang="en-US" altLang="ko-KR" sz="1400"/>
              <a:t>. </a:t>
            </a:r>
            <a:r>
              <a:rPr lang="ko-KR" altLang="en-US" sz="1400"/>
              <a:t>어떤 </a:t>
            </a:r>
            <a:r>
              <a:rPr lang="en-US" altLang="ko-KR" sz="1400"/>
              <a:t>Message</a:t>
            </a:r>
            <a:r>
              <a:rPr lang="ko-KR" altLang="en-US" sz="1400"/>
              <a:t>라도 관계 없이 전체의 평균은 각 </a:t>
            </a:r>
            <a:r>
              <a:rPr lang="en-US" altLang="ko-KR" sz="1400"/>
              <a:t>Consumer</a:t>
            </a:r>
            <a:r>
              <a:rPr lang="ko-KR" altLang="en-US" sz="1400"/>
              <a:t>는 같은 수의 </a:t>
            </a:r>
            <a:r>
              <a:rPr lang="en-US" altLang="ko-KR" sz="1400"/>
              <a:t>Message</a:t>
            </a:r>
            <a:r>
              <a:rPr lang="ko-KR" altLang="en-US" sz="1400"/>
              <a:t>를 가져온다</a:t>
            </a:r>
            <a:r>
              <a:rPr lang="en-US" altLang="ko-KR" sz="1400"/>
              <a:t>. </a:t>
            </a:r>
            <a:r>
              <a:rPr lang="ko-KR" altLang="en-US" sz="1400"/>
              <a:t>이 </a:t>
            </a:r>
            <a:r>
              <a:rPr lang="en-US" altLang="ko-KR" sz="1400"/>
              <a:t>Message </a:t>
            </a:r>
            <a:r>
              <a:rPr lang="ko-KR" altLang="en-US" sz="1400"/>
              <a:t>분산 방식을 라운드 로빈이라고 부른다</a:t>
            </a:r>
            <a:r>
              <a:rPr lang="en-US" altLang="ko-KR" sz="1400"/>
              <a:t>.</a:t>
            </a:r>
          </a:p>
          <a:p>
            <a:r>
              <a:rPr lang="en-US" altLang="ko-KR" sz="1400"/>
              <a:t>Worker</a:t>
            </a:r>
            <a:r>
              <a:rPr lang="ko-KR" altLang="en-US" sz="1400"/>
              <a:t>를 </a:t>
            </a:r>
            <a:r>
              <a:rPr lang="en-US" altLang="ko-KR" sz="1400"/>
              <a:t>3</a:t>
            </a:r>
            <a:r>
              <a:rPr lang="ko-KR" altLang="en-US" sz="1400"/>
              <a:t>개 이상 동시에 구동하는 경우도 시도해 보자</a:t>
            </a:r>
            <a:r>
              <a:rPr lang="en-US" altLang="ko-KR" sz="1400"/>
              <a:t>. </a:t>
            </a:r>
            <a:r>
              <a:rPr lang="ko-KR" altLang="en-US" sz="1400"/>
              <a:t>만약에 한쪽 </a:t>
            </a:r>
            <a:r>
              <a:rPr lang="en-US" altLang="ko-KR" sz="1400"/>
              <a:t>Woker</a:t>
            </a:r>
            <a:r>
              <a:rPr lang="ko-KR" altLang="en-US" sz="1400"/>
              <a:t>에 처리 시간이 큰 </a:t>
            </a:r>
            <a:r>
              <a:rPr lang="en-US" altLang="ko-KR" sz="1400"/>
              <a:t>Message</a:t>
            </a:r>
            <a:r>
              <a:rPr lang="ko-KR" altLang="en-US" sz="1400"/>
              <a:t>만 할당된 경우에 관해서는 후술하는 </a:t>
            </a:r>
            <a:r>
              <a:rPr lang="en-US" altLang="ko-KR" sz="1400"/>
              <a:t>Fair Dispatching</a:t>
            </a:r>
            <a:r>
              <a:rPr lang="ko-KR" altLang="en-US" sz="1400"/>
              <a:t>에서 소개하고 있다</a:t>
            </a:r>
            <a:r>
              <a:rPr lang="en-US" altLang="ko-KR" sz="1400"/>
              <a:t>.</a:t>
            </a:r>
            <a:endParaRPr lang="ko-KR" altLang="en-US" sz="1400"/>
          </a:p>
        </p:txBody>
      </p:sp>
    </p:spTree>
    <p:extLst>
      <p:ext uri="{BB962C8B-B14F-4D97-AF65-F5344CB8AC3E}">
        <p14:creationId xmlns:p14="http://schemas.microsoft.com/office/powerpoint/2010/main" val="265032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07040" y="692696"/>
            <a:ext cx="4136069" cy="461665"/>
          </a:xfrm>
          <a:prstGeom prst="rect">
            <a:avLst/>
          </a:prstGeom>
        </p:spPr>
        <p:txBody>
          <a:bodyPr wrap="none">
            <a:spAutoFit/>
          </a:bodyPr>
          <a:lstStyle/>
          <a:p>
            <a:r>
              <a:rPr lang="en-US" altLang="ko-KR" sz="2400" b="1"/>
              <a:t>Message Acknowledgment</a:t>
            </a:r>
            <a:endParaRPr lang="ko-KR" altLang="en-US" sz="2400" b="1"/>
          </a:p>
        </p:txBody>
      </p:sp>
      <p:sp>
        <p:nvSpPr>
          <p:cNvPr id="3" name="직사각형 2"/>
          <p:cNvSpPr/>
          <p:nvPr/>
        </p:nvSpPr>
        <p:spPr>
          <a:xfrm>
            <a:off x="558401" y="1268760"/>
            <a:ext cx="8169416" cy="4832092"/>
          </a:xfrm>
          <a:prstGeom prst="rect">
            <a:avLst/>
          </a:prstGeom>
        </p:spPr>
        <p:txBody>
          <a:bodyPr wrap="square">
            <a:spAutoFit/>
          </a:bodyPr>
          <a:lstStyle/>
          <a:p>
            <a:r>
              <a:rPr lang="en-US" altLang="ko-KR" sz="1400" smtClean="0"/>
              <a:t>Task</a:t>
            </a:r>
            <a:r>
              <a:rPr lang="ko-KR" altLang="en-US" sz="1400" smtClean="0"/>
              <a:t>에 처리에 </a:t>
            </a:r>
            <a:r>
              <a:rPr lang="ko-KR" altLang="en-US" sz="1400"/>
              <a:t>몇초를 필요로 하는 경우가 </a:t>
            </a:r>
            <a:r>
              <a:rPr lang="ko-KR" altLang="en-US" sz="1400" smtClean="0"/>
              <a:t>있다</a:t>
            </a:r>
            <a:r>
              <a:rPr lang="en-US" altLang="ko-KR" sz="1400"/>
              <a:t>. </a:t>
            </a:r>
            <a:r>
              <a:rPr lang="ko-KR" altLang="en-US" sz="1400"/>
              <a:t>다수의 </a:t>
            </a:r>
            <a:r>
              <a:rPr lang="en-US" altLang="ko-KR" sz="1400"/>
              <a:t>Worker</a:t>
            </a:r>
            <a:r>
              <a:rPr lang="ko-KR" altLang="en-US" sz="1400"/>
              <a:t>중 </a:t>
            </a:r>
            <a:r>
              <a:rPr lang="en-US" altLang="ko-KR" sz="1400"/>
              <a:t>1</a:t>
            </a:r>
            <a:r>
              <a:rPr lang="ko-KR" altLang="en-US" sz="1400"/>
              <a:t>대가 </a:t>
            </a:r>
            <a:r>
              <a:rPr lang="en-US" altLang="ko-KR" sz="1400"/>
              <a:t>Task</a:t>
            </a:r>
            <a:r>
              <a:rPr lang="ko-KR" altLang="en-US" sz="1400"/>
              <a:t>를 실행 중에 </a:t>
            </a:r>
            <a:r>
              <a:rPr lang="ko-KR" altLang="en-US" sz="1400" smtClean="0"/>
              <a:t>죽었을 경우 </a:t>
            </a:r>
            <a:r>
              <a:rPr lang="ko-KR" altLang="en-US" sz="1400"/>
              <a:t>어떠한 </a:t>
            </a:r>
            <a:r>
              <a:rPr lang="ko-KR" altLang="en-US" sz="1400" smtClean="0"/>
              <a:t>행동을 할까</a:t>
            </a:r>
            <a:r>
              <a:rPr lang="en-US" altLang="ko-KR" sz="1400" smtClean="0"/>
              <a:t>?</a:t>
            </a:r>
            <a:endParaRPr lang="en-US" altLang="ko-KR" sz="1400"/>
          </a:p>
          <a:p>
            <a:endParaRPr lang="en-US" altLang="ko-KR" sz="1400"/>
          </a:p>
          <a:p>
            <a:r>
              <a:rPr lang="ko-KR" altLang="en-US" sz="1400"/>
              <a:t>현재의 </a:t>
            </a:r>
            <a:r>
              <a:rPr lang="en-US" altLang="ko-KR" sz="1400"/>
              <a:t>Worker</a:t>
            </a:r>
            <a:r>
              <a:rPr lang="ko-KR" altLang="en-US" sz="1400"/>
              <a:t>샘플 코드에서는 </a:t>
            </a:r>
            <a:r>
              <a:rPr lang="en-US" altLang="ko-KR" sz="1400"/>
              <a:t>Worker</a:t>
            </a:r>
            <a:r>
              <a:rPr lang="ko-KR" altLang="en-US" sz="1400"/>
              <a:t>에 </a:t>
            </a:r>
            <a:r>
              <a:rPr lang="en-US" altLang="ko-KR" sz="1400" smtClean="0"/>
              <a:t>Message</a:t>
            </a:r>
            <a:r>
              <a:rPr lang="ko-KR" altLang="en-US" sz="1400" smtClean="0"/>
              <a:t>를 할당과 동시에 </a:t>
            </a:r>
            <a:r>
              <a:rPr lang="en-US" altLang="ko-KR" sz="1400" smtClean="0"/>
              <a:t>Work Queue(</a:t>
            </a:r>
            <a:r>
              <a:rPr lang="ko-KR" altLang="en-US" sz="1400" smtClean="0"/>
              <a:t>구체적으로는 메모리</a:t>
            </a:r>
            <a:r>
              <a:rPr lang="en-US" altLang="ko-KR" sz="1400" smtClean="0"/>
              <a:t>)</a:t>
            </a:r>
            <a:r>
              <a:rPr lang="ko-KR" altLang="en-US" sz="1400" smtClean="0"/>
              <a:t>에서 </a:t>
            </a:r>
            <a:r>
              <a:rPr lang="en-US" altLang="ko-KR" sz="1400" smtClean="0"/>
              <a:t>Message</a:t>
            </a:r>
            <a:r>
              <a:rPr lang="ko-KR" altLang="en-US" sz="1400" smtClean="0"/>
              <a:t>를 삭제한다</a:t>
            </a:r>
            <a:r>
              <a:rPr lang="en-US" altLang="ko-KR" sz="1400" smtClean="0"/>
              <a:t>. </a:t>
            </a:r>
            <a:r>
              <a:rPr lang="ko-KR" altLang="en-US" sz="1400" smtClean="0"/>
              <a:t>그래서 만약 </a:t>
            </a:r>
            <a:r>
              <a:rPr lang="en-US" altLang="ko-KR" sz="1400"/>
              <a:t>Worker</a:t>
            </a:r>
            <a:r>
              <a:rPr lang="ko-KR" altLang="en-US" sz="1400"/>
              <a:t>를 강적적으로 종료했을 </a:t>
            </a:r>
            <a:r>
              <a:rPr lang="ko-KR" altLang="en-US" sz="1400" smtClean="0"/>
              <a:t>경우</a:t>
            </a:r>
            <a:r>
              <a:rPr lang="en-US" altLang="ko-KR" sz="1400" smtClean="0"/>
              <a:t> </a:t>
            </a:r>
            <a:r>
              <a:rPr lang="ko-KR" altLang="en-US" sz="1400"/>
              <a:t>처리를 수행하던 </a:t>
            </a:r>
            <a:r>
              <a:rPr lang="en-US" altLang="ko-KR" sz="1400"/>
              <a:t>Message</a:t>
            </a:r>
            <a:r>
              <a:rPr lang="ko-KR" altLang="en-US" sz="1400"/>
              <a:t>를 </a:t>
            </a:r>
            <a:r>
              <a:rPr lang="ko-KR" altLang="en-US" sz="1400" smtClean="0"/>
              <a:t>잃는다</a:t>
            </a:r>
            <a:r>
              <a:rPr lang="en-US" altLang="ko-KR" sz="1400"/>
              <a:t>. </a:t>
            </a:r>
            <a:r>
              <a:rPr lang="ko-KR" altLang="en-US" sz="1400"/>
              <a:t>또 </a:t>
            </a:r>
            <a:r>
              <a:rPr lang="en-US" altLang="ko-KR" sz="1400"/>
              <a:t>Worker</a:t>
            </a:r>
            <a:r>
              <a:rPr lang="ko-KR" altLang="en-US" sz="1400"/>
              <a:t>의 내부 </a:t>
            </a:r>
            <a:r>
              <a:rPr lang="en-US" altLang="ko-KR" sz="1400"/>
              <a:t>Queue</a:t>
            </a:r>
            <a:r>
              <a:rPr lang="ko-KR" altLang="en-US" sz="1400"/>
              <a:t>에 저장되어 </a:t>
            </a:r>
            <a:r>
              <a:rPr lang="ko-KR" altLang="en-US" sz="1400" smtClean="0"/>
              <a:t>있었던 </a:t>
            </a:r>
            <a:r>
              <a:rPr lang="en-US" altLang="ko-KR" sz="1400" smtClean="0"/>
              <a:t>"</a:t>
            </a:r>
            <a:r>
              <a:rPr lang="ko-KR" altLang="en-US" sz="1400"/>
              <a:t>아직 처리되지 않은 </a:t>
            </a:r>
            <a:r>
              <a:rPr lang="en-US" altLang="ko-KR" sz="1400"/>
              <a:t>Message"</a:t>
            </a:r>
            <a:r>
              <a:rPr lang="ko-KR" altLang="en-US" sz="1400"/>
              <a:t>도 모두 </a:t>
            </a:r>
            <a:r>
              <a:rPr lang="ko-KR" altLang="en-US" sz="1400" smtClean="0"/>
              <a:t>잃는다</a:t>
            </a:r>
            <a:r>
              <a:rPr lang="en-US" altLang="ko-KR" sz="1400"/>
              <a:t>.</a:t>
            </a:r>
          </a:p>
          <a:p>
            <a:endParaRPr lang="en-US" altLang="ko-KR" sz="1400"/>
          </a:p>
          <a:p>
            <a:r>
              <a:rPr lang="ko-KR" altLang="en-US" sz="1400"/>
              <a:t>그러나 어떤 </a:t>
            </a:r>
            <a:r>
              <a:rPr lang="en-US" altLang="ko-KR" sz="1400"/>
              <a:t>Message</a:t>
            </a:r>
            <a:r>
              <a:rPr lang="ko-KR" altLang="en-US" sz="1400"/>
              <a:t>도 잃지 </a:t>
            </a:r>
            <a:r>
              <a:rPr lang="ko-KR" altLang="en-US" sz="1400" smtClean="0"/>
              <a:t>않고 싶은 </a:t>
            </a:r>
            <a:r>
              <a:rPr lang="ko-KR" altLang="en-US" sz="1400"/>
              <a:t>경우가 </a:t>
            </a:r>
            <a:r>
              <a:rPr lang="ko-KR" altLang="en-US" sz="1400" smtClean="0"/>
              <a:t>있다</a:t>
            </a:r>
            <a:r>
              <a:rPr lang="en-US" altLang="ko-KR" sz="1400" smtClean="0"/>
              <a:t>. </a:t>
            </a:r>
            <a:r>
              <a:rPr lang="ko-KR" altLang="en-US" sz="1400" smtClean="0"/>
              <a:t>만약 </a:t>
            </a:r>
            <a:r>
              <a:rPr lang="en-US" altLang="ko-KR" sz="1400"/>
              <a:t>Worker</a:t>
            </a:r>
            <a:r>
              <a:rPr lang="ko-KR" altLang="en-US" sz="1400"/>
              <a:t>가 </a:t>
            </a:r>
            <a:r>
              <a:rPr lang="en-US" altLang="ko-KR" sz="1400"/>
              <a:t>Message</a:t>
            </a:r>
            <a:r>
              <a:rPr lang="ko-KR" altLang="en-US" sz="1400"/>
              <a:t>을 </a:t>
            </a:r>
            <a:r>
              <a:rPr lang="ko-KR" altLang="en-US" sz="1400" smtClean="0"/>
              <a:t>처리하는 중에 종료했을 경우</a:t>
            </a:r>
            <a:r>
              <a:rPr lang="en-US" altLang="ko-KR" sz="1400" smtClean="0"/>
              <a:t> </a:t>
            </a:r>
            <a:r>
              <a:rPr lang="ko-KR" altLang="en-US" sz="1400"/>
              <a:t>다른 </a:t>
            </a:r>
            <a:r>
              <a:rPr lang="en-US" altLang="ko-KR" sz="1400"/>
              <a:t>Worker</a:t>
            </a:r>
            <a:r>
              <a:rPr lang="ko-KR" altLang="en-US" sz="1400"/>
              <a:t>에 </a:t>
            </a:r>
            <a:r>
              <a:rPr lang="en-US" altLang="ko-KR" sz="1400"/>
              <a:t>Message</a:t>
            </a:r>
            <a:r>
              <a:rPr lang="ko-KR" altLang="en-US" sz="1400"/>
              <a:t>을 </a:t>
            </a:r>
            <a:r>
              <a:rPr lang="ko-KR" altLang="en-US" sz="1400" smtClean="0"/>
              <a:t>배정하기 바란다</a:t>
            </a:r>
            <a:r>
              <a:rPr lang="en-US" altLang="ko-KR" sz="1400" smtClean="0"/>
              <a:t>.</a:t>
            </a:r>
            <a:endParaRPr lang="en-US" altLang="ko-KR" sz="1400"/>
          </a:p>
          <a:p>
            <a:endParaRPr lang="en-US" altLang="ko-KR" sz="1400"/>
          </a:p>
          <a:p>
            <a:r>
              <a:rPr lang="en-US" altLang="ko-KR" sz="1400"/>
              <a:t>Message</a:t>
            </a:r>
            <a:r>
              <a:rPr lang="ko-KR" altLang="en-US" sz="1400"/>
              <a:t>를 잃지 않는 구조로서 </a:t>
            </a:r>
            <a:r>
              <a:rPr lang="en-US" altLang="ko-KR" sz="1400"/>
              <a:t>RabbitMQ</a:t>
            </a:r>
            <a:r>
              <a:rPr lang="ko-KR" altLang="en-US" sz="1400"/>
              <a:t>는 </a:t>
            </a:r>
            <a:r>
              <a:rPr lang="en-US" altLang="ko-KR" sz="1400"/>
              <a:t>Message Acknowledgment(ACK)</a:t>
            </a:r>
            <a:r>
              <a:rPr lang="ko-KR" altLang="en-US" sz="1400"/>
              <a:t>에 대응하고 </a:t>
            </a:r>
            <a:r>
              <a:rPr lang="ko-KR" altLang="en-US" sz="1400" smtClean="0"/>
              <a:t>있다</a:t>
            </a:r>
            <a:r>
              <a:rPr lang="en-US" altLang="ko-KR" sz="1400"/>
              <a:t>. Consumer</a:t>
            </a:r>
            <a:r>
              <a:rPr lang="ko-KR" altLang="en-US" sz="1400"/>
              <a:t>는 </a:t>
            </a:r>
            <a:r>
              <a:rPr lang="en-US" altLang="ko-KR" sz="1400"/>
              <a:t>RabbitMQ</a:t>
            </a:r>
            <a:r>
              <a:rPr lang="ko-KR" altLang="en-US" sz="1400"/>
              <a:t>에서 </a:t>
            </a:r>
            <a:r>
              <a:rPr lang="en-US" altLang="ko-KR" sz="1400"/>
              <a:t>Message</a:t>
            </a:r>
            <a:r>
              <a:rPr lang="ko-KR" altLang="en-US" sz="1400"/>
              <a:t>를 수신한 타이밍이나</a:t>
            </a:r>
            <a:r>
              <a:rPr lang="en-US" altLang="ko-KR" sz="1400"/>
              <a:t>, Message</a:t>
            </a:r>
            <a:r>
              <a:rPr lang="ko-KR" altLang="en-US" sz="1400"/>
              <a:t>에 대한 처리가 완료된 </a:t>
            </a:r>
            <a:r>
              <a:rPr lang="ko-KR" altLang="en-US" sz="1400" smtClean="0"/>
              <a:t>타이밍에서 </a:t>
            </a:r>
            <a:r>
              <a:rPr lang="en-US" altLang="ko-KR" sz="1400"/>
              <a:t>ACK</a:t>
            </a:r>
            <a:r>
              <a:rPr lang="ko-KR" altLang="en-US" sz="1400"/>
              <a:t>를 </a:t>
            </a:r>
            <a:r>
              <a:rPr lang="ko-KR" altLang="en-US" sz="1400" smtClean="0"/>
              <a:t>반송한다</a:t>
            </a:r>
            <a:r>
              <a:rPr lang="en-US" altLang="ko-KR" sz="1400"/>
              <a:t>. RabbitMQ</a:t>
            </a:r>
            <a:r>
              <a:rPr lang="ko-KR" altLang="en-US" sz="1400"/>
              <a:t>는 </a:t>
            </a:r>
            <a:r>
              <a:rPr lang="en-US" altLang="ko-KR" sz="1400"/>
              <a:t>Consumer</a:t>
            </a:r>
            <a:r>
              <a:rPr lang="ko-KR" altLang="en-US" sz="1400"/>
              <a:t>에서 </a:t>
            </a:r>
            <a:r>
              <a:rPr lang="en-US" altLang="ko-KR" sz="1400"/>
              <a:t>ACK</a:t>
            </a:r>
            <a:r>
              <a:rPr lang="ko-KR" altLang="en-US" sz="1400"/>
              <a:t>를 받으면 </a:t>
            </a:r>
            <a:r>
              <a:rPr lang="en-US" altLang="ko-KR" sz="1400"/>
              <a:t>Queue</a:t>
            </a:r>
            <a:r>
              <a:rPr lang="ko-KR" altLang="en-US" sz="1400"/>
              <a:t>에서 </a:t>
            </a:r>
            <a:r>
              <a:rPr lang="en-US" altLang="ko-KR" sz="1400"/>
              <a:t>Message</a:t>
            </a:r>
            <a:r>
              <a:rPr lang="ko-KR" altLang="en-US" sz="1400"/>
              <a:t>를 </a:t>
            </a:r>
            <a:r>
              <a:rPr lang="ko-KR" altLang="en-US" sz="1400" smtClean="0"/>
              <a:t>삭제한다</a:t>
            </a:r>
            <a:r>
              <a:rPr lang="en-US" altLang="ko-KR" sz="1400"/>
              <a:t>.</a:t>
            </a:r>
          </a:p>
          <a:p>
            <a:endParaRPr lang="en-US" altLang="ko-KR" sz="1400"/>
          </a:p>
          <a:p>
            <a:r>
              <a:rPr lang="en-US" altLang="ko-KR" sz="1400"/>
              <a:t>ACK</a:t>
            </a:r>
            <a:r>
              <a:rPr lang="ko-KR" altLang="en-US" sz="1400"/>
              <a:t>가 전달되지 않고 </a:t>
            </a:r>
            <a:r>
              <a:rPr lang="en-US" altLang="ko-KR" sz="1400"/>
              <a:t>Consumer</a:t>
            </a:r>
            <a:r>
              <a:rPr lang="ko-KR" altLang="en-US" sz="1400"/>
              <a:t>가 종료했을 </a:t>
            </a:r>
            <a:r>
              <a:rPr lang="ko-KR" altLang="en-US" sz="1400" smtClean="0"/>
              <a:t>경우는</a:t>
            </a:r>
            <a:r>
              <a:rPr lang="en-US" altLang="ko-KR" sz="1400" smtClean="0"/>
              <a:t> </a:t>
            </a:r>
            <a:r>
              <a:rPr lang="en-US" altLang="ko-KR" sz="1400"/>
              <a:t>RabbitMQ</a:t>
            </a:r>
            <a:r>
              <a:rPr lang="ko-KR" altLang="en-US" sz="1400"/>
              <a:t>는 완전히 처리되지 않은 </a:t>
            </a:r>
            <a:r>
              <a:rPr lang="en-US" altLang="ko-KR" sz="1400"/>
              <a:t>Message</a:t>
            </a:r>
            <a:r>
              <a:rPr lang="ko-KR" altLang="en-US" sz="1400"/>
              <a:t>을 다른 </a:t>
            </a:r>
            <a:r>
              <a:rPr lang="en-US" altLang="ko-KR" sz="1400"/>
              <a:t>Consumer</a:t>
            </a:r>
            <a:r>
              <a:rPr lang="ko-KR" altLang="en-US" sz="1400"/>
              <a:t>에 </a:t>
            </a:r>
            <a:r>
              <a:rPr lang="ko-KR" altLang="en-US" sz="1400" smtClean="0"/>
              <a:t>할당한다</a:t>
            </a:r>
            <a:r>
              <a:rPr lang="en-US" altLang="ko-KR" sz="1400"/>
              <a:t>. </a:t>
            </a:r>
            <a:r>
              <a:rPr lang="ko-KR" altLang="en-US" sz="1400"/>
              <a:t>만약 </a:t>
            </a:r>
            <a:r>
              <a:rPr lang="en-US" altLang="ko-KR" sz="1400"/>
              <a:t>Consumer</a:t>
            </a:r>
            <a:r>
              <a:rPr lang="ko-KR" altLang="en-US" sz="1400"/>
              <a:t>가 크래시</a:t>
            </a:r>
            <a:r>
              <a:rPr lang="en-US" altLang="ko-KR" sz="1400"/>
              <a:t>(</a:t>
            </a:r>
            <a:r>
              <a:rPr lang="ko-KR" altLang="en-US" sz="1400"/>
              <a:t>또는 의도적으로 강제 종료</a:t>
            </a:r>
            <a:r>
              <a:rPr lang="en-US" altLang="ko-KR" sz="1400"/>
              <a:t>) </a:t>
            </a:r>
            <a:r>
              <a:rPr lang="ko-KR" altLang="en-US" sz="1400"/>
              <a:t>해도 </a:t>
            </a:r>
            <a:r>
              <a:rPr lang="en-US" altLang="ko-KR" sz="1400"/>
              <a:t>Message</a:t>
            </a:r>
            <a:r>
              <a:rPr lang="ko-KR" altLang="en-US" sz="1400"/>
              <a:t>를 잃지 않는 것을 확인할 수 </a:t>
            </a:r>
            <a:r>
              <a:rPr lang="ko-KR" altLang="en-US" sz="1400" smtClean="0"/>
              <a:t>있다</a:t>
            </a:r>
            <a:r>
              <a:rPr lang="en-US" altLang="ko-KR" sz="1400"/>
              <a:t>.</a:t>
            </a:r>
          </a:p>
          <a:p>
            <a:endParaRPr lang="en-US" altLang="ko-KR" sz="1400"/>
          </a:p>
          <a:p>
            <a:r>
              <a:rPr lang="en-US" altLang="ko-KR" sz="1400"/>
              <a:t>RabbitMQ</a:t>
            </a:r>
            <a:r>
              <a:rPr lang="ko-KR" altLang="en-US" sz="1400"/>
              <a:t>에서는 </a:t>
            </a:r>
            <a:r>
              <a:rPr lang="en-US" altLang="ko-KR" sz="1400"/>
              <a:t>ACK</a:t>
            </a:r>
            <a:r>
              <a:rPr lang="ko-KR" altLang="en-US" sz="1400"/>
              <a:t>의 타임 아웃은 </a:t>
            </a:r>
            <a:r>
              <a:rPr lang="ko-KR" altLang="en-US" sz="1400" smtClean="0"/>
              <a:t>없다</a:t>
            </a:r>
            <a:r>
              <a:rPr lang="en-US" altLang="ko-KR" sz="1400"/>
              <a:t>. Consumer</a:t>
            </a:r>
            <a:r>
              <a:rPr lang="ko-KR" altLang="en-US" sz="1400"/>
              <a:t>와의 </a:t>
            </a:r>
            <a:r>
              <a:rPr lang="ko-KR" altLang="en-US" sz="1400" smtClean="0"/>
              <a:t>연결이 </a:t>
            </a:r>
            <a:r>
              <a:rPr lang="ko-KR" altLang="en-US" sz="1400"/>
              <a:t>끊어졌을 </a:t>
            </a:r>
            <a:r>
              <a:rPr lang="ko-KR" altLang="en-US" sz="1400" smtClean="0"/>
              <a:t>때만</a:t>
            </a:r>
            <a:r>
              <a:rPr lang="en-US" altLang="ko-KR" sz="1400" smtClean="0"/>
              <a:t> </a:t>
            </a:r>
            <a:r>
              <a:rPr lang="ko-KR" altLang="en-US" sz="1400"/>
              <a:t>다른 </a:t>
            </a:r>
            <a:r>
              <a:rPr lang="en-US" altLang="ko-KR" sz="1400"/>
              <a:t>Consumer</a:t>
            </a:r>
            <a:r>
              <a:rPr lang="ko-KR" altLang="en-US" sz="1400"/>
              <a:t>에 </a:t>
            </a:r>
            <a:r>
              <a:rPr lang="en-US" altLang="ko-KR" sz="1400" smtClean="0"/>
              <a:t>Message</a:t>
            </a:r>
            <a:r>
              <a:rPr lang="ko-KR" altLang="en-US" sz="1400" smtClean="0"/>
              <a:t> </a:t>
            </a:r>
            <a:r>
              <a:rPr lang="ko-KR" altLang="en-US" sz="1400"/>
              <a:t>할당을 </a:t>
            </a:r>
            <a:r>
              <a:rPr lang="ko-KR" altLang="en-US" sz="1400" smtClean="0"/>
              <a:t>실시한다</a:t>
            </a:r>
            <a:r>
              <a:rPr lang="en-US" altLang="ko-KR" sz="1400"/>
              <a:t>. </a:t>
            </a:r>
            <a:r>
              <a:rPr lang="ko-KR" altLang="en-US" sz="1400"/>
              <a:t>처리 시간이 </a:t>
            </a:r>
            <a:r>
              <a:rPr lang="ko-KR" altLang="en-US" sz="1400" smtClean="0"/>
              <a:t>아주 긴 </a:t>
            </a:r>
            <a:r>
              <a:rPr lang="en-US" altLang="ko-KR" sz="1400" smtClean="0"/>
              <a:t>Message</a:t>
            </a:r>
            <a:r>
              <a:rPr lang="ko-KR" altLang="en-US" sz="1400" smtClean="0"/>
              <a:t>라도</a:t>
            </a:r>
            <a:r>
              <a:rPr lang="en-US" altLang="ko-KR" sz="1400" smtClean="0"/>
              <a:t>(ACK</a:t>
            </a:r>
            <a:r>
              <a:rPr lang="ko-KR" altLang="en-US" sz="1400" smtClean="0"/>
              <a:t>가 도착할 때까지 </a:t>
            </a:r>
            <a:r>
              <a:rPr lang="ko-KR" altLang="en-US" sz="1400"/>
              <a:t>특별한 처리는 하지 않으므로</a:t>
            </a:r>
            <a:r>
              <a:rPr lang="en-US" altLang="ko-KR" sz="1400"/>
              <a:t>)</a:t>
            </a:r>
            <a:r>
              <a:rPr lang="ko-KR" altLang="en-US" sz="1400"/>
              <a:t>문제 </a:t>
            </a:r>
            <a:r>
              <a:rPr lang="ko-KR" altLang="en-US" sz="1400" smtClean="0"/>
              <a:t>없다</a:t>
            </a:r>
            <a:r>
              <a:rPr lang="en-US" altLang="ko-KR" sz="1400" smtClean="0"/>
              <a:t>.</a:t>
            </a:r>
            <a:endParaRPr lang="en-US" altLang="ko-KR" sz="1400"/>
          </a:p>
        </p:txBody>
      </p:sp>
    </p:spTree>
    <p:extLst>
      <p:ext uri="{BB962C8B-B14F-4D97-AF65-F5344CB8AC3E}">
        <p14:creationId xmlns:p14="http://schemas.microsoft.com/office/powerpoint/2010/main" val="156686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4968552" cy="584775"/>
          </a:xfrm>
          <a:prstGeom prst="rect">
            <a:avLst/>
          </a:prstGeom>
          <a:noFill/>
        </p:spPr>
        <p:txBody>
          <a:bodyPr wrap="square" rtlCol="0">
            <a:spAutoFit/>
          </a:bodyPr>
          <a:lstStyle/>
          <a:p>
            <a:r>
              <a:rPr lang="en-US" altLang="ko-KR" sz="3200" b="1" smtClean="0"/>
              <a:t>RabbitMQ ?</a:t>
            </a:r>
            <a:endParaRPr lang="ko-KR" altLang="en-US" sz="3200" b="1"/>
          </a:p>
        </p:txBody>
      </p:sp>
      <p:sp>
        <p:nvSpPr>
          <p:cNvPr id="3" name="직사각형 2"/>
          <p:cNvSpPr/>
          <p:nvPr/>
        </p:nvSpPr>
        <p:spPr>
          <a:xfrm>
            <a:off x="395536" y="1124744"/>
            <a:ext cx="5146730" cy="3046988"/>
          </a:xfrm>
          <a:prstGeom prst="rect">
            <a:avLst/>
          </a:prstGeom>
        </p:spPr>
        <p:txBody>
          <a:bodyPr wrap="none">
            <a:spAutoFit/>
          </a:bodyPr>
          <a:lstStyle/>
          <a:p>
            <a:r>
              <a:rPr lang="en-US" altLang="ko-KR" sz="1200" smtClean="0"/>
              <a:t>http://www.rabbitmq.com/</a:t>
            </a:r>
          </a:p>
          <a:p>
            <a:endParaRPr lang="en-US" altLang="ja-JP" sz="1200" smtClean="0"/>
          </a:p>
          <a:p>
            <a:r>
              <a:rPr lang="en-US" altLang="ja-JP" sz="1200" smtClean="0"/>
              <a:t>AMQP</a:t>
            </a:r>
            <a:r>
              <a:rPr lang="ja-JP" altLang="en-US" sz="1200"/>
              <a:t>によるメッセージング </a:t>
            </a:r>
          </a:p>
          <a:p>
            <a:r>
              <a:rPr lang="en-US" altLang="ja-JP" sz="1200"/>
              <a:t>http://labs.gree.jp/blog/2010/06/262</a:t>
            </a:r>
            <a:r>
              <a:rPr lang="en-US" altLang="ja-JP" sz="1200" smtClean="0"/>
              <a:t>/</a:t>
            </a:r>
          </a:p>
          <a:p>
            <a:endParaRPr lang="en-US" altLang="ko-KR" sz="1200"/>
          </a:p>
          <a:p>
            <a:r>
              <a:rPr lang="en-US" altLang="ko-KR" sz="1200" smtClean="0"/>
              <a:t>http://perezvon.hatenablog.com/entry/20090105/1231183771</a:t>
            </a:r>
          </a:p>
          <a:p>
            <a:endParaRPr lang="en-US" altLang="ko-KR" sz="1200"/>
          </a:p>
          <a:p>
            <a:r>
              <a:rPr lang="en-US" altLang="ko-KR" sz="1200">
                <a:hlinkClick r:id="rId2" action="ppaction://hlinkfile"/>
              </a:rPr>
              <a:t>http://blog.secmem.org/126</a:t>
            </a:r>
            <a:endParaRPr lang="en-US" altLang="ko-KR" sz="1200"/>
          </a:p>
          <a:p>
            <a:r>
              <a:rPr lang="en-US" altLang="ko-KR" sz="1200">
                <a:hlinkClick r:id="rId3"/>
              </a:rPr>
              <a:t>http://</a:t>
            </a:r>
            <a:r>
              <a:rPr lang="en-US" altLang="ko-KR" sz="1200" smtClean="0">
                <a:hlinkClick r:id="rId3"/>
              </a:rPr>
              <a:t>sssslide.com/www.slideshare.net/cooldaemon/rabbitmq-3275296</a:t>
            </a:r>
            <a:endParaRPr lang="en-US" altLang="ko-KR" sz="1200" smtClean="0"/>
          </a:p>
          <a:p>
            <a:endParaRPr lang="en-US" altLang="ko-KR" sz="1200"/>
          </a:p>
          <a:p>
            <a:r>
              <a:rPr lang="ja-JP" altLang="en-US" sz="1200"/>
              <a:t>はじめての </a:t>
            </a:r>
            <a:r>
              <a:rPr lang="en-US" altLang="ja-JP" sz="1200"/>
              <a:t>RabbitMQ</a:t>
            </a:r>
          </a:p>
          <a:p>
            <a:r>
              <a:rPr lang="en-US" altLang="ja-JP" sz="1200">
                <a:hlinkClick r:id="rId4" action="ppaction://hlinkfile"/>
              </a:rPr>
              <a:t>http://ameblo.jp/principia-ca/entry-11233853011.html</a:t>
            </a:r>
            <a:endParaRPr lang="ja-JP" altLang="en-US" sz="1200"/>
          </a:p>
          <a:p>
            <a:endParaRPr lang="ja-JP" altLang="en-US" sz="1200"/>
          </a:p>
          <a:p>
            <a:r>
              <a:rPr lang="en-US" altLang="ja-JP" sz="1200"/>
              <a:t>EC2 </a:t>
            </a:r>
            <a:r>
              <a:rPr lang="ja-JP" altLang="en-US" sz="1200"/>
              <a:t>インスタンス上に </a:t>
            </a:r>
            <a:r>
              <a:rPr lang="en-US" altLang="ja-JP" sz="1200"/>
              <a:t>RabbitMQ </a:t>
            </a:r>
            <a:r>
              <a:rPr lang="ja-JP" altLang="en-US" sz="1200"/>
              <a:t>クラスタを構成する </a:t>
            </a:r>
          </a:p>
          <a:p>
            <a:r>
              <a:rPr lang="en-US" altLang="ja-JP" sz="1200">
                <a:hlinkClick r:id="rId5" action="ppaction://hlinkfile"/>
              </a:rPr>
              <a:t>http://inokara.hateblo.jp/entry/2014/02/23/025712</a:t>
            </a:r>
            <a:endParaRPr lang="ja-JP" altLang="en-US" sz="1200"/>
          </a:p>
          <a:p>
            <a:endParaRPr lang="en-US" altLang="ko-KR" sz="1200"/>
          </a:p>
        </p:txBody>
      </p:sp>
      <p:sp>
        <p:nvSpPr>
          <p:cNvPr id="4" name="직사각형 3"/>
          <p:cNvSpPr/>
          <p:nvPr/>
        </p:nvSpPr>
        <p:spPr>
          <a:xfrm>
            <a:off x="412884" y="4557027"/>
            <a:ext cx="8298668" cy="954107"/>
          </a:xfrm>
          <a:prstGeom prst="rect">
            <a:avLst/>
          </a:prstGeom>
        </p:spPr>
        <p:txBody>
          <a:bodyPr wrap="square">
            <a:spAutoFit/>
          </a:bodyPr>
          <a:lstStyle/>
          <a:p>
            <a:r>
              <a:rPr lang="en-US" altLang="ja-JP" sz="1400"/>
              <a:t>RabbitMQ </a:t>
            </a:r>
            <a:r>
              <a:rPr lang="ja-JP" altLang="en-US" sz="1400"/>
              <a:t>事始め </a:t>
            </a:r>
            <a:r>
              <a:rPr lang="en-US" altLang="ja-JP" sz="1400"/>
              <a:t>- </a:t>
            </a:r>
            <a:r>
              <a:rPr lang="ja-JP" altLang="en-US" sz="1400"/>
              <a:t>基礎編</a:t>
            </a:r>
          </a:p>
          <a:p>
            <a:r>
              <a:rPr lang="en-US" altLang="ja-JP" sz="1400"/>
              <a:t>http://d.hatena.ne.jp/go_nash/touch/20121111/1352640802#1352640802</a:t>
            </a:r>
          </a:p>
          <a:p>
            <a:r>
              <a:rPr lang="en-US" altLang="ja-JP" sz="1400"/>
              <a:t>RabbitMQ Exchange</a:t>
            </a:r>
            <a:r>
              <a:rPr lang="ja-JP" altLang="en-US" sz="1400"/>
              <a:t>について </a:t>
            </a:r>
            <a:r>
              <a:rPr lang="en-US" altLang="ja-JP" sz="1400"/>
              <a:t>- </a:t>
            </a:r>
            <a:r>
              <a:rPr lang="ja-JP" altLang="en-US" sz="1400"/>
              <a:t>発展編</a:t>
            </a:r>
          </a:p>
          <a:p>
            <a:r>
              <a:rPr lang="en-US" altLang="ja-JP" sz="1400"/>
              <a:t>http://d.hatena.ne.jp/go_nash/touch/20121117/1353141183</a:t>
            </a:r>
          </a:p>
        </p:txBody>
      </p:sp>
    </p:spTree>
    <p:extLst>
      <p:ext uri="{BB962C8B-B14F-4D97-AF65-F5344CB8AC3E}">
        <p14:creationId xmlns:p14="http://schemas.microsoft.com/office/powerpoint/2010/main" val="4213313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58401" y="1268760"/>
            <a:ext cx="8169416" cy="954107"/>
          </a:xfrm>
          <a:prstGeom prst="rect">
            <a:avLst/>
          </a:prstGeom>
        </p:spPr>
        <p:txBody>
          <a:bodyPr wrap="square">
            <a:spAutoFit/>
          </a:bodyPr>
          <a:lstStyle/>
          <a:p>
            <a:r>
              <a:rPr lang="ko-KR" altLang="en-US" sz="1400" smtClean="0"/>
              <a:t>앞 </a:t>
            </a:r>
            <a:r>
              <a:rPr lang="ko-KR" altLang="en-US" sz="1400"/>
              <a:t>및 현재의 샘플 코드에서는 </a:t>
            </a:r>
            <a:r>
              <a:rPr lang="en-US" altLang="ko-KR" sz="1400" smtClean="0"/>
              <a:t>Channel.BasicConsume(queue</a:t>
            </a:r>
            <a:r>
              <a:rPr lang="en-US" altLang="ko-KR" sz="1400"/>
              <a:t>, autoAck, callback)</a:t>
            </a:r>
            <a:r>
              <a:rPr lang="ko-KR" altLang="en-US" sz="1400"/>
              <a:t>에서 명시적으로 </a:t>
            </a:r>
            <a:r>
              <a:rPr lang="en-US" altLang="ko-KR" sz="1400"/>
              <a:t>autoAck</a:t>
            </a:r>
            <a:r>
              <a:rPr lang="ko-KR" altLang="en-US" sz="1400"/>
              <a:t>플래그를 </a:t>
            </a:r>
            <a:r>
              <a:rPr lang="en-US" altLang="ko-KR" sz="1400" smtClean="0"/>
              <a:t>true</a:t>
            </a:r>
            <a:r>
              <a:rPr lang="ko-KR" altLang="en-US" sz="1400" smtClean="0"/>
              <a:t>로 </a:t>
            </a:r>
            <a:r>
              <a:rPr lang="ko-KR" altLang="en-US" sz="1400"/>
              <a:t>하고 </a:t>
            </a:r>
            <a:r>
              <a:rPr lang="ko-KR" altLang="en-US" sz="1400" smtClean="0"/>
              <a:t>있었다</a:t>
            </a:r>
            <a:r>
              <a:rPr lang="en-US" altLang="ko-KR" sz="1400"/>
              <a:t>. </a:t>
            </a:r>
            <a:r>
              <a:rPr lang="ko-KR" altLang="en-US" sz="1400"/>
              <a:t>그래서 </a:t>
            </a:r>
            <a:r>
              <a:rPr lang="en-US" altLang="ko-KR" sz="1400"/>
              <a:t>Worker</a:t>
            </a:r>
            <a:r>
              <a:rPr lang="ko-KR" altLang="en-US" sz="1400"/>
              <a:t>는 </a:t>
            </a:r>
            <a:r>
              <a:rPr lang="en-US" altLang="ko-KR" sz="1400" smtClean="0"/>
              <a:t>Message</a:t>
            </a:r>
            <a:r>
              <a:rPr lang="ko-KR" altLang="en-US" sz="1400" smtClean="0"/>
              <a:t>를 </a:t>
            </a:r>
            <a:r>
              <a:rPr lang="en-US" altLang="ko-KR" sz="1400"/>
              <a:t>Work Queue</a:t>
            </a:r>
            <a:r>
              <a:rPr lang="ko-KR" altLang="en-US" sz="1400"/>
              <a:t>에서 할당된 시점에서 </a:t>
            </a:r>
            <a:r>
              <a:rPr lang="en-US" altLang="ko-KR" sz="1400"/>
              <a:t>ACK</a:t>
            </a:r>
            <a:r>
              <a:rPr lang="ko-KR" altLang="en-US" sz="1400"/>
              <a:t>을 자동적으로 </a:t>
            </a:r>
            <a:r>
              <a:rPr lang="ko-KR" altLang="en-US" sz="1400" smtClean="0"/>
              <a:t>반송하였다</a:t>
            </a:r>
            <a:r>
              <a:rPr lang="en-US" altLang="ko-KR" sz="1400" smtClean="0"/>
              <a:t>. </a:t>
            </a:r>
            <a:r>
              <a:rPr lang="ko-KR" altLang="en-US" sz="1400"/>
              <a:t>이 </a:t>
            </a:r>
            <a:r>
              <a:rPr lang="en-US" altLang="ko-KR" sz="1400" smtClean="0"/>
              <a:t>autoAck </a:t>
            </a:r>
            <a:r>
              <a:rPr lang="ko-KR" altLang="en-US" sz="1400" smtClean="0"/>
              <a:t>플래그를 </a:t>
            </a:r>
            <a:r>
              <a:rPr lang="en-US" altLang="ko-KR" sz="1400"/>
              <a:t>false</a:t>
            </a:r>
            <a:r>
              <a:rPr lang="ko-KR" altLang="en-US" sz="1400"/>
              <a:t>로 할 경우에는</a:t>
            </a:r>
            <a:r>
              <a:rPr lang="en-US" altLang="ko-KR" sz="1400"/>
              <a:t>(</a:t>
            </a:r>
            <a:r>
              <a:rPr lang="ko-KR" altLang="en-US" sz="1400"/>
              <a:t>대부분의 경우는 </a:t>
            </a:r>
            <a:r>
              <a:rPr lang="en-US" altLang="ko-KR" sz="1400"/>
              <a:t>Task</a:t>
            </a:r>
            <a:r>
              <a:rPr lang="ko-KR" altLang="en-US" sz="1400"/>
              <a:t>의 처리가 끝난 시점에서</a:t>
            </a:r>
            <a:r>
              <a:rPr lang="en-US" altLang="ko-KR" sz="1400" smtClean="0"/>
              <a:t>) ACK</a:t>
            </a:r>
            <a:r>
              <a:rPr lang="ko-KR" altLang="en-US" sz="1400" smtClean="0"/>
              <a:t>를 </a:t>
            </a:r>
            <a:r>
              <a:rPr lang="ko-KR" altLang="en-US" sz="1400"/>
              <a:t>수동으로 </a:t>
            </a:r>
            <a:r>
              <a:rPr lang="ko-KR" altLang="en-US" sz="1400" smtClean="0"/>
              <a:t>돌려보내야 한다</a:t>
            </a:r>
            <a:r>
              <a:rPr lang="en-US" altLang="ko-KR" sz="1400"/>
              <a:t>.</a:t>
            </a:r>
            <a:endParaRPr lang="ko-KR" altLang="en-US" sz="14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420888"/>
            <a:ext cx="5757170"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직사각형 2"/>
          <p:cNvSpPr/>
          <p:nvPr/>
        </p:nvSpPr>
        <p:spPr>
          <a:xfrm>
            <a:off x="827584" y="4549159"/>
            <a:ext cx="7776864" cy="738664"/>
          </a:xfrm>
          <a:prstGeom prst="rect">
            <a:avLst/>
          </a:prstGeom>
        </p:spPr>
        <p:txBody>
          <a:bodyPr wrap="square">
            <a:spAutoFit/>
          </a:bodyPr>
          <a:lstStyle/>
          <a:p>
            <a:r>
              <a:rPr lang="ko-KR" altLang="en-US" sz="1400"/>
              <a:t>이렇게 하면 만약 </a:t>
            </a:r>
            <a:r>
              <a:rPr lang="en-US" altLang="ko-KR" sz="1400"/>
              <a:t>Message</a:t>
            </a:r>
            <a:r>
              <a:rPr lang="ko-KR" altLang="en-US" sz="1400"/>
              <a:t>를 처리하고 있는 </a:t>
            </a:r>
            <a:r>
              <a:rPr lang="en-US" altLang="ko-KR" sz="1400"/>
              <a:t>Worker</a:t>
            </a:r>
            <a:r>
              <a:rPr lang="ko-KR" altLang="en-US" sz="1400"/>
              <a:t>를 </a:t>
            </a:r>
            <a:r>
              <a:rPr lang="en-US" altLang="ko-KR" sz="1400"/>
              <a:t>CTRL+C</a:t>
            </a:r>
            <a:r>
              <a:rPr lang="ko-KR" altLang="en-US" sz="1400"/>
              <a:t>로 강제 종료한다고 해도 어떤 </a:t>
            </a:r>
            <a:r>
              <a:rPr lang="en-US" altLang="ko-KR" sz="1400"/>
              <a:t>Message</a:t>
            </a:r>
            <a:r>
              <a:rPr lang="ko-KR" altLang="en-US" sz="1400"/>
              <a:t>를 잃지 않는다</a:t>
            </a:r>
            <a:r>
              <a:rPr lang="en-US" altLang="ko-KR" sz="1400"/>
              <a:t>. </a:t>
            </a:r>
          </a:p>
          <a:p>
            <a:r>
              <a:rPr lang="ko-KR" altLang="en-US" sz="1400"/>
              <a:t>그리고 바로 </a:t>
            </a:r>
            <a:r>
              <a:rPr lang="en-US" altLang="ko-KR" sz="1400"/>
              <a:t>ACK</a:t>
            </a:r>
            <a:r>
              <a:rPr lang="ko-KR" altLang="en-US" sz="1400"/>
              <a:t>가 돌아오지 않은 </a:t>
            </a:r>
            <a:r>
              <a:rPr lang="en-US" altLang="ko-KR" sz="1400"/>
              <a:t>Message</a:t>
            </a:r>
            <a:r>
              <a:rPr lang="ko-KR" altLang="en-US" sz="1400"/>
              <a:t>를 다른 </a:t>
            </a:r>
            <a:r>
              <a:rPr lang="en-US" altLang="ko-KR" sz="1400"/>
              <a:t>Worker</a:t>
            </a:r>
            <a:r>
              <a:rPr lang="ko-KR" altLang="en-US" sz="1400"/>
              <a:t>에 할당한다</a:t>
            </a:r>
            <a:r>
              <a:rPr lang="en-US" altLang="ko-KR" sz="1400"/>
              <a:t>.</a:t>
            </a:r>
            <a:endParaRPr lang="ko-KR" altLang="en-US" sz="1400"/>
          </a:p>
        </p:txBody>
      </p:sp>
      <p:sp>
        <p:nvSpPr>
          <p:cNvPr id="4" name="직사각형 3"/>
          <p:cNvSpPr/>
          <p:nvPr/>
        </p:nvSpPr>
        <p:spPr>
          <a:xfrm>
            <a:off x="827584" y="5499809"/>
            <a:ext cx="7828225" cy="1169551"/>
          </a:xfrm>
          <a:prstGeom prst="rect">
            <a:avLst/>
          </a:prstGeom>
        </p:spPr>
        <p:txBody>
          <a:bodyPr wrap="square">
            <a:spAutoFit/>
          </a:bodyPr>
          <a:lstStyle/>
          <a:p>
            <a:r>
              <a:rPr lang="en-US" altLang="ko-KR" sz="1400"/>
              <a:t>Channel.BasicAck()</a:t>
            </a:r>
            <a:r>
              <a:rPr lang="ko-KR" altLang="en-US" sz="1400"/>
              <a:t>을 잊는 것은 흔한 실수지만 중대한 영향을 미친다</a:t>
            </a:r>
            <a:r>
              <a:rPr lang="en-US" altLang="ko-KR" sz="1400"/>
              <a:t>. </a:t>
            </a:r>
            <a:r>
              <a:rPr lang="ko-KR" altLang="en-US" sz="1400"/>
              <a:t>아까도 했지만 </a:t>
            </a:r>
            <a:r>
              <a:rPr lang="en-US" altLang="ko-KR" sz="1400"/>
              <a:t>ACK</a:t>
            </a:r>
            <a:r>
              <a:rPr lang="ko-KR" altLang="en-US" sz="1400"/>
              <a:t>가 되돌아오고 있지 않는 </a:t>
            </a:r>
            <a:r>
              <a:rPr lang="en-US" altLang="ko-KR" sz="1400"/>
              <a:t>Message</a:t>
            </a:r>
            <a:r>
              <a:rPr lang="ko-KR" altLang="en-US" sz="1400"/>
              <a:t>는 </a:t>
            </a:r>
            <a:r>
              <a:rPr lang="en-US" altLang="ko-KR" sz="1400"/>
              <a:t>Worker</a:t>
            </a:r>
            <a:r>
              <a:rPr lang="ko-KR" altLang="en-US" sz="1400"/>
              <a:t>와 연결이 끊어진 시점에서 다시 할당된다</a:t>
            </a:r>
            <a:r>
              <a:rPr lang="en-US" altLang="ko-KR" sz="1400"/>
              <a:t>. </a:t>
            </a:r>
            <a:r>
              <a:rPr lang="ko-KR" altLang="en-US" sz="1400"/>
              <a:t>그래서 </a:t>
            </a:r>
            <a:r>
              <a:rPr lang="en-US" altLang="ko-KR" sz="1400"/>
              <a:t>ACK</a:t>
            </a:r>
            <a:r>
              <a:rPr lang="ko-KR" altLang="en-US" sz="1400"/>
              <a:t>가 돌아오지 않은 </a:t>
            </a:r>
            <a:r>
              <a:rPr lang="en-US" altLang="ko-KR" sz="1400"/>
              <a:t>Message</a:t>
            </a:r>
            <a:r>
              <a:rPr lang="ko-KR" altLang="en-US" sz="1400"/>
              <a:t>는 삭제되지 않아서 </a:t>
            </a:r>
            <a:r>
              <a:rPr lang="en-US" altLang="ko-KR" sz="1400"/>
              <a:t>Work Queue</a:t>
            </a:r>
            <a:r>
              <a:rPr lang="ko-KR" altLang="en-US" sz="1400"/>
              <a:t>의 사용 메모리가 비대화한다</a:t>
            </a:r>
            <a:r>
              <a:rPr lang="en-US" altLang="ko-KR" sz="1400"/>
              <a:t>.</a:t>
            </a:r>
          </a:p>
          <a:p>
            <a:r>
              <a:rPr lang="ko-KR" altLang="en-US" sz="1400"/>
              <a:t>이 실수를 알기 위해서는 </a:t>
            </a:r>
            <a:r>
              <a:rPr lang="en-US" altLang="ko-KR" sz="1400"/>
              <a:t>RabbitMQ</a:t>
            </a:r>
            <a:r>
              <a:rPr lang="ko-KR" altLang="en-US" sz="1400"/>
              <a:t>의 </a:t>
            </a:r>
            <a:r>
              <a:rPr lang="en-US" altLang="ko-KR" sz="1400"/>
              <a:t>"rabbitmqctl"</a:t>
            </a:r>
            <a:r>
              <a:rPr lang="ko-KR" altLang="en-US" sz="1400"/>
              <a:t>명령에서 </a:t>
            </a:r>
            <a:r>
              <a:rPr lang="en-US" altLang="ko-KR" sz="1400"/>
              <a:t>"message_unacknowledged"</a:t>
            </a:r>
            <a:r>
              <a:rPr lang="ko-KR" altLang="en-US" sz="1400"/>
              <a:t>필드를 확인해라</a:t>
            </a:r>
            <a:r>
              <a:rPr lang="en-US" altLang="ko-KR" sz="1400"/>
              <a:t>.</a:t>
            </a:r>
            <a:endParaRPr lang="ko-KR" altLang="en-US" sz="1400"/>
          </a:p>
        </p:txBody>
      </p:sp>
    </p:spTree>
    <p:extLst>
      <p:ext uri="{BB962C8B-B14F-4D97-AF65-F5344CB8AC3E}">
        <p14:creationId xmlns:p14="http://schemas.microsoft.com/office/powerpoint/2010/main" val="1566869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07040" y="692696"/>
            <a:ext cx="2973891" cy="461665"/>
          </a:xfrm>
          <a:prstGeom prst="rect">
            <a:avLst/>
          </a:prstGeom>
        </p:spPr>
        <p:txBody>
          <a:bodyPr wrap="none">
            <a:spAutoFit/>
          </a:bodyPr>
          <a:lstStyle/>
          <a:p>
            <a:r>
              <a:rPr lang="en-US" altLang="ko-KR" sz="2400" b="1"/>
              <a:t>Message durability</a:t>
            </a:r>
            <a:endParaRPr lang="ko-KR" altLang="en-US" sz="2400" b="1"/>
          </a:p>
        </p:txBody>
      </p:sp>
      <p:sp>
        <p:nvSpPr>
          <p:cNvPr id="3" name="직사각형 2"/>
          <p:cNvSpPr/>
          <p:nvPr/>
        </p:nvSpPr>
        <p:spPr>
          <a:xfrm>
            <a:off x="560189" y="1233422"/>
            <a:ext cx="7992888" cy="1600438"/>
          </a:xfrm>
          <a:prstGeom prst="rect">
            <a:avLst/>
          </a:prstGeom>
        </p:spPr>
        <p:txBody>
          <a:bodyPr wrap="square">
            <a:spAutoFit/>
          </a:bodyPr>
          <a:lstStyle/>
          <a:p>
            <a:r>
              <a:rPr lang="ko-KR" altLang="en-US" sz="1400"/>
              <a:t>복수의 </a:t>
            </a:r>
            <a:r>
              <a:rPr lang="en-US" altLang="ko-KR" sz="1400"/>
              <a:t>Worker</a:t>
            </a:r>
            <a:r>
              <a:rPr lang="ko-KR" altLang="en-US" sz="1400"/>
              <a:t>에서 라운드 로빈을 사용하는 경우에 한 </a:t>
            </a:r>
            <a:r>
              <a:rPr lang="en-US" altLang="ko-KR" sz="1400"/>
              <a:t>Worker</a:t>
            </a:r>
            <a:r>
              <a:rPr lang="ko-KR" altLang="en-US" sz="1400"/>
              <a:t>가 갑자기 종료하더라도 다른 </a:t>
            </a:r>
            <a:r>
              <a:rPr lang="en-US" altLang="ko-KR" sz="1400"/>
              <a:t>Worker</a:t>
            </a:r>
            <a:r>
              <a:rPr lang="ko-KR" altLang="en-US" sz="1400"/>
              <a:t>에서 </a:t>
            </a:r>
            <a:r>
              <a:rPr lang="en-US" altLang="ko-KR" sz="1400"/>
              <a:t>Message</a:t>
            </a:r>
            <a:r>
              <a:rPr lang="ko-KR" altLang="en-US" sz="1400"/>
              <a:t>를 처리하는 방법을 소개했습니다</a:t>
            </a:r>
            <a:r>
              <a:rPr lang="en-US" altLang="ko-KR" sz="1400"/>
              <a:t>.</a:t>
            </a:r>
          </a:p>
          <a:p>
            <a:r>
              <a:rPr lang="ko-KR" altLang="en-US" sz="1400"/>
              <a:t>그러나 지금의 상태라면 </a:t>
            </a:r>
            <a:r>
              <a:rPr lang="en-US" altLang="ko-KR" sz="1400"/>
              <a:t>RabbitMQ </a:t>
            </a:r>
            <a:r>
              <a:rPr lang="ko-KR" altLang="en-US" sz="1400"/>
              <a:t>자체가 크래시 되는 경우는 </a:t>
            </a:r>
            <a:r>
              <a:rPr lang="en-US" altLang="ko-KR" sz="1400"/>
              <a:t>RabbitMQ</a:t>
            </a:r>
            <a:r>
              <a:rPr lang="ko-KR" altLang="en-US" sz="1400"/>
              <a:t>에서 선언된 </a:t>
            </a:r>
            <a:r>
              <a:rPr lang="en-US" altLang="ko-KR" sz="1400"/>
              <a:t>Queue </a:t>
            </a:r>
            <a:r>
              <a:rPr lang="ko-KR" altLang="en-US" sz="1400"/>
              <a:t>및 </a:t>
            </a:r>
            <a:r>
              <a:rPr lang="en-US" altLang="ko-KR" sz="1400"/>
              <a:t>Queue</a:t>
            </a:r>
            <a:r>
              <a:rPr lang="ko-KR" altLang="en-US" sz="1400"/>
              <a:t>에 저장되어 있는 </a:t>
            </a:r>
            <a:r>
              <a:rPr lang="en-US" altLang="ko-KR" sz="1400"/>
              <a:t>Message</a:t>
            </a:r>
            <a:r>
              <a:rPr lang="ko-KR" altLang="en-US" sz="1400"/>
              <a:t>가 없어진다</a:t>
            </a:r>
            <a:r>
              <a:rPr lang="en-US" altLang="ko-KR" sz="1400"/>
              <a:t>. </a:t>
            </a:r>
            <a:r>
              <a:rPr lang="ko-KR" altLang="en-US" sz="1400"/>
              <a:t>방금 전과 마찬가지로 </a:t>
            </a:r>
            <a:r>
              <a:rPr lang="en-US" altLang="ko-KR" sz="1400"/>
              <a:t>Queue</a:t>
            </a:r>
            <a:r>
              <a:rPr lang="ko-KR" altLang="en-US" sz="1400"/>
              <a:t>및 </a:t>
            </a:r>
            <a:r>
              <a:rPr lang="en-US" altLang="ko-KR" sz="1400"/>
              <a:t>Message</a:t>
            </a:r>
            <a:r>
              <a:rPr lang="ko-KR" altLang="en-US" sz="1400"/>
              <a:t>도 잃고 싶지 않은 경우도 있을 것이다</a:t>
            </a:r>
            <a:r>
              <a:rPr lang="en-US" altLang="ko-KR" sz="1400"/>
              <a:t>. </a:t>
            </a:r>
          </a:p>
          <a:p>
            <a:r>
              <a:rPr lang="ko-KR" altLang="en-US" sz="1400"/>
              <a:t>물론 </a:t>
            </a:r>
            <a:r>
              <a:rPr lang="en-US" altLang="ko-KR" sz="1400"/>
              <a:t>RabbitMQ</a:t>
            </a:r>
            <a:r>
              <a:rPr lang="ko-KR" altLang="en-US" sz="1400"/>
              <a:t>에서는 </a:t>
            </a:r>
            <a:r>
              <a:rPr lang="en-US" altLang="ko-KR" sz="1400"/>
              <a:t>Queue</a:t>
            </a:r>
            <a:r>
              <a:rPr lang="ko-KR" altLang="en-US" sz="1400"/>
              <a:t>및 </a:t>
            </a:r>
            <a:r>
              <a:rPr lang="en-US" altLang="ko-KR" sz="1400"/>
              <a:t>Message</a:t>
            </a:r>
            <a:r>
              <a:rPr lang="ko-KR" altLang="en-US" sz="1400"/>
              <a:t>에 영속제를 가질 수 있다</a:t>
            </a:r>
            <a:r>
              <a:rPr lang="en-US" altLang="ko-KR" sz="1400"/>
              <a:t>.</a:t>
            </a:r>
          </a:p>
          <a:p>
            <a:r>
              <a:rPr lang="ko-KR" altLang="en-US" sz="1400"/>
              <a:t>그러기 위해서는 다음처럼 영속성 플래그를 </a:t>
            </a:r>
            <a:r>
              <a:rPr lang="en-US" altLang="ko-KR" sz="1400"/>
              <a:t>Queue </a:t>
            </a:r>
            <a:r>
              <a:rPr lang="ko-KR" altLang="en-US" sz="1400"/>
              <a:t>선언 시 유효하게 할 필요가 있다</a:t>
            </a:r>
            <a:r>
              <a:rPr lang="en-US" altLang="ko-KR" sz="1400"/>
              <a:t>.</a:t>
            </a:r>
            <a:endParaRPr lang="ko-KR" altLang="en-US" sz="14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497" y="2981878"/>
            <a:ext cx="5679295" cy="506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662931" y="3555593"/>
            <a:ext cx="7869509" cy="1169551"/>
          </a:xfrm>
          <a:prstGeom prst="rect">
            <a:avLst/>
          </a:prstGeom>
        </p:spPr>
        <p:txBody>
          <a:bodyPr wrap="square">
            <a:spAutoFit/>
          </a:bodyPr>
          <a:lstStyle/>
          <a:p>
            <a:r>
              <a:rPr lang="ko-KR" altLang="en-US" sz="1400"/>
              <a:t>이 명령 자체는 옳지만 이번 </a:t>
            </a:r>
            <a:r>
              <a:rPr lang="en-US" altLang="ko-KR" sz="1400"/>
              <a:t>NewTask</a:t>
            </a:r>
            <a:r>
              <a:rPr lang="ko-KR" altLang="en-US" sz="1400"/>
              <a:t>에서는 동작하지 않는다</a:t>
            </a:r>
            <a:r>
              <a:rPr lang="en-US" altLang="ko-KR" sz="1400"/>
              <a:t>. </a:t>
            </a:r>
            <a:r>
              <a:rPr lang="ko-KR" altLang="en-US" sz="1400"/>
              <a:t>왜냐하면 이미 영속성을 갖지 않는 </a:t>
            </a:r>
            <a:r>
              <a:rPr lang="en-US" altLang="ko-KR" sz="1400"/>
              <a:t>"hello"</a:t>
            </a:r>
            <a:r>
              <a:rPr lang="ko-KR" altLang="en-US" sz="1400"/>
              <a:t>라는 이름을 가진 </a:t>
            </a:r>
            <a:r>
              <a:rPr lang="en-US" altLang="ko-KR" sz="1400"/>
              <a:t>Queue</a:t>
            </a:r>
            <a:r>
              <a:rPr lang="ko-KR" altLang="en-US" sz="1400"/>
              <a:t>를 선언하고 있기 때문이다</a:t>
            </a:r>
            <a:r>
              <a:rPr lang="en-US" altLang="ko-KR" sz="1400"/>
              <a:t>. </a:t>
            </a:r>
          </a:p>
          <a:p>
            <a:r>
              <a:rPr lang="en-US" altLang="ko-KR" sz="1400"/>
              <a:t>RabbitMQ</a:t>
            </a:r>
            <a:r>
              <a:rPr lang="ko-KR" altLang="en-US" sz="1400"/>
              <a:t>에서는 존재하는 </a:t>
            </a:r>
            <a:r>
              <a:rPr lang="en-US" altLang="ko-KR" sz="1400"/>
              <a:t>Queue</a:t>
            </a:r>
            <a:r>
              <a:rPr lang="ko-KR" altLang="en-US" sz="1400"/>
              <a:t>에 대해 다른 파라미터로 재정의하는 것은 인정하지 않고</a:t>
            </a:r>
            <a:r>
              <a:rPr lang="en-US" altLang="ko-KR" sz="1400"/>
              <a:t>, </a:t>
            </a:r>
            <a:r>
              <a:rPr lang="ko-KR" altLang="en-US" sz="1400"/>
              <a:t>만약 다시 정의한 경우는 에러를 반환한다</a:t>
            </a:r>
            <a:r>
              <a:rPr lang="en-US" altLang="ko-KR" sz="1400"/>
              <a:t>. </a:t>
            </a:r>
          </a:p>
          <a:p>
            <a:r>
              <a:rPr lang="ko-KR" altLang="en-US" sz="1400"/>
              <a:t>회피책으로서 다음과 같이 다른 이름</a:t>
            </a:r>
            <a:r>
              <a:rPr lang="en-US" altLang="ko-KR" sz="1400"/>
              <a:t>(</a:t>
            </a:r>
            <a:r>
              <a:rPr lang="ko-KR" altLang="en-US" sz="1400"/>
              <a:t>이번 경우는 </a:t>
            </a:r>
            <a:r>
              <a:rPr lang="en-US" altLang="ko-KR" sz="1400"/>
              <a:t>task_queue)Queue</a:t>
            </a:r>
            <a:r>
              <a:rPr lang="ko-KR" altLang="en-US" sz="1400"/>
              <a:t>를 정의한다</a:t>
            </a:r>
            <a:r>
              <a:rPr lang="en-US" altLang="ko-KR" sz="1400"/>
              <a:t>.</a:t>
            </a:r>
            <a:endParaRPr lang="ko-KR" altLang="en-US" sz="140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797152"/>
            <a:ext cx="645736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3656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11560" y="1052736"/>
            <a:ext cx="7992888" cy="1384995"/>
          </a:xfrm>
          <a:prstGeom prst="rect">
            <a:avLst/>
          </a:prstGeom>
        </p:spPr>
        <p:txBody>
          <a:bodyPr wrap="square">
            <a:spAutoFit/>
          </a:bodyPr>
          <a:lstStyle/>
          <a:p>
            <a:r>
              <a:rPr lang="ko-KR" altLang="en-US" sz="1400"/>
              <a:t>이 </a:t>
            </a:r>
            <a:r>
              <a:rPr lang="en-US" altLang="ko-KR" sz="1400"/>
              <a:t>Channel.QueueDeclare()</a:t>
            </a:r>
            <a:r>
              <a:rPr lang="ko-KR" altLang="en-US" sz="1400"/>
              <a:t>의 수정은 </a:t>
            </a:r>
            <a:r>
              <a:rPr lang="en-US" altLang="ko-KR" sz="1400"/>
              <a:t>NewTask</a:t>
            </a:r>
            <a:r>
              <a:rPr lang="ko-KR" altLang="en-US" sz="1400"/>
              <a:t>와 </a:t>
            </a:r>
            <a:r>
              <a:rPr lang="en-US" altLang="ko-KR" sz="1400"/>
              <a:t>Worker</a:t>
            </a:r>
            <a:r>
              <a:rPr lang="ko-KR" altLang="en-US" sz="1400"/>
              <a:t>의 양쪽 모두에 적용할 필요가 있다</a:t>
            </a:r>
            <a:r>
              <a:rPr lang="en-US" altLang="ko-KR" sz="1400"/>
              <a:t>.</a:t>
            </a:r>
          </a:p>
          <a:p>
            <a:r>
              <a:rPr lang="ko-KR" altLang="en-US" sz="1400"/>
              <a:t>여기에서 중요한 점은 만약 </a:t>
            </a:r>
            <a:r>
              <a:rPr lang="en-US" altLang="ko-KR" sz="1400"/>
              <a:t>RabbitMQ</a:t>
            </a:r>
            <a:r>
              <a:rPr lang="ko-KR" altLang="en-US" sz="1400"/>
              <a:t>를 재시작해도 </a:t>
            </a:r>
            <a:r>
              <a:rPr lang="en-US" altLang="ko-KR" sz="1400"/>
              <a:t>"task_queue"</a:t>
            </a:r>
            <a:r>
              <a:rPr lang="ko-KR" altLang="en-US" sz="1400"/>
              <a:t>라는 이름을 가진 </a:t>
            </a:r>
            <a:r>
              <a:rPr lang="en-US" altLang="ko-KR" sz="1400"/>
              <a:t>Queue</a:t>
            </a:r>
            <a:r>
              <a:rPr lang="ko-KR" altLang="en-US" sz="1400"/>
              <a:t>가 상실되지 않음을 보증하는 것이다</a:t>
            </a:r>
            <a:r>
              <a:rPr lang="en-US" altLang="ko-KR" sz="1400"/>
              <a:t>.</a:t>
            </a:r>
          </a:p>
          <a:p>
            <a:endParaRPr lang="en-US" altLang="ko-KR" sz="1400"/>
          </a:p>
          <a:p>
            <a:r>
              <a:rPr lang="ko-KR" altLang="en-US" sz="1400"/>
              <a:t>다음에 </a:t>
            </a:r>
            <a:r>
              <a:rPr lang="en-US" altLang="ko-KR" sz="1400"/>
              <a:t>RabbitMQ</a:t>
            </a:r>
            <a:r>
              <a:rPr lang="ko-KR" altLang="en-US" sz="1400"/>
              <a:t>가 </a:t>
            </a:r>
            <a:r>
              <a:rPr lang="en-US" altLang="ko-KR" sz="1400"/>
              <a:t>Message</a:t>
            </a:r>
            <a:r>
              <a:rPr lang="ko-KR" altLang="en-US" sz="1400"/>
              <a:t>를 잃지 않는 방법을 소개한다</a:t>
            </a:r>
            <a:r>
              <a:rPr lang="en-US" altLang="ko-KR" sz="1400"/>
              <a:t>. Message</a:t>
            </a:r>
            <a:r>
              <a:rPr lang="ko-KR" altLang="en-US" sz="1400"/>
              <a:t>에 영속성을 가지려면 </a:t>
            </a:r>
            <a:r>
              <a:rPr lang="en-US" altLang="ko-KR" sz="1400"/>
              <a:t>BasicProperties</a:t>
            </a:r>
            <a:r>
              <a:rPr lang="ko-KR" altLang="en-US" sz="1400"/>
              <a:t>를 구현한 </a:t>
            </a:r>
            <a:r>
              <a:rPr lang="en-US" altLang="ko-KR" sz="1400"/>
              <a:t>IBasicProperties.SetPersistent</a:t>
            </a:r>
            <a:r>
              <a:rPr lang="ko-KR" altLang="en-US" sz="1400"/>
              <a:t>을 다음과 같이 설정한다</a:t>
            </a:r>
            <a:r>
              <a:rPr lang="en-US" altLang="ko-KR" sz="1400"/>
              <a:t>.</a:t>
            </a:r>
            <a:endParaRPr lang="ko-KR" altLang="en-US" sz="14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400" y="2502796"/>
            <a:ext cx="5149896" cy="545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직사각형 2"/>
          <p:cNvSpPr/>
          <p:nvPr/>
        </p:nvSpPr>
        <p:spPr>
          <a:xfrm>
            <a:off x="755576" y="3573016"/>
            <a:ext cx="7848872" cy="1384995"/>
          </a:xfrm>
          <a:prstGeom prst="rect">
            <a:avLst/>
          </a:prstGeom>
        </p:spPr>
        <p:txBody>
          <a:bodyPr wrap="square">
            <a:spAutoFit/>
          </a:bodyPr>
          <a:lstStyle/>
          <a:p>
            <a:r>
              <a:rPr lang="en-US" altLang="ko-KR" sz="1400"/>
              <a:t>Message</a:t>
            </a:r>
            <a:r>
              <a:rPr lang="ko-KR" altLang="en-US" sz="1400"/>
              <a:t>에 영속성을 부여한 경우라도 </a:t>
            </a:r>
            <a:r>
              <a:rPr lang="en-US" altLang="ko-KR" sz="1400"/>
              <a:t>Message</a:t>
            </a:r>
            <a:r>
              <a:rPr lang="ko-KR" altLang="en-US" sz="1400"/>
              <a:t>를 잃지 않는 것을 반드시 보증하는 것은 아니다</a:t>
            </a:r>
            <a:r>
              <a:rPr lang="en-US" altLang="ko-KR" sz="1400"/>
              <a:t>.</a:t>
            </a:r>
          </a:p>
          <a:p>
            <a:r>
              <a:rPr lang="ko-KR" altLang="en-US" sz="1400"/>
              <a:t>영속성을 지속함과 </a:t>
            </a:r>
            <a:r>
              <a:rPr lang="en-US" altLang="ko-KR" sz="1400"/>
              <a:t>Message</a:t>
            </a:r>
            <a:r>
              <a:rPr lang="ko-KR" altLang="en-US" sz="1400"/>
              <a:t>을 보존하도록 하지만 </a:t>
            </a:r>
            <a:r>
              <a:rPr lang="en-US" altLang="ko-KR" sz="1400"/>
              <a:t>Message</a:t>
            </a:r>
            <a:r>
              <a:rPr lang="ko-KR" altLang="en-US" sz="1400"/>
              <a:t>를 받은 때에 저장 되지 않는 약간의 시간이 있다</a:t>
            </a:r>
            <a:r>
              <a:rPr lang="en-US" altLang="ko-KR" sz="1400"/>
              <a:t>. </a:t>
            </a:r>
            <a:r>
              <a:rPr lang="ko-KR" altLang="en-US" sz="1400"/>
              <a:t>또한 </a:t>
            </a:r>
            <a:r>
              <a:rPr lang="en-US" altLang="ko-KR" sz="1400"/>
              <a:t>RabbitMQ</a:t>
            </a:r>
            <a:r>
              <a:rPr lang="ko-KR" altLang="en-US" sz="1400"/>
              <a:t>는 각각의 </a:t>
            </a:r>
            <a:r>
              <a:rPr lang="en-US" altLang="ko-KR" sz="1400"/>
              <a:t>Message</a:t>
            </a:r>
            <a:r>
              <a:rPr lang="ko-KR" altLang="en-US" sz="1400"/>
              <a:t>에 대해 </a:t>
            </a:r>
            <a:r>
              <a:rPr lang="en-US" altLang="ko-KR" sz="1400"/>
              <a:t>fsync(2)</a:t>
            </a:r>
            <a:r>
              <a:rPr lang="ko-KR" altLang="en-US" sz="1400"/>
              <a:t>을 실시하지 않는다</a:t>
            </a:r>
            <a:r>
              <a:rPr lang="en-US" altLang="ko-KR" sz="1400"/>
              <a:t>. </a:t>
            </a:r>
          </a:p>
          <a:p>
            <a:r>
              <a:rPr lang="ko-KR" altLang="en-US" sz="1400"/>
              <a:t>즉</a:t>
            </a:r>
            <a:r>
              <a:rPr lang="en-US" altLang="ko-KR" sz="1400"/>
              <a:t>, Message</a:t>
            </a:r>
            <a:r>
              <a:rPr lang="ko-KR" altLang="en-US" sz="1400"/>
              <a:t>는 보통 디스크에 저장되지만 메모리 캐시에 저장될수도 있다</a:t>
            </a:r>
            <a:r>
              <a:rPr lang="en-US" altLang="ko-KR" sz="1400"/>
              <a:t>.</a:t>
            </a:r>
          </a:p>
          <a:p>
            <a:r>
              <a:rPr lang="en-US" altLang="ko-KR" sz="1400"/>
              <a:t>Message</a:t>
            </a:r>
            <a:r>
              <a:rPr lang="ko-KR" altLang="en-US" sz="1400"/>
              <a:t>의 영속성 보장은 확실하진 않지만 사용법에 따르면 충분한 경우도 있다</a:t>
            </a:r>
            <a:r>
              <a:rPr lang="en-US" altLang="ko-KR" sz="1400"/>
              <a:t>. </a:t>
            </a:r>
            <a:r>
              <a:rPr lang="ko-KR" altLang="en-US" sz="1400"/>
              <a:t>만약 확실한 영속성을 요구하는 것이라면 </a:t>
            </a:r>
            <a:r>
              <a:rPr lang="en-US" altLang="ko-KR" sz="1400"/>
              <a:t>Message</a:t>
            </a:r>
            <a:r>
              <a:rPr lang="ko-KR" altLang="en-US" sz="1400"/>
              <a:t>의 송신을 트랜잭션 처리에서 랩 하여라</a:t>
            </a:r>
            <a:r>
              <a:rPr lang="en-US" altLang="ko-KR" sz="1400"/>
              <a:t>.</a:t>
            </a:r>
            <a:endParaRPr lang="ko-KR" altLang="en-US" sz="1400"/>
          </a:p>
        </p:txBody>
      </p:sp>
    </p:spTree>
    <p:extLst>
      <p:ext uri="{BB962C8B-B14F-4D97-AF65-F5344CB8AC3E}">
        <p14:creationId xmlns:p14="http://schemas.microsoft.com/office/powerpoint/2010/main" val="3913656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07040" y="692696"/>
            <a:ext cx="2086597" cy="461665"/>
          </a:xfrm>
          <a:prstGeom prst="rect">
            <a:avLst/>
          </a:prstGeom>
        </p:spPr>
        <p:txBody>
          <a:bodyPr wrap="none">
            <a:spAutoFit/>
          </a:bodyPr>
          <a:lstStyle/>
          <a:p>
            <a:r>
              <a:rPr lang="en-US" altLang="ko-KR" sz="2400" b="1"/>
              <a:t>Fair Dispatch</a:t>
            </a:r>
            <a:endParaRPr lang="ko-KR" altLang="en-US" sz="2400" b="1"/>
          </a:p>
        </p:txBody>
      </p:sp>
      <p:sp>
        <p:nvSpPr>
          <p:cNvPr id="3" name="직사각형 2"/>
          <p:cNvSpPr/>
          <p:nvPr/>
        </p:nvSpPr>
        <p:spPr>
          <a:xfrm>
            <a:off x="493121" y="1294830"/>
            <a:ext cx="8025400" cy="1169551"/>
          </a:xfrm>
          <a:prstGeom prst="rect">
            <a:avLst/>
          </a:prstGeom>
        </p:spPr>
        <p:txBody>
          <a:bodyPr wrap="square">
            <a:spAutoFit/>
          </a:bodyPr>
          <a:lstStyle/>
          <a:p>
            <a:r>
              <a:rPr lang="ko-KR" altLang="en-US" sz="1400"/>
              <a:t>라운드 로빈이라고 하지만 만약 한쪽 </a:t>
            </a:r>
            <a:r>
              <a:rPr lang="en-US" altLang="ko-KR" sz="1400"/>
              <a:t>Woker</a:t>
            </a:r>
            <a:r>
              <a:rPr lang="ko-KR" altLang="en-US" sz="1400"/>
              <a:t>에 처리 시간이 긴 </a:t>
            </a:r>
            <a:r>
              <a:rPr lang="en-US" altLang="ko-KR" sz="1400"/>
              <a:t>Message</a:t>
            </a:r>
            <a:r>
              <a:rPr lang="ko-KR" altLang="en-US" sz="1400"/>
              <a:t>만이 할당된 경우는 어떠한 행동을 할까</a:t>
            </a:r>
            <a:r>
              <a:rPr lang="en-US" altLang="ko-KR" sz="1400"/>
              <a:t>? </a:t>
            </a:r>
            <a:r>
              <a:rPr lang="ko-KR" altLang="en-US" sz="1400"/>
              <a:t>우선은 실제로 시험해 보자</a:t>
            </a:r>
            <a:r>
              <a:rPr lang="en-US" altLang="ko-KR" sz="1400"/>
              <a:t>.</a:t>
            </a:r>
          </a:p>
          <a:p>
            <a:r>
              <a:rPr lang="ko-KR" altLang="en-US" sz="1400"/>
              <a:t>두 개의 </a:t>
            </a:r>
            <a:r>
              <a:rPr lang="en-US" altLang="ko-KR" sz="1400"/>
              <a:t>Worker</a:t>
            </a:r>
            <a:r>
              <a:rPr lang="ko-KR" altLang="en-US" sz="1400"/>
              <a:t>를 동시에 구동하고 어떻게 </a:t>
            </a:r>
            <a:r>
              <a:rPr lang="en-US" altLang="ko-KR" sz="1400"/>
              <a:t>Work Queue</a:t>
            </a:r>
            <a:r>
              <a:rPr lang="ko-KR" altLang="en-US" sz="1400"/>
              <a:t>에서 </a:t>
            </a:r>
            <a:r>
              <a:rPr lang="en-US" altLang="ko-KR" sz="1400"/>
              <a:t>Message</a:t>
            </a:r>
            <a:r>
              <a:rPr lang="ko-KR" altLang="en-US" sz="1400"/>
              <a:t>를 수신하는지 확인한다</a:t>
            </a:r>
            <a:r>
              <a:rPr lang="en-US" altLang="ko-KR" sz="1400"/>
              <a:t>. </a:t>
            </a:r>
          </a:p>
          <a:p>
            <a:r>
              <a:rPr lang="ko-KR" altLang="en-US" sz="1400"/>
              <a:t>두 개의 </a:t>
            </a:r>
            <a:r>
              <a:rPr lang="en-US" altLang="ko-KR" sz="1400"/>
              <a:t>Worker</a:t>
            </a:r>
            <a:r>
              <a:rPr lang="ko-KR" altLang="en-US" sz="1400"/>
              <a:t>를 기동한 상태에서 </a:t>
            </a:r>
            <a:r>
              <a:rPr lang="en-US" altLang="ko-KR" sz="1400"/>
              <a:t>NewTask</a:t>
            </a:r>
            <a:r>
              <a:rPr lang="ko-KR" altLang="en-US" sz="1400"/>
              <a:t>에서 기수 몇 차례의 경우에 처리 시간이 긴 </a:t>
            </a:r>
            <a:r>
              <a:rPr lang="en-US" altLang="ko-KR" sz="1400"/>
              <a:t>Message</a:t>
            </a:r>
            <a:r>
              <a:rPr lang="ko-KR" altLang="en-US" sz="1400"/>
              <a:t>를 </a:t>
            </a:r>
            <a:r>
              <a:rPr lang="en-US" altLang="ko-KR" sz="1400"/>
              <a:t>Work Queue</a:t>
            </a:r>
            <a:r>
              <a:rPr lang="ko-KR" altLang="en-US" sz="1400"/>
              <a:t>에 보낸다</a:t>
            </a:r>
            <a:r>
              <a:rPr lang="en-US" altLang="ko-KR" sz="1400"/>
              <a:t>.</a:t>
            </a:r>
            <a:endParaRPr lang="ko-KR" altLang="en-US" sz="140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636912"/>
            <a:ext cx="6976606" cy="3052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686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83568" y="836712"/>
            <a:ext cx="7632848" cy="307777"/>
          </a:xfrm>
          <a:prstGeom prst="rect">
            <a:avLst/>
          </a:prstGeom>
        </p:spPr>
        <p:txBody>
          <a:bodyPr wrap="square">
            <a:spAutoFit/>
          </a:bodyPr>
          <a:lstStyle/>
          <a:p>
            <a:r>
              <a:rPr lang="ko-KR" altLang="en-US" sz="1400"/>
              <a:t>각각의 </a:t>
            </a:r>
            <a:r>
              <a:rPr lang="en-US" altLang="ko-KR" sz="1400"/>
              <a:t>Worker</a:t>
            </a:r>
            <a:r>
              <a:rPr lang="ko-KR" altLang="en-US" sz="1400"/>
              <a:t>는 다음과 같이 </a:t>
            </a:r>
            <a:r>
              <a:rPr lang="en-US" altLang="ko-KR" sz="1400"/>
              <a:t>Message</a:t>
            </a:r>
            <a:r>
              <a:rPr lang="ko-KR" altLang="en-US" sz="1400"/>
              <a:t>를 수신하고 있습니다</a:t>
            </a:r>
            <a:r>
              <a:rPr lang="en-US" altLang="ko-KR" sz="1400"/>
              <a:t>.</a:t>
            </a:r>
            <a:endParaRPr lang="ko-KR" altLang="en-US" sz="140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144489"/>
            <a:ext cx="582518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683568" y="3483005"/>
            <a:ext cx="7920880" cy="954107"/>
          </a:xfrm>
          <a:prstGeom prst="rect">
            <a:avLst/>
          </a:prstGeom>
        </p:spPr>
        <p:txBody>
          <a:bodyPr wrap="square">
            <a:spAutoFit/>
          </a:bodyPr>
          <a:lstStyle/>
          <a:p>
            <a:r>
              <a:rPr lang="ko-KR" altLang="en-US" sz="1400"/>
              <a:t>해결하려면 </a:t>
            </a:r>
            <a:r>
              <a:rPr lang="en-US" altLang="ko-KR" sz="1400"/>
              <a:t>Channel.BasicQos(prefetchCount)</a:t>
            </a:r>
            <a:r>
              <a:rPr lang="ko-KR" altLang="en-US" sz="1400"/>
              <a:t>를 설정 한다</a:t>
            </a:r>
            <a:r>
              <a:rPr lang="en-US" altLang="ko-KR" sz="1400"/>
              <a:t>. </a:t>
            </a:r>
            <a:r>
              <a:rPr lang="ko-KR" altLang="en-US" sz="1400"/>
              <a:t>이로써 </a:t>
            </a:r>
            <a:r>
              <a:rPr lang="en-US" altLang="ko-KR" sz="1400"/>
              <a:t>RabbitMQ</a:t>
            </a:r>
            <a:r>
              <a:rPr lang="ko-KR" altLang="en-US" sz="1400"/>
              <a:t>는 </a:t>
            </a:r>
            <a:r>
              <a:rPr lang="en-US" altLang="ko-KR" sz="1400"/>
              <a:t>prefetchCount</a:t>
            </a:r>
            <a:r>
              <a:rPr lang="ko-KR" altLang="en-US" sz="1400"/>
              <a:t>를 넘는 </a:t>
            </a:r>
            <a:r>
              <a:rPr lang="en-US" altLang="ko-KR" sz="1400"/>
              <a:t>Message</a:t>
            </a:r>
            <a:r>
              <a:rPr lang="ko-KR" altLang="en-US" sz="1400"/>
              <a:t>를 </a:t>
            </a:r>
            <a:r>
              <a:rPr lang="en-US" altLang="ko-KR" sz="1400"/>
              <a:t>Consumer</a:t>
            </a:r>
            <a:r>
              <a:rPr lang="ko-KR" altLang="en-US" sz="1400"/>
              <a:t>에 전달할 수 없게 된다</a:t>
            </a:r>
            <a:r>
              <a:rPr lang="en-US" altLang="ko-KR" sz="1400"/>
              <a:t>. prefetchCount</a:t>
            </a:r>
            <a:r>
              <a:rPr lang="ko-KR" altLang="en-US" sz="1400"/>
              <a:t>에 </a:t>
            </a:r>
            <a:r>
              <a:rPr lang="en-US" altLang="ko-KR" sz="1400"/>
              <a:t>1</a:t>
            </a:r>
            <a:r>
              <a:rPr lang="ko-KR" altLang="en-US" sz="1400"/>
              <a:t>을 설정한 경우는 </a:t>
            </a:r>
            <a:r>
              <a:rPr lang="en-US" altLang="ko-KR" sz="1400"/>
              <a:t>Consumer</a:t>
            </a:r>
            <a:r>
              <a:rPr lang="ko-KR" altLang="en-US" sz="1400"/>
              <a:t>가 뭔가 처리를 하고 있는 동안에는 새로운 </a:t>
            </a:r>
            <a:r>
              <a:rPr lang="en-US" altLang="ko-KR" sz="1400"/>
              <a:t>Message</a:t>
            </a:r>
            <a:r>
              <a:rPr lang="ko-KR" altLang="en-US" sz="1400"/>
              <a:t>의 할당을 하지 않는다</a:t>
            </a:r>
            <a:r>
              <a:rPr lang="en-US" altLang="ko-KR" sz="1400"/>
              <a:t>. </a:t>
            </a:r>
            <a:r>
              <a:rPr lang="ko-KR" altLang="en-US" sz="1400"/>
              <a:t>대신 아무것도 처리를 하지 않고 있는 다음 </a:t>
            </a:r>
            <a:r>
              <a:rPr lang="en-US" altLang="ko-KR" sz="1400"/>
              <a:t>Consumer</a:t>
            </a:r>
            <a:r>
              <a:rPr lang="ko-KR" altLang="en-US" sz="1400"/>
              <a:t>에 </a:t>
            </a:r>
            <a:r>
              <a:rPr lang="en-US" altLang="ko-KR" sz="1400"/>
              <a:t>Message</a:t>
            </a:r>
            <a:r>
              <a:rPr lang="ko-KR" altLang="en-US" sz="1400"/>
              <a:t>를 할당한다</a:t>
            </a:r>
            <a:r>
              <a:rPr lang="en-US" altLang="ko-KR" sz="1400"/>
              <a:t>.</a:t>
            </a:r>
            <a:endParaRPr lang="ko-KR" altLang="en-US" sz="140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625" y="4451599"/>
            <a:ext cx="3616765"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descr="http://www.rabbitmq.com/img/tutorials/prefetch-cou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7107" y="5157192"/>
            <a:ext cx="3733800"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869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39552" y="620688"/>
            <a:ext cx="8064896" cy="954107"/>
          </a:xfrm>
          <a:prstGeom prst="rect">
            <a:avLst/>
          </a:prstGeom>
        </p:spPr>
        <p:txBody>
          <a:bodyPr wrap="square">
            <a:spAutoFit/>
          </a:bodyPr>
          <a:lstStyle/>
          <a:p>
            <a:r>
              <a:rPr lang="ko-KR" altLang="en-US" sz="1400"/>
              <a:t>앞과 같은 상태를 재현해 보자다</a:t>
            </a:r>
            <a:r>
              <a:rPr lang="en-US" altLang="ko-KR" sz="1400"/>
              <a:t>. </a:t>
            </a:r>
            <a:r>
              <a:rPr lang="ko-KR" altLang="en-US" sz="1400"/>
              <a:t>두 개의 </a:t>
            </a:r>
            <a:r>
              <a:rPr lang="en-US" altLang="ko-KR" sz="1400"/>
              <a:t>Worker</a:t>
            </a:r>
            <a:r>
              <a:rPr lang="ko-KR" altLang="en-US" sz="1400"/>
              <a:t>를 동시에 구동한다</a:t>
            </a:r>
            <a:r>
              <a:rPr lang="en-US" altLang="ko-KR" sz="1400"/>
              <a:t>, </a:t>
            </a:r>
            <a:r>
              <a:rPr lang="ko-KR" altLang="en-US" sz="1400"/>
              <a:t>어떻게 </a:t>
            </a:r>
            <a:r>
              <a:rPr lang="en-US" altLang="ko-KR" sz="1400"/>
              <a:t>Work Queue</a:t>
            </a:r>
            <a:r>
              <a:rPr lang="ko-KR" altLang="en-US" sz="1400"/>
              <a:t>에서 </a:t>
            </a:r>
            <a:r>
              <a:rPr lang="en-US" altLang="ko-KR" sz="1400"/>
              <a:t>Message</a:t>
            </a:r>
            <a:r>
              <a:rPr lang="ko-KR" altLang="en-US" sz="1400"/>
              <a:t>를 수신하는지 확인한다</a:t>
            </a:r>
            <a:r>
              <a:rPr lang="en-US" altLang="ko-KR" sz="1400"/>
              <a:t>. </a:t>
            </a:r>
          </a:p>
          <a:p>
            <a:r>
              <a:rPr lang="ko-KR" altLang="en-US" sz="1400"/>
              <a:t>두 개의 </a:t>
            </a:r>
            <a:r>
              <a:rPr lang="en-US" altLang="ko-KR" sz="1400"/>
              <a:t>Worker</a:t>
            </a:r>
            <a:r>
              <a:rPr lang="ko-KR" altLang="en-US" sz="1400"/>
              <a:t>를 기동한 상태에서 </a:t>
            </a:r>
            <a:r>
              <a:rPr lang="en-US" altLang="ko-KR" sz="1400"/>
              <a:t>NewTask</a:t>
            </a:r>
            <a:r>
              <a:rPr lang="ko-KR" altLang="en-US" sz="1400"/>
              <a:t>에서 기수 몇 차례의 경우에 처리 시간이 긴 </a:t>
            </a:r>
            <a:r>
              <a:rPr lang="en-US" altLang="ko-KR" sz="1400"/>
              <a:t>Message</a:t>
            </a:r>
            <a:r>
              <a:rPr lang="ko-KR" altLang="en-US" sz="1400"/>
              <a:t>를 </a:t>
            </a:r>
            <a:r>
              <a:rPr lang="en-US" altLang="ko-KR" sz="1400"/>
              <a:t>Work Queue</a:t>
            </a:r>
            <a:r>
              <a:rPr lang="ko-KR" altLang="en-US" sz="1400"/>
              <a:t>에 보낸다</a:t>
            </a:r>
            <a:r>
              <a:rPr lang="en-US" altLang="ko-KR" sz="1400"/>
              <a:t>.</a:t>
            </a:r>
            <a:endParaRPr lang="ko-KR" altLang="en-US" sz="140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81967"/>
            <a:ext cx="710565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825121"/>
            <a:ext cx="4983832" cy="2032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직사각형 2"/>
          <p:cNvSpPr/>
          <p:nvPr/>
        </p:nvSpPr>
        <p:spPr>
          <a:xfrm>
            <a:off x="6300192" y="4825121"/>
            <a:ext cx="2411760" cy="1600438"/>
          </a:xfrm>
          <a:prstGeom prst="rect">
            <a:avLst/>
          </a:prstGeom>
        </p:spPr>
        <p:txBody>
          <a:bodyPr wrap="square">
            <a:spAutoFit/>
          </a:bodyPr>
          <a:lstStyle/>
          <a:p>
            <a:r>
              <a:rPr lang="en-US" altLang="ko-KR" sz="1400"/>
              <a:t>First Task</a:t>
            </a:r>
            <a:r>
              <a:rPr lang="ko-KR" altLang="en-US" sz="1400"/>
              <a:t>를 할당 받은 </a:t>
            </a:r>
            <a:r>
              <a:rPr lang="en-US" altLang="ko-KR" sz="1400"/>
              <a:t>Worker</a:t>
            </a:r>
            <a:r>
              <a:rPr lang="ko-KR" altLang="en-US" sz="1400"/>
              <a:t>는 </a:t>
            </a:r>
            <a:r>
              <a:rPr lang="en-US" altLang="ko-KR" sz="1400"/>
              <a:t>8</a:t>
            </a:r>
            <a:r>
              <a:rPr lang="ko-KR" altLang="en-US" sz="1400"/>
              <a:t>초간 처리한다</a:t>
            </a:r>
            <a:r>
              <a:rPr lang="en-US" altLang="ko-KR" sz="1400"/>
              <a:t>. </a:t>
            </a:r>
            <a:r>
              <a:rPr lang="ko-KR" altLang="en-US" sz="1400"/>
              <a:t>처리하는 동안 새로운 </a:t>
            </a:r>
            <a:r>
              <a:rPr lang="en-US" altLang="ko-KR" sz="1400"/>
              <a:t>Message</a:t>
            </a:r>
            <a:r>
              <a:rPr lang="ko-KR" altLang="en-US" sz="1400"/>
              <a:t>를 할당 받지 않기 때문에 다른 한쪽의 </a:t>
            </a:r>
            <a:r>
              <a:rPr lang="en-US" altLang="ko-KR" sz="1400"/>
              <a:t>Worker</a:t>
            </a:r>
            <a:r>
              <a:rPr lang="ko-KR" altLang="en-US" sz="1400"/>
              <a:t>에서 </a:t>
            </a:r>
            <a:r>
              <a:rPr lang="en-US" altLang="ko-KR" sz="1400"/>
              <a:t>Message</a:t>
            </a:r>
            <a:r>
              <a:rPr lang="ko-KR" altLang="en-US" sz="1400"/>
              <a:t>를 배정 받고 있음을 확인할 수 있다</a:t>
            </a:r>
            <a:r>
              <a:rPr lang="en-US" altLang="ko-KR" sz="1400"/>
              <a:t>.</a:t>
            </a:r>
            <a:endParaRPr lang="ko-KR" altLang="en-US" sz="1400"/>
          </a:p>
        </p:txBody>
      </p:sp>
    </p:spTree>
    <p:extLst>
      <p:ext uri="{BB962C8B-B14F-4D97-AF65-F5344CB8AC3E}">
        <p14:creationId xmlns:p14="http://schemas.microsoft.com/office/powerpoint/2010/main" val="271110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695325"/>
            <a:ext cx="536257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104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60648"/>
            <a:ext cx="4777706" cy="651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104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7560840" cy="584775"/>
          </a:xfrm>
          <a:prstGeom prst="rect">
            <a:avLst/>
          </a:prstGeom>
          <a:noFill/>
        </p:spPr>
        <p:txBody>
          <a:bodyPr wrap="square" rtlCol="0">
            <a:spAutoFit/>
          </a:bodyPr>
          <a:lstStyle/>
          <a:p>
            <a:r>
              <a:rPr lang="en-US" altLang="ko-KR" sz="3200" b="1" smtClean="0"/>
              <a:t>Tutorial - 3(.NET)</a:t>
            </a:r>
            <a:endParaRPr lang="ko-KR" altLang="en-US" sz="3200" b="1"/>
          </a:p>
        </p:txBody>
      </p:sp>
      <p:sp>
        <p:nvSpPr>
          <p:cNvPr id="3" name="직사각형 2"/>
          <p:cNvSpPr/>
          <p:nvPr/>
        </p:nvSpPr>
        <p:spPr>
          <a:xfrm>
            <a:off x="539552" y="1052736"/>
            <a:ext cx="2150717" cy="369332"/>
          </a:xfrm>
          <a:prstGeom prst="rect">
            <a:avLst/>
          </a:prstGeom>
        </p:spPr>
        <p:txBody>
          <a:bodyPr wrap="none">
            <a:spAutoFit/>
          </a:bodyPr>
          <a:lstStyle/>
          <a:p>
            <a:r>
              <a:rPr lang="en-US" altLang="ko-KR" b="1"/>
              <a:t>Publish/Subscribe</a:t>
            </a:r>
            <a:endParaRPr lang="ko-KR" altLang="en-US" b="1"/>
          </a:p>
        </p:txBody>
      </p:sp>
      <p:pic>
        <p:nvPicPr>
          <p:cNvPr id="13314" name="Picture 2" descr="http://www.rabbitmq.com/img/tutorials/exchan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483713"/>
            <a:ext cx="3133725" cy="1047751"/>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515003" y="2531464"/>
            <a:ext cx="8064896" cy="738664"/>
          </a:xfrm>
          <a:prstGeom prst="rect">
            <a:avLst/>
          </a:prstGeom>
        </p:spPr>
        <p:txBody>
          <a:bodyPr wrap="square">
            <a:spAutoFit/>
          </a:bodyPr>
          <a:lstStyle/>
          <a:p>
            <a:r>
              <a:rPr lang="en-US" altLang="ko-KR" sz="1400" smtClean="0"/>
              <a:t>X(FanOut)</a:t>
            </a:r>
            <a:r>
              <a:rPr lang="ko-KR" altLang="en-US" sz="1400" smtClean="0"/>
              <a:t>에 의해 여러 큐에 동일한 메시지를 보낸다</a:t>
            </a:r>
            <a:r>
              <a:rPr lang="en-US" altLang="ko-KR" sz="1400" smtClean="0"/>
              <a:t>. </a:t>
            </a:r>
            <a:r>
              <a:rPr lang="ko-KR" altLang="en-US" sz="1400" smtClean="0"/>
              <a:t>따라서 </a:t>
            </a:r>
            <a:r>
              <a:rPr lang="en-US" altLang="ko-KR" sz="1400" smtClean="0"/>
              <a:t>C1, C2</a:t>
            </a:r>
            <a:r>
              <a:rPr lang="ko-KR" altLang="en-US" sz="1400" smtClean="0"/>
              <a:t>가 동일한 메시지를 받지만 하는 일은 서로 다른다</a:t>
            </a:r>
            <a:r>
              <a:rPr lang="en-US" altLang="ko-KR" sz="1400" smtClean="0"/>
              <a:t>. </a:t>
            </a:r>
            <a:r>
              <a:rPr lang="ko-KR" altLang="en-US" sz="1400" smtClean="0"/>
              <a:t>이는 데몬</a:t>
            </a:r>
            <a:r>
              <a:rPr lang="en-US" altLang="ko-KR" sz="1400" smtClean="0"/>
              <a:t>©</a:t>
            </a:r>
            <a:r>
              <a:rPr lang="ko-KR" altLang="en-US" sz="1400" smtClean="0"/>
              <a:t>의 개수가 증가함에 따라서 병렬 처리가 되어 처리 속도가 향상 될 수 있다</a:t>
            </a:r>
            <a:r>
              <a:rPr lang="en-US" altLang="ko-KR" sz="1400"/>
              <a:t>.</a:t>
            </a:r>
            <a:endParaRPr lang="ko-KR" altLang="en-US" sz="140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240587"/>
            <a:ext cx="4740540" cy="316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2372086" y="6247370"/>
            <a:ext cx="4572000" cy="276999"/>
          </a:xfrm>
          <a:prstGeom prst="rect">
            <a:avLst/>
          </a:prstGeom>
        </p:spPr>
        <p:txBody>
          <a:bodyPr>
            <a:spAutoFit/>
          </a:bodyPr>
          <a:lstStyle/>
          <a:p>
            <a:r>
              <a:rPr lang="en-US" altLang="ko-KR" sz="1200"/>
              <a:t>http://www.rabbitmq.com/tutorials/tutorial-three-dotnet.html</a:t>
            </a:r>
            <a:endParaRPr lang="ko-KR" altLang="en-US" sz="1200"/>
          </a:p>
        </p:txBody>
      </p:sp>
    </p:spTree>
    <p:extLst>
      <p:ext uri="{BB962C8B-B14F-4D97-AF65-F5344CB8AC3E}">
        <p14:creationId xmlns:p14="http://schemas.microsoft.com/office/powerpoint/2010/main" val="2711104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123" y="836712"/>
            <a:ext cx="511492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798" y="3501008"/>
            <a:ext cx="504825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10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4968552" cy="584775"/>
          </a:xfrm>
          <a:prstGeom prst="rect">
            <a:avLst/>
          </a:prstGeom>
          <a:noFill/>
        </p:spPr>
        <p:txBody>
          <a:bodyPr wrap="square" rtlCol="0">
            <a:spAutoFit/>
          </a:bodyPr>
          <a:lstStyle/>
          <a:p>
            <a:r>
              <a:rPr lang="ko-KR" altLang="en-US" sz="3200" b="1" smtClean="0"/>
              <a:t>설치</a:t>
            </a:r>
            <a:r>
              <a:rPr lang="en-US" altLang="ko-KR" sz="3200" b="1" smtClean="0"/>
              <a:t>: Windows</a:t>
            </a:r>
            <a:endParaRPr lang="ko-KR" altLang="en-US" sz="3200" b="1"/>
          </a:p>
        </p:txBody>
      </p:sp>
      <p:sp>
        <p:nvSpPr>
          <p:cNvPr id="3" name="TextBox 2"/>
          <p:cNvSpPr txBox="1"/>
          <p:nvPr/>
        </p:nvSpPr>
        <p:spPr>
          <a:xfrm>
            <a:off x="467544" y="1196752"/>
            <a:ext cx="8208912" cy="1200329"/>
          </a:xfrm>
          <a:prstGeom prst="rect">
            <a:avLst/>
          </a:prstGeom>
          <a:noFill/>
        </p:spPr>
        <p:txBody>
          <a:bodyPr wrap="square" rtlCol="0">
            <a:spAutoFit/>
          </a:bodyPr>
          <a:lstStyle/>
          <a:p>
            <a:pPr marL="285750" indent="-285750">
              <a:buFont typeface="Wingdings" panose="05000000000000000000" pitchFamily="2" charset="2"/>
              <a:buChar char="§"/>
            </a:pPr>
            <a:r>
              <a:rPr lang="en-US" altLang="ko-KR" smtClean="0"/>
              <a:t>http://www.rabbitmq.com/install-windows.html</a:t>
            </a:r>
            <a:br>
              <a:rPr lang="en-US" altLang="ko-KR" smtClean="0"/>
            </a:br>
            <a:endParaRPr lang="en-US" altLang="ko-KR" smtClean="0"/>
          </a:p>
          <a:p>
            <a:pPr marL="285750" indent="-285750">
              <a:buFont typeface="Wingdings" panose="05000000000000000000" pitchFamily="2" charset="2"/>
              <a:buChar char="§"/>
            </a:pPr>
            <a:r>
              <a:rPr lang="ko-KR" altLang="en-US" smtClean="0"/>
              <a:t>얼랭을 설치 후</a:t>
            </a:r>
            <a:r>
              <a:rPr lang="en-US" altLang="ko-KR" smtClean="0"/>
              <a:t>, RabbitMQ </a:t>
            </a:r>
            <a:r>
              <a:rPr lang="ko-KR" altLang="en-US" smtClean="0"/>
              <a:t>설치 파일을 실행한다</a:t>
            </a:r>
            <a:r>
              <a:rPr lang="en-US" altLang="ko-KR" smtClean="0"/>
              <a:t>.</a:t>
            </a:r>
            <a:br>
              <a:rPr lang="en-US" altLang="ko-KR" smtClean="0"/>
            </a:br>
            <a:r>
              <a:rPr lang="ko-KR" altLang="en-US" smtClean="0"/>
              <a:t>설치가 끝나면 서비스에서 자동으로 실행된다</a:t>
            </a:r>
            <a:r>
              <a:rPr lang="en-US" altLang="ko-KR" smtClean="0"/>
              <a:t>.</a:t>
            </a:r>
            <a:endParaRPr lang="ko-KR" altLang="en-US"/>
          </a:p>
        </p:txBody>
      </p:sp>
    </p:spTree>
    <p:extLst>
      <p:ext uri="{BB962C8B-B14F-4D97-AF65-F5344CB8AC3E}">
        <p14:creationId xmlns:p14="http://schemas.microsoft.com/office/powerpoint/2010/main" val="4213313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764704"/>
            <a:ext cx="5126970"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492" y="2492896"/>
            <a:ext cx="51816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5492" y="4509120"/>
            <a:ext cx="49244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8554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221521"/>
            <a:ext cx="5591175"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867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489" y="305496"/>
            <a:ext cx="5181600" cy="620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867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080" y="810750"/>
            <a:ext cx="5125493"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836" y="1613912"/>
            <a:ext cx="4896544" cy="297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843" y="2077316"/>
            <a:ext cx="1782069" cy="287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4673" y="3429000"/>
            <a:ext cx="5970263"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4665" y="2564904"/>
            <a:ext cx="15765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867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7560840" cy="584775"/>
          </a:xfrm>
          <a:prstGeom prst="rect">
            <a:avLst/>
          </a:prstGeom>
          <a:noFill/>
        </p:spPr>
        <p:txBody>
          <a:bodyPr wrap="square" rtlCol="0">
            <a:spAutoFit/>
          </a:bodyPr>
          <a:lstStyle/>
          <a:p>
            <a:r>
              <a:rPr lang="en-US" altLang="ko-KR" sz="3200" b="1" smtClean="0"/>
              <a:t>Tutorial - 4(.NET)</a:t>
            </a:r>
            <a:endParaRPr lang="ko-KR" altLang="en-US" sz="3200" b="1"/>
          </a:p>
        </p:txBody>
      </p:sp>
      <p:sp>
        <p:nvSpPr>
          <p:cNvPr id="3" name="직사각형 2"/>
          <p:cNvSpPr/>
          <p:nvPr/>
        </p:nvSpPr>
        <p:spPr>
          <a:xfrm>
            <a:off x="539552" y="1052736"/>
            <a:ext cx="1050416" cy="369332"/>
          </a:xfrm>
          <a:prstGeom prst="rect">
            <a:avLst/>
          </a:prstGeom>
        </p:spPr>
        <p:txBody>
          <a:bodyPr wrap="none">
            <a:spAutoFit/>
          </a:bodyPr>
          <a:lstStyle/>
          <a:p>
            <a:r>
              <a:rPr lang="en-US" altLang="ko-KR" b="1"/>
              <a:t>Routing</a:t>
            </a:r>
            <a:endParaRPr lang="ko-KR" altLang="en-US" b="1"/>
          </a:p>
        </p:txBody>
      </p:sp>
      <p:pic>
        <p:nvPicPr>
          <p:cNvPr id="20482" name="Picture 2" descr="http://www.rabbitmq.com/img/tutorials/direct-exchan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352663"/>
            <a:ext cx="3857625" cy="1619251"/>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515003" y="2894543"/>
            <a:ext cx="8064896" cy="738664"/>
          </a:xfrm>
          <a:prstGeom prst="rect">
            <a:avLst/>
          </a:prstGeom>
        </p:spPr>
        <p:txBody>
          <a:bodyPr wrap="square">
            <a:spAutoFit/>
          </a:bodyPr>
          <a:lstStyle/>
          <a:p>
            <a:r>
              <a:rPr lang="en-US" altLang="ko-KR" sz="1400" smtClean="0"/>
              <a:t>C</a:t>
            </a:r>
            <a:r>
              <a:rPr lang="ko-KR" altLang="en-US" sz="1400" smtClean="0"/>
              <a:t>가 </a:t>
            </a:r>
            <a:r>
              <a:rPr lang="en-US" altLang="ko-KR" sz="1400" smtClean="0"/>
              <a:t>X(direct)</a:t>
            </a:r>
            <a:r>
              <a:rPr lang="ko-KR" altLang="en-US" sz="1400" smtClean="0"/>
              <a:t>와 큐를 바인딩 할 때 </a:t>
            </a:r>
            <a:r>
              <a:rPr lang="en-US" altLang="ko-KR" sz="1400" smtClean="0"/>
              <a:t>Key</a:t>
            </a:r>
            <a:r>
              <a:rPr lang="ko-KR" altLang="en-US" sz="1400" smtClean="0"/>
              <a:t>를 명시하고</a:t>
            </a:r>
            <a:r>
              <a:rPr lang="en-US" altLang="ko-KR" sz="1400" smtClean="0"/>
              <a:t>, </a:t>
            </a:r>
            <a:r>
              <a:rPr lang="ko-KR" altLang="en-US" sz="1400" smtClean="0"/>
              <a:t>메시지의 </a:t>
            </a:r>
            <a:r>
              <a:rPr lang="en-US" altLang="ko-KR" sz="1400" smtClean="0"/>
              <a:t>Key</a:t>
            </a:r>
            <a:r>
              <a:rPr lang="ko-KR" altLang="en-US" sz="1400" smtClean="0"/>
              <a:t>와 비교해서 동일한 경우에만 각 큐에 삽입된다</a:t>
            </a:r>
            <a:r>
              <a:rPr lang="en-US" altLang="ko-KR" sz="1400" smtClean="0"/>
              <a:t>. </a:t>
            </a:r>
            <a:r>
              <a:rPr lang="ko-KR" altLang="en-US" sz="1400" smtClean="0"/>
              <a:t>그림에서 </a:t>
            </a:r>
            <a:r>
              <a:rPr lang="en-US" altLang="ko-KR" sz="1400" smtClean="0"/>
              <a:t>Key</a:t>
            </a:r>
            <a:r>
              <a:rPr lang="ko-KR" altLang="en-US" sz="1400" smtClean="0"/>
              <a:t>가 </a:t>
            </a:r>
            <a:r>
              <a:rPr lang="en-US" altLang="ko-KR" sz="1400" smtClean="0"/>
              <a:t>orange</a:t>
            </a:r>
            <a:r>
              <a:rPr lang="ko-KR" altLang="en-US" sz="1400" smtClean="0"/>
              <a:t>일 때는 </a:t>
            </a:r>
            <a:r>
              <a:rPr lang="en-US" altLang="ko-KR" sz="1400" smtClean="0"/>
              <a:t>Q1</a:t>
            </a:r>
            <a:r>
              <a:rPr lang="ko-KR" altLang="en-US" sz="1400" smtClean="0"/>
              <a:t>에 삽입되고</a:t>
            </a:r>
            <a:r>
              <a:rPr lang="en-US" altLang="ko-KR" sz="1400" smtClean="0"/>
              <a:t>, black</a:t>
            </a:r>
            <a:r>
              <a:rPr lang="ko-KR" altLang="en-US" sz="1400" smtClean="0"/>
              <a:t>이나 </a:t>
            </a:r>
            <a:r>
              <a:rPr lang="en-US" altLang="ko-KR" sz="1400" smtClean="0"/>
              <a:t>green</a:t>
            </a:r>
            <a:r>
              <a:rPr lang="ko-KR" altLang="en-US" sz="1400" smtClean="0"/>
              <a:t>일 때는 </a:t>
            </a:r>
            <a:r>
              <a:rPr lang="en-US" altLang="ko-KR" sz="1400" smtClean="0"/>
              <a:t>C2</a:t>
            </a:r>
            <a:r>
              <a:rPr lang="ko-KR" altLang="en-US" sz="1400" smtClean="0"/>
              <a:t>에만 삽입된다</a:t>
            </a:r>
            <a:r>
              <a:rPr lang="en-US" altLang="ko-KR" sz="1400" smtClean="0"/>
              <a:t>. </a:t>
            </a:r>
            <a:r>
              <a:rPr lang="ko-KR" altLang="en-US" sz="1400" smtClean="0"/>
              <a:t>그 외의 </a:t>
            </a:r>
            <a:r>
              <a:rPr lang="en-US" altLang="ko-KR" sz="1400" smtClean="0"/>
              <a:t>Key</a:t>
            </a:r>
            <a:r>
              <a:rPr lang="ko-KR" altLang="en-US" sz="1400" smtClean="0"/>
              <a:t>는 큐에 삽입되지 않는다</a:t>
            </a:r>
            <a:r>
              <a:rPr lang="en-US" altLang="ko-KR" sz="1400" smtClean="0"/>
              <a:t>. </a:t>
            </a:r>
            <a:r>
              <a:rPr lang="ko-KR" altLang="en-US" sz="1400" smtClean="0"/>
              <a:t>즉 그외의 </a:t>
            </a:r>
            <a:r>
              <a:rPr lang="en-US" altLang="ko-KR" sz="1400" smtClean="0"/>
              <a:t>Key</a:t>
            </a:r>
            <a:r>
              <a:rPr lang="ko-KR" altLang="en-US" sz="1400" smtClean="0"/>
              <a:t>를 가진 메시지는 버려진다</a:t>
            </a:r>
            <a:r>
              <a:rPr lang="en-US" altLang="ko-KR" sz="1400" smtClean="0"/>
              <a:t>.</a:t>
            </a:r>
            <a:endParaRPr lang="ko-KR" altLang="en-US" sz="1400"/>
          </a:p>
        </p:txBody>
      </p:sp>
      <p:pic>
        <p:nvPicPr>
          <p:cNvPr id="20484" name="Picture 4" descr="http://www.rabbitmq.com/img/tutorials/direct-exchange-multi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933056"/>
            <a:ext cx="3762375" cy="1619251"/>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2416408" y="6226822"/>
            <a:ext cx="4572000" cy="276999"/>
          </a:xfrm>
          <a:prstGeom prst="rect">
            <a:avLst/>
          </a:prstGeom>
        </p:spPr>
        <p:txBody>
          <a:bodyPr>
            <a:spAutoFit/>
          </a:bodyPr>
          <a:lstStyle/>
          <a:p>
            <a:r>
              <a:rPr lang="en-US" altLang="ko-KR" sz="1200"/>
              <a:t>http://www.rabbitmq.com/tutorials/tutorial-four-dotnet.html</a:t>
            </a:r>
            <a:endParaRPr lang="ko-KR" altLang="en-US" sz="1200"/>
          </a:p>
        </p:txBody>
      </p:sp>
    </p:spTree>
    <p:extLst>
      <p:ext uri="{BB962C8B-B14F-4D97-AF65-F5344CB8AC3E}">
        <p14:creationId xmlns:p14="http://schemas.microsoft.com/office/powerpoint/2010/main" val="491867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686927"/>
            <a:ext cx="5980900"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268760"/>
            <a:ext cx="6152448"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3" y="2469650"/>
            <a:ext cx="5282155" cy="1391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867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97884"/>
            <a:ext cx="6445056"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9825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28814"/>
            <a:ext cx="5715065"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9825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32656"/>
            <a:ext cx="4392488" cy="6193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9825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7560840" cy="584775"/>
          </a:xfrm>
          <a:prstGeom prst="rect">
            <a:avLst/>
          </a:prstGeom>
          <a:noFill/>
        </p:spPr>
        <p:txBody>
          <a:bodyPr wrap="square" rtlCol="0">
            <a:spAutoFit/>
          </a:bodyPr>
          <a:lstStyle/>
          <a:p>
            <a:r>
              <a:rPr lang="en-US" altLang="ko-KR" sz="3200" b="1" smtClean="0"/>
              <a:t>Tutorial - 5(.NET)</a:t>
            </a:r>
            <a:endParaRPr lang="ko-KR" altLang="en-US" sz="3200" b="1"/>
          </a:p>
        </p:txBody>
      </p:sp>
      <p:sp>
        <p:nvSpPr>
          <p:cNvPr id="3" name="직사각형 2"/>
          <p:cNvSpPr/>
          <p:nvPr/>
        </p:nvSpPr>
        <p:spPr>
          <a:xfrm>
            <a:off x="539552" y="1052736"/>
            <a:ext cx="867225" cy="369332"/>
          </a:xfrm>
          <a:prstGeom prst="rect">
            <a:avLst/>
          </a:prstGeom>
        </p:spPr>
        <p:txBody>
          <a:bodyPr wrap="none">
            <a:spAutoFit/>
          </a:bodyPr>
          <a:lstStyle/>
          <a:p>
            <a:r>
              <a:rPr lang="en-US" altLang="ko-KR" b="1"/>
              <a:t>Topics</a:t>
            </a:r>
            <a:endParaRPr lang="ko-KR" altLang="en-US" b="1"/>
          </a:p>
        </p:txBody>
      </p:sp>
      <p:pic>
        <p:nvPicPr>
          <p:cNvPr id="27650" name="Picture 2" descr="http://www.rabbitmq.com/img/tutorials/python-fi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428618"/>
            <a:ext cx="4656926" cy="1880470"/>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2339752" y="6387068"/>
            <a:ext cx="4572000" cy="276999"/>
          </a:xfrm>
          <a:prstGeom prst="rect">
            <a:avLst/>
          </a:prstGeom>
        </p:spPr>
        <p:txBody>
          <a:bodyPr>
            <a:spAutoFit/>
          </a:bodyPr>
          <a:lstStyle/>
          <a:p>
            <a:r>
              <a:rPr lang="en-US" altLang="ko-KR" sz="1200"/>
              <a:t>http://www.rabbitmq.com/tutorials/tutorial-five-dotnet.html</a:t>
            </a:r>
            <a:endParaRPr lang="ko-KR" altLang="en-US" sz="1200"/>
          </a:p>
        </p:txBody>
      </p:sp>
      <p:sp>
        <p:nvSpPr>
          <p:cNvPr id="6" name="직사각형 5"/>
          <p:cNvSpPr/>
          <p:nvPr/>
        </p:nvSpPr>
        <p:spPr>
          <a:xfrm>
            <a:off x="539552" y="3263875"/>
            <a:ext cx="8064896" cy="738664"/>
          </a:xfrm>
          <a:prstGeom prst="rect">
            <a:avLst/>
          </a:prstGeom>
        </p:spPr>
        <p:txBody>
          <a:bodyPr wrap="square">
            <a:spAutoFit/>
          </a:bodyPr>
          <a:lstStyle/>
          <a:p>
            <a:r>
              <a:rPr lang="ko-KR" altLang="en-US" sz="1400" smtClean="0"/>
              <a:t>앞의 </a:t>
            </a:r>
            <a:r>
              <a:rPr lang="en-US" altLang="ko-KR" sz="1400" smtClean="0"/>
              <a:t>Routing </a:t>
            </a:r>
            <a:r>
              <a:rPr lang="ko-KR" altLang="en-US" sz="1400" smtClean="0"/>
              <a:t>예제와 비슷하다</a:t>
            </a:r>
            <a:r>
              <a:rPr lang="en-US" altLang="ko-KR" sz="1400" smtClean="0"/>
              <a:t>. </a:t>
            </a:r>
            <a:r>
              <a:rPr lang="ko-KR" altLang="en-US" sz="1400" smtClean="0"/>
              <a:t>단 </a:t>
            </a:r>
            <a:r>
              <a:rPr lang="en-US" altLang="ko-KR" sz="1400" smtClean="0"/>
              <a:t>Key</a:t>
            </a:r>
            <a:r>
              <a:rPr lang="ko-KR" altLang="en-US" sz="1400" smtClean="0"/>
              <a:t>를 비교할 때 </a:t>
            </a:r>
            <a:r>
              <a:rPr lang="en-US" altLang="ko-KR" sz="1400" smtClean="0"/>
              <a:t>complete matching</a:t>
            </a:r>
            <a:r>
              <a:rPr lang="ko-KR" altLang="en-US" sz="1400" smtClean="0"/>
              <a:t>이 아니라 </a:t>
            </a:r>
            <a:r>
              <a:rPr lang="en-US" altLang="ko-KR" sz="1400" smtClean="0"/>
              <a:t>pattern matching</a:t>
            </a:r>
            <a:r>
              <a:rPr lang="ko-KR" altLang="en-US" sz="1400" smtClean="0"/>
              <a:t>를 사용한다</a:t>
            </a:r>
            <a:r>
              <a:rPr lang="en-US" altLang="ko-KR" sz="1400" smtClean="0"/>
              <a:t>. </a:t>
            </a:r>
            <a:r>
              <a:rPr lang="ko-KR" altLang="en-US" sz="1400" smtClean="0"/>
              <a:t>이 때 </a:t>
            </a:r>
            <a:r>
              <a:rPr lang="en-US" altLang="ko-KR" sz="1400" smtClean="0"/>
              <a:t>key</a:t>
            </a:r>
            <a:r>
              <a:rPr lang="ko-KR" altLang="en-US" sz="1400" smtClean="0"/>
              <a:t>는 </a:t>
            </a:r>
            <a:r>
              <a:rPr lang="en-US" altLang="ko-KR" sz="1400" smtClean="0"/>
              <a:t>.(</a:t>
            </a:r>
            <a:r>
              <a:rPr lang="ko-KR" altLang="en-US" sz="1400" smtClean="0"/>
              <a:t>마침표</a:t>
            </a:r>
            <a:r>
              <a:rPr lang="en-US" altLang="ko-KR" sz="1400" smtClean="0"/>
              <a:t>)</a:t>
            </a:r>
            <a:r>
              <a:rPr lang="ko-KR" altLang="en-US" sz="1400" smtClean="0"/>
              <a:t>로 구분되어 </a:t>
            </a:r>
            <a:r>
              <a:rPr lang="en-US" altLang="ko-KR" sz="1400" smtClean="0"/>
              <a:t>word(</a:t>
            </a:r>
            <a:r>
              <a:rPr lang="ko-KR" altLang="en-US" sz="1400" smtClean="0"/>
              <a:t>토큰</a:t>
            </a:r>
            <a:r>
              <a:rPr lang="en-US" altLang="ko-KR" sz="1400" smtClean="0"/>
              <a:t>)</a:t>
            </a:r>
            <a:r>
              <a:rPr lang="ko-KR" altLang="en-US" sz="1400" smtClean="0"/>
              <a:t>로 나누어지며</a:t>
            </a:r>
            <a:r>
              <a:rPr lang="en-US" altLang="ko-KR" sz="1400" smtClean="0"/>
              <a:t>, </a:t>
            </a:r>
            <a:r>
              <a:rPr lang="ko-KR" altLang="en-US" sz="1400" smtClean="0"/>
              <a:t>각 </a:t>
            </a:r>
            <a:r>
              <a:rPr lang="en-US" altLang="ko-KR" sz="1400" smtClean="0"/>
              <a:t>word</a:t>
            </a:r>
            <a:r>
              <a:rPr lang="ko-KR" altLang="en-US" sz="1400" smtClean="0"/>
              <a:t>에 대하여 </a:t>
            </a:r>
            <a:r>
              <a:rPr lang="en-US" altLang="ko-KR" sz="1400" smtClean="0"/>
              <a:t>*</a:t>
            </a:r>
            <a:r>
              <a:rPr lang="ko-KR" altLang="en-US" sz="1400" smtClean="0"/>
              <a:t>는 </a:t>
            </a:r>
            <a:r>
              <a:rPr lang="en-US" altLang="ko-KR" sz="1400" smtClean="0"/>
              <a:t>1 </a:t>
            </a:r>
            <a:r>
              <a:rPr lang="ko-KR" altLang="en-US" sz="1400" smtClean="0"/>
              <a:t>단어를</a:t>
            </a:r>
            <a:r>
              <a:rPr lang="en-US" altLang="ko-KR" sz="1400" smtClean="0"/>
              <a:t>, #</a:t>
            </a:r>
            <a:r>
              <a:rPr lang="ko-KR" altLang="en-US" sz="1400" smtClean="0"/>
              <a:t>은 </a:t>
            </a:r>
            <a:r>
              <a:rPr lang="en-US" altLang="ko-KR" sz="1400" smtClean="0"/>
              <a:t>0 </a:t>
            </a:r>
            <a:r>
              <a:rPr lang="ko-KR" altLang="en-US" sz="1400" smtClean="0"/>
              <a:t>또는 여러 개의 단어를 의미한다</a:t>
            </a:r>
            <a:r>
              <a:rPr lang="en-US" altLang="ko-KR" sz="1400" smtClean="0"/>
              <a:t>.</a:t>
            </a:r>
            <a:endParaRPr lang="ko-KR" altLang="en-US" sz="1400"/>
          </a:p>
        </p:txBody>
      </p:sp>
    </p:spTree>
    <p:extLst>
      <p:ext uri="{BB962C8B-B14F-4D97-AF65-F5344CB8AC3E}">
        <p14:creationId xmlns:p14="http://schemas.microsoft.com/office/powerpoint/2010/main" val="186982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4968552" cy="584775"/>
          </a:xfrm>
          <a:prstGeom prst="rect">
            <a:avLst/>
          </a:prstGeom>
          <a:noFill/>
        </p:spPr>
        <p:txBody>
          <a:bodyPr wrap="square" rtlCol="0">
            <a:spAutoFit/>
          </a:bodyPr>
          <a:lstStyle/>
          <a:p>
            <a:r>
              <a:rPr lang="ko-KR" altLang="en-US" sz="3200" b="1" smtClean="0"/>
              <a:t>설정</a:t>
            </a:r>
            <a:endParaRPr lang="ko-KR" altLang="en-US" sz="3200" b="1"/>
          </a:p>
        </p:txBody>
      </p:sp>
      <p:sp>
        <p:nvSpPr>
          <p:cNvPr id="3" name="TextBox 2"/>
          <p:cNvSpPr txBox="1"/>
          <p:nvPr/>
        </p:nvSpPr>
        <p:spPr>
          <a:xfrm>
            <a:off x="467544" y="1196752"/>
            <a:ext cx="8208912" cy="923330"/>
          </a:xfrm>
          <a:prstGeom prst="rect">
            <a:avLst/>
          </a:prstGeom>
          <a:noFill/>
        </p:spPr>
        <p:txBody>
          <a:bodyPr wrap="square" rtlCol="0">
            <a:spAutoFit/>
          </a:bodyPr>
          <a:lstStyle/>
          <a:p>
            <a:pPr marL="285750" indent="-285750">
              <a:buFont typeface="Wingdings" panose="05000000000000000000" pitchFamily="2" charset="2"/>
              <a:buChar char="§"/>
            </a:pPr>
            <a:r>
              <a:rPr lang="en-US" altLang="ko-KR" smtClean="0"/>
              <a:t>http://www.rabbitmq.com/configure.html</a:t>
            </a:r>
            <a:br>
              <a:rPr lang="en-US" altLang="ko-KR" smtClean="0"/>
            </a:br>
            <a:endParaRPr lang="en-US" altLang="ko-KR" smtClean="0"/>
          </a:p>
          <a:p>
            <a:pPr marL="285750" indent="-285750">
              <a:buFont typeface="Wingdings" panose="05000000000000000000" pitchFamily="2" charset="2"/>
              <a:buChar char="§"/>
            </a:pPr>
            <a:r>
              <a:rPr lang="ko-KR" altLang="en-US" smtClean="0"/>
              <a:t>설정 파일 혹은 시스템 변수를 사용한다 </a:t>
            </a:r>
            <a:endParaRPr lang="ko-KR" altLang="en-US"/>
          </a:p>
        </p:txBody>
      </p:sp>
    </p:spTree>
    <p:extLst>
      <p:ext uri="{BB962C8B-B14F-4D97-AF65-F5344CB8AC3E}">
        <p14:creationId xmlns:p14="http://schemas.microsoft.com/office/powerpoint/2010/main" val="942860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020234"/>
            <a:ext cx="6415587"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9780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32656"/>
            <a:ext cx="4433089" cy="6169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2659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980728"/>
            <a:ext cx="509587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525" y="3717032"/>
            <a:ext cx="50101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9817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23845" y="1268759"/>
            <a:ext cx="8169416" cy="3139321"/>
          </a:xfrm>
          <a:prstGeom prst="rect">
            <a:avLst/>
          </a:prstGeom>
        </p:spPr>
        <p:txBody>
          <a:bodyPr wrap="square">
            <a:spAutoFit/>
          </a:bodyPr>
          <a:lstStyle/>
          <a:p>
            <a:r>
              <a:rPr lang="ko-KR" altLang="en-US" smtClean="0"/>
              <a:t>기본으로는 실제 메모리의 </a:t>
            </a:r>
            <a:r>
              <a:rPr lang="en-US" altLang="ko-KR" smtClean="0"/>
              <a:t>40%.</a:t>
            </a:r>
            <a:br>
              <a:rPr lang="en-US" altLang="ko-KR" smtClean="0"/>
            </a:br>
            <a:endParaRPr lang="en-US" altLang="ko-KR" smtClean="0"/>
          </a:p>
          <a:p>
            <a:r>
              <a:rPr lang="ko-KR" altLang="en-US" smtClean="0"/>
              <a:t>메모리 사이즈를 얻을 수 없을 때는 </a:t>
            </a:r>
            <a:r>
              <a:rPr lang="en-US" altLang="ko-KR" smtClean="0"/>
              <a:t>1G</a:t>
            </a:r>
            <a:r>
              <a:rPr lang="ko-KR" altLang="en-US" smtClean="0"/>
              <a:t>로 한다</a:t>
            </a:r>
            <a:r>
              <a:rPr lang="en-US" altLang="ko-KR" smtClean="0"/>
              <a:t>.</a:t>
            </a:r>
            <a:br>
              <a:rPr lang="en-US" altLang="ko-KR" smtClean="0"/>
            </a:br>
            <a:endParaRPr lang="en-US" altLang="ko-KR" smtClean="0"/>
          </a:p>
          <a:p>
            <a:r>
              <a:rPr lang="ko-KR" altLang="en-US" smtClean="0"/>
              <a:t>상한을 넘으면 </a:t>
            </a:r>
            <a:r>
              <a:rPr lang="en-US" altLang="ko-KR" smtClean="0"/>
              <a:t>Channel.Flow</a:t>
            </a:r>
            <a:r>
              <a:rPr lang="ko-KR" altLang="en-US" smtClean="0"/>
              <a:t>에서 정지를 보고한다</a:t>
            </a:r>
            <a:r>
              <a:rPr lang="en-US" altLang="ko-KR" smtClean="0"/>
              <a:t>.</a:t>
            </a:r>
            <a:br>
              <a:rPr lang="en-US" altLang="ko-KR" smtClean="0"/>
            </a:br>
            <a:r>
              <a:rPr lang="ko-KR" altLang="en-US" smtClean="0"/>
              <a:t>그 후 다시 떨어지면 </a:t>
            </a:r>
            <a:r>
              <a:rPr lang="en-US" altLang="ko-KR" smtClean="0"/>
              <a:t>Channel.Flow</a:t>
            </a:r>
            <a:r>
              <a:rPr lang="ko-KR" altLang="en-US" smtClean="0"/>
              <a:t>에서 개시를 알려준다</a:t>
            </a:r>
            <a:r>
              <a:rPr lang="en-US" altLang="ko-KR" smtClean="0"/>
              <a:t>.</a:t>
            </a:r>
            <a:br>
              <a:rPr lang="en-US" altLang="ko-KR" smtClean="0"/>
            </a:br>
            <a:endParaRPr lang="en-US" altLang="ko-KR" smtClean="0"/>
          </a:p>
          <a:p>
            <a:r>
              <a:rPr lang="en-US" altLang="ko-KR" smtClean="0"/>
              <a:t>rabbitmq.config</a:t>
            </a:r>
            <a:r>
              <a:rPr lang="ko-KR" altLang="en-US" smtClean="0"/>
              <a:t>에서 상한치를 변경 할 수 있다</a:t>
            </a:r>
            <a:r>
              <a:rPr lang="en-US" altLang="ko-KR"/>
              <a:t>.</a:t>
            </a:r>
            <a:br>
              <a:rPr lang="en-US" altLang="ko-KR"/>
            </a:br>
            <a:r>
              <a:rPr lang="en-US" altLang="ko-KR"/>
              <a:t>[{rabbit, [(vm_memory_high_watermak, O. 8 </a:t>
            </a:r>
            <a:r>
              <a:rPr lang="en-US" altLang="ko-KR" smtClean="0"/>
              <a:t>)])]</a:t>
            </a:r>
            <a:br>
              <a:rPr lang="en-US" altLang="ko-KR" smtClean="0"/>
            </a:br>
            <a:endParaRPr lang="en-US" altLang="ko-KR" smtClean="0"/>
          </a:p>
          <a:p>
            <a:r>
              <a:rPr lang="en-US" altLang="ko-KR" smtClean="0"/>
              <a:t>Queue </a:t>
            </a:r>
            <a:r>
              <a:rPr lang="ko-KR" altLang="en-US" smtClean="0"/>
              <a:t>마다의 메모리 소비량 확인</a:t>
            </a:r>
            <a:endParaRPr lang="ko-KR" altLang="en-US"/>
          </a:p>
        </p:txBody>
      </p:sp>
      <p:sp>
        <p:nvSpPr>
          <p:cNvPr id="3" name="TextBox 2"/>
          <p:cNvSpPr txBox="1"/>
          <p:nvPr/>
        </p:nvSpPr>
        <p:spPr>
          <a:xfrm>
            <a:off x="395536" y="332656"/>
            <a:ext cx="7560840" cy="584775"/>
          </a:xfrm>
          <a:prstGeom prst="rect">
            <a:avLst/>
          </a:prstGeom>
          <a:noFill/>
        </p:spPr>
        <p:txBody>
          <a:bodyPr wrap="square" rtlCol="0">
            <a:spAutoFit/>
          </a:bodyPr>
          <a:lstStyle/>
          <a:p>
            <a:r>
              <a:rPr lang="en-US" altLang="ko-KR" sz="3200" b="1" smtClean="0"/>
              <a:t>1Node</a:t>
            </a:r>
            <a:r>
              <a:rPr lang="ko-KR" altLang="en-US" sz="3200" b="1" smtClean="0"/>
              <a:t>의 </a:t>
            </a:r>
            <a:r>
              <a:rPr lang="en-US" altLang="ko-KR" sz="3200" b="1" smtClean="0"/>
              <a:t>Queue</a:t>
            </a:r>
            <a:r>
              <a:rPr lang="ko-KR" altLang="en-US" sz="3200" b="1" smtClean="0"/>
              <a:t>의 전체 한계치</a:t>
            </a:r>
            <a:endParaRPr lang="ko-KR" altLang="en-US" sz="3200" b="1"/>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53" y="4509120"/>
            <a:ext cx="3962400"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131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23845" y="1268759"/>
            <a:ext cx="8169416" cy="1200329"/>
          </a:xfrm>
          <a:prstGeom prst="rect">
            <a:avLst/>
          </a:prstGeom>
        </p:spPr>
        <p:txBody>
          <a:bodyPr wrap="square">
            <a:spAutoFit/>
          </a:bodyPr>
          <a:lstStyle/>
          <a:p>
            <a:r>
              <a:rPr lang="ko-KR" altLang="en-US" smtClean="0"/>
              <a:t>서버 마다 단일 </a:t>
            </a:r>
            <a:r>
              <a:rPr lang="en-US" altLang="ko-KR" smtClean="0"/>
              <a:t>IConnection</a:t>
            </a:r>
            <a:r>
              <a:rPr lang="ko-KR" altLang="en-US" smtClean="0"/>
              <a:t>을 사용한다</a:t>
            </a:r>
            <a:r>
              <a:rPr lang="en-US" altLang="ko-KR" smtClean="0"/>
              <a:t>. RabbitMQ</a:t>
            </a:r>
            <a:r>
              <a:rPr lang="ko-KR" altLang="en-US" smtClean="0"/>
              <a:t>에서 모든 트래픽은 이 단일 지속적인 접속을 통해서 흐른다</a:t>
            </a:r>
            <a:r>
              <a:rPr lang="en-US" altLang="ko-KR" smtClean="0"/>
              <a:t>.</a:t>
            </a:r>
          </a:p>
          <a:p>
            <a:endParaRPr lang="en-US" altLang="ko-KR" smtClean="0"/>
          </a:p>
          <a:p>
            <a:r>
              <a:rPr lang="en-US" altLang="ko-KR" smtClean="0"/>
              <a:t>IModels</a:t>
            </a:r>
            <a:r>
              <a:rPr lang="ko-KR" altLang="en-US" smtClean="0"/>
              <a:t>는 스레드 세이프 하지 않다</a:t>
            </a:r>
            <a:r>
              <a:rPr lang="en-US" altLang="ko-KR" smtClean="0"/>
              <a:t>.</a:t>
            </a:r>
            <a:endParaRPr lang="ko-KR" altLang="en-US"/>
          </a:p>
        </p:txBody>
      </p:sp>
    </p:spTree>
    <p:extLst>
      <p:ext uri="{BB962C8B-B14F-4D97-AF65-F5344CB8AC3E}">
        <p14:creationId xmlns:p14="http://schemas.microsoft.com/office/powerpoint/2010/main" val="3849131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7560840" cy="584775"/>
          </a:xfrm>
          <a:prstGeom prst="rect">
            <a:avLst/>
          </a:prstGeom>
          <a:noFill/>
        </p:spPr>
        <p:txBody>
          <a:bodyPr wrap="square" rtlCol="0">
            <a:spAutoFit/>
          </a:bodyPr>
          <a:lstStyle/>
          <a:p>
            <a:r>
              <a:rPr lang="ko-KR" altLang="en-US" sz="3200" b="1" smtClean="0"/>
              <a:t>연결</a:t>
            </a:r>
            <a:endParaRPr lang="ko-KR" altLang="en-US" sz="3200" b="1"/>
          </a:p>
        </p:txBody>
      </p:sp>
      <p:sp>
        <p:nvSpPr>
          <p:cNvPr id="4" name="직사각형 3"/>
          <p:cNvSpPr/>
          <p:nvPr/>
        </p:nvSpPr>
        <p:spPr>
          <a:xfrm>
            <a:off x="539552" y="1030153"/>
            <a:ext cx="4552404" cy="2677656"/>
          </a:xfrm>
          <a:prstGeom prst="rect">
            <a:avLst/>
          </a:prstGeom>
          <a:ln>
            <a:solidFill>
              <a:schemeClr val="tx1"/>
            </a:solidFill>
          </a:ln>
        </p:spPr>
        <p:txBody>
          <a:bodyPr wrap="square">
            <a:spAutoFit/>
          </a:bodyPr>
          <a:lstStyle/>
          <a:p>
            <a:r>
              <a:rPr lang="en-US" altLang="ko-KR" sz="1400"/>
              <a:t>var connectionFactory = new ConnectionFactory();</a:t>
            </a:r>
          </a:p>
          <a:p>
            <a:r>
              <a:rPr lang="en-US" altLang="ko-KR" sz="1400"/>
              <a:t>connectionFactory.HostName = "localhost";</a:t>
            </a:r>
          </a:p>
          <a:p>
            <a:r>
              <a:rPr lang="en-US" altLang="ko-KR" sz="1400"/>
              <a:t>connectionFactory.UserName = "justin";</a:t>
            </a:r>
          </a:p>
          <a:p>
            <a:r>
              <a:rPr lang="en-US" altLang="ko-KR" sz="1400"/>
              <a:t>connectionFactory.Password = "greatpass!";</a:t>
            </a:r>
          </a:p>
          <a:p>
            <a:r>
              <a:rPr lang="en-US" altLang="ko-KR" sz="1400" smtClean="0"/>
              <a:t>connectionFactory.VirtualHost </a:t>
            </a:r>
            <a:r>
              <a:rPr lang="en-US" altLang="ko-KR" sz="1400"/>
              <a:t>= </a:t>
            </a:r>
            <a:r>
              <a:rPr lang="en-US" altLang="ko-KR" sz="1400" smtClean="0"/>
              <a:t>"/";</a:t>
            </a:r>
            <a:endParaRPr lang="en-US" altLang="ko-KR" sz="1400"/>
          </a:p>
          <a:p>
            <a:r>
              <a:rPr lang="en-US" altLang="ko-KR" sz="1400" smtClean="0"/>
              <a:t> </a:t>
            </a:r>
            <a:endParaRPr lang="en-US" altLang="ko-KR" sz="1400"/>
          </a:p>
          <a:p>
            <a:r>
              <a:rPr lang="en-US" altLang="ko-KR" sz="1400"/>
              <a:t>using (IConnection connection =</a:t>
            </a:r>
          </a:p>
          <a:p>
            <a:r>
              <a:rPr lang="en-US" altLang="ko-KR" sz="1400"/>
              <a:t>            connectionFactory.CreateConnection())</a:t>
            </a:r>
          </a:p>
          <a:p>
            <a:r>
              <a:rPr lang="en-US" altLang="ko-KR" sz="1400"/>
              <a:t>{</a:t>
            </a:r>
          </a:p>
          <a:p>
            <a:r>
              <a:rPr lang="en-US" altLang="ko-KR" sz="1400"/>
              <a:t>    using (IModel model = connection.CreateModel())</a:t>
            </a:r>
          </a:p>
          <a:p>
            <a:r>
              <a:rPr lang="en-US" altLang="ko-KR" sz="1400"/>
              <a:t>    </a:t>
            </a:r>
            <a:r>
              <a:rPr lang="en-US" altLang="ko-KR" sz="1400" smtClean="0"/>
              <a:t>{     </a:t>
            </a:r>
            <a:r>
              <a:rPr lang="en-US" altLang="ko-KR" sz="1400"/>
              <a:t>}</a:t>
            </a:r>
          </a:p>
          <a:p>
            <a:r>
              <a:rPr lang="en-US" altLang="ko-KR" sz="1400"/>
              <a:t>}</a:t>
            </a:r>
            <a:endParaRPr lang="ko-KR" altLang="en-US" sz="1400"/>
          </a:p>
        </p:txBody>
      </p:sp>
      <p:sp>
        <p:nvSpPr>
          <p:cNvPr id="5" name="직사각형 4"/>
          <p:cNvSpPr/>
          <p:nvPr/>
        </p:nvSpPr>
        <p:spPr>
          <a:xfrm>
            <a:off x="539552" y="3789040"/>
            <a:ext cx="4248472" cy="1815882"/>
          </a:xfrm>
          <a:prstGeom prst="rect">
            <a:avLst/>
          </a:prstGeom>
          <a:ln>
            <a:solidFill>
              <a:schemeClr val="tx1"/>
            </a:solidFill>
          </a:ln>
        </p:spPr>
        <p:txBody>
          <a:bodyPr wrap="square">
            <a:spAutoFit/>
          </a:bodyPr>
          <a:lstStyle/>
          <a:p>
            <a:r>
              <a:rPr lang="en-US" altLang="ko-KR" sz="1400"/>
              <a:t>ConnectionFactory = new ConnectionFactory()</a:t>
            </a:r>
          </a:p>
          <a:p>
            <a:r>
              <a:rPr lang="en-US" altLang="ko-KR" sz="1400"/>
              <a:t>{</a:t>
            </a:r>
          </a:p>
          <a:p>
            <a:r>
              <a:rPr lang="en-US" altLang="ko-KR" sz="1400"/>
              <a:t>	HostName = "localhost",</a:t>
            </a:r>
          </a:p>
          <a:p>
            <a:r>
              <a:rPr lang="en-US" altLang="ko-KR" sz="1400"/>
              <a:t>	Port = 5672,</a:t>
            </a:r>
          </a:p>
          <a:p>
            <a:r>
              <a:rPr lang="en-US" altLang="ko-KR" sz="1400"/>
              <a:t>	UserName = "myapp",</a:t>
            </a:r>
          </a:p>
          <a:p>
            <a:r>
              <a:rPr lang="en-US" altLang="ko-KR" sz="1400"/>
              <a:t>	Password = "password",</a:t>
            </a:r>
          </a:p>
          <a:p>
            <a:r>
              <a:rPr lang="en-US" altLang="ko-KR" sz="1400"/>
              <a:t>	RequestedHeartbeat = 4</a:t>
            </a:r>
            <a:r>
              <a:rPr lang="en-US" altLang="ko-KR" sz="1400" smtClean="0"/>
              <a:t>,</a:t>
            </a:r>
          </a:p>
          <a:p>
            <a:r>
              <a:rPr lang="en-US" altLang="ko-KR" sz="1400" smtClean="0"/>
              <a:t>};</a:t>
            </a:r>
            <a:endParaRPr lang="ko-KR" altLang="en-US" sz="1400"/>
          </a:p>
        </p:txBody>
      </p:sp>
      <p:sp>
        <p:nvSpPr>
          <p:cNvPr id="7" name="직사각형 6"/>
          <p:cNvSpPr/>
          <p:nvPr/>
        </p:nvSpPr>
        <p:spPr>
          <a:xfrm>
            <a:off x="5171724" y="3421604"/>
            <a:ext cx="3744416" cy="2031325"/>
          </a:xfrm>
          <a:prstGeom prst="rect">
            <a:avLst/>
          </a:prstGeom>
        </p:spPr>
        <p:txBody>
          <a:bodyPr wrap="square">
            <a:spAutoFit/>
          </a:bodyPr>
          <a:lstStyle/>
          <a:p>
            <a:r>
              <a:rPr lang="en-US" altLang="ko-KR" sz="1400" smtClean="0"/>
              <a:t>heartbeat </a:t>
            </a:r>
            <a:r>
              <a:rPr lang="en-US" altLang="ko-KR" sz="1400"/>
              <a:t>is what lets your code detect </a:t>
            </a:r>
            <a:r>
              <a:rPr lang="en-US" altLang="ko-KR" sz="1400" smtClean="0"/>
              <a:t>problems communicating </a:t>
            </a:r>
            <a:r>
              <a:rPr lang="en-US" altLang="ko-KR" sz="1400"/>
              <a:t>with the RabbitMQ </a:t>
            </a:r>
            <a:r>
              <a:rPr lang="en-US" altLang="ko-KR" sz="1400" smtClean="0"/>
              <a:t>server</a:t>
            </a:r>
            <a:r>
              <a:rPr lang="en-US" altLang="ko-KR" sz="1400"/>
              <a:t>. A heartbeat of 4 </a:t>
            </a:r>
            <a:r>
              <a:rPr lang="en-US" altLang="ko-KR" sz="1400" smtClean="0"/>
              <a:t>will cause </a:t>
            </a:r>
            <a:r>
              <a:rPr lang="en-US" altLang="ko-KR" sz="1400"/>
              <a:t>the server to send a heartbeat 'ping' message every 4 seconds. </a:t>
            </a:r>
            <a:r>
              <a:rPr lang="en-US" altLang="ko-KR" sz="1400" smtClean="0"/>
              <a:t>If </a:t>
            </a:r>
            <a:r>
              <a:rPr lang="en-US" altLang="ko-KR" sz="1400"/>
              <a:t>the client has </a:t>
            </a:r>
            <a:r>
              <a:rPr lang="en-US" altLang="ko-KR" sz="1400" smtClean="0"/>
              <a:t>not received </a:t>
            </a:r>
            <a:r>
              <a:rPr lang="en-US" altLang="ko-KR" sz="1400"/>
              <a:t>a ping in 8 seconds (heartbeat*2) then </a:t>
            </a:r>
            <a:r>
              <a:rPr lang="en-US" altLang="ko-KR" sz="1400" smtClean="0"/>
              <a:t>it </a:t>
            </a:r>
            <a:r>
              <a:rPr lang="en-US" altLang="ko-KR" sz="1400"/>
              <a:t>will consider the connection to be bad and throw a ConnectionShutdown event.</a:t>
            </a:r>
          </a:p>
        </p:txBody>
      </p:sp>
      <p:cxnSp>
        <p:nvCxnSpPr>
          <p:cNvPr id="9" name="직선 화살표 연결선 8"/>
          <p:cNvCxnSpPr/>
          <p:nvPr/>
        </p:nvCxnSpPr>
        <p:spPr>
          <a:xfrm flipH="1">
            <a:off x="3563888" y="4437112"/>
            <a:ext cx="1605880" cy="792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539552" y="5661248"/>
            <a:ext cx="7632848" cy="1169551"/>
          </a:xfrm>
          <a:prstGeom prst="rect">
            <a:avLst/>
          </a:prstGeom>
          <a:ln>
            <a:solidFill>
              <a:schemeClr val="tx1"/>
            </a:solidFill>
          </a:ln>
        </p:spPr>
        <p:txBody>
          <a:bodyPr wrap="square">
            <a:spAutoFit/>
          </a:bodyPr>
          <a:lstStyle/>
          <a:p>
            <a:r>
              <a:rPr lang="en-US" altLang="ko-KR" sz="1400"/>
              <a:t>RabbitMQ.Client.ConnectionFactory factory = new RabbitMQ.Client.ConnectionFactory();</a:t>
            </a:r>
          </a:p>
          <a:p>
            <a:r>
              <a:rPr lang="en-US" altLang="ko-KR" sz="1400"/>
              <a:t>factory.Endpoint = new AmqpTcpEndpoint(server);</a:t>
            </a:r>
          </a:p>
          <a:p>
            <a:r>
              <a:rPr lang="en-US" altLang="ko-KR" sz="1400"/>
              <a:t>factory.UserName = userName;</a:t>
            </a:r>
          </a:p>
          <a:p>
            <a:r>
              <a:rPr lang="en-US" altLang="ko-KR" sz="1400"/>
              <a:t>factory.Password = password</a:t>
            </a:r>
            <a:r>
              <a:rPr lang="en-US" altLang="ko-KR" sz="1400" smtClean="0"/>
              <a:t>;</a:t>
            </a:r>
            <a:endParaRPr lang="en-US" altLang="ko-KR" sz="1400"/>
          </a:p>
          <a:p>
            <a:r>
              <a:rPr lang="en-US" altLang="ko-KR" sz="1400"/>
              <a:t>IConnection Connection = factory.CreateConnection();</a:t>
            </a:r>
            <a:endParaRPr lang="ko-KR" altLang="en-US" sz="1400"/>
          </a:p>
        </p:txBody>
      </p:sp>
    </p:spTree>
    <p:extLst>
      <p:ext uri="{BB962C8B-B14F-4D97-AF65-F5344CB8AC3E}">
        <p14:creationId xmlns:p14="http://schemas.microsoft.com/office/powerpoint/2010/main" val="4178081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332656"/>
            <a:ext cx="7560840" cy="584775"/>
          </a:xfrm>
          <a:prstGeom prst="rect">
            <a:avLst/>
          </a:prstGeom>
          <a:noFill/>
        </p:spPr>
        <p:txBody>
          <a:bodyPr wrap="square" rtlCol="0">
            <a:spAutoFit/>
          </a:bodyPr>
          <a:lstStyle/>
          <a:p>
            <a:r>
              <a:rPr lang="en-US" altLang="ko-KR" sz="3200" b="1" smtClean="0"/>
              <a:t>CreateModel</a:t>
            </a:r>
            <a:endParaRPr lang="ko-KR" altLang="en-US" sz="3200" b="1"/>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556791"/>
            <a:ext cx="5959123" cy="3439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1400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7560840" cy="584775"/>
          </a:xfrm>
          <a:prstGeom prst="rect">
            <a:avLst/>
          </a:prstGeom>
          <a:noFill/>
        </p:spPr>
        <p:txBody>
          <a:bodyPr wrap="square" rtlCol="0">
            <a:spAutoFit/>
          </a:bodyPr>
          <a:lstStyle/>
          <a:p>
            <a:r>
              <a:rPr lang="en-US" altLang="ko-KR" sz="3200" b="1"/>
              <a:t>AMQP App Config Section</a:t>
            </a:r>
            <a:endParaRPr lang="ko-KR" altLang="en-US" sz="3200" b="1"/>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204912"/>
            <a:ext cx="7209092" cy="481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9569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733425"/>
            <a:ext cx="6648450"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78503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7560840" cy="584775"/>
          </a:xfrm>
          <a:prstGeom prst="rect">
            <a:avLst/>
          </a:prstGeom>
          <a:noFill/>
        </p:spPr>
        <p:txBody>
          <a:bodyPr wrap="square" rtlCol="0">
            <a:spAutoFit/>
          </a:bodyPr>
          <a:lstStyle/>
          <a:p>
            <a:r>
              <a:rPr lang="ko-KR" altLang="en-US" sz="3200" b="1" smtClean="0"/>
              <a:t>이벤트로 소비하기</a:t>
            </a:r>
            <a:endParaRPr lang="ko-KR" altLang="en-US" sz="3200" b="1"/>
          </a:p>
        </p:txBody>
      </p:sp>
      <p:sp>
        <p:nvSpPr>
          <p:cNvPr id="3" name="직사각형 2"/>
          <p:cNvSpPr/>
          <p:nvPr/>
        </p:nvSpPr>
        <p:spPr>
          <a:xfrm>
            <a:off x="403677" y="1340768"/>
            <a:ext cx="8352928" cy="1815882"/>
          </a:xfrm>
          <a:prstGeom prst="rect">
            <a:avLst/>
          </a:prstGeom>
        </p:spPr>
        <p:txBody>
          <a:bodyPr wrap="square">
            <a:spAutoFit/>
          </a:bodyPr>
          <a:lstStyle/>
          <a:p>
            <a:r>
              <a:rPr lang="en-US" altLang="ko-KR" sz="1400"/>
              <a:t>QueueingBasicConsumer consumer = new QueueingBasicConsumer(channel);</a:t>
            </a:r>
          </a:p>
          <a:p>
            <a:r>
              <a:rPr lang="en-US" altLang="ko-KR" sz="1400"/>
              <a:t>channel.BasicConsume(queueName, true, consumer</a:t>
            </a:r>
            <a:r>
              <a:rPr lang="en-US" altLang="ko-KR" sz="1400" smtClean="0"/>
              <a:t>);</a:t>
            </a:r>
          </a:p>
          <a:p>
            <a:endParaRPr lang="en-US" altLang="ko-KR" sz="1400"/>
          </a:p>
          <a:p>
            <a:r>
              <a:rPr lang="en-US" altLang="ko-KR" sz="1400" smtClean="0"/>
              <a:t>while </a:t>
            </a:r>
            <a:r>
              <a:rPr lang="en-US" altLang="ko-KR" sz="1400"/>
              <a:t>(true)</a:t>
            </a:r>
          </a:p>
          <a:p>
            <a:r>
              <a:rPr lang="en-US" altLang="ko-KR" sz="1400"/>
              <a:t>{</a:t>
            </a:r>
          </a:p>
          <a:p>
            <a:r>
              <a:rPr lang="en-US" altLang="ko-KR" sz="1400"/>
              <a:t>	BasicDeliverEventArgs e = (BasicDeliverEventArgs) consumer.Queue.Dequeue();</a:t>
            </a:r>
          </a:p>
          <a:p>
            <a:r>
              <a:rPr lang="en-US" altLang="ko-KR" sz="1400"/>
              <a:t>	Console.WriteLine(Encoding.ASCII.GetString(e.Body));</a:t>
            </a:r>
          </a:p>
          <a:p>
            <a:r>
              <a:rPr lang="en-US" altLang="ko-KR" sz="1400"/>
              <a:t>}</a:t>
            </a:r>
            <a:endParaRPr lang="ko-KR" altLang="en-US" sz="1400"/>
          </a:p>
        </p:txBody>
      </p:sp>
      <p:sp>
        <p:nvSpPr>
          <p:cNvPr id="4" name="TextBox 3"/>
          <p:cNvSpPr txBox="1"/>
          <p:nvPr/>
        </p:nvSpPr>
        <p:spPr>
          <a:xfrm>
            <a:off x="6732240" y="2223281"/>
            <a:ext cx="720080" cy="307777"/>
          </a:xfrm>
          <a:prstGeom prst="rect">
            <a:avLst/>
          </a:prstGeom>
          <a:noFill/>
        </p:spPr>
        <p:txBody>
          <a:bodyPr wrap="square" rtlCol="0">
            <a:spAutoFit/>
          </a:bodyPr>
          <a:lstStyle/>
          <a:p>
            <a:r>
              <a:rPr lang="ko-KR" altLang="en-US" sz="1400" b="1" smtClean="0">
                <a:solidFill>
                  <a:srgbClr val="FF0000"/>
                </a:solidFill>
              </a:rPr>
              <a:t>블럭킹</a:t>
            </a:r>
            <a:endParaRPr lang="ko-KR" altLang="en-US" sz="1400" b="1">
              <a:solidFill>
                <a:srgbClr val="FF0000"/>
              </a:solidFill>
            </a:endParaRPr>
          </a:p>
        </p:txBody>
      </p:sp>
      <p:sp>
        <p:nvSpPr>
          <p:cNvPr id="5" name="직사각형 4"/>
          <p:cNvSpPr/>
          <p:nvPr/>
        </p:nvSpPr>
        <p:spPr>
          <a:xfrm>
            <a:off x="456699" y="4149080"/>
            <a:ext cx="8169416" cy="646331"/>
          </a:xfrm>
          <a:prstGeom prst="rect">
            <a:avLst/>
          </a:prstGeom>
        </p:spPr>
        <p:txBody>
          <a:bodyPr wrap="square">
            <a:spAutoFit/>
          </a:bodyPr>
          <a:lstStyle/>
          <a:p>
            <a:r>
              <a:rPr lang="en-US" altLang="ko-KR" smtClean="0"/>
              <a:t>EventingBasicConsumer</a:t>
            </a:r>
            <a:r>
              <a:rPr lang="ko-KR" altLang="en-US" smtClean="0"/>
              <a:t>를 사용하여 블럭킹하지 않고 이벤트를 발생하여 처리한다</a:t>
            </a:r>
            <a:r>
              <a:rPr lang="en-US" altLang="ko-KR" smtClean="0"/>
              <a:t>.</a:t>
            </a:r>
            <a:endParaRPr lang="ko-KR" altLang="en-US"/>
          </a:p>
        </p:txBody>
      </p:sp>
    </p:spTree>
    <p:extLst>
      <p:ext uri="{BB962C8B-B14F-4D97-AF65-F5344CB8AC3E}">
        <p14:creationId xmlns:p14="http://schemas.microsoft.com/office/powerpoint/2010/main" val="276627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4968552" cy="584775"/>
          </a:xfrm>
          <a:prstGeom prst="rect">
            <a:avLst/>
          </a:prstGeom>
          <a:noFill/>
        </p:spPr>
        <p:txBody>
          <a:bodyPr wrap="square" rtlCol="0">
            <a:spAutoFit/>
          </a:bodyPr>
          <a:lstStyle/>
          <a:p>
            <a:r>
              <a:rPr lang="ko-KR" altLang="en-US" sz="3200" b="1" smtClean="0"/>
              <a:t>계정</a:t>
            </a:r>
            <a:endParaRPr lang="ko-KR" altLang="en-US" sz="3200" b="1"/>
          </a:p>
        </p:txBody>
      </p:sp>
      <p:sp>
        <p:nvSpPr>
          <p:cNvPr id="3" name="TextBox 2"/>
          <p:cNvSpPr txBox="1"/>
          <p:nvPr/>
        </p:nvSpPr>
        <p:spPr>
          <a:xfrm>
            <a:off x="467544" y="1196752"/>
            <a:ext cx="8208912" cy="5632311"/>
          </a:xfrm>
          <a:prstGeom prst="rect">
            <a:avLst/>
          </a:prstGeom>
          <a:noFill/>
        </p:spPr>
        <p:txBody>
          <a:bodyPr wrap="square" rtlCol="0">
            <a:spAutoFit/>
          </a:bodyPr>
          <a:lstStyle/>
          <a:p>
            <a:pPr marL="285750" indent="-285750">
              <a:buFont typeface="Wingdings" panose="05000000000000000000" pitchFamily="2" charset="2"/>
              <a:buChar char="§"/>
            </a:pPr>
            <a:r>
              <a:rPr lang="en-US" altLang="ko-KR" smtClean="0"/>
              <a:t>http://www.rabbitmq.com/access-control.html</a:t>
            </a:r>
            <a:br>
              <a:rPr lang="en-US" altLang="ko-KR" smtClean="0"/>
            </a:br>
            <a:endParaRPr lang="en-US" altLang="ko-KR" smtClean="0"/>
          </a:p>
          <a:p>
            <a:pPr marL="285750" indent="-285750">
              <a:buFont typeface="Wingdings" panose="05000000000000000000" pitchFamily="2" charset="2"/>
              <a:buChar char="§"/>
            </a:pPr>
            <a:r>
              <a:rPr lang="ko-KR" altLang="en-US" smtClean="0"/>
              <a:t>기본으로 </a:t>
            </a:r>
            <a:r>
              <a:rPr lang="en-US" altLang="ko-KR" smtClean="0"/>
              <a:t>'guest' </a:t>
            </a:r>
            <a:r>
              <a:rPr lang="ko-KR" altLang="en-US" smtClean="0"/>
              <a:t>계정을 사용할 수 있다</a:t>
            </a:r>
            <a:r>
              <a:rPr lang="en-US" altLang="ko-KR" smtClean="0"/>
              <a:t>(</a:t>
            </a:r>
            <a:r>
              <a:rPr lang="ko-KR" altLang="en-US" smtClean="0"/>
              <a:t>암호도 </a:t>
            </a:r>
            <a:r>
              <a:rPr lang="en-US" altLang="ko-KR" smtClean="0"/>
              <a:t>guest)</a:t>
            </a:r>
            <a:br>
              <a:rPr lang="en-US" altLang="ko-KR" smtClean="0"/>
            </a:br>
            <a:r>
              <a:rPr lang="en-US" altLang="ko-KR" smtClean="0"/>
              <a:t>guest</a:t>
            </a:r>
            <a:r>
              <a:rPr lang="ko-KR" altLang="en-US" smtClean="0"/>
              <a:t>는 </a:t>
            </a:r>
            <a:r>
              <a:rPr lang="en-US" altLang="ko-KR" smtClean="0"/>
              <a:t>localhost </a:t>
            </a:r>
            <a:r>
              <a:rPr lang="ko-KR" altLang="en-US" smtClean="0"/>
              <a:t>접속에서만 사용 할 수 있다</a:t>
            </a:r>
            <a:r>
              <a:rPr lang="en-US" altLang="ko-KR" smtClean="0"/>
              <a:t/>
            </a:r>
            <a:br>
              <a:rPr lang="en-US" altLang="ko-KR" smtClean="0"/>
            </a:br>
            <a:endParaRPr lang="en-US" altLang="ko-KR" smtClean="0"/>
          </a:p>
          <a:p>
            <a:pPr marL="285750" indent="-285750">
              <a:buFont typeface="Wingdings" panose="05000000000000000000" pitchFamily="2" charset="2"/>
              <a:buChar char="§"/>
            </a:pPr>
            <a:r>
              <a:rPr lang="ko-KR" altLang="en-US" smtClean="0"/>
              <a:t>설정</a:t>
            </a:r>
            <a:r>
              <a:rPr lang="en-US" altLang="ko-KR" smtClean="0"/>
              <a:t> </a:t>
            </a:r>
            <a:r>
              <a:rPr lang="ko-KR" altLang="en-US" smtClean="0"/>
              <a:t>파일에 계정을 등록</a:t>
            </a:r>
            <a:r>
              <a:rPr lang="en-US" altLang="ko-KR" smtClean="0"/>
              <a:t/>
            </a:r>
            <a:br>
              <a:rPr lang="en-US" altLang="ko-KR" smtClean="0"/>
            </a:br>
            <a:endParaRPr lang="en-US" altLang="ko-KR" smtClean="0"/>
          </a:p>
          <a:p>
            <a:pPr marL="285750" indent="-285750">
              <a:buFont typeface="Wingdings" panose="05000000000000000000" pitchFamily="2" charset="2"/>
              <a:buChar char="§"/>
            </a:pPr>
            <a:r>
              <a:rPr lang="ko-KR" altLang="en-US" smtClean="0"/>
              <a:t>커맨드라인으로 계정 등록</a:t>
            </a:r>
            <a:r>
              <a:rPr lang="en-US" altLang="ko-KR" smtClean="0"/>
              <a:t/>
            </a:r>
            <a:br>
              <a:rPr lang="en-US" altLang="ko-KR" smtClean="0"/>
            </a:br>
            <a:r>
              <a:rPr lang="en-US" altLang="ko-KR" smtClean="0"/>
              <a:t>rabbitmqctl add_user "</a:t>
            </a:r>
            <a:r>
              <a:rPr lang="ko-KR" altLang="en-US" smtClean="0"/>
              <a:t>계정</a:t>
            </a:r>
            <a:r>
              <a:rPr lang="en-US" altLang="ko-KR" smtClean="0"/>
              <a:t>" "</a:t>
            </a:r>
            <a:r>
              <a:rPr lang="ko-KR" altLang="en-US" smtClean="0"/>
              <a:t>패스워드</a:t>
            </a:r>
            <a:r>
              <a:rPr lang="en-US" altLang="ko-KR" smtClean="0"/>
              <a:t>"</a:t>
            </a:r>
            <a:br>
              <a:rPr lang="en-US" altLang="ko-KR" smtClean="0"/>
            </a:br>
            <a:endParaRPr lang="en-US" altLang="ko-KR" smtClean="0"/>
          </a:p>
          <a:p>
            <a:pPr marL="285750" indent="-285750">
              <a:buFont typeface="Wingdings" panose="05000000000000000000" pitchFamily="2" charset="2"/>
              <a:buChar char="§"/>
            </a:pPr>
            <a:r>
              <a:rPr lang="ko-KR" altLang="en-US" smtClean="0"/>
              <a:t>퍼미션</a:t>
            </a:r>
            <a:r>
              <a:rPr lang="en-US" altLang="ko-KR" smtClean="0"/>
              <a:t>(</a:t>
            </a:r>
            <a:r>
              <a:rPr lang="ko-KR" altLang="en-US" smtClean="0"/>
              <a:t>권한</a:t>
            </a:r>
            <a:r>
              <a:rPr lang="en-US" altLang="ko-KR" smtClean="0"/>
              <a:t>) </a:t>
            </a:r>
            <a:r>
              <a:rPr lang="ko-KR" altLang="en-US" smtClean="0"/>
              <a:t>부여</a:t>
            </a:r>
            <a:r>
              <a:rPr lang="en-US" altLang="ko-KR" smtClean="0"/>
              <a:t>(</a:t>
            </a:r>
            <a:r>
              <a:rPr lang="ko-KR" altLang="en-US" smtClean="0"/>
              <a:t>커맨드라인으로</a:t>
            </a:r>
            <a:r>
              <a:rPr lang="en-US" altLang="ko-KR" smtClean="0"/>
              <a:t>)</a:t>
            </a:r>
            <a:br>
              <a:rPr lang="en-US" altLang="ko-KR" smtClean="0"/>
            </a:br>
            <a:r>
              <a:rPr lang="en-US" altLang="ko-KR" smtClean="0"/>
              <a:t>rabbitmqctl set_permissions -p / testuser ".*" ".*" ".*"</a:t>
            </a:r>
            <a:br>
              <a:rPr lang="en-US" altLang="ko-KR" smtClean="0"/>
            </a:br>
            <a:r>
              <a:rPr lang="ko-KR" altLang="en-US" smtClean="0"/>
              <a:t>퍼미션은 정규표현으로 지정</a:t>
            </a:r>
            <a:r>
              <a:rPr lang="en-US" altLang="ko-KR" smtClean="0"/>
              <a:t>. </a:t>
            </a:r>
            <a:r>
              <a:rPr lang="ko-KR" altLang="en-US" smtClean="0"/>
              <a:t>퍼미션 대상은 </a:t>
            </a:r>
            <a:r>
              <a:rPr lang="en-US" altLang="ko-KR" smtClean="0"/>
              <a:t>Configure, Write, Read.</a:t>
            </a:r>
          </a:p>
          <a:p>
            <a:pPr marL="285750" indent="-285750">
              <a:buFont typeface="Wingdings" panose="05000000000000000000" pitchFamily="2" charset="2"/>
              <a:buChar char="§"/>
            </a:pPr>
            <a:r>
              <a:rPr lang="ko-KR" altLang="en-US" smtClean="0"/>
              <a:t>관리자 권한 주기</a:t>
            </a:r>
            <a:r>
              <a:rPr lang="en-US" altLang="ko-KR"/>
              <a:t/>
            </a:r>
            <a:br>
              <a:rPr lang="en-US" altLang="ko-KR"/>
            </a:br>
            <a:r>
              <a:rPr lang="en-US" altLang="ko-KR"/>
              <a:t>rabbitmqctl set_user_tags tonyg administrator</a:t>
            </a:r>
            <a:r>
              <a:rPr lang="en-US" altLang="ko-KR" smtClean="0"/>
              <a:t/>
            </a:r>
            <a:br>
              <a:rPr lang="en-US" altLang="ko-KR" smtClean="0"/>
            </a:br>
            <a:endParaRPr lang="en-US" altLang="ko-KR" smtClean="0"/>
          </a:p>
          <a:p>
            <a:pPr marL="285750" indent="-285750">
              <a:buFont typeface="Wingdings" panose="05000000000000000000" pitchFamily="2" charset="2"/>
              <a:buChar char="§"/>
            </a:pPr>
            <a:r>
              <a:rPr lang="ko-KR" altLang="en-US" smtClean="0"/>
              <a:t>퍼미션 확인</a:t>
            </a:r>
            <a:r>
              <a:rPr lang="en-US" altLang="ko-KR" smtClean="0"/>
              <a:t/>
            </a:r>
            <a:br>
              <a:rPr lang="en-US" altLang="ko-KR" smtClean="0"/>
            </a:br>
            <a:r>
              <a:rPr lang="en-US" altLang="ko-KR" smtClean="0"/>
              <a:t>rabbitmqctl list_permissions</a:t>
            </a:r>
            <a:br>
              <a:rPr lang="en-US" altLang="ko-KR" smtClean="0"/>
            </a:br>
            <a:endParaRPr lang="en-US" altLang="ko-KR" smtClean="0"/>
          </a:p>
          <a:p>
            <a:pPr marL="285750" indent="-285750">
              <a:buFont typeface="Wingdings" panose="05000000000000000000" pitchFamily="2" charset="2"/>
              <a:buChar char="§"/>
            </a:pPr>
            <a:r>
              <a:rPr lang="ko-KR" altLang="en-US" smtClean="0"/>
              <a:t>웹기반 관리 툴에서 관리할 수 있다</a:t>
            </a:r>
            <a:r>
              <a:rPr lang="en-US" altLang="ko-KR" smtClean="0"/>
              <a:t>.</a:t>
            </a:r>
          </a:p>
        </p:txBody>
      </p:sp>
    </p:spTree>
    <p:extLst>
      <p:ext uri="{BB962C8B-B14F-4D97-AF65-F5344CB8AC3E}">
        <p14:creationId xmlns:p14="http://schemas.microsoft.com/office/powerpoint/2010/main" val="42133137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611560" y="332656"/>
            <a:ext cx="7920880" cy="6124754"/>
          </a:xfrm>
          <a:prstGeom prst="rect">
            <a:avLst/>
          </a:prstGeom>
        </p:spPr>
        <p:txBody>
          <a:bodyPr wrap="square">
            <a:spAutoFit/>
          </a:bodyPr>
          <a:lstStyle/>
          <a:p>
            <a:r>
              <a:rPr lang="en-US" altLang="ko-KR" sz="1400"/>
              <a:t>const string EXCHANGE_NAME = "EXCHANGE3";</a:t>
            </a:r>
          </a:p>
          <a:p>
            <a:r>
              <a:rPr lang="en-US" altLang="ko-KR" sz="1400"/>
              <a:t>ConnectionFactory factory = new ConnectionFactory();</a:t>
            </a:r>
          </a:p>
          <a:p>
            <a:endParaRPr lang="en-US" altLang="ko-KR" sz="1400"/>
          </a:p>
          <a:p>
            <a:r>
              <a:rPr lang="en-US" altLang="ko-KR" sz="1400"/>
              <a:t>using (IConnection connection = factory.CreateConnection())</a:t>
            </a:r>
          </a:p>
          <a:p>
            <a:r>
              <a:rPr lang="en-US" altLang="ko-KR" sz="1400"/>
              <a:t>{</a:t>
            </a:r>
          </a:p>
          <a:p>
            <a:r>
              <a:rPr lang="en-US" altLang="ko-KR" sz="1400" smtClean="0"/>
              <a:t>   using </a:t>
            </a:r>
            <a:r>
              <a:rPr lang="en-US" altLang="ko-KR" sz="1400"/>
              <a:t>(IModel channel = connection.CreateModel())</a:t>
            </a:r>
          </a:p>
          <a:p>
            <a:r>
              <a:rPr lang="en-US" altLang="ko-KR" sz="1400" smtClean="0"/>
              <a:t>   {</a:t>
            </a:r>
            <a:endParaRPr lang="en-US" altLang="ko-KR" sz="1400"/>
          </a:p>
          <a:p>
            <a:r>
              <a:rPr lang="en-US" altLang="ko-KR" sz="1400"/>
              <a:t>	channel.ExchangeDeclare(EXCHANGE_NAME, ExchangeType.Topic, false, true, null);</a:t>
            </a:r>
          </a:p>
          <a:p>
            <a:endParaRPr lang="en-US" altLang="ko-KR" sz="1400"/>
          </a:p>
          <a:p>
            <a:r>
              <a:rPr lang="en-US" altLang="ko-KR" sz="1400"/>
              <a:t>	string queueName = channel.QueueDeclare();</a:t>
            </a:r>
          </a:p>
          <a:p>
            <a:endParaRPr lang="en-US" altLang="ko-KR" sz="1400"/>
          </a:p>
          <a:p>
            <a:r>
              <a:rPr lang="en-US" altLang="ko-KR" sz="1400"/>
              <a:t>	</a:t>
            </a:r>
            <a:r>
              <a:rPr lang="en-US" altLang="ko-KR" sz="1400" b="1"/>
              <a:t>EventingBasicConsumer consumer = new EventingBasicConsumer();</a:t>
            </a:r>
          </a:p>
          <a:p>
            <a:r>
              <a:rPr lang="en-US" altLang="ko-KR" sz="1400" b="1"/>
              <a:t>	consumer.Received += (o, e) =&gt;</a:t>
            </a:r>
          </a:p>
          <a:p>
            <a:r>
              <a:rPr lang="en-US" altLang="ko-KR" sz="1400" b="1"/>
              <a:t>			</a:t>
            </a:r>
            <a:r>
              <a:rPr lang="en-US" altLang="ko-KR" sz="1400" b="1" smtClean="0"/>
              <a:t>{</a:t>
            </a:r>
            <a:endParaRPr lang="en-US" altLang="ko-KR" sz="1400" b="1"/>
          </a:p>
          <a:p>
            <a:r>
              <a:rPr lang="en-US" altLang="ko-KR" sz="1400" b="1"/>
              <a:t>			</a:t>
            </a:r>
            <a:r>
              <a:rPr lang="en-US" altLang="ko-KR" sz="1400" b="1" smtClean="0"/>
              <a:t>    string </a:t>
            </a:r>
            <a:r>
              <a:rPr lang="en-US" altLang="ko-KR" sz="1400" b="1"/>
              <a:t>data = Encoding.ASCII.GetString(e.Body);</a:t>
            </a:r>
          </a:p>
          <a:p>
            <a:r>
              <a:rPr lang="en-US" altLang="ko-KR" sz="1400" b="1"/>
              <a:t>			</a:t>
            </a:r>
            <a:r>
              <a:rPr lang="en-US" altLang="ko-KR" sz="1400" b="1" smtClean="0"/>
              <a:t>    </a:t>
            </a:r>
            <a:r>
              <a:rPr lang="en-US" altLang="ko-KR" sz="1400" b="1"/>
              <a:t>Console.WriteLine(data);</a:t>
            </a:r>
          </a:p>
          <a:p>
            <a:r>
              <a:rPr lang="en-US" altLang="ko-KR" sz="1400" b="1"/>
              <a:t>			</a:t>
            </a:r>
            <a:r>
              <a:rPr lang="en-US" altLang="ko-KR" sz="1400" b="1" smtClean="0"/>
              <a:t> </a:t>
            </a:r>
            <a:r>
              <a:rPr lang="en-US" altLang="ko-KR" sz="1400" b="1"/>
              <a:t>};</a:t>
            </a:r>
          </a:p>
          <a:p>
            <a:endParaRPr lang="en-US" altLang="ko-KR" sz="1400"/>
          </a:p>
          <a:p>
            <a:r>
              <a:rPr lang="en-US" altLang="ko-KR" sz="1400"/>
              <a:t>	string consumerTag = channel.BasicConsume(queueName, true, consumer);</a:t>
            </a:r>
          </a:p>
          <a:p>
            <a:endParaRPr lang="en-US" altLang="ko-KR" sz="1400"/>
          </a:p>
          <a:p>
            <a:r>
              <a:rPr lang="en-US" altLang="ko-KR" sz="1400"/>
              <a:t>	channel.QueueBind(queueName, EXCHANGE_NAME, "myTopic");</a:t>
            </a:r>
          </a:p>
          <a:p>
            <a:endParaRPr lang="en-US" altLang="ko-KR" sz="1400" smtClean="0"/>
          </a:p>
          <a:p>
            <a:r>
              <a:rPr lang="en-US" altLang="ko-KR" sz="1400"/>
              <a:t>	Console.WriteLine("Listening press ENTER to quit");</a:t>
            </a:r>
          </a:p>
          <a:p>
            <a:r>
              <a:rPr lang="en-US" altLang="ko-KR" sz="1400"/>
              <a:t>	Console.ReadLine();</a:t>
            </a:r>
          </a:p>
          <a:p>
            <a:r>
              <a:rPr lang="en-US" altLang="ko-KR" sz="1400"/>
              <a:t>	channel.QueueUnbind(queueName, EXCHANGE_NAME, "myTopic", null);</a:t>
            </a:r>
          </a:p>
          <a:p>
            <a:r>
              <a:rPr lang="en-US" altLang="ko-KR" sz="1400" smtClean="0"/>
              <a:t>   }</a:t>
            </a:r>
            <a:endParaRPr lang="en-US" altLang="ko-KR" sz="1400"/>
          </a:p>
          <a:p>
            <a:r>
              <a:rPr lang="en-US" altLang="ko-KR" sz="1400"/>
              <a:t>}</a:t>
            </a:r>
            <a:endParaRPr lang="ko-KR" altLang="en-US" sz="1400"/>
          </a:p>
        </p:txBody>
      </p:sp>
    </p:spTree>
    <p:extLst>
      <p:ext uri="{BB962C8B-B14F-4D97-AF65-F5344CB8AC3E}">
        <p14:creationId xmlns:p14="http://schemas.microsoft.com/office/powerpoint/2010/main" val="2300452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731561" y="476672"/>
            <a:ext cx="7416824" cy="3046988"/>
          </a:xfrm>
          <a:prstGeom prst="rect">
            <a:avLst/>
          </a:prstGeom>
          <a:ln>
            <a:solidFill>
              <a:schemeClr val="tx1"/>
            </a:solidFill>
          </a:ln>
        </p:spPr>
        <p:txBody>
          <a:bodyPr wrap="square">
            <a:spAutoFit/>
          </a:bodyPr>
          <a:lstStyle/>
          <a:p>
            <a:r>
              <a:rPr lang="en-US" altLang="ko-KR" sz="1200"/>
              <a:t>private void ProcessQueue()</a:t>
            </a:r>
          </a:p>
          <a:p>
            <a:r>
              <a:rPr lang="en-US" altLang="ko-KR" sz="1200"/>
              <a:t>{</a:t>
            </a:r>
          </a:p>
          <a:p>
            <a:r>
              <a:rPr lang="en-US" altLang="ko-KR" sz="1200"/>
              <a:t>     var consumer = new Consumer();</a:t>
            </a:r>
          </a:p>
          <a:p>
            <a:r>
              <a:rPr lang="en-US" altLang="ko-KR" sz="1200"/>
              <a:t>     consumer.ReadFromQueue(ProcessMessage, RaiseException, </a:t>
            </a:r>
            <a:endParaRPr lang="en-US" altLang="ko-KR" sz="1200" smtClean="0"/>
          </a:p>
          <a:p>
            <a:r>
              <a:rPr lang="en-US" altLang="ko-KR" sz="1200"/>
              <a:t>	</a:t>
            </a:r>
            <a:r>
              <a:rPr lang="en-US" altLang="ko-KR" sz="1200" smtClean="0"/>
              <a:t>		"</a:t>
            </a:r>
            <a:r>
              <a:rPr lang="en-US" altLang="ko-KR" sz="1200"/>
              <a:t>ExchangeName", "QueueName", string.Empty);</a:t>
            </a:r>
          </a:p>
          <a:p>
            <a:r>
              <a:rPr lang="en-US" altLang="ko-KR" sz="1200"/>
              <a:t>}</a:t>
            </a:r>
          </a:p>
          <a:p>
            <a:r>
              <a:rPr lang="en-US" altLang="ko-KR" sz="1200"/>
              <a:t> </a:t>
            </a:r>
          </a:p>
          <a:p>
            <a:r>
              <a:rPr lang="en-US" altLang="ko-KR" sz="1200"/>
              <a:t>private void ProcessMessage(string message, Consumer consumer, ulong deliveryTag)</a:t>
            </a:r>
          </a:p>
          <a:p>
            <a:r>
              <a:rPr lang="en-US" altLang="ko-KR" sz="1200"/>
              <a:t>{</a:t>
            </a:r>
          </a:p>
          <a:p>
            <a:r>
              <a:rPr lang="en-US" altLang="ko-KR" sz="1200"/>
              <a:t>     // logic to process your message goes here</a:t>
            </a:r>
          </a:p>
          <a:p>
            <a:r>
              <a:rPr lang="en-US" altLang="ko-KR" sz="1200"/>
              <a:t>}</a:t>
            </a:r>
          </a:p>
          <a:p>
            <a:r>
              <a:rPr lang="en-US" altLang="ko-KR" sz="1200"/>
              <a:t> </a:t>
            </a:r>
          </a:p>
          <a:p>
            <a:r>
              <a:rPr lang="en-US" altLang="ko-KR" sz="1200"/>
              <a:t>private void RaiseException(Exception ex, Consumer consumer, ulong deliveryTag)</a:t>
            </a:r>
          </a:p>
          <a:p>
            <a:r>
              <a:rPr lang="en-US" altLang="ko-KR" sz="1200"/>
              <a:t>{</a:t>
            </a:r>
          </a:p>
          <a:p>
            <a:r>
              <a:rPr lang="en-US" altLang="ko-KR" sz="1200"/>
              <a:t>    // Handle any exceptions raised while processing your message</a:t>
            </a:r>
          </a:p>
          <a:p>
            <a:r>
              <a:rPr lang="en-US" altLang="ko-KR" sz="1200"/>
              <a:t>}</a:t>
            </a:r>
            <a:endParaRPr lang="ko-KR" altLang="en-US" sz="1200"/>
          </a:p>
        </p:txBody>
      </p:sp>
      <p:sp>
        <p:nvSpPr>
          <p:cNvPr id="4" name="직사각형 3"/>
          <p:cNvSpPr/>
          <p:nvPr/>
        </p:nvSpPr>
        <p:spPr>
          <a:xfrm>
            <a:off x="733251" y="3717032"/>
            <a:ext cx="7583166" cy="4154984"/>
          </a:xfrm>
          <a:prstGeom prst="rect">
            <a:avLst/>
          </a:prstGeom>
          <a:ln>
            <a:solidFill>
              <a:schemeClr val="tx1"/>
            </a:solidFill>
          </a:ln>
        </p:spPr>
        <p:txBody>
          <a:bodyPr wrap="square">
            <a:spAutoFit/>
          </a:bodyPr>
          <a:lstStyle/>
          <a:p>
            <a:r>
              <a:rPr lang="en-US" altLang="ko-KR" sz="1200"/>
              <a:t>public void ReadFromQueue(Action&lt;string, Consumer, ulong&gt; onDequeue, Action&lt;Exception, Consumer, ulong&gt; onError, string exchangeName, string queueName, string routingKeyName)</a:t>
            </a:r>
          </a:p>
          <a:p>
            <a:r>
              <a:rPr lang="en-US" altLang="ko-KR" sz="1200"/>
              <a:t>{</a:t>
            </a:r>
          </a:p>
          <a:p>
            <a:r>
              <a:rPr lang="en-US" altLang="ko-KR" sz="1200" smtClean="0"/>
              <a:t>   BindToQueue(exchangeName</a:t>
            </a:r>
            <a:r>
              <a:rPr lang="en-US" altLang="ko-KR" sz="1200"/>
              <a:t>, queueName, routingKeyName);</a:t>
            </a:r>
          </a:p>
          <a:p>
            <a:endParaRPr lang="en-US" altLang="ko-KR" sz="1200"/>
          </a:p>
          <a:p>
            <a:r>
              <a:rPr lang="en-US" altLang="ko-KR" sz="1200" smtClean="0"/>
              <a:t>   var </a:t>
            </a:r>
            <a:r>
              <a:rPr lang="en-US" altLang="ko-KR" sz="1200"/>
              <a:t>consumer = new EventingBasicConsumer { Model = Model };</a:t>
            </a:r>
          </a:p>
          <a:p>
            <a:r>
              <a:rPr lang="en-US" altLang="ko-KR" sz="1200" smtClean="0"/>
              <a:t>   // </a:t>
            </a:r>
            <a:r>
              <a:rPr lang="en-US" altLang="ko-KR" sz="1200"/>
              <a:t>Receive the message from the queue and act on that message</a:t>
            </a:r>
          </a:p>
          <a:p>
            <a:r>
              <a:rPr lang="en-US" altLang="ko-KR" sz="1200" smtClean="0"/>
              <a:t>   consumer.Received </a:t>
            </a:r>
            <a:r>
              <a:rPr lang="en-US" altLang="ko-KR" sz="1200"/>
              <a:t>+= (o, e) =&gt;</a:t>
            </a:r>
          </a:p>
          <a:p>
            <a:r>
              <a:rPr lang="en-US" altLang="ko-KR" sz="1200"/>
              <a:t>	{</a:t>
            </a:r>
          </a:p>
          <a:p>
            <a:r>
              <a:rPr lang="en-US" altLang="ko-KR" sz="1200"/>
              <a:t>		var queuedMessage = Encoding.ASCII.GetString(e.Body);</a:t>
            </a:r>
          </a:p>
          <a:p>
            <a:r>
              <a:rPr lang="en-US" altLang="ko-KR" sz="1200"/>
              <a:t>		onDequeue.Invoke(queuedMessage, this, e.DeliveryTag);</a:t>
            </a:r>
          </a:p>
          <a:p>
            <a:r>
              <a:rPr lang="en-US" altLang="ko-KR" sz="1200"/>
              <a:t>	};</a:t>
            </a:r>
          </a:p>
          <a:p>
            <a:endParaRPr lang="en-US" altLang="ko-KR" sz="1200"/>
          </a:p>
          <a:p>
            <a:r>
              <a:rPr lang="en-US" altLang="ko-KR" sz="1200" smtClean="0"/>
              <a:t>   // </a:t>
            </a:r>
            <a:r>
              <a:rPr lang="en-US" altLang="ko-KR" sz="1200"/>
              <a:t>If the consumer shutdowns reconnect to rabbit and begin reading from the queue again.</a:t>
            </a:r>
          </a:p>
          <a:p>
            <a:r>
              <a:rPr lang="en-US" altLang="ko-KR" sz="1200" smtClean="0"/>
              <a:t>   consumer.Shutdown </a:t>
            </a:r>
            <a:r>
              <a:rPr lang="en-US" altLang="ko-KR" sz="1200"/>
              <a:t>+= (o, e) =&gt;</a:t>
            </a:r>
          </a:p>
          <a:p>
            <a:r>
              <a:rPr lang="en-US" altLang="ko-KR" sz="1200"/>
              <a:t>	{</a:t>
            </a:r>
          </a:p>
          <a:p>
            <a:r>
              <a:rPr lang="en-US" altLang="ko-KR" sz="1200"/>
              <a:t>	ConnectToRabbitMq();</a:t>
            </a:r>
          </a:p>
          <a:p>
            <a:r>
              <a:rPr lang="en-US" altLang="ko-KR" sz="1200"/>
              <a:t>	ReadFromQueue(onDequeue, onError, exchangeName, queueName, routingKeyName);</a:t>
            </a:r>
          </a:p>
          <a:p>
            <a:r>
              <a:rPr lang="en-US" altLang="ko-KR" sz="1200"/>
              <a:t>	};</a:t>
            </a:r>
          </a:p>
          <a:p>
            <a:endParaRPr lang="en-US" altLang="ko-KR" sz="1200"/>
          </a:p>
          <a:p>
            <a:r>
              <a:rPr lang="en-US" altLang="ko-KR" sz="1200" smtClean="0"/>
              <a:t>   Model.BasicConsume(queueName</a:t>
            </a:r>
            <a:r>
              <a:rPr lang="en-US" altLang="ko-KR" sz="1200"/>
              <a:t>, false, consumer);</a:t>
            </a:r>
          </a:p>
          <a:p>
            <a:r>
              <a:rPr lang="en-US" altLang="ko-KR" sz="1200"/>
              <a:t>}</a:t>
            </a:r>
            <a:endParaRPr lang="ko-KR" altLang="en-US" sz="1200"/>
          </a:p>
        </p:txBody>
      </p:sp>
    </p:spTree>
    <p:extLst>
      <p:ext uri="{BB962C8B-B14F-4D97-AF65-F5344CB8AC3E}">
        <p14:creationId xmlns:p14="http://schemas.microsoft.com/office/powerpoint/2010/main" val="1129762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7560840" cy="584775"/>
          </a:xfrm>
          <a:prstGeom prst="rect">
            <a:avLst/>
          </a:prstGeom>
          <a:noFill/>
        </p:spPr>
        <p:txBody>
          <a:bodyPr wrap="square" rtlCol="0">
            <a:spAutoFit/>
          </a:bodyPr>
          <a:lstStyle/>
          <a:p>
            <a:r>
              <a:rPr lang="en-US" altLang="ko-KR" sz="3200" b="1" smtClean="0"/>
              <a:t>BasicQos</a:t>
            </a:r>
            <a:endParaRPr lang="ko-KR" altLang="en-US" sz="3200" b="1"/>
          </a:p>
        </p:txBody>
      </p:sp>
      <p:sp>
        <p:nvSpPr>
          <p:cNvPr id="2" name="직사각형 1"/>
          <p:cNvSpPr/>
          <p:nvPr/>
        </p:nvSpPr>
        <p:spPr>
          <a:xfrm>
            <a:off x="373743" y="1484784"/>
            <a:ext cx="8064896" cy="2246769"/>
          </a:xfrm>
          <a:prstGeom prst="rect">
            <a:avLst/>
          </a:prstGeom>
        </p:spPr>
        <p:txBody>
          <a:bodyPr wrap="square">
            <a:spAutoFit/>
          </a:bodyPr>
          <a:lstStyle/>
          <a:p>
            <a:r>
              <a:rPr lang="en-US" altLang="ko-KR" sz="1400"/>
              <a:t>Model = Connection.CreateModel();</a:t>
            </a:r>
          </a:p>
          <a:p>
            <a:r>
              <a:rPr lang="en-US" altLang="ko-KR" sz="1400"/>
              <a:t> </a:t>
            </a:r>
          </a:p>
          <a:p>
            <a:r>
              <a:rPr lang="en-US" altLang="ko-KR" sz="1400"/>
              <a:t>// When AutoClose is true, the last channel to close will also cause the connection to close. </a:t>
            </a:r>
          </a:p>
          <a:p>
            <a:r>
              <a:rPr lang="en-US" altLang="ko-KR" sz="1400"/>
              <a:t>// If it is set to true before any channel is created, the connection will close then and there.</a:t>
            </a:r>
          </a:p>
          <a:p>
            <a:r>
              <a:rPr lang="en-US" altLang="ko-KR" sz="1400"/>
              <a:t>Connection.AutoClose = true;</a:t>
            </a:r>
          </a:p>
          <a:p>
            <a:endParaRPr lang="en-US" altLang="ko-KR" sz="1400"/>
          </a:p>
          <a:p>
            <a:r>
              <a:rPr lang="en-US" altLang="ko-KR" sz="1400"/>
              <a:t>// Configure the Quality of service for the model. Below is how what each setting means.</a:t>
            </a:r>
          </a:p>
          <a:p>
            <a:r>
              <a:rPr lang="en-US" altLang="ko-KR" sz="1400"/>
              <a:t>// BasicQos(0="Dont send me a new message untill I’ve finshed",  1= "Send me one message at a time", false ="Apply to this Model only")</a:t>
            </a:r>
          </a:p>
          <a:p>
            <a:r>
              <a:rPr lang="en-US" altLang="ko-KR" sz="1400"/>
              <a:t>Model.BasicQos(0, 1, false);</a:t>
            </a:r>
            <a:endParaRPr lang="ko-KR" altLang="en-US" sz="1400"/>
          </a:p>
        </p:txBody>
      </p:sp>
    </p:spTree>
    <p:extLst>
      <p:ext uri="{BB962C8B-B14F-4D97-AF65-F5344CB8AC3E}">
        <p14:creationId xmlns:p14="http://schemas.microsoft.com/office/powerpoint/2010/main" val="3534356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7560840" cy="584775"/>
          </a:xfrm>
          <a:prstGeom prst="rect">
            <a:avLst/>
          </a:prstGeom>
          <a:noFill/>
        </p:spPr>
        <p:txBody>
          <a:bodyPr wrap="square" rtlCol="0">
            <a:spAutoFit/>
          </a:bodyPr>
          <a:lstStyle/>
          <a:p>
            <a:r>
              <a:rPr lang="en-US" altLang="ko-KR" sz="3200" b="1" smtClean="0"/>
              <a:t>EasyNetQ</a:t>
            </a:r>
            <a:endParaRPr lang="ko-KR" altLang="en-US" sz="3200" b="1"/>
          </a:p>
        </p:txBody>
      </p:sp>
      <p:sp>
        <p:nvSpPr>
          <p:cNvPr id="4" name="직사각형 3"/>
          <p:cNvSpPr/>
          <p:nvPr/>
        </p:nvSpPr>
        <p:spPr>
          <a:xfrm>
            <a:off x="391358" y="1124744"/>
            <a:ext cx="8169416" cy="1754326"/>
          </a:xfrm>
          <a:prstGeom prst="rect">
            <a:avLst/>
          </a:prstGeom>
        </p:spPr>
        <p:txBody>
          <a:bodyPr wrap="square">
            <a:spAutoFit/>
          </a:bodyPr>
          <a:lstStyle/>
          <a:p>
            <a:pPr marL="285750" indent="-285750">
              <a:buFont typeface="Wingdings" panose="05000000000000000000" pitchFamily="2" charset="2"/>
              <a:buChar char="§"/>
            </a:pPr>
            <a:r>
              <a:rPr lang="en-US" altLang="ko-KR" smtClean="0"/>
              <a:t>.</a:t>
            </a:r>
            <a:r>
              <a:rPr lang="en-US" altLang="ko-KR" smtClean="0"/>
              <a:t>NET</a:t>
            </a:r>
            <a:r>
              <a:rPr lang="ko-KR" altLang="en-US" smtClean="0"/>
              <a:t>용 </a:t>
            </a:r>
            <a:r>
              <a:rPr lang="en-US" altLang="ko-KR" smtClean="0"/>
              <a:t>RabbitMQ </a:t>
            </a:r>
            <a:r>
              <a:rPr lang="ko-KR" altLang="en-US" smtClean="0"/>
              <a:t>라이브러리를 쓰기 쉽게 만든 라이브러리</a:t>
            </a:r>
            <a:r>
              <a:rPr lang="en-US" altLang="ko-KR" smtClean="0"/>
              <a:t/>
            </a:r>
            <a:br>
              <a:rPr lang="en-US" altLang="ko-KR" smtClean="0"/>
            </a:br>
            <a:endParaRPr lang="en-US" altLang="ko-KR" smtClean="0"/>
          </a:p>
          <a:p>
            <a:pPr marL="285750" indent="-285750">
              <a:buFont typeface="Wingdings" panose="05000000000000000000" pitchFamily="2" charset="2"/>
              <a:buChar char="§"/>
            </a:pPr>
            <a:r>
              <a:rPr lang="en-US" altLang="ko-KR" smtClean="0"/>
              <a:t>NuGet</a:t>
            </a:r>
            <a:r>
              <a:rPr lang="ko-KR" altLang="en-US" smtClean="0"/>
              <a:t>으로 설치할 수 있다</a:t>
            </a:r>
            <a:r>
              <a:rPr lang="en-US" altLang="ko-KR" smtClean="0"/>
              <a:t>.</a:t>
            </a:r>
            <a:br>
              <a:rPr lang="en-US" altLang="ko-KR" smtClean="0"/>
            </a:br>
            <a:endParaRPr lang="en-US" altLang="ko-KR" smtClean="0"/>
          </a:p>
          <a:p>
            <a:pPr marL="285750" indent="-285750">
              <a:buFont typeface="Wingdings" panose="05000000000000000000" pitchFamily="2" charset="2"/>
              <a:buChar char="§"/>
            </a:pPr>
            <a:r>
              <a:rPr lang="en-US" altLang="ko-KR" smtClean="0"/>
              <a:t>RabbitMQ </a:t>
            </a:r>
            <a:r>
              <a:rPr lang="ko-KR" altLang="en-US" smtClean="0"/>
              <a:t>서버의 관리용 </a:t>
            </a:r>
            <a:r>
              <a:rPr lang="en-US" altLang="ko-KR" smtClean="0"/>
              <a:t>API</a:t>
            </a:r>
            <a:r>
              <a:rPr lang="ko-KR" altLang="en-US" smtClean="0"/>
              <a:t>를 조작할 수 있는 기능도 제공하고 있다</a:t>
            </a:r>
            <a:r>
              <a:rPr lang="en-US" altLang="ko-KR"/>
              <a:t>.</a:t>
            </a:r>
            <a:br>
              <a:rPr lang="en-US" altLang="ko-KR"/>
            </a:br>
            <a:r>
              <a:rPr lang="en-US" altLang="ko-KR"/>
              <a:t>EasyNetQ.Management.Client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250" y="3641347"/>
            <a:ext cx="7572524" cy="2450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a:xfrm>
            <a:off x="3779912" y="6104329"/>
            <a:ext cx="1781944" cy="276999"/>
          </a:xfrm>
          <a:prstGeom prst="rect">
            <a:avLst/>
          </a:prstGeom>
        </p:spPr>
        <p:txBody>
          <a:bodyPr wrap="square">
            <a:spAutoFit/>
          </a:bodyPr>
          <a:lstStyle/>
          <a:p>
            <a:r>
              <a:rPr lang="en-US" altLang="ko-KR" sz="1200"/>
              <a:t>http://</a:t>
            </a:r>
            <a:r>
              <a:rPr lang="en-US" altLang="ko-KR" sz="1200"/>
              <a:t>easynetq.com</a:t>
            </a:r>
            <a:r>
              <a:rPr lang="en-US" altLang="ko-KR" sz="1200" smtClean="0"/>
              <a:t>/</a:t>
            </a:r>
            <a:endParaRPr lang="ko-KR" altLang="en-US" sz="1200"/>
          </a:p>
        </p:txBody>
      </p:sp>
    </p:spTree>
    <p:extLst>
      <p:ext uri="{BB962C8B-B14F-4D97-AF65-F5344CB8AC3E}">
        <p14:creationId xmlns:p14="http://schemas.microsoft.com/office/powerpoint/2010/main" val="4232392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7560840" cy="584775"/>
          </a:xfrm>
          <a:prstGeom prst="rect">
            <a:avLst/>
          </a:prstGeom>
          <a:noFill/>
        </p:spPr>
        <p:txBody>
          <a:bodyPr wrap="square" rtlCol="0">
            <a:spAutoFit/>
          </a:bodyPr>
          <a:lstStyle/>
          <a:p>
            <a:r>
              <a:rPr lang="en-US" altLang="ko-KR" sz="3200" b="1" smtClean="0"/>
              <a:t>EasyNetQ. Pub/Sub</a:t>
            </a:r>
            <a:endParaRPr lang="ko-KR" altLang="en-US" sz="3200" b="1"/>
          </a:p>
        </p:txBody>
      </p:sp>
      <p:sp>
        <p:nvSpPr>
          <p:cNvPr id="4" name="직사각형 3"/>
          <p:cNvSpPr/>
          <p:nvPr/>
        </p:nvSpPr>
        <p:spPr>
          <a:xfrm>
            <a:off x="391358" y="1124744"/>
            <a:ext cx="8169416" cy="2862322"/>
          </a:xfrm>
          <a:prstGeom prst="rect">
            <a:avLst/>
          </a:prstGeom>
        </p:spPr>
        <p:txBody>
          <a:bodyPr wrap="square">
            <a:spAutoFit/>
          </a:bodyPr>
          <a:lstStyle/>
          <a:p>
            <a:pPr marL="285750" indent="-285750">
              <a:buFont typeface="Wingdings" panose="05000000000000000000" pitchFamily="2" charset="2"/>
              <a:buChar char="§"/>
            </a:pPr>
            <a:r>
              <a:rPr lang="en-US" altLang="ko-KR" smtClean="0"/>
              <a:t>RabbitMQ </a:t>
            </a:r>
            <a:r>
              <a:rPr lang="ko-KR" altLang="en-US" smtClean="0"/>
              <a:t>튜토리얼 </a:t>
            </a:r>
            <a:r>
              <a:rPr lang="en-US" altLang="ko-KR" smtClean="0"/>
              <a:t>2</a:t>
            </a:r>
            <a:r>
              <a:rPr lang="ko-KR" altLang="en-US" smtClean="0"/>
              <a:t>번째의 </a:t>
            </a:r>
            <a:r>
              <a:rPr lang="en-US" altLang="ko-KR" smtClean="0"/>
              <a:t>work queue</a:t>
            </a:r>
            <a:r>
              <a:rPr lang="ko-KR" altLang="en-US" smtClean="0"/>
              <a:t>와 비슷한 기능을 한다</a:t>
            </a:r>
            <a:r>
              <a:rPr lang="en-US" altLang="ko-KR" smtClean="0"/>
              <a:t>.</a:t>
            </a:r>
            <a:br>
              <a:rPr lang="en-US" altLang="ko-KR" smtClean="0"/>
            </a:br>
            <a:endParaRPr lang="en-US" altLang="ko-KR" smtClean="0"/>
          </a:p>
          <a:p>
            <a:pPr marL="285750" indent="-285750">
              <a:buFont typeface="Wingdings" panose="05000000000000000000" pitchFamily="2" charset="2"/>
              <a:buChar char="§"/>
            </a:pPr>
            <a:r>
              <a:rPr lang="ko-KR" altLang="en-US" smtClean="0"/>
              <a:t>복수의 </a:t>
            </a:r>
            <a:r>
              <a:rPr lang="en-US" altLang="ko-KR" smtClean="0"/>
              <a:t>Sub</a:t>
            </a:r>
            <a:r>
              <a:rPr lang="ko-KR" altLang="en-US" smtClean="0"/>
              <a:t>를 실행하면 라운드 로빈으로 큐를 처리한다</a:t>
            </a:r>
            <a:r>
              <a:rPr lang="en-US" altLang="ko-KR" smtClean="0"/>
              <a:t>.</a:t>
            </a:r>
            <a:br>
              <a:rPr lang="en-US" altLang="ko-KR" smtClean="0"/>
            </a:br>
            <a:endParaRPr lang="en-US" altLang="ko-KR" smtClean="0"/>
          </a:p>
          <a:p>
            <a:pPr marL="285750" indent="-285750">
              <a:buFont typeface="Wingdings" panose="05000000000000000000" pitchFamily="2" charset="2"/>
              <a:buChar char="§"/>
            </a:pPr>
            <a:r>
              <a:rPr lang="ko-KR" altLang="en-US" smtClean="0"/>
              <a:t>제너릭 메시지를 사용하므로 메시지 처리가 간단하지만 메시지 타입마다 </a:t>
            </a:r>
            <a:r>
              <a:rPr lang="en-US" altLang="ko-KR" smtClean="0"/>
              <a:t>Subscribe</a:t>
            </a:r>
            <a:r>
              <a:rPr lang="ko-KR" altLang="en-US" smtClean="0"/>
              <a:t>를 등록해야 한다</a:t>
            </a:r>
            <a:r>
              <a:rPr lang="en-US" altLang="ko-KR" smtClean="0"/>
              <a:t>.</a:t>
            </a:r>
            <a:br>
              <a:rPr lang="en-US" altLang="ko-KR" smtClean="0"/>
            </a:br>
            <a:endParaRPr lang="en-US" altLang="ko-KR" smtClean="0"/>
          </a:p>
          <a:p>
            <a:pPr marL="285750" indent="-285750">
              <a:buFont typeface="Wingdings" panose="05000000000000000000" pitchFamily="2" charset="2"/>
              <a:buChar char="§"/>
            </a:pPr>
            <a:r>
              <a:rPr lang="ko-KR" altLang="en-US" smtClean="0"/>
              <a:t>메시지 </a:t>
            </a:r>
            <a:r>
              <a:rPr lang="en-US" altLang="ko-KR" smtClean="0"/>
              <a:t>'</a:t>
            </a:r>
            <a:r>
              <a:rPr lang="ko-KR" altLang="en-US" smtClean="0"/>
              <a:t>주고</a:t>
            </a:r>
            <a:r>
              <a:rPr lang="en-US" altLang="ko-KR" smtClean="0"/>
              <a:t>/</a:t>
            </a:r>
            <a:r>
              <a:rPr lang="ko-KR" altLang="en-US" smtClean="0"/>
              <a:t>받기</a:t>
            </a:r>
            <a:r>
              <a:rPr lang="en-US" altLang="ko-KR" smtClean="0"/>
              <a:t>'</a:t>
            </a:r>
            <a:r>
              <a:rPr lang="ko-KR" altLang="en-US" smtClean="0"/>
              <a:t>를 동기</a:t>
            </a:r>
            <a:r>
              <a:rPr lang="en-US" altLang="ko-KR" smtClean="0"/>
              <a:t>/</a:t>
            </a:r>
            <a:r>
              <a:rPr lang="ko-KR" altLang="en-US" smtClean="0"/>
              <a:t>비동기 가능</a:t>
            </a:r>
            <a:r>
              <a:rPr lang="en-US" altLang="ko-KR" smtClean="0"/>
              <a:t>.</a:t>
            </a:r>
            <a:br>
              <a:rPr lang="en-US" altLang="ko-KR" smtClean="0"/>
            </a:br>
            <a:endParaRPr lang="en-US" altLang="ko-KR" smtClean="0"/>
          </a:p>
          <a:p>
            <a:pPr marL="285750" indent="-285750">
              <a:buFont typeface="Wingdings" panose="05000000000000000000" pitchFamily="2" charset="2"/>
              <a:buChar char="§"/>
            </a:pPr>
            <a:r>
              <a:rPr lang="en-US" altLang="ko-KR" smtClean="0"/>
              <a:t>RabbitMQ</a:t>
            </a:r>
            <a:r>
              <a:rPr lang="ko-KR" altLang="en-US" smtClean="0"/>
              <a:t>에는 없는 </a:t>
            </a:r>
            <a:r>
              <a:rPr lang="en-US" altLang="ko-KR" smtClean="0"/>
              <a:t>Req/Res </a:t>
            </a:r>
            <a:r>
              <a:rPr lang="ko-KR" altLang="en-US" smtClean="0"/>
              <a:t>모드 지원</a:t>
            </a:r>
            <a:r>
              <a:rPr lang="en-US" altLang="ko-KR" smtClean="0"/>
              <a:t>.</a:t>
            </a:r>
            <a:endParaRPr lang="en-US" altLang="ko-KR"/>
          </a:p>
        </p:txBody>
      </p:sp>
    </p:spTree>
    <p:extLst>
      <p:ext uri="{BB962C8B-B14F-4D97-AF65-F5344CB8AC3E}">
        <p14:creationId xmlns:p14="http://schemas.microsoft.com/office/powerpoint/2010/main" val="1078787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494226" y="980728"/>
            <a:ext cx="8136904" cy="4616648"/>
          </a:xfrm>
          <a:prstGeom prst="rect">
            <a:avLst/>
          </a:prstGeom>
          <a:ln>
            <a:solidFill>
              <a:schemeClr val="tx1"/>
            </a:solidFill>
          </a:ln>
        </p:spPr>
        <p:txBody>
          <a:bodyPr wrap="square">
            <a:spAutoFit/>
          </a:bodyPr>
          <a:lstStyle/>
          <a:p>
            <a:r>
              <a:rPr lang="en-US" altLang="ko-KR" sz="1400"/>
              <a:t>EasyNetQ.IBus AMPQBus;</a:t>
            </a:r>
          </a:p>
          <a:p>
            <a:endParaRPr lang="en-US" altLang="ko-KR" sz="1400"/>
          </a:p>
          <a:p>
            <a:r>
              <a:rPr lang="en-US" altLang="ko-KR" sz="1400"/>
              <a:t>private void PubMainForm_Load(object sender, EventArgs e)</a:t>
            </a:r>
          </a:p>
          <a:p>
            <a:r>
              <a:rPr lang="en-US" altLang="ko-KR" sz="1400"/>
              <a:t>{</a:t>
            </a:r>
          </a:p>
          <a:p>
            <a:r>
              <a:rPr lang="en-US" altLang="ko-KR" sz="1400" smtClean="0"/>
              <a:t>   try</a:t>
            </a:r>
            <a:endParaRPr lang="en-US" altLang="ko-KR" sz="1400"/>
          </a:p>
          <a:p>
            <a:r>
              <a:rPr lang="en-US" altLang="ko-KR" sz="1400" smtClean="0"/>
              <a:t>   {</a:t>
            </a:r>
            <a:endParaRPr lang="en-US" altLang="ko-KR" sz="1400"/>
          </a:p>
          <a:p>
            <a:r>
              <a:rPr lang="en-US" altLang="ko-KR" sz="1400" smtClean="0"/>
              <a:t>      AMPQBus </a:t>
            </a:r>
            <a:r>
              <a:rPr lang="en-US" altLang="ko-KR" sz="1400"/>
              <a:t>= EasyNetQ.RabbitHutch.CreateBus</a:t>
            </a:r>
            <a:r>
              <a:rPr lang="en-US" altLang="ko-KR" sz="1400"/>
              <a:t>("</a:t>
            </a:r>
            <a:r>
              <a:rPr lang="en-US" altLang="ko-KR" sz="1400" smtClean="0"/>
              <a:t>host=100.0.6.21;virtualHost</a:t>
            </a:r>
            <a:r>
              <a:rPr lang="en-US" altLang="ko-KR" sz="1400"/>
              <a:t>=/;</a:t>
            </a:r>
            <a:r>
              <a:rPr lang="en-US" altLang="ko-KR" sz="1400" smtClean="0"/>
              <a:t>username=Dev1;password=122");</a:t>
            </a:r>
            <a:endParaRPr lang="en-US" altLang="ko-KR" sz="1400"/>
          </a:p>
          <a:p>
            <a:r>
              <a:rPr lang="en-US" altLang="ko-KR" sz="1400" smtClean="0"/>
              <a:t>   }</a:t>
            </a:r>
            <a:endParaRPr lang="en-US" altLang="ko-KR" sz="1400"/>
          </a:p>
          <a:p>
            <a:r>
              <a:rPr lang="en-US" altLang="ko-KR" sz="1400" smtClean="0"/>
              <a:t>   catch(Exception </a:t>
            </a:r>
            <a:r>
              <a:rPr lang="en-US" altLang="ko-KR" sz="1400"/>
              <a:t>ex)</a:t>
            </a:r>
          </a:p>
          <a:p>
            <a:r>
              <a:rPr lang="en-US" altLang="ko-KR" sz="1400" smtClean="0"/>
              <a:t>   {</a:t>
            </a:r>
            <a:endParaRPr lang="en-US" altLang="ko-KR" sz="1400"/>
          </a:p>
          <a:p>
            <a:r>
              <a:rPr lang="en-US" altLang="ko-KR" sz="1400" smtClean="0"/>
              <a:t>      listBox1.Items.Add</a:t>
            </a:r>
            <a:r>
              <a:rPr lang="en-US" altLang="ko-KR" sz="1400"/>
              <a:t>("Error: " + ex.ToString());</a:t>
            </a:r>
          </a:p>
          <a:p>
            <a:r>
              <a:rPr lang="en-US" altLang="ko-KR" sz="1400" smtClean="0"/>
              <a:t>   }</a:t>
            </a:r>
            <a:endParaRPr lang="en-US" altLang="ko-KR" sz="1400"/>
          </a:p>
          <a:p>
            <a:r>
              <a:rPr lang="en-US" altLang="ko-KR" sz="1400"/>
              <a:t>}</a:t>
            </a:r>
          </a:p>
          <a:p>
            <a:endParaRPr lang="en-US" altLang="ko-KR" sz="1400"/>
          </a:p>
          <a:p>
            <a:r>
              <a:rPr lang="en-US" altLang="ko-KR" sz="1400"/>
              <a:t>private void PubMainForm_FormClosing(object sender, FormClosingEventArgs e)</a:t>
            </a:r>
          </a:p>
          <a:p>
            <a:r>
              <a:rPr lang="en-US" altLang="ko-KR" sz="1400" smtClean="0"/>
              <a:t>{</a:t>
            </a:r>
          </a:p>
          <a:p>
            <a:r>
              <a:rPr lang="en-US" altLang="ko-KR" sz="1400"/>
              <a:t> </a:t>
            </a:r>
            <a:r>
              <a:rPr lang="en-US" altLang="ko-KR" sz="1400" smtClean="0"/>
              <a:t>  // Dispose </a:t>
            </a:r>
            <a:r>
              <a:rPr lang="ko-KR" altLang="en-US" sz="1400" smtClean="0"/>
              <a:t>하지 않으면 프로세스 종료에 문제 발생</a:t>
            </a:r>
            <a:r>
              <a:rPr lang="en-US" altLang="ko-KR" sz="1400" smtClean="0"/>
              <a:t>. </a:t>
            </a:r>
          </a:p>
          <a:p>
            <a:r>
              <a:rPr lang="en-US" altLang="ko-KR" sz="1400"/>
              <a:t> </a:t>
            </a:r>
            <a:r>
              <a:rPr lang="en-US" altLang="ko-KR" sz="1400" smtClean="0"/>
              <a:t>  // </a:t>
            </a:r>
            <a:r>
              <a:rPr lang="ko-KR" altLang="en-US" sz="1400" smtClean="0"/>
              <a:t>이유는 메시징 처리를 백그라운드 스레드로 하고 있어서 발생하는 것 같음</a:t>
            </a:r>
            <a:endParaRPr lang="en-US" altLang="ko-KR" sz="1400"/>
          </a:p>
          <a:p>
            <a:r>
              <a:rPr lang="en-US" altLang="ko-KR" sz="1400" smtClean="0"/>
              <a:t>   AMPQBus.Dispose</a:t>
            </a:r>
            <a:r>
              <a:rPr lang="en-US" altLang="ko-KR" sz="1400"/>
              <a:t>();</a:t>
            </a:r>
          </a:p>
          <a:p>
            <a:r>
              <a:rPr lang="en-US" altLang="ko-KR" sz="1400"/>
              <a:t>}</a:t>
            </a:r>
            <a:endParaRPr lang="ko-KR" altLang="en-US" sz="1400"/>
          </a:p>
        </p:txBody>
      </p:sp>
      <p:sp>
        <p:nvSpPr>
          <p:cNvPr id="4" name="직사각형 3"/>
          <p:cNvSpPr/>
          <p:nvPr/>
        </p:nvSpPr>
        <p:spPr>
          <a:xfrm>
            <a:off x="494226" y="598822"/>
            <a:ext cx="612668" cy="369332"/>
          </a:xfrm>
          <a:prstGeom prst="rect">
            <a:avLst/>
          </a:prstGeom>
        </p:spPr>
        <p:txBody>
          <a:bodyPr wrap="none">
            <a:spAutoFit/>
          </a:bodyPr>
          <a:lstStyle/>
          <a:p>
            <a:r>
              <a:rPr lang="en-US" altLang="ko-KR" b="1" smtClean="0"/>
              <a:t>Pub</a:t>
            </a:r>
            <a:endParaRPr lang="ko-KR" altLang="en-US" b="1"/>
          </a:p>
        </p:txBody>
      </p:sp>
    </p:spTree>
    <p:extLst>
      <p:ext uri="{BB962C8B-B14F-4D97-AF65-F5344CB8AC3E}">
        <p14:creationId xmlns:p14="http://schemas.microsoft.com/office/powerpoint/2010/main" val="2407398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23528" y="142841"/>
            <a:ext cx="5256584" cy="6555641"/>
          </a:xfrm>
          <a:prstGeom prst="rect">
            <a:avLst/>
          </a:prstGeom>
          <a:ln>
            <a:solidFill>
              <a:schemeClr val="tx1"/>
            </a:solidFill>
          </a:ln>
        </p:spPr>
        <p:txBody>
          <a:bodyPr wrap="square">
            <a:spAutoFit/>
          </a:bodyPr>
          <a:lstStyle/>
          <a:p>
            <a:r>
              <a:rPr lang="en-US" altLang="ko-KR" sz="1400"/>
              <a:t>private void button1_Click(object sender, EventArgs e)</a:t>
            </a:r>
          </a:p>
          <a:p>
            <a:r>
              <a:rPr lang="en-US" altLang="ko-KR" sz="1400"/>
              <a:t>{</a:t>
            </a:r>
          </a:p>
          <a:p>
            <a:r>
              <a:rPr lang="en-US" altLang="ko-KR" sz="1400" smtClean="0"/>
              <a:t>   try</a:t>
            </a:r>
            <a:endParaRPr lang="en-US" altLang="ko-KR" sz="1400"/>
          </a:p>
          <a:p>
            <a:r>
              <a:rPr lang="en-US" altLang="ko-KR" sz="1400" smtClean="0"/>
              <a:t>   {</a:t>
            </a:r>
            <a:endParaRPr lang="en-US" altLang="ko-KR" sz="1400"/>
          </a:p>
          <a:p>
            <a:r>
              <a:rPr lang="en-US" altLang="ko-KR" sz="1400" smtClean="0"/>
              <a:t>      AMPQBus.Publish(new </a:t>
            </a:r>
            <a:r>
              <a:rPr lang="en-US" altLang="ko-KR" sz="1400"/>
              <a:t>CommonMessages.TextMessage</a:t>
            </a:r>
          </a:p>
          <a:p>
            <a:r>
              <a:rPr lang="en-US" altLang="ko-KR" sz="1400" smtClean="0"/>
              <a:t>      {</a:t>
            </a:r>
            <a:endParaRPr lang="en-US" altLang="ko-KR" sz="1400"/>
          </a:p>
          <a:p>
            <a:r>
              <a:rPr lang="en-US" altLang="ko-KR" sz="1400" smtClean="0"/>
              <a:t>         Text </a:t>
            </a:r>
            <a:r>
              <a:rPr lang="en-US" altLang="ko-KR" sz="1400"/>
              <a:t>= textBox1.Text</a:t>
            </a:r>
          </a:p>
          <a:p>
            <a:r>
              <a:rPr lang="en-US" altLang="ko-KR" sz="1400" smtClean="0"/>
              <a:t>      });</a:t>
            </a:r>
            <a:endParaRPr lang="en-US" altLang="ko-KR" sz="1400"/>
          </a:p>
          <a:p>
            <a:r>
              <a:rPr lang="en-US" altLang="ko-KR" sz="1400" smtClean="0"/>
              <a:t>   }</a:t>
            </a:r>
            <a:endParaRPr lang="en-US" altLang="ko-KR" sz="1400"/>
          </a:p>
          <a:p>
            <a:r>
              <a:rPr lang="en-US" altLang="ko-KR" sz="1400" smtClean="0"/>
              <a:t>   catch </a:t>
            </a:r>
            <a:r>
              <a:rPr lang="en-US" altLang="ko-KR" sz="1400"/>
              <a:t>(Exception ex)</a:t>
            </a:r>
          </a:p>
          <a:p>
            <a:r>
              <a:rPr lang="en-US" altLang="ko-KR" sz="1400" smtClean="0"/>
              <a:t>   {</a:t>
            </a:r>
            <a:endParaRPr lang="en-US" altLang="ko-KR" sz="1400"/>
          </a:p>
          <a:p>
            <a:r>
              <a:rPr lang="en-US" altLang="ko-KR" sz="1400" smtClean="0"/>
              <a:t>      listBox1.Items.Add</a:t>
            </a:r>
            <a:r>
              <a:rPr lang="en-US" altLang="ko-KR" sz="1400"/>
              <a:t>("Error: " + ex.ToString());</a:t>
            </a:r>
          </a:p>
          <a:p>
            <a:r>
              <a:rPr lang="en-US" altLang="ko-KR" sz="1400" smtClean="0"/>
              <a:t>   }</a:t>
            </a:r>
            <a:endParaRPr lang="en-US" altLang="ko-KR" sz="1400"/>
          </a:p>
          <a:p>
            <a:r>
              <a:rPr lang="en-US" altLang="ko-KR" sz="1400"/>
              <a:t>}</a:t>
            </a:r>
          </a:p>
          <a:p>
            <a:endParaRPr lang="en-US" altLang="ko-KR" sz="1400"/>
          </a:p>
          <a:p>
            <a:r>
              <a:rPr lang="en-US" altLang="ko-KR" sz="1400"/>
              <a:t>private void button2_Click(object sender, EventArgs e)</a:t>
            </a:r>
          </a:p>
          <a:p>
            <a:r>
              <a:rPr lang="en-US" altLang="ko-KR" sz="1400"/>
              <a:t>{</a:t>
            </a:r>
          </a:p>
          <a:p>
            <a:r>
              <a:rPr lang="en-US" altLang="ko-KR" sz="1400" smtClean="0"/>
              <a:t>   try</a:t>
            </a:r>
            <a:endParaRPr lang="en-US" altLang="ko-KR" sz="1400"/>
          </a:p>
          <a:p>
            <a:r>
              <a:rPr lang="en-US" altLang="ko-KR" sz="1400" smtClean="0"/>
              <a:t>   {</a:t>
            </a:r>
            <a:endParaRPr lang="en-US" altLang="ko-KR" sz="1400"/>
          </a:p>
          <a:p>
            <a:r>
              <a:rPr lang="en-US" altLang="ko-KR" sz="1400" smtClean="0"/>
              <a:t>      AMPQBus.Publish(new </a:t>
            </a:r>
            <a:r>
              <a:rPr lang="en-US" altLang="ko-KR" sz="1400"/>
              <a:t>CommonMessages.TextMessage2</a:t>
            </a:r>
          </a:p>
          <a:p>
            <a:r>
              <a:rPr lang="en-US" altLang="ko-KR" sz="1400" smtClean="0"/>
              <a:t>      {</a:t>
            </a:r>
            <a:endParaRPr lang="en-US" altLang="ko-KR" sz="1400"/>
          </a:p>
          <a:p>
            <a:r>
              <a:rPr lang="en-US" altLang="ko-KR" sz="1400" smtClean="0"/>
              <a:t>         Type </a:t>
            </a:r>
            <a:r>
              <a:rPr lang="en-US" altLang="ko-KR" sz="1400"/>
              <a:t>= "[NTF]",</a:t>
            </a:r>
          </a:p>
          <a:p>
            <a:r>
              <a:rPr lang="en-US" altLang="ko-KR" sz="1400" smtClean="0"/>
              <a:t>         Text </a:t>
            </a:r>
            <a:r>
              <a:rPr lang="en-US" altLang="ko-KR" sz="1400"/>
              <a:t>= textBox1.Text</a:t>
            </a:r>
          </a:p>
          <a:p>
            <a:r>
              <a:rPr lang="en-US" altLang="ko-KR" sz="1400" smtClean="0"/>
              <a:t>      });</a:t>
            </a:r>
            <a:endParaRPr lang="en-US" altLang="ko-KR" sz="1400"/>
          </a:p>
          <a:p>
            <a:r>
              <a:rPr lang="en-US" altLang="ko-KR" sz="1400" smtClean="0"/>
              <a:t>   }</a:t>
            </a:r>
            <a:endParaRPr lang="en-US" altLang="ko-KR" sz="1400"/>
          </a:p>
          <a:p>
            <a:r>
              <a:rPr lang="en-US" altLang="ko-KR" sz="1400" smtClean="0"/>
              <a:t>   catch </a:t>
            </a:r>
            <a:r>
              <a:rPr lang="en-US" altLang="ko-KR" sz="1400"/>
              <a:t>(Exception ex)</a:t>
            </a:r>
          </a:p>
          <a:p>
            <a:r>
              <a:rPr lang="en-US" altLang="ko-KR" sz="1400" smtClean="0"/>
              <a:t>   {</a:t>
            </a:r>
            <a:endParaRPr lang="en-US" altLang="ko-KR" sz="1400"/>
          </a:p>
          <a:p>
            <a:r>
              <a:rPr lang="en-US" altLang="ko-KR" sz="1400" smtClean="0"/>
              <a:t>      listBox1.Items.Add</a:t>
            </a:r>
            <a:r>
              <a:rPr lang="en-US" altLang="ko-KR" sz="1400"/>
              <a:t>("Error: " + ex.ToString());</a:t>
            </a:r>
          </a:p>
          <a:p>
            <a:r>
              <a:rPr lang="en-US" altLang="ko-KR" sz="1400" smtClean="0"/>
              <a:t>   }</a:t>
            </a:r>
            <a:endParaRPr lang="en-US" altLang="ko-KR" sz="1400"/>
          </a:p>
          <a:p>
            <a:r>
              <a:rPr lang="en-US" altLang="ko-KR" sz="1400"/>
              <a:t>}</a:t>
            </a:r>
            <a:endParaRPr lang="ko-KR" altLang="en-US" sz="1400"/>
          </a:p>
        </p:txBody>
      </p:sp>
      <p:sp>
        <p:nvSpPr>
          <p:cNvPr id="4" name="직사각형 3"/>
          <p:cNvSpPr/>
          <p:nvPr/>
        </p:nvSpPr>
        <p:spPr>
          <a:xfrm>
            <a:off x="6012160" y="168042"/>
            <a:ext cx="2790056" cy="2246769"/>
          </a:xfrm>
          <a:prstGeom prst="rect">
            <a:avLst/>
          </a:prstGeom>
          <a:ln>
            <a:solidFill>
              <a:schemeClr val="tx1"/>
            </a:solidFill>
          </a:ln>
        </p:spPr>
        <p:txBody>
          <a:bodyPr wrap="square">
            <a:spAutoFit/>
          </a:bodyPr>
          <a:lstStyle/>
          <a:p>
            <a:r>
              <a:rPr lang="en-US" altLang="ko-KR" sz="1400"/>
              <a:t>public class TextMessage</a:t>
            </a:r>
          </a:p>
          <a:p>
            <a:r>
              <a:rPr lang="en-US" altLang="ko-KR" sz="1400"/>
              <a:t>{</a:t>
            </a:r>
          </a:p>
          <a:p>
            <a:r>
              <a:rPr lang="en-US" altLang="ko-KR" sz="1400" smtClean="0"/>
              <a:t>   public </a:t>
            </a:r>
            <a:r>
              <a:rPr lang="en-US" altLang="ko-KR" sz="1400"/>
              <a:t>string Text { get; set; }</a:t>
            </a:r>
          </a:p>
          <a:p>
            <a:r>
              <a:rPr lang="en-US" altLang="ko-KR" sz="1400"/>
              <a:t>}</a:t>
            </a:r>
          </a:p>
          <a:p>
            <a:endParaRPr lang="en-US" altLang="ko-KR" sz="1400"/>
          </a:p>
          <a:p>
            <a:r>
              <a:rPr lang="en-US" altLang="ko-KR" sz="1400"/>
              <a:t>public class TextMessage2</a:t>
            </a:r>
          </a:p>
          <a:p>
            <a:r>
              <a:rPr lang="en-US" altLang="ko-KR" sz="1400"/>
              <a:t>{</a:t>
            </a:r>
          </a:p>
          <a:p>
            <a:r>
              <a:rPr lang="en-US" altLang="ko-KR" sz="1400" smtClean="0"/>
              <a:t>   public </a:t>
            </a:r>
            <a:r>
              <a:rPr lang="en-US" altLang="ko-KR" sz="1400"/>
              <a:t>string Type { get; set; }</a:t>
            </a:r>
          </a:p>
          <a:p>
            <a:r>
              <a:rPr lang="en-US" altLang="ko-KR" sz="1400" smtClean="0"/>
              <a:t>   public </a:t>
            </a:r>
            <a:r>
              <a:rPr lang="en-US" altLang="ko-KR" sz="1400"/>
              <a:t>string Text { get; set; }</a:t>
            </a:r>
          </a:p>
          <a:p>
            <a:r>
              <a:rPr lang="en-US" altLang="ko-KR" sz="1400"/>
              <a:t>}</a:t>
            </a:r>
            <a:endParaRPr lang="ko-KR" altLang="en-US" sz="1400"/>
          </a:p>
        </p:txBody>
      </p:sp>
    </p:spTree>
    <p:extLst>
      <p:ext uri="{BB962C8B-B14F-4D97-AF65-F5344CB8AC3E}">
        <p14:creationId xmlns:p14="http://schemas.microsoft.com/office/powerpoint/2010/main" val="24073986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94226" y="598822"/>
            <a:ext cx="599844" cy="369332"/>
          </a:xfrm>
          <a:prstGeom prst="rect">
            <a:avLst/>
          </a:prstGeom>
        </p:spPr>
        <p:txBody>
          <a:bodyPr wrap="none">
            <a:spAutoFit/>
          </a:bodyPr>
          <a:lstStyle/>
          <a:p>
            <a:r>
              <a:rPr lang="en-US" altLang="ko-KR" b="1" smtClean="0"/>
              <a:t>Sub</a:t>
            </a:r>
            <a:endParaRPr lang="ko-KR" altLang="en-US" b="1"/>
          </a:p>
        </p:txBody>
      </p:sp>
      <p:sp>
        <p:nvSpPr>
          <p:cNvPr id="3" name="직사각형 2"/>
          <p:cNvSpPr/>
          <p:nvPr/>
        </p:nvSpPr>
        <p:spPr>
          <a:xfrm>
            <a:off x="494226" y="949121"/>
            <a:ext cx="8110222" cy="5047536"/>
          </a:xfrm>
          <a:prstGeom prst="rect">
            <a:avLst/>
          </a:prstGeom>
          <a:ln>
            <a:solidFill>
              <a:schemeClr val="tx1"/>
            </a:solidFill>
          </a:ln>
        </p:spPr>
        <p:txBody>
          <a:bodyPr wrap="square">
            <a:spAutoFit/>
          </a:bodyPr>
          <a:lstStyle/>
          <a:p>
            <a:r>
              <a:rPr lang="en-US" altLang="ko-KR" sz="1400"/>
              <a:t>EasyNetQ.IBus AMPQBus;</a:t>
            </a:r>
          </a:p>
          <a:p>
            <a:r>
              <a:rPr lang="en-US" altLang="ko-KR" sz="1400"/>
              <a:t>delegate void SetTextCallback(string text);</a:t>
            </a:r>
          </a:p>
          <a:p>
            <a:endParaRPr lang="en-US" altLang="ko-KR" sz="1400"/>
          </a:p>
          <a:p>
            <a:r>
              <a:rPr lang="en-US" altLang="ko-KR" sz="1400"/>
              <a:t>private void SubMainForm_Load(object sender, EventArgs e)</a:t>
            </a:r>
          </a:p>
          <a:p>
            <a:r>
              <a:rPr lang="en-US" altLang="ko-KR" sz="1400"/>
              <a:t>{</a:t>
            </a:r>
          </a:p>
          <a:p>
            <a:r>
              <a:rPr lang="en-US" altLang="ko-KR" sz="1400" smtClean="0"/>
              <a:t>   try</a:t>
            </a:r>
            <a:endParaRPr lang="en-US" altLang="ko-KR" sz="1400"/>
          </a:p>
          <a:p>
            <a:r>
              <a:rPr lang="en-US" altLang="ko-KR" sz="1400" smtClean="0"/>
              <a:t>   {</a:t>
            </a:r>
            <a:endParaRPr lang="en-US" altLang="ko-KR" sz="1400"/>
          </a:p>
          <a:p>
            <a:r>
              <a:rPr lang="en-US" altLang="ko-KR" sz="1400" smtClean="0"/>
              <a:t>      AMPQBus </a:t>
            </a:r>
            <a:r>
              <a:rPr lang="en-US" altLang="ko-KR" sz="1400"/>
              <a:t>= </a:t>
            </a:r>
            <a:r>
              <a:rPr lang="en-US" altLang="ko-KR" sz="1400"/>
              <a:t>EasyNetQ.RabbitHutch.CreateBus</a:t>
            </a:r>
            <a:r>
              <a:rPr lang="en-US" altLang="ko-KR" sz="1400" smtClean="0"/>
              <a:t>(</a:t>
            </a:r>
            <a:r>
              <a:rPr lang="en-US" altLang="ko-KR" sz="1400"/>
              <a:t>"host=100.0.6.21;virtualHost=/;username=Dev1;password=122"</a:t>
            </a:r>
            <a:r>
              <a:rPr lang="en-US" altLang="ko-KR" sz="1400" smtClean="0"/>
              <a:t>);</a:t>
            </a:r>
            <a:endParaRPr lang="en-US" altLang="ko-KR" sz="1400"/>
          </a:p>
          <a:p>
            <a:r>
              <a:rPr lang="en-US" altLang="ko-KR" sz="1400" smtClean="0"/>
              <a:t>      </a:t>
            </a:r>
          </a:p>
          <a:p>
            <a:r>
              <a:rPr lang="en-US" altLang="ko-KR" sz="1400"/>
              <a:t> </a:t>
            </a:r>
            <a:r>
              <a:rPr lang="en-US" altLang="ko-KR" sz="1400" smtClean="0"/>
              <a:t>     AMPQBus.Subscribe&lt;CommonMessages.TextMessage</a:t>
            </a:r>
            <a:r>
              <a:rPr lang="en-US" altLang="ko-KR" sz="1400"/>
              <a:t>&gt;("test", this.HandleTextMessage);</a:t>
            </a:r>
          </a:p>
          <a:p>
            <a:r>
              <a:rPr lang="en-US" altLang="ko-KR" sz="1400" smtClean="0"/>
              <a:t>      AMPQBus.Subscribe&lt;CommonMessages.TextMessage2</a:t>
            </a:r>
            <a:r>
              <a:rPr lang="en-US" altLang="ko-KR" sz="1400"/>
              <a:t>&gt;("test", this.HandleTextMessage2);</a:t>
            </a:r>
          </a:p>
          <a:p>
            <a:r>
              <a:rPr lang="en-US" altLang="ko-KR" sz="1400" smtClean="0"/>
              <a:t>   }</a:t>
            </a:r>
            <a:endParaRPr lang="en-US" altLang="ko-KR" sz="1400"/>
          </a:p>
          <a:p>
            <a:r>
              <a:rPr lang="en-US" altLang="ko-KR" sz="1400" smtClean="0"/>
              <a:t>   catch </a:t>
            </a:r>
            <a:r>
              <a:rPr lang="en-US" altLang="ko-KR" sz="1400"/>
              <a:t>(Exception ex)</a:t>
            </a:r>
          </a:p>
          <a:p>
            <a:r>
              <a:rPr lang="en-US" altLang="ko-KR" sz="1400" smtClean="0"/>
              <a:t>   {</a:t>
            </a:r>
            <a:endParaRPr lang="en-US" altLang="ko-KR" sz="1400"/>
          </a:p>
          <a:p>
            <a:r>
              <a:rPr lang="en-US" altLang="ko-KR" sz="1400" smtClean="0"/>
              <a:t>      listBox1.Items.Add</a:t>
            </a:r>
            <a:r>
              <a:rPr lang="en-US" altLang="ko-KR" sz="1400"/>
              <a:t>("Error: " + ex.ToString());</a:t>
            </a:r>
          </a:p>
          <a:p>
            <a:r>
              <a:rPr lang="en-US" altLang="ko-KR" sz="1400" smtClean="0"/>
              <a:t>   }</a:t>
            </a:r>
            <a:endParaRPr lang="en-US" altLang="ko-KR" sz="1400"/>
          </a:p>
          <a:p>
            <a:r>
              <a:rPr lang="en-US" altLang="ko-KR" sz="1400"/>
              <a:t>}</a:t>
            </a:r>
          </a:p>
          <a:p>
            <a:endParaRPr lang="en-US" altLang="ko-KR" sz="1400"/>
          </a:p>
          <a:p>
            <a:r>
              <a:rPr lang="en-US" altLang="ko-KR" sz="1400"/>
              <a:t>private void SubMainForm_FormClosing(object sender, FormClosingEventArgs e)</a:t>
            </a:r>
          </a:p>
          <a:p>
            <a:r>
              <a:rPr lang="en-US" altLang="ko-KR" sz="1400"/>
              <a:t>{</a:t>
            </a:r>
          </a:p>
          <a:p>
            <a:r>
              <a:rPr lang="en-US" altLang="ko-KR" sz="1400" smtClean="0"/>
              <a:t>   AMPQBus.Dispose</a:t>
            </a:r>
            <a:r>
              <a:rPr lang="en-US" altLang="ko-KR" sz="1400"/>
              <a:t>();</a:t>
            </a:r>
          </a:p>
          <a:p>
            <a:r>
              <a:rPr lang="en-US" altLang="ko-KR" sz="1400"/>
              <a:t>}</a:t>
            </a:r>
            <a:endParaRPr lang="ko-KR" altLang="en-US" sz="1400"/>
          </a:p>
        </p:txBody>
      </p:sp>
    </p:spTree>
    <p:extLst>
      <p:ext uri="{BB962C8B-B14F-4D97-AF65-F5344CB8AC3E}">
        <p14:creationId xmlns:p14="http://schemas.microsoft.com/office/powerpoint/2010/main" val="7151237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465855" y="764704"/>
            <a:ext cx="7346505" cy="5262979"/>
          </a:xfrm>
          <a:prstGeom prst="rect">
            <a:avLst/>
          </a:prstGeom>
          <a:ln>
            <a:solidFill>
              <a:schemeClr val="tx1"/>
            </a:solidFill>
          </a:ln>
        </p:spPr>
        <p:txBody>
          <a:bodyPr wrap="square">
            <a:spAutoFit/>
          </a:bodyPr>
          <a:lstStyle/>
          <a:p>
            <a:r>
              <a:rPr lang="en-US" altLang="ko-KR" sz="1400"/>
              <a:t>void HandleTextMessage(CommonMessages.TextMessage textMessage)</a:t>
            </a:r>
          </a:p>
          <a:p>
            <a:r>
              <a:rPr lang="en-US" altLang="ko-KR" sz="1400"/>
              <a:t>{</a:t>
            </a:r>
          </a:p>
          <a:p>
            <a:r>
              <a:rPr lang="en-US" altLang="ko-KR" sz="1400" smtClean="0"/>
              <a:t>   SetText(string.Format</a:t>
            </a:r>
            <a:r>
              <a:rPr lang="en-US" altLang="ko-KR" sz="1400"/>
              <a:t>("[{0}] Got message: {1}", DateTime.Now, textMessage.Text));</a:t>
            </a:r>
          </a:p>
          <a:p>
            <a:r>
              <a:rPr lang="en-US" altLang="ko-KR" sz="1400"/>
              <a:t>}</a:t>
            </a:r>
          </a:p>
          <a:p>
            <a:r>
              <a:rPr lang="en-US" altLang="ko-KR" sz="1400"/>
              <a:t>void HandleTextMessage2(CommonMessages.TextMessage2 textMessage)</a:t>
            </a:r>
          </a:p>
          <a:p>
            <a:r>
              <a:rPr lang="en-US" altLang="ko-KR" sz="1400"/>
              <a:t>{</a:t>
            </a:r>
          </a:p>
          <a:p>
            <a:r>
              <a:rPr lang="en-US" altLang="ko-KR" sz="1400" smtClean="0"/>
              <a:t>   SetText(string.Format</a:t>
            </a:r>
            <a:r>
              <a:rPr lang="en-US" altLang="ko-KR" sz="1400"/>
              <a:t>("[{0}] Got message: {1} {2}", DateTime.Now</a:t>
            </a:r>
            <a:r>
              <a:rPr lang="en-US" altLang="ko-KR" sz="1400"/>
              <a:t>, </a:t>
            </a:r>
            <a:endParaRPr lang="en-US" altLang="ko-KR" sz="1400" smtClean="0"/>
          </a:p>
          <a:p>
            <a:r>
              <a:rPr lang="en-US" altLang="ko-KR" sz="1400"/>
              <a:t> </a:t>
            </a:r>
            <a:r>
              <a:rPr lang="en-US" altLang="ko-KR" sz="1400" smtClean="0"/>
              <a:t>                                                                  textMessage.Type</a:t>
            </a:r>
            <a:r>
              <a:rPr lang="en-US" altLang="ko-KR" sz="1400"/>
              <a:t>, textMessage.Text));</a:t>
            </a:r>
          </a:p>
          <a:p>
            <a:r>
              <a:rPr lang="en-US" altLang="ko-KR" sz="1400"/>
              <a:t>}</a:t>
            </a:r>
          </a:p>
          <a:p>
            <a:endParaRPr lang="en-US" altLang="ko-KR" sz="1400"/>
          </a:p>
          <a:p>
            <a:endParaRPr lang="en-US" altLang="ko-KR" sz="1400"/>
          </a:p>
          <a:p>
            <a:r>
              <a:rPr lang="en-US" altLang="ko-KR" sz="1400"/>
              <a:t>void SetText(string textMessage)</a:t>
            </a:r>
          </a:p>
          <a:p>
            <a:r>
              <a:rPr lang="en-US" altLang="ko-KR" sz="1400" smtClean="0"/>
              <a:t>{</a:t>
            </a:r>
          </a:p>
          <a:p>
            <a:r>
              <a:rPr lang="en-US" altLang="ko-KR" sz="1400"/>
              <a:t> </a:t>
            </a:r>
            <a:r>
              <a:rPr lang="en-US" altLang="ko-KR" sz="1400" smtClean="0"/>
              <a:t>  // </a:t>
            </a:r>
            <a:r>
              <a:rPr lang="ko-KR" altLang="en-US" sz="1400" smtClean="0"/>
              <a:t>메시지 처리를 다른 스레드에서 하므로 스레드 동기화를 해야 한다</a:t>
            </a:r>
            <a:r>
              <a:rPr lang="en-US" altLang="ko-KR" sz="1400" smtClean="0"/>
              <a:t>.</a:t>
            </a:r>
            <a:endParaRPr lang="en-US" altLang="ko-KR" sz="1400"/>
          </a:p>
          <a:p>
            <a:r>
              <a:rPr lang="en-US" altLang="ko-KR" sz="1400" smtClean="0"/>
              <a:t>   if </a:t>
            </a:r>
            <a:r>
              <a:rPr lang="en-US" altLang="ko-KR" sz="1400"/>
              <a:t>(this.listBox1.InvokeRequired)</a:t>
            </a:r>
          </a:p>
          <a:p>
            <a:r>
              <a:rPr lang="en-US" altLang="ko-KR" sz="1400" smtClean="0"/>
              <a:t>   {</a:t>
            </a:r>
            <a:endParaRPr lang="en-US" altLang="ko-KR" sz="1400"/>
          </a:p>
          <a:p>
            <a:r>
              <a:rPr lang="en-US" altLang="ko-KR" sz="1400" smtClean="0"/>
              <a:t>      SetTextCallback </a:t>
            </a:r>
            <a:r>
              <a:rPr lang="en-US" altLang="ko-KR" sz="1400"/>
              <a:t>d = new SetTextCallback(SetText);</a:t>
            </a:r>
          </a:p>
          <a:p>
            <a:r>
              <a:rPr lang="en-US" altLang="ko-KR" sz="1400" smtClean="0"/>
              <a:t>      this.Invoke(d</a:t>
            </a:r>
            <a:r>
              <a:rPr lang="en-US" altLang="ko-KR" sz="1400"/>
              <a:t>, new object[] { textMessage });</a:t>
            </a:r>
          </a:p>
          <a:p>
            <a:r>
              <a:rPr lang="en-US" altLang="ko-KR" sz="1400" smtClean="0"/>
              <a:t>   }</a:t>
            </a:r>
            <a:endParaRPr lang="en-US" altLang="ko-KR" sz="1400"/>
          </a:p>
          <a:p>
            <a:r>
              <a:rPr lang="en-US" altLang="ko-KR" sz="1400" smtClean="0"/>
              <a:t>   else</a:t>
            </a:r>
            <a:endParaRPr lang="en-US" altLang="ko-KR" sz="1400"/>
          </a:p>
          <a:p>
            <a:r>
              <a:rPr lang="en-US" altLang="ko-KR" sz="1400" smtClean="0"/>
              <a:t>   {</a:t>
            </a:r>
            <a:endParaRPr lang="en-US" altLang="ko-KR" sz="1400"/>
          </a:p>
          <a:p>
            <a:r>
              <a:rPr lang="en-US" altLang="ko-KR" sz="1400" smtClean="0"/>
              <a:t>      this.listBox1.Items.Add(textMessage</a:t>
            </a:r>
            <a:r>
              <a:rPr lang="en-US" altLang="ko-KR" sz="1400"/>
              <a:t>);</a:t>
            </a:r>
          </a:p>
          <a:p>
            <a:r>
              <a:rPr lang="en-US" altLang="ko-KR" sz="1400" smtClean="0"/>
              <a:t>   }</a:t>
            </a:r>
            <a:endParaRPr lang="en-US" altLang="ko-KR" sz="1400"/>
          </a:p>
          <a:p>
            <a:r>
              <a:rPr lang="en-US" altLang="ko-KR" sz="1400"/>
              <a:t>}</a:t>
            </a:r>
            <a:endParaRPr lang="ko-KR" altLang="en-US" sz="1400"/>
          </a:p>
        </p:txBody>
      </p:sp>
    </p:spTree>
    <p:extLst>
      <p:ext uri="{BB962C8B-B14F-4D97-AF65-F5344CB8AC3E}">
        <p14:creationId xmlns:p14="http://schemas.microsoft.com/office/powerpoint/2010/main" val="1577420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7560840" cy="584775"/>
          </a:xfrm>
          <a:prstGeom prst="rect">
            <a:avLst/>
          </a:prstGeom>
          <a:noFill/>
        </p:spPr>
        <p:txBody>
          <a:bodyPr wrap="square" rtlCol="0">
            <a:spAutoFit/>
          </a:bodyPr>
          <a:lstStyle/>
          <a:p>
            <a:r>
              <a:rPr lang="ko-KR" altLang="en-US" sz="3200" b="1" smtClean="0"/>
              <a:t>ㅌㅌㅌ</a:t>
            </a:r>
            <a:endParaRPr lang="ko-KR" altLang="en-US" sz="3200" b="1"/>
          </a:p>
        </p:txBody>
      </p:sp>
    </p:spTree>
    <p:extLst>
      <p:ext uri="{BB962C8B-B14F-4D97-AF65-F5344CB8AC3E}">
        <p14:creationId xmlns:p14="http://schemas.microsoft.com/office/powerpoint/2010/main" val="212975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4968552" cy="584775"/>
          </a:xfrm>
          <a:prstGeom prst="rect">
            <a:avLst/>
          </a:prstGeom>
          <a:noFill/>
        </p:spPr>
        <p:txBody>
          <a:bodyPr wrap="square" rtlCol="0">
            <a:spAutoFit/>
          </a:bodyPr>
          <a:lstStyle/>
          <a:p>
            <a:r>
              <a:rPr lang="ko-KR" altLang="en-US" sz="3200" b="1" smtClean="0"/>
              <a:t>가상호스</a:t>
            </a:r>
            <a:r>
              <a:rPr lang="ko-KR" altLang="en-US" sz="3200" b="1"/>
              <a:t>트</a:t>
            </a:r>
          </a:p>
        </p:txBody>
      </p:sp>
      <p:sp>
        <p:nvSpPr>
          <p:cNvPr id="3" name="TextBox 2"/>
          <p:cNvSpPr txBox="1"/>
          <p:nvPr/>
        </p:nvSpPr>
        <p:spPr>
          <a:xfrm>
            <a:off x="467544" y="1196752"/>
            <a:ext cx="8208912" cy="3970318"/>
          </a:xfrm>
          <a:prstGeom prst="rect">
            <a:avLst/>
          </a:prstGeom>
          <a:noFill/>
        </p:spPr>
        <p:txBody>
          <a:bodyPr wrap="square" rtlCol="0">
            <a:spAutoFit/>
          </a:bodyPr>
          <a:lstStyle/>
          <a:p>
            <a:pPr marL="285750" indent="-285750">
              <a:buFont typeface="Wingdings" panose="05000000000000000000" pitchFamily="2" charset="2"/>
              <a:buChar char="§"/>
            </a:pPr>
            <a:r>
              <a:rPr lang="en-US" altLang="ko-KR" smtClean="0"/>
              <a:t>http://www.rabbitmq.com/access-control.html</a:t>
            </a:r>
            <a:br>
              <a:rPr lang="en-US" altLang="ko-KR" smtClean="0"/>
            </a:br>
            <a:endParaRPr lang="en-US" altLang="ko-KR" smtClean="0"/>
          </a:p>
          <a:p>
            <a:pPr marL="285750" indent="-285750">
              <a:buFont typeface="Wingdings" panose="05000000000000000000" pitchFamily="2" charset="2"/>
              <a:buChar char="§"/>
            </a:pPr>
            <a:r>
              <a:rPr lang="ko-KR" altLang="en-US" smtClean="0"/>
              <a:t>계정만으로 접속 불가</a:t>
            </a:r>
            <a:r>
              <a:rPr lang="en-US" altLang="ko-KR" smtClean="0"/>
              <a:t>. </a:t>
            </a:r>
            <a:r>
              <a:rPr lang="ko-KR" altLang="en-US" smtClean="0"/>
              <a:t>가상호스트와 연결지어줘야 한다</a:t>
            </a:r>
            <a:r>
              <a:rPr lang="en-US" altLang="ko-KR" smtClean="0"/>
              <a:t>.</a:t>
            </a:r>
            <a:br>
              <a:rPr lang="en-US" altLang="ko-KR" smtClean="0"/>
            </a:br>
            <a:r>
              <a:rPr lang="ko-KR" altLang="en-US" smtClean="0"/>
              <a:t>기본으로는 </a:t>
            </a:r>
            <a:r>
              <a:rPr lang="en-US" altLang="ko-KR" smtClean="0"/>
              <a:t>'/' </a:t>
            </a:r>
            <a:r>
              <a:rPr lang="ko-KR" altLang="en-US" smtClean="0"/>
              <a:t>라는 가상호스트만 있다</a:t>
            </a:r>
            <a:r>
              <a:rPr lang="en-US" altLang="ko-KR" smtClean="0"/>
              <a:t>.</a:t>
            </a:r>
            <a:br>
              <a:rPr lang="en-US" altLang="ko-KR" smtClean="0"/>
            </a:br>
            <a:endParaRPr lang="en-US" altLang="ko-KR" smtClean="0"/>
          </a:p>
          <a:p>
            <a:pPr marL="285750" indent="-285750">
              <a:buFont typeface="Wingdings" panose="05000000000000000000" pitchFamily="2" charset="2"/>
              <a:buChar char="§"/>
            </a:pPr>
            <a:r>
              <a:rPr lang="ko-KR" altLang="en-US" smtClean="0"/>
              <a:t>가상호스트와 계정 연결하기</a:t>
            </a:r>
            <a:r>
              <a:rPr lang="en-US" altLang="ko-KR" smtClean="0"/>
              <a:t>.</a:t>
            </a:r>
            <a:br>
              <a:rPr lang="en-US" altLang="ko-KR" smtClean="0"/>
            </a:br>
            <a:r>
              <a:rPr lang="ko-KR" altLang="en-US" smtClean="0"/>
              <a:t>예</a:t>
            </a:r>
            <a:r>
              <a:rPr lang="en-US" altLang="ko-KR" smtClean="0"/>
              <a:t>) scott</a:t>
            </a:r>
            <a:r>
              <a:rPr lang="ko-KR" altLang="en-US" smtClean="0"/>
              <a:t>는 </a:t>
            </a:r>
            <a:r>
              <a:rPr lang="en-US" altLang="ko-KR" smtClean="0"/>
              <a:t>/ </a:t>
            </a:r>
            <a:r>
              <a:rPr lang="ko-KR" altLang="en-US" smtClean="0"/>
              <a:t>가상호스트에 연결하기</a:t>
            </a:r>
            <a:r>
              <a:rPr lang="en-US" altLang="ko-KR" smtClean="0"/>
              <a:t/>
            </a:r>
            <a:br>
              <a:rPr lang="en-US" altLang="ko-KR" smtClean="0"/>
            </a:br>
            <a:r>
              <a:rPr lang="en-US" altLang="ko-KR" smtClean="0"/>
              <a:t>rabbitmqctl map_user_vhost scott /</a:t>
            </a:r>
            <a:br>
              <a:rPr lang="en-US" altLang="ko-KR" smtClean="0"/>
            </a:br>
            <a:endParaRPr lang="en-US" altLang="ko-KR" smtClean="0"/>
          </a:p>
          <a:p>
            <a:pPr marL="285750" indent="-285750">
              <a:buFont typeface="Wingdings" panose="05000000000000000000" pitchFamily="2" charset="2"/>
              <a:buChar char="§"/>
            </a:pPr>
            <a:r>
              <a:rPr lang="ko-KR" altLang="en-US" smtClean="0"/>
              <a:t>특정 유저가 연결된 모든 가상호스트 보기 </a:t>
            </a:r>
            <a:r>
              <a:rPr lang="en-US" altLang="ko-KR" smtClean="0"/>
              <a:t/>
            </a:r>
            <a:br>
              <a:rPr lang="en-US" altLang="ko-KR" smtClean="0"/>
            </a:br>
            <a:r>
              <a:rPr lang="ko-KR" altLang="en-US" smtClean="0"/>
              <a:t>예</a:t>
            </a:r>
            <a:r>
              <a:rPr lang="en-US" altLang="ko-KR" smtClean="0"/>
              <a:t>) rabbitmqctl list_user_vhosts scott</a:t>
            </a:r>
            <a:br>
              <a:rPr lang="en-US" altLang="ko-KR" smtClean="0"/>
            </a:br>
            <a:endParaRPr lang="en-US" altLang="ko-KR" smtClean="0"/>
          </a:p>
          <a:p>
            <a:pPr marL="285750" indent="-285750">
              <a:buFont typeface="Wingdings" panose="05000000000000000000" pitchFamily="2" charset="2"/>
              <a:buChar char="§"/>
            </a:pPr>
            <a:r>
              <a:rPr lang="ko-KR" altLang="en-US" smtClean="0"/>
              <a:t>특정 가상호스트와 연결된 모든 유저 보기 </a:t>
            </a:r>
            <a:r>
              <a:rPr lang="en-US" altLang="ko-KR" smtClean="0"/>
              <a:t/>
            </a:r>
            <a:br>
              <a:rPr lang="en-US" altLang="ko-KR" smtClean="0"/>
            </a:br>
            <a:r>
              <a:rPr lang="ko-KR" altLang="en-US" smtClean="0"/>
              <a:t>예</a:t>
            </a:r>
            <a:r>
              <a:rPr lang="en-US" altLang="ko-KR" smtClean="0"/>
              <a:t>) rabbitmqctl list_vhost_users /</a:t>
            </a:r>
            <a:endParaRPr lang="ko-KR" altLang="en-US"/>
          </a:p>
        </p:txBody>
      </p:sp>
    </p:spTree>
    <p:extLst>
      <p:ext uri="{BB962C8B-B14F-4D97-AF65-F5344CB8AC3E}">
        <p14:creationId xmlns:p14="http://schemas.microsoft.com/office/powerpoint/2010/main" val="9428607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39552" y="836712"/>
            <a:ext cx="7920880" cy="2893100"/>
          </a:xfrm>
          <a:prstGeom prst="rect">
            <a:avLst/>
          </a:prstGeom>
        </p:spPr>
        <p:txBody>
          <a:bodyPr wrap="square">
            <a:spAutoFit/>
          </a:bodyPr>
          <a:lstStyle/>
          <a:p>
            <a:r>
              <a:rPr lang="en-US" altLang="ko-KR" sz="1400"/>
              <a:t>C# + RabbitMQ = Happy Servers</a:t>
            </a:r>
          </a:p>
          <a:p>
            <a:r>
              <a:rPr lang="en-US" altLang="ko-KR" sz="1400"/>
              <a:t>http://public.hudl.com/bits/archives/2013/11/11/c-rabbitmq-happy-servers/</a:t>
            </a:r>
          </a:p>
          <a:p>
            <a:endParaRPr lang="en-US" altLang="ko-KR" sz="1400"/>
          </a:p>
          <a:p>
            <a:r>
              <a:rPr lang="en-US" altLang="ko-KR" sz="1400"/>
              <a:t>Event Based Queue in C# with RabbitMQ</a:t>
            </a:r>
          </a:p>
          <a:p>
            <a:r>
              <a:rPr lang="en-US" altLang="ko-KR" sz="1400"/>
              <a:t>http://fygt.wordpress.com/2013/06/08/c-sharp_event_based_queue/</a:t>
            </a:r>
          </a:p>
          <a:p>
            <a:endParaRPr lang="en-US" altLang="ko-KR" sz="1400"/>
          </a:p>
          <a:p>
            <a:r>
              <a:rPr lang="en-US" altLang="ko-KR" sz="1400" smtClean="0"/>
              <a:t>Creating </a:t>
            </a:r>
            <a:r>
              <a:rPr lang="en-US" altLang="ko-KR" sz="1400"/>
              <a:t>an AMQP Sample App using RabbitMQ</a:t>
            </a:r>
          </a:p>
          <a:p>
            <a:r>
              <a:rPr lang="en-US" altLang="ko-KR" sz="1400"/>
              <a:t>http://</a:t>
            </a:r>
            <a:r>
              <a:rPr lang="en-US" altLang="ko-KR" sz="1400" smtClean="0"/>
              <a:t>www.codeproject.com/Articles/297146/Creating-an-AMQP-Sample-App-using-RabbitMQ</a:t>
            </a:r>
          </a:p>
          <a:p>
            <a:endParaRPr lang="en-US" altLang="ko-KR" sz="1400"/>
          </a:p>
          <a:p>
            <a:r>
              <a:rPr lang="en-US" altLang="ko-KR" sz="1400"/>
              <a:t>EasyNetQ  An easy .NET API for RabbitMQ </a:t>
            </a:r>
          </a:p>
          <a:p>
            <a:r>
              <a:rPr lang="en-US" altLang="ko-KR" sz="1400"/>
              <a:t>http://easynetq.com</a:t>
            </a:r>
            <a:r>
              <a:rPr lang="en-US" altLang="ko-KR" sz="1400" smtClean="0"/>
              <a:t>/</a:t>
            </a:r>
          </a:p>
          <a:p>
            <a:r>
              <a:rPr lang="en-US" altLang="ko-KR" sz="1400"/>
              <a:t>http://</a:t>
            </a:r>
            <a:r>
              <a:rPr lang="en-US" altLang="ko-KR" sz="1400" smtClean="0"/>
              <a:t>www.d80.co.uk/post/2013/03/21/RabbitMq-with-EasyNetQ-Tutorial.aspx</a:t>
            </a:r>
          </a:p>
          <a:p>
            <a:r>
              <a:rPr lang="en-US" altLang="ko-KR" sz="1400"/>
              <a:t>https://github.com/danswain/rabbitmq-with-easynetq-tutorial/tree/master/IWantATesla</a:t>
            </a:r>
            <a:endParaRPr lang="ko-KR" altLang="en-US" sz="1400"/>
          </a:p>
        </p:txBody>
      </p:sp>
      <p:sp>
        <p:nvSpPr>
          <p:cNvPr id="3" name="직사각형 2"/>
          <p:cNvSpPr/>
          <p:nvPr/>
        </p:nvSpPr>
        <p:spPr>
          <a:xfrm>
            <a:off x="539552" y="3918247"/>
            <a:ext cx="4572000" cy="461665"/>
          </a:xfrm>
          <a:prstGeom prst="rect">
            <a:avLst/>
          </a:prstGeom>
        </p:spPr>
        <p:txBody>
          <a:bodyPr>
            <a:spAutoFit/>
          </a:bodyPr>
          <a:lstStyle/>
          <a:p>
            <a:r>
              <a:rPr lang="en-US" altLang="ko-KR" sz="1200"/>
              <a:t>RabbitMQ</a:t>
            </a:r>
            <a:r>
              <a:rPr lang="ja-JP" altLang="en-US" sz="1200"/>
              <a:t>を</a:t>
            </a:r>
            <a:r>
              <a:rPr lang="ko-KR" altLang="en-US" sz="1200"/>
              <a:t>使</a:t>
            </a:r>
            <a:r>
              <a:rPr lang="ja-JP" altLang="en-US" sz="1200"/>
              <a:t>ってみる</a:t>
            </a:r>
            <a:r>
              <a:rPr lang="en-US" altLang="ja-JP" sz="1200"/>
              <a:t>〜</a:t>
            </a:r>
            <a:r>
              <a:rPr lang="ja-JP" altLang="en-US" sz="1200"/>
              <a:t>クラスタリング</a:t>
            </a:r>
            <a:r>
              <a:rPr lang="ko-KR" altLang="en-US" sz="1200"/>
              <a:t>編</a:t>
            </a:r>
          </a:p>
          <a:p>
            <a:r>
              <a:rPr lang="en-US" altLang="ko-KR" sz="1200"/>
              <a:t>http://blog.excale.net/index.php/archives/3437 </a:t>
            </a:r>
            <a:endParaRPr lang="ko-KR" altLang="en-US" sz="1200"/>
          </a:p>
        </p:txBody>
      </p:sp>
    </p:spTree>
    <p:extLst>
      <p:ext uri="{BB962C8B-B14F-4D97-AF65-F5344CB8AC3E}">
        <p14:creationId xmlns:p14="http://schemas.microsoft.com/office/powerpoint/2010/main" val="423898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4968552" cy="584775"/>
          </a:xfrm>
          <a:prstGeom prst="rect">
            <a:avLst/>
          </a:prstGeom>
          <a:noFill/>
        </p:spPr>
        <p:txBody>
          <a:bodyPr wrap="square" rtlCol="0">
            <a:spAutoFit/>
          </a:bodyPr>
          <a:lstStyle/>
          <a:p>
            <a:r>
              <a:rPr lang="ko-KR" altLang="en-US" sz="3200" b="1" smtClean="0"/>
              <a:t>플러그인</a:t>
            </a:r>
            <a:endParaRPr lang="ko-KR" altLang="en-US" sz="3200" b="1"/>
          </a:p>
        </p:txBody>
      </p:sp>
      <p:sp>
        <p:nvSpPr>
          <p:cNvPr id="3" name="TextBox 2"/>
          <p:cNvSpPr txBox="1"/>
          <p:nvPr/>
        </p:nvSpPr>
        <p:spPr>
          <a:xfrm>
            <a:off x="467544" y="1196752"/>
            <a:ext cx="8208912" cy="1200329"/>
          </a:xfrm>
          <a:prstGeom prst="rect">
            <a:avLst/>
          </a:prstGeom>
          <a:noFill/>
        </p:spPr>
        <p:txBody>
          <a:bodyPr wrap="square" rtlCol="0">
            <a:spAutoFit/>
          </a:bodyPr>
          <a:lstStyle/>
          <a:p>
            <a:pPr marL="285750" indent="-285750">
              <a:buFont typeface="Wingdings" panose="05000000000000000000" pitchFamily="2" charset="2"/>
              <a:buChar char="§"/>
            </a:pPr>
            <a:r>
              <a:rPr lang="en-US" altLang="ko-KR" smtClean="0"/>
              <a:t>http://www.rabbitmq.com/man/rabbitmq-plugins.1.man.html</a:t>
            </a:r>
            <a:br>
              <a:rPr lang="en-US" altLang="ko-KR" smtClean="0"/>
            </a:br>
            <a:endParaRPr lang="en-US" altLang="ko-KR" smtClean="0"/>
          </a:p>
          <a:p>
            <a:pPr marL="285750" indent="-285750">
              <a:buFont typeface="Wingdings" panose="05000000000000000000" pitchFamily="2" charset="2"/>
              <a:buChar char="§"/>
            </a:pPr>
            <a:r>
              <a:rPr lang="ko-KR" altLang="en-US" smtClean="0"/>
              <a:t>얼랭을 설치 후</a:t>
            </a:r>
            <a:r>
              <a:rPr lang="en-US" altLang="ko-KR" smtClean="0"/>
              <a:t>, RabbitMQ </a:t>
            </a:r>
            <a:r>
              <a:rPr lang="ko-KR" altLang="en-US" smtClean="0"/>
              <a:t>설치 파일을 실행한다</a:t>
            </a:r>
            <a:r>
              <a:rPr lang="en-US" altLang="ko-KR" smtClean="0"/>
              <a:t>.</a:t>
            </a:r>
            <a:br>
              <a:rPr lang="en-US" altLang="ko-KR" smtClean="0"/>
            </a:br>
            <a:r>
              <a:rPr lang="ko-KR" altLang="en-US" smtClean="0"/>
              <a:t>설치가 끝나면 서비스에서 자동으로 실행된다</a:t>
            </a:r>
            <a:r>
              <a:rPr lang="en-US" altLang="ko-KR" smtClean="0"/>
              <a:t>.</a:t>
            </a:r>
            <a:endParaRPr lang="ko-KR" altLang="en-US"/>
          </a:p>
        </p:txBody>
      </p:sp>
    </p:spTree>
    <p:extLst>
      <p:ext uri="{BB962C8B-B14F-4D97-AF65-F5344CB8AC3E}">
        <p14:creationId xmlns:p14="http://schemas.microsoft.com/office/powerpoint/2010/main" val="421331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7560840" cy="584775"/>
          </a:xfrm>
          <a:prstGeom prst="rect">
            <a:avLst/>
          </a:prstGeom>
          <a:noFill/>
        </p:spPr>
        <p:txBody>
          <a:bodyPr wrap="square" rtlCol="0">
            <a:spAutoFit/>
          </a:bodyPr>
          <a:lstStyle/>
          <a:p>
            <a:r>
              <a:rPr lang="en-US" altLang="ko-KR" sz="3200" b="1" smtClean="0"/>
              <a:t>Web </a:t>
            </a:r>
            <a:r>
              <a:rPr lang="ko-KR" altLang="en-US" sz="3200" b="1" smtClean="0"/>
              <a:t>기반으로 관리</a:t>
            </a:r>
            <a:r>
              <a:rPr lang="en-US" altLang="ko-KR" sz="3200" b="1" smtClean="0"/>
              <a:t>/</a:t>
            </a:r>
            <a:r>
              <a:rPr lang="ko-KR" altLang="en-US" sz="3200" b="1" smtClean="0"/>
              <a:t>감시 플러그인</a:t>
            </a:r>
            <a:endParaRPr lang="ko-KR" altLang="en-US" sz="3200" b="1"/>
          </a:p>
        </p:txBody>
      </p:sp>
      <p:sp>
        <p:nvSpPr>
          <p:cNvPr id="3" name="TextBox 2"/>
          <p:cNvSpPr txBox="1"/>
          <p:nvPr/>
        </p:nvSpPr>
        <p:spPr>
          <a:xfrm>
            <a:off x="467544" y="1196752"/>
            <a:ext cx="8208912" cy="1754326"/>
          </a:xfrm>
          <a:prstGeom prst="rect">
            <a:avLst/>
          </a:prstGeom>
          <a:noFill/>
        </p:spPr>
        <p:txBody>
          <a:bodyPr wrap="square" rtlCol="0">
            <a:spAutoFit/>
          </a:bodyPr>
          <a:lstStyle/>
          <a:p>
            <a:pPr marL="285750" indent="-285750">
              <a:buFont typeface="Wingdings" panose="05000000000000000000" pitchFamily="2" charset="2"/>
              <a:buChar char="§"/>
            </a:pPr>
            <a:r>
              <a:rPr lang="ko-KR" altLang="en-US" smtClean="0"/>
              <a:t>플러그인을 사용한다</a:t>
            </a:r>
            <a:r>
              <a:rPr lang="en-US" altLang="ko-KR" smtClean="0"/>
              <a:t>.</a:t>
            </a:r>
            <a:br>
              <a:rPr lang="en-US" altLang="ko-KR" smtClean="0"/>
            </a:br>
            <a:r>
              <a:rPr lang="fr-FR" altLang="ko-KR" smtClean="0"/>
              <a:t>rabbitmq-plugins enable rabbitmq_management</a:t>
            </a:r>
            <a:br>
              <a:rPr lang="fr-FR" altLang="ko-KR" smtClean="0"/>
            </a:br>
            <a:r>
              <a:rPr lang="fr-FR" altLang="ko-KR" smtClean="0"/>
              <a:t>Rabbitmq</a:t>
            </a:r>
            <a:r>
              <a:rPr lang="ko-KR" altLang="en-US" smtClean="0"/>
              <a:t>를 재 시작해야 적용된다</a:t>
            </a:r>
            <a:r>
              <a:rPr lang="en-US" altLang="ko-KR" smtClean="0"/>
              <a:t>.</a:t>
            </a:r>
            <a:br>
              <a:rPr lang="en-US" altLang="ko-KR" smtClean="0"/>
            </a:br>
            <a:endParaRPr lang="fr-FR" altLang="ko-KR" smtClean="0"/>
          </a:p>
          <a:p>
            <a:pPr marL="285750" indent="-285750">
              <a:buFont typeface="Wingdings" panose="05000000000000000000" pitchFamily="2" charset="2"/>
              <a:buChar char="§"/>
            </a:pPr>
            <a:r>
              <a:rPr lang="fr-FR" altLang="ko-KR" smtClean="0"/>
              <a:t>http://localhost:15672/ </a:t>
            </a:r>
            <a:r>
              <a:rPr lang="ko-KR" altLang="en-US" smtClean="0"/>
              <a:t>접속하면 르고으니 화면이 나온다</a:t>
            </a:r>
            <a:r>
              <a:rPr lang="en-US" altLang="ko-KR" smtClean="0"/>
              <a:t/>
            </a:r>
            <a:br>
              <a:rPr lang="en-US" altLang="ko-KR" smtClean="0"/>
            </a:br>
            <a:r>
              <a:rPr lang="ko-KR" altLang="en-US" smtClean="0"/>
              <a:t>기본으로는 </a:t>
            </a:r>
            <a:r>
              <a:rPr lang="en-US" altLang="ko-KR" smtClean="0"/>
              <a:t>guest/guest </a:t>
            </a:r>
            <a:r>
              <a:rPr lang="ko-KR" altLang="en-US" smtClean="0"/>
              <a:t>로 접속할 수 있다</a:t>
            </a:r>
            <a:r>
              <a:rPr lang="en-US" altLang="ko-KR" smtClean="0"/>
              <a:t>.</a:t>
            </a:r>
            <a:endParaRPr lang="ko-KR" altLang="en-US"/>
          </a:p>
        </p:txBody>
      </p:sp>
    </p:spTree>
    <p:extLst>
      <p:ext uri="{BB962C8B-B14F-4D97-AF65-F5344CB8AC3E}">
        <p14:creationId xmlns:p14="http://schemas.microsoft.com/office/powerpoint/2010/main" val="94286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7560840" cy="584775"/>
          </a:xfrm>
          <a:prstGeom prst="rect">
            <a:avLst/>
          </a:prstGeom>
          <a:noFill/>
        </p:spPr>
        <p:txBody>
          <a:bodyPr wrap="square" rtlCol="0">
            <a:spAutoFit/>
          </a:bodyPr>
          <a:lstStyle/>
          <a:p>
            <a:r>
              <a:rPr lang="ko-KR" altLang="en-US" sz="3200" b="1" smtClean="0"/>
              <a:t>서버 상태 확인</a:t>
            </a:r>
            <a:endParaRPr lang="ko-KR" altLang="en-US" sz="3200" b="1"/>
          </a:p>
        </p:txBody>
      </p:sp>
      <p:sp>
        <p:nvSpPr>
          <p:cNvPr id="3" name="TextBox 2"/>
          <p:cNvSpPr txBox="1"/>
          <p:nvPr/>
        </p:nvSpPr>
        <p:spPr>
          <a:xfrm>
            <a:off x="467544" y="1196752"/>
            <a:ext cx="8208912" cy="923330"/>
          </a:xfrm>
          <a:prstGeom prst="rect">
            <a:avLst/>
          </a:prstGeom>
          <a:noFill/>
        </p:spPr>
        <p:txBody>
          <a:bodyPr wrap="square" rtlCol="0">
            <a:spAutoFit/>
          </a:bodyPr>
          <a:lstStyle/>
          <a:p>
            <a:pPr marL="285750" indent="-285750">
              <a:buFont typeface="Wingdings" panose="05000000000000000000" pitchFamily="2" charset="2"/>
              <a:buChar char="§"/>
            </a:pPr>
            <a:r>
              <a:rPr lang="en-US" altLang="ko-KR" smtClean="0"/>
              <a:t>http://perezvon.hatenablog.com/entry/20090106/1231223639</a:t>
            </a:r>
            <a:br>
              <a:rPr lang="en-US" altLang="ko-KR" smtClean="0"/>
            </a:br>
            <a:endParaRPr lang="en-US" altLang="ko-KR" smtClean="0"/>
          </a:p>
          <a:p>
            <a:pPr marL="285750" indent="-285750">
              <a:buFont typeface="Wingdings" panose="05000000000000000000" pitchFamily="2" charset="2"/>
              <a:buChar char="§"/>
            </a:pPr>
            <a:r>
              <a:rPr lang="ko-KR" altLang="en-US" smtClean="0"/>
              <a:t>ㅌㅌㅌ</a:t>
            </a:r>
            <a:endParaRPr lang="ko-KR" altLang="en-US"/>
          </a:p>
        </p:txBody>
      </p:sp>
    </p:spTree>
    <p:extLst>
      <p:ext uri="{BB962C8B-B14F-4D97-AF65-F5344CB8AC3E}">
        <p14:creationId xmlns:p14="http://schemas.microsoft.com/office/powerpoint/2010/main" val="94286074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1384</TotalTime>
  <Words>2684</Words>
  <Application>Microsoft Office PowerPoint</Application>
  <PresentationFormat>화면 슬라이드 쇼(4:3)</PresentationFormat>
  <Paragraphs>459</Paragraphs>
  <Slides>60</Slides>
  <Notes>0</Notes>
  <HiddenSlides>0</HiddenSlides>
  <MMClips>0</MMClips>
  <ScaleCrop>false</ScaleCrop>
  <HeadingPairs>
    <vt:vector size="4" baseType="variant">
      <vt:variant>
        <vt:lpstr>테마</vt:lpstr>
      </vt:variant>
      <vt:variant>
        <vt:i4>1</vt:i4>
      </vt:variant>
      <vt:variant>
        <vt:lpstr>슬라이드 제목</vt:lpstr>
      </vt:variant>
      <vt:variant>
        <vt:i4>60</vt:i4>
      </vt:variant>
    </vt:vector>
  </HeadingPairs>
  <TitlesOfParts>
    <vt:vector size="61"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최흥배</dc:creator>
  <cp:lastModifiedBy>최흥배</cp:lastModifiedBy>
  <cp:revision>78</cp:revision>
  <dcterms:created xsi:type="dcterms:W3CDTF">2014-05-08T07:45:32Z</dcterms:created>
  <dcterms:modified xsi:type="dcterms:W3CDTF">2014-05-14T06:53:15Z</dcterms:modified>
</cp:coreProperties>
</file>