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75" r:id="rId2"/>
    <p:sldId id="596" r:id="rId3"/>
    <p:sldId id="608" r:id="rId4"/>
    <p:sldId id="618" r:id="rId5"/>
    <p:sldId id="617" r:id="rId6"/>
    <p:sldId id="61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CC00"/>
    <a:srgbClr val="CC99FF"/>
    <a:srgbClr val="CC00FF"/>
    <a:srgbClr val="FF66FF"/>
    <a:srgbClr val="CC66FF"/>
    <a:srgbClr val="FF0000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516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CB872F-F92F-4C5F-A95D-6EF804416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13B1E8-3DA9-40A9-BD5B-D5CB47846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49FC300-F5D5-47D9-8032-87FB4CBE3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12738"/>
            <a:ext cx="194310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12738"/>
            <a:ext cx="567690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12A75FD-D825-43AB-9082-3FE0A51BC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127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91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25931DCA-23CA-4ACB-8BEE-034E07EB6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7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2631116-19B0-49B2-8BD4-3FD8E08123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7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0CCF377-2DFB-464A-99B4-AD6B4166E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93AB6985-248F-4692-94BC-E6F9F57FA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2F5AABFE-2208-4F77-99BC-77625A822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87AB9DE-BDE7-4457-B01D-A7D783B6C9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2A9DA6F-ED0E-47B4-A6BE-BA0AD6075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7C0BA5C-1734-4C1D-9634-16AC7082E6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80A74C1-533B-41E9-90F6-838F2E4C7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43A6CD0-D14F-4830-9B2A-ADD1E9106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38A95628-0D2D-4661-8B66-0D180D242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27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4213" y="1309688"/>
            <a:ext cx="8796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altLang="en-US" sz="1000" b="1" dirty="0"/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</a:t>
            </a:r>
            <a:endParaRPr lang="en-US" altLang="en-US" sz="1400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84C5F2AA-123E-447E-B2ED-CE7B24F90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0" y="3683000"/>
            <a:ext cx="9144000" cy="1676400"/>
            <a:chOff x="0" y="2086"/>
            <a:chExt cx="5760" cy="105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  <p:sp>
          <p:nvSpPr>
            <p:cNvPr id="5" name="Rectangle 31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</p:grpSp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584200"/>
            <a:ext cx="9144000" cy="62309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ga-IE" sz="3600" dirty="0" smtClean="0">
                <a:solidFill>
                  <a:srgbClr val="FF0000"/>
                </a:solidFill>
              </a:rPr>
              <a:t>Motorbid Vehicle Auction Website</a:t>
            </a:r>
            <a:br>
              <a:rPr lang="ga-IE" sz="3600" dirty="0" smtClean="0">
                <a:solidFill>
                  <a:srgbClr val="FF0000"/>
                </a:solidFill>
              </a:rPr>
            </a:br>
            <a:r>
              <a:rPr lang="ga-IE" sz="3600" dirty="0" smtClean="0">
                <a:solidFill>
                  <a:schemeClr val="tx1"/>
                </a:solidFill>
              </a:rPr>
              <a:t>5 Layer ASP.NET MVC3 with EF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ga-IE" dirty="0" smtClean="0">
                <a:solidFill>
                  <a:schemeClr val="tx1"/>
                </a:solidFill>
              </a:rPr>
              <a:t/>
            </a:r>
            <a:br>
              <a:rPr lang="ga-IE" dirty="0" smtClean="0">
                <a:solidFill>
                  <a:schemeClr val="tx1"/>
                </a:solidFill>
              </a:rPr>
            </a:br>
            <a:r>
              <a:rPr lang="ga-IE" dirty="0" smtClean="0">
                <a:solidFill>
                  <a:schemeClr val="tx1"/>
                </a:solidFill>
              </a:rPr>
              <a:t/>
            </a:r>
            <a:br>
              <a:rPr lang="ga-IE" dirty="0" smtClean="0">
                <a:solidFill>
                  <a:schemeClr val="tx1"/>
                </a:solidFill>
              </a:rPr>
            </a:br>
            <a:r>
              <a:rPr lang="ga-IE" dirty="0" smtClean="0">
                <a:solidFill>
                  <a:schemeClr val="tx1"/>
                </a:solidFill>
              </a:rPr>
              <a:t>Cezar Oranski</a:t>
            </a:r>
            <a:br>
              <a:rPr lang="ga-IE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Conor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Dohert</a:t>
            </a:r>
            <a:r>
              <a:rPr lang="ga-IE" dirty="0" smtClean="0">
                <a:solidFill>
                  <a:schemeClr val="tx1"/>
                </a:solidFill>
              </a:rPr>
              <a:t>y</a:t>
            </a:r>
            <a:br>
              <a:rPr lang="ga-IE" dirty="0" smtClean="0">
                <a:solidFill>
                  <a:schemeClr val="tx1"/>
                </a:solidFill>
              </a:rPr>
            </a:br>
            <a:r>
              <a:rPr lang="ga-IE" dirty="0" smtClean="0">
                <a:solidFill>
                  <a:schemeClr val="tx1"/>
                </a:solidFill>
              </a:rPr>
              <a:t>Enterprise Frameworks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Website Use Cases</a:t>
            </a:r>
            <a:endParaRPr lang="en-GB" dirty="0" smtClean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0" y="2107958"/>
            <a:ext cx="4030662" cy="3776663"/>
            <a:chOff x="1427" y="1804"/>
            <a:chExt cx="6349" cy="5949"/>
          </a:xfrm>
        </p:grpSpPr>
        <p:sp>
          <p:nvSpPr>
            <p:cNvPr id="15420" name="Oval 60"/>
            <p:cNvSpPr>
              <a:spLocks noChangeArrowheads="1"/>
            </p:cNvSpPr>
            <p:nvPr/>
          </p:nvSpPr>
          <p:spPr bwMode="auto">
            <a:xfrm>
              <a:off x="1615" y="4019"/>
              <a:ext cx="651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21" name="AutoShape 61"/>
            <p:cNvCxnSpPr>
              <a:cxnSpLocks noChangeShapeType="1"/>
            </p:cNvCxnSpPr>
            <p:nvPr/>
          </p:nvCxnSpPr>
          <p:spPr bwMode="auto">
            <a:xfrm>
              <a:off x="1941" y="4533"/>
              <a:ext cx="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22" name="AutoShape 62"/>
            <p:cNvCxnSpPr>
              <a:cxnSpLocks noChangeShapeType="1"/>
            </p:cNvCxnSpPr>
            <p:nvPr/>
          </p:nvCxnSpPr>
          <p:spPr bwMode="auto">
            <a:xfrm flipH="1">
              <a:off x="1502" y="4983"/>
              <a:ext cx="439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23" name="AutoShape 63"/>
            <p:cNvCxnSpPr>
              <a:cxnSpLocks noChangeShapeType="1"/>
            </p:cNvCxnSpPr>
            <p:nvPr/>
          </p:nvCxnSpPr>
          <p:spPr bwMode="auto">
            <a:xfrm>
              <a:off x="1941" y="4983"/>
              <a:ext cx="325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24" name="AutoShape 64"/>
            <p:cNvCxnSpPr>
              <a:cxnSpLocks noChangeShapeType="1"/>
            </p:cNvCxnSpPr>
            <p:nvPr/>
          </p:nvCxnSpPr>
          <p:spPr bwMode="auto">
            <a:xfrm>
              <a:off x="1690" y="4533"/>
              <a:ext cx="3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25" name="AutoShape 65"/>
            <p:cNvCxnSpPr>
              <a:cxnSpLocks noChangeShapeType="1"/>
            </p:cNvCxnSpPr>
            <p:nvPr/>
          </p:nvCxnSpPr>
          <p:spPr bwMode="auto">
            <a:xfrm>
              <a:off x="1991" y="4533"/>
              <a:ext cx="3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426" name="Oval 66"/>
            <p:cNvSpPr>
              <a:spLocks noChangeArrowheads="1"/>
            </p:cNvSpPr>
            <p:nvPr/>
          </p:nvSpPr>
          <p:spPr bwMode="auto">
            <a:xfrm>
              <a:off x="4921" y="1804"/>
              <a:ext cx="1903" cy="6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registration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27" name="Oval 67"/>
            <p:cNvSpPr>
              <a:spLocks noChangeArrowheads="1"/>
            </p:cNvSpPr>
            <p:nvPr/>
          </p:nvSpPr>
          <p:spPr bwMode="auto">
            <a:xfrm>
              <a:off x="4721" y="2618"/>
              <a:ext cx="2429" cy="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authentication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28" name="Oval 68"/>
            <p:cNvSpPr>
              <a:spLocks noChangeArrowheads="1"/>
            </p:cNvSpPr>
            <p:nvPr/>
          </p:nvSpPr>
          <p:spPr bwMode="auto">
            <a:xfrm>
              <a:off x="4821" y="3494"/>
              <a:ext cx="2329" cy="6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authorisation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29" name="Oval 69"/>
            <p:cNvSpPr>
              <a:spLocks noChangeArrowheads="1"/>
            </p:cNvSpPr>
            <p:nvPr/>
          </p:nvSpPr>
          <p:spPr bwMode="auto">
            <a:xfrm>
              <a:off x="4607" y="4358"/>
              <a:ext cx="2855" cy="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vehicle browse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30" name="Oval 70"/>
            <p:cNvSpPr>
              <a:spLocks noChangeArrowheads="1"/>
            </p:cNvSpPr>
            <p:nvPr/>
          </p:nvSpPr>
          <p:spPr bwMode="auto">
            <a:xfrm>
              <a:off x="4607" y="5197"/>
              <a:ext cx="2842" cy="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detail browse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31" name="Oval 71"/>
            <p:cNvSpPr>
              <a:spLocks noChangeArrowheads="1"/>
            </p:cNvSpPr>
            <p:nvPr/>
          </p:nvSpPr>
          <p:spPr bwMode="auto">
            <a:xfrm>
              <a:off x="4408" y="6061"/>
              <a:ext cx="3368" cy="6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reserve price purchase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32" name="Oval 72"/>
            <p:cNvSpPr>
              <a:spLocks noChangeArrowheads="1"/>
            </p:cNvSpPr>
            <p:nvPr/>
          </p:nvSpPr>
          <p:spPr bwMode="auto">
            <a:xfrm>
              <a:off x="4607" y="6964"/>
              <a:ext cx="2993" cy="7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vehicle bid offer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433" name="AutoShape 73"/>
            <p:cNvCxnSpPr>
              <a:cxnSpLocks noChangeShapeType="1"/>
            </p:cNvCxnSpPr>
            <p:nvPr/>
          </p:nvCxnSpPr>
          <p:spPr bwMode="auto">
            <a:xfrm flipV="1">
              <a:off x="2617" y="2217"/>
              <a:ext cx="2304" cy="2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4" name="AutoShape 74"/>
            <p:cNvCxnSpPr>
              <a:cxnSpLocks noChangeShapeType="1"/>
            </p:cNvCxnSpPr>
            <p:nvPr/>
          </p:nvCxnSpPr>
          <p:spPr bwMode="auto">
            <a:xfrm flipV="1">
              <a:off x="2617" y="3094"/>
              <a:ext cx="2104" cy="1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5" name="AutoShape 75"/>
            <p:cNvCxnSpPr>
              <a:cxnSpLocks noChangeShapeType="1"/>
            </p:cNvCxnSpPr>
            <p:nvPr/>
          </p:nvCxnSpPr>
          <p:spPr bwMode="auto">
            <a:xfrm flipV="1">
              <a:off x="2617" y="3907"/>
              <a:ext cx="2204" cy="8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6" name="AutoShape 76"/>
            <p:cNvCxnSpPr>
              <a:cxnSpLocks noChangeShapeType="1"/>
            </p:cNvCxnSpPr>
            <p:nvPr/>
          </p:nvCxnSpPr>
          <p:spPr bwMode="auto">
            <a:xfrm flipV="1">
              <a:off x="2617" y="4709"/>
              <a:ext cx="199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7" name="AutoShape 77"/>
            <p:cNvCxnSpPr>
              <a:cxnSpLocks noChangeShapeType="1"/>
            </p:cNvCxnSpPr>
            <p:nvPr/>
          </p:nvCxnSpPr>
          <p:spPr bwMode="auto">
            <a:xfrm>
              <a:off x="2617" y="4796"/>
              <a:ext cx="1990" cy="7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8" name="AutoShape 78"/>
            <p:cNvCxnSpPr>
              <a:cxnSpLocks noChangeShapeType="1"/>
            </p:cNvCxnSpPr>
            <p:nvPr/>
          </p:nvCxnSpPr>
          <p:spPr bwMode="auto">
            <a:xfrm>
              <a:off x="2617" y="4796"/>
              <a:ext cx="1791" cy="15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439" name="AutoShape 79"/>
            <p:cNvCxnSpPr>
              <a:cxnSpLocks noChangeShapeType="1"/>
            </p:cNvCxnSpPr>
            <p:nvPr/>
          </p:nvCxnSpPr>
          <p:spPr bwMode="auto">
            <a:xfrm>
              <a:off x="2617" y="4796"/>
              <a:ext cx="1990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5440" name="Text Box 80"/>
            <p:cNvSpPr txBox="1">
              <a:spLocks noChangeArrowheads="1"/>
            </p:cNvSpPr>
            <p:nvPr/>
          </p:nvSpPr>
          <p:spPr bwMode="auto">
            <a:xfrm>
              <a:off x="1427" y="3494"/>
              <a:ext cx="1440" cy="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buyer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483" name="Group 123"/>
          <p:cNvGrpSpPr>
            <a:grpSpLocks/>
          </p:cNvGrpSpPr>
          <p:nvPr/>
        </p:nvGrpSpPr>
        <p:grpSpPr bwMode="auto">
          <a:xfrm>
            <a:off x="3530600" y="2179638"/>
            <a:ext cx="5613400" cy="2933700"/>
            <a:chOff x="1427" y="8277"/>
            <a:chExt cx="8841" cy="4621"/>
          </a:xfrm>
        </p:grpSpPr>
        <p:sp>
          <p:nvSpPr>
            <p:cNvPr id="15502" name="Oval 142"/>
            <p:cNvSpPr>
              <a:spLocks noChangeArrowheads="1"/>
            </p:cNvSpPr>
            <p:nvPr/>
          </p:nvSpPr>
          <p:spPr bwMode="auto">
            <a:xfrm>
              <a:off x="4721" y="8277"/>
              <a:ext cx="3506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List vehicle offering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01" name="Oval 141"/>
            <p:cNvSpPr>
              <a:spLocks noChangeArrowheads="1"/>
            </p:cNvSpPr>
            <p:nvPr/>
          </p:nvSpPr>
          <p:spPr bwMode="auto">
            <a:xfrm>
              <a:off x="4821" y="9093"/>
              <a:ext cx="3506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create vehicle offering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00" name="Oval 140"/>
            <p:cNvSpPr>
              <a:spLocks noChangeArrowheads="1"/>
            </p:cNvSpPr>
            <p:nvPr/>
          </p:nvSpPr>
          <p:spPr bwMode="auto">
            <a:xfrm>
              <a:off x="4821" y="9843"/>
              <a:ext cx="3506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edit vehicle offering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99" name="Oval 139"/>
            <p:cNvSpPr>
              <a:spLocks noChangeArrowheads="1"/>
            </p:cNvSpPr>
            <p:nvPr/>
          </p:nvSpPr>
          <p:spPr bwMode="auto">
            <a:xfrm>
              <a:off x="4721" y="10721"/>
              <a:ext cx="3506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delete vehicle offering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98" name="Oval 138"/>
            <p:cNvSpPr>
              <a:spLocks noChangeArrowheads="1"/>
            </p:cNvSpPr>
            <p:nvPr/>
          </p:nvSpPr>
          <p:spPr bwMode="auto">
            <a:xfrm>
              <a:off x="4721" y="11480"/>
              <a:ext cx="5547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Notification of bidder of bid accepted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97" name="Oval 137"/>
            <p:cNvSpPr>
              <a:spLocks noChangeArrowheads="1"/>
            </p:cNvSpPr>
            <p:nvPr/>
          </p:nvSpPr>
          <p:spPr bwMode="auto">
            <a:xfrm>
              <a:off x="4721" y="12259"/>
              <a:ext cx="5547" cy="6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Notification of seller of purchase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96" name="Oval 136"/>
            <p:cNvSpPr>
              <a:spLocks noChangeArrowheads="1"/>
            </p:cNvSpPr>
            <p:nvPr/>
          </p:nvSpPr>
          <p:spPr bwMode="auto">
            <a:xfrm>
              <a:off x="1690" y="9218"/>
              <a:ext cx="651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5" name="AutoShape 135"/>
            <p:cNvSpPr>
              <a:spLocks noChangeShapeType="1"/>
            </p:cNvSpPr>
            <p:nvPr/>
          </p:nvSpPr>
          <p:spPr bwMode="auto">
            <a:xfrm>
              <a:off x="2016" y="10182"/>
              <a:ext cx="325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4" name="AutoShape 134"/>
            <p:cNvSpPr>
              <a:spLocks noChangeShapeType="1"/>
            </p:cNvSpPr>
            <p:nvPr/>
          </p:nvSpPr>
          <p:spPr bwMode="auto">
            <a:xfrm>
              <a:off x="2016" y="9733"/>
              <a:ext cx="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3" name="AutoShape 133"/>
            <p:cNvSpPr>
              <a:spLocks noChangeShapeType="1"/>
            </p:cNvSpPr>
            <p:nvPr/>
          </p:nvSpPr>
          <p:spPr bwMode="auto">
            <a:xfrm flipH="1">
              <a:off x="1577" y="10182"/>
              <a:ext cx="439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2" name="AutoShape 132"/>
            <p:cNvSpPr>
              <a:spLocks noChangeShapeType="1"/>
            </p:cNvSpPr>
            <p:nvPr/>
          </p:nvSpPr>
          <p:spPr bwMode="auto">
            <a:xfrm>
              <a:off x="2078" y="9733"/>
              <a:ext cx="3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1" name="AutoShape 131"/>
            <p:cNvSpPr>
              <a:spLocks noChangeShapeType="1"/>
            </p:cNvSpPr>
            <p:nvPr/>
          </p:nvSpPr>
          <p:spPr bwMode="auto">
            <a:xfrm>
              <a:off x="1752" y="9733"/>
              <a:ext cx="3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0" name="Text Box 130"/>
            <p:cNvSpPr txBox="1">
              <a:spLocks noChangeArrowheads="1"/>
            </p:cNvSpPr>
            <p:nvPr/>
          </p:nvSpPr>
          <p:spPr bwMode="auto">
            <a:xfrm>
              <a:off x="1427" y="8680"/>
              <a:ext cx="1741" cy="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administrator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89" name="AutoShape 129"/>
            <p:cNvSpPr>
              <a:spLocks noChangeShapeType="1"/>
            </p:cNvSpPr>
            <p:nvPr/>
          </p:nvSpPr>
          <p:spPr bwMode="auto">
            <a:xfrm flipV="1">
              <a:off x="2867" y="8680"/>
              <a:ext cx="1854" cy="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8" name="AutoShape 128"/>
            <p:cNvSpPr>
              <a:spLocks noChangeShapeType="1"/>
            </p:cNvSpPr>
            <p:nvPr/>
          </p:nvSpPr>
          <p:spPr bwMode="auto">
            <a:xfrm flipV="1">
              <a:off x="2867" y="9484"/>
              <a:ext cx="1954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7" name="AutoShape 127"/>
            <p:cNvSpPr>
              <a:spLocks noChangeShapeType="1"/>
            </p:cNvSpPr>
            <p:nvPr/>
          </p:nvSpPr>
          <p:spPr bwMode="auto">
            <a:xfrm>
              <a:off x="2867" y="9843"/>
              <a:ext cx="2029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6" name="AutoShape 126"/>
            <p:cNvSpPr>
              <a:spLocks noChangeShapeType="1"/>
            </p:cNvSpPr>
            <p:nvPr/>
          </p:nvSpPr>
          <p:spPr bwMode="auto">
            <a:xfrm>
              <a:off x="2867" y="9843"/>
              <a:ext cx="1854" cy="1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5" name="AutoShape 125"/>
            <p:cNvSpPr>
              <a:spLocks noChangeShapeType="1"/>
            </p:cNvSpPr>
            <p:nvPr/>
          </p:nvSpPr>
          <p:spPr bwMode="auto">
            <a:xfrm>
              <a:off x="2867" y="9843"/>
              <a:ext cx="1854" cy="1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4" name="AutoShape 124"/>
            <p:cNvSpPr>
              <a:spLocks noChangeShapeType="1"/>
            </p:cNvSpPr>
            <p:nvPr/>
          </p:nvSpPr>
          <p:spPr bwMode="auto">
            <a:xfrm>
              <a:off x="2867" y="9843"/>
              <a:ext cx="1854" cy="2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0" y="3829519"/>
            <a:ext cx="9144000" cy="1676400"/>
            <a:chOff x="0" y="2086"/>
            <a:chExt cx="5760" cy="10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Website Architecture</a:t>
            </a:r>
            <a:endParaRPr lang="en-GB" dirty="0" smtClean="0"/>
          </a:p>
        </p:txBody>
      </p:sp>
      <p:grpSp>
        <p:nvGrpSpPr>
          <p:cNvPr id="6145" name="Group 75"/>
          <p:cNvGrpSpPr>
            <a:grpSpLocks/>
          </p:cNvGrpSpPr>
          <p:nvPr/>
        </p:nvGrpSpPr>
        <p:grpSpPr bwMode="auto">
          <a:xfrm>
            <a:off x="1473517" y="2102319"/>
            <a:ext cx="6416675" cy="4213225"/>
            <a:chOff x="1152" y="10017"/>
            <a:chExt cx="10105" cy="6636"/>
          </a:xfrm>
        </p:grpSpPr>
        <p:sp>
          <p:nvSpPr>
            <p:cNvPr id="3" name="AutoShape 20"/>
            <p:cNvSpPr>
              <a:spLocks noChangeArrowheads="1"/>
            </p:cNvSpPr>
            <p:nvPr/>
          </p:nvSpPr>
          <p:spPr bwMode="auto">
            <a:xfrm>
              <a:off x="9717" y="11645"/>
              <a:ext cx="1540" cy="2066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SQLServer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21"/>
            <p:cNvSpPr>
              <a:spLocks noChangeArrowheads="1"/>
            </p:cNvSpPr>
            <p:nvPr/>
          </p:nvSpPr>
          <p:spPr bwMode="auto">
            <a:xfrm>
              <a:off x="6874" y="11883"/>
              <a:ext cx="2530" cy="1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DAL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Homedal.cs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Catalogdal.cs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CatalogManagerdal.cs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CheckOutdal.cs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ShoppingCartdal.cs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6574" y="10443"/>
              <a:ext cx="2529" cy="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BLL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ShoppingCart.cs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2" y="10017"/>
              <a:ext cx="3356" cy="2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HomeController.cs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AccountController.cs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BiddingController.cs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CatalogManagerController.cs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CheckOutController.cs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ShoppingCartController.cs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6123" y="14074"/>
              <a:ext cx="3594" cy="25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AccountModel.cs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Auto.cs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Bid.cs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Brand.cs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Cart.cs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Order.cs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OrderDetail.cs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AutoAuctionEntities.cs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2078" y="13022"/>
              <a:ext cx="2818" cy="2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Views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Home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Account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Bid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CatalogManager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Checkout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Shared</a:t>
              </a:r>
              <a:endParaRPr kumimoji="0" lang="ga-IE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a-IE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ShoppingCart</a:t>
              </a:r>
              <a:endParaRPr kumimoji="0" lang="ga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6"/>
            <p:cNvSpPr>
              <a:spLocks noChangeShapeType="1"/>
            </p:cNvSpPr>
            <p:nvPr/>
          </p:nvSpPr>
          <p:spPr bwMode="auto">
            <a:xfrm>
              <a:off x="2630" y="12171"/>
              <a:ext cx="538" cy="8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27"/>
            <p:cNvSpPr>
              <a:spLocks noChangeShapeType="1"/>
            </p:cNvSpPr>
            <p:nvPr/>
          </p:nvSpPr>
          <p:spPr bwMode="auto">
            <a:xfrm flipH="1" flipV="1">
              <a:off x="4896" y="14513"/>
              <a:ext cx="1227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28"/>
            <p:cNvSpPr>
              <a:spLocks noChangeShapeType="1"/>
            </p:cNvSpPr>
            <p:nvPr/>
          </p:nvSpPr>
          <p:spPr bwMode="auto">
            <a:xfrm>
              <a:off x="4508" y="11357"/>
              <a:ext cx="2366" cy="1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29"/>
            <p:cNvSpPr>
              <a:spLocks noChangeShapeType="1"/>
            </p:cNvSpPr>
            <p:nvPr/>
          </p:nvSpPr>
          <p:spPr bwMode="auto">
            <a:xfrm flipV="1">
              <a:off x="4508" y="10706"/>
              <a:ext cx="2066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30"/>
            <p:cNvSpPr>
              <a:spLocks noChangeShapeType="1"/>
            </p:cNvSpPr>
            <p:nvPr/>
          </p:nvSpPr>
          <p:spPr bwMode="auto">
            <a:xfrm>
              <a:off x="7839" y="11219"/>
              <a:ext cx="37" cy="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31"/>
            <p:cNvSpPr>
              <a:spLocks noChangeShapeType="1"/>
            </p:cNvSpPr>
            <p:nvPr/>
          </p:nvSpPr>
          <p:spPr bwMode="auto">
            <a:xfrm flipV="1">
              <a:off x="9404" y="12722"/>
              <a:ext cx="313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32"/>
            <p:cNvSpPr>
              <a:spLocks noChangeShapeType="1"/>
            </p:cNvSpPr>
            <p:nvPr/>
          </p:nvSpPr>
          <p:spPr bwMode="auto">
            <a:xfrm>
              <a:off x="7839" y="13711"/>
              <a:ext cx="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0" y="3683000"/>
            <a:ext cx="9144000" cy="1676400"/>
            <a:chOff x="0" y="2086"/>
            <a:chExt cx="5760" cy="10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Development Methodology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458200" cy="4724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Agile Approach Driven by Wireframes and Use Cases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Refactoring of a MVC3 Music Store Tutorial Catalog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Refactoring of MVC3 Music Store with BLL and DAL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Development of Bidding Functionality using Razor View Engine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Development of Look and Feel of Website and Sample Data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Music Store Based on EF ORM to SQL Compact Edition (CE)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Attempt to Convert EF to work with SQL Server for Scaleability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4 Passing Unit Tests Implemented</a:t>
            </a: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0" y="3683000"/>
            <a:ext cx="9144000" cy="1676400"/>
            <a:chOff x="0" y="2086"/>
            <a:chExt cx="5760" cy="10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2738"/>
            <a:ext cx="8458200" cy="1143000"/>
          </a:xfrm>
        </p:spPr>
        <p:txBody>
          <a:bodyPr/>
          <a:lstStyle/>
          <a:p>
            <a:r>
              <a:rPr lang="ga-IE" dirty="0" smtClean="0"/>
              <a:t>Scale EF from Server CE to SQL Server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458200" cy="4724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Experimented with connectionString to Connect to SQL Server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Attempted Code First EF ORM Connection to SQL Server</a:t>
            </a:r>
          </a:p>
          <a:p>
            <a:pPr lvl="1">
              <a:spcBef>
                <a:spcPts val="2400"/>
              </a:spcBef>
            </a:pPr>
            <a:r>
              <a:rPr lang="ga-IE" sz="2000" dirty="0" smtClean="0"/>
              <a:t>Database Created but not Tables and Relationships</a:t>
            </a:r>
          </a:p>
          <a:p>
            <a:pPr lvl="1">
              <a:spcBef>
                <a:spcPts val="2400"/>
              </a:spcBef>
            </a:pPr>
            <a:r>
              <a:rPr lang="ga-IE" sz="2000" dirty="0" smtClean="0"/>
              <a:t>Database Exceptions Generated on DBcontext Operations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Handbuilt SQL Server Tables and Relationships and Tried to Connect Them to Code Models with connectionString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Created EFAdapter, EF Repository, and IRepository and Ninject Controller Factory </a:t>
            </a:r>
            <a:r>
              <a:rPr lang="ga-IE" sz="2000" dirty="0" smtClean="0"/>
              <a:t>DI Tool and </a:t>
            </a:r>
            <a:r>
              <a:rPr lang="ga-IE" sz="2000" dirty="0" smtClean="0"/>
              <a:t>Tried to Bind to SQL Server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0" y="3683000"/>
            <a:ext cx="9144000" cy="1676400"/>
            <a:chOff x="0" y="2086"/>
            <a:chExt cx="5760" cy="10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endParaRPr lang="en-US" noProof="1">
                <a:cs typeface="Arial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Project Conclusions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458200" cy="4724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ga-IE" sz="2000" dirty="0" smtClean="0"/>
              <a:t> Collaboration Issues Reduce Group from 4 to 2 with 2 Weeks to Go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Worked Hard Together in Schedule Compression in Last 2 Weeks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Music Store Tutorial Good Point of Departure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Agile Pair Programming Proved Useful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Should First Have Replaced EF to Server CE with SQL Server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Got Bogged Down in Advanced Workarounds Like Moq and Ninject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Difficult to Find Web Resources to Resolve Programming Issues</a:t>
            </a:r>
          </a:p>
          <a:p>
            <a:pPr>
              <a:spcBef>
                <a:spcPts val="2400"/>
              </a:spcBef>
            </a:pPr>
            <a:r>
              <a:rPr lang="ga-IE" sz="2000" dirty="0" smtClean="0"/>
              <a:t>ASP.NET MVC is Powerful Enterprise Framework </a:t>
            </a:r>
            <a:r>
              <a:rPr lang="ga-IE" sz="2000" smtClean="0"/>
              <a:t>for </a:t>
            </a:r>
            <a:r>
              <a:rPr lang="ga-IE" sz="2000" smtClean="0"/>
              <a:t>Experienced Coders</a:t>
            </a:r>
            <a:endParaRPr lang="ga-IE" sz="2000" dirty="0" smtClean="0"/>
          </a:p>
          <a:p>
            <a:pPr>
              <a:spcBef>
                <a:spcPts val="2400"/>
              </a:spcBef>
            </a:pPr>
            <a:endParaRPr lang="ga-IE" sz="2000" dirty="0" smtClean="0"/>
          </a:p>
          <a:p>
            <a:pPr>
              <a:spcBef>
                <a:spcPts val="2400"/>
              </a:spcBef>
            </a:pPr>
            <a:endParaRPr lang="ga-IE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ga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FF00"/>
      </a:hlink>
      <a:folHlink>
        <a:srgbClr val="969696"/>
      </a:folHlink>
    </a:clrScheme>
    <a:fontScheme name="BEA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EA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C:\WINDOWS\TEMP\BEA Template.pot</Template>
  <TotalTime>54275</TotalTime>
  <Words>309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BEA Template</vt:lpstr>
      <vt:lpstr>Motorbid Vehicle Auction Website 5 Layer ASP.NET MVC3 with EF   Cezar Oranski Conor Doherty Enterprise Frameworks</vt:lpstr>
      <vt:lpstr>Website Use Cases</vt:lpstr>
      <vt:lpstr>Website Architecture</vt:lpstr>
      <vt:lpstr>Development Methodology</vt:lpstr>
      <vt:lpstr>Scale EF from Server CE to SQL Server</vt:lpstr>
      <vt:lpstr>Project Conclusions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Conor Doherty Chief Executive Officer</dc:title>
  <dc:creator>Dell Computers</dc:creator>
  <cp:lastModifiedBy>conor</cp:lastModifiedBy>
  <cp:revision>158</cp:revision>
  <cp:lastPrinted>2000-03-14T17:23:10Z</cp:lastPrinted>
  <dcterms:created xsi:type="dcterms:W3CDTF">2001-04-09T01:27:36Z</dcterms:created>
  <dcterms:modified xsi:type="dcterms:W3CDTF">2012-07-28T11:09:30Z</dcterms:modified>
</cp:coreProperties>
</file>