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72" r:id="rId6"/>
    <p:sldId id="276" r:id="rId7"/>
    <p:sldId id="259" r:id="rId8"/>
    <p:sldId id="262" r:id="rId9"/>
    <p:sldId id="263" r:id="rId10"/>
    <p:sldId id="264" r:id="rId11"/>
    <p:sldId id="274" r:id="rId12"/>
    <p:sldId id="277" r:id="rId13"/>
    <p:sldId id="273" r:id="rId14"/>
    <p:sldId id="275" r:id="rId15"/>
    <p:sldId id="279" r:id="rId16"/>
    <p:sldId id="280" r:id="rId17"/>
    <p:sldId id="281" r:id="rId18"/>
    <p:sldId id="278" r:id="rId19"/>
    <p:sldId id="282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87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49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87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8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8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50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49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45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00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59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78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A91DD-4CB9-4EB0-9EBB-6331CFC2C934}" type="datetimeFigureOut">
              <a:rPr lang="de-DE" smtClean="0"/>
              <a:t>15.10.2018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69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git01-ifm-min.ad.fh-bielefeld.de/Forschung/scl/2015_04_SCL_Importer/wikis/ho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3" y="0"/>
            <a:ext cx="12003234" cy="68580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260436" y="2586182"/>
            <a:ext cx="5532582" cy="1450109"/>
          </a:xfrm>
          <a:prstGeom prst="rect">
            <a:avLst/>
          </a:prstGeom>
          <a:solidFill>
            <a:srgbClr val="00A7E2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SmartMonitoring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54727" y="3265055"/>
            <a:ext cx="9144000" cy="909781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Implementierungsdetails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Version </a:t>
            </a:r>
            <a:r>
              <a:rPr lang="de-DE" dirty="0" smtClean="0">
                <a:solidFill>
                  <a:schemeClr val="bg1"/>
                </a:solidFill>
              </a:rPr>
              <a:t>2.1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7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REST-Schnittstellen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09988"/>
            <a:ext cx="10515600" cy="5194011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Schnittstellen für alle JPA Klassen</a:t>
            </a:r>
          </a:p>
          <a:p>
            <a:pPr lvl="1"/>
            <a:r>
              <a:rPr lang="de-DE" dirty="0" smtClean="0"/>
              <a:t>Standard-Methoden: </a:t>
            </a:r>
            <a:r>
              <a:rPr lang="de-DE" dirty="0" err="1" smtClean="0"/>
              <a:t>get</a:t>
            </a:r>
            <a:r>
              <a:rPr lang="de-DE" dirty="0" smtClean="0"/>
              <a:t>, </a:t>
            </a:r>
            <a:r>
              <a:rPr lang="de-DE" dirty="0" err="1" smtClean="0"/>
              <a:t>list</a:t>
            </a:r>
            <a:r>
              <a:rPr lang="de-DE" dirty="0" smtClean="0"/>
              <a:t>, </a:t>
            </a:r>
            <a:r>
              <a:rPr lang="de-DE" dirty="0" err="1" smtClean="0"/>
              <a:t>create</a:t>
            </a:r>
            <a:r>
              <a:rPr lang="de-DE" dirty="0" smtClean="0"/>
              <a:t>, update, (</a:t>
            </a:r>
            <a:r>
              <a:rPr lang="de-DE" dirty="0" err="1" smtClean="0"/>
              <a:t>delete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Durchgängige Verwendung von Response-Objekten</a:t>
            </a:r>
          </a:p>
          <a:p>
            <a:pPr lvl="1"/>
            <a:r>
              <a:rPr lang="de-DE" dirty="0" smtClean="0"/>
              <a:t>Standardisierte Verwendung von Response-Codes</a:t>
            </a:r>
          </a:p>
          <a:p>
            <a:r>
              <a:rPr lang="de-DE" dirty="0" smtClean="0"/>
              <a:t>Schnittstelle für Datentabellen</a:t>
            </a:r>
          </a:p>
          <a:p>
            <a:pPr lvl="1"/>
            <a:r>
              <a:rPr lang="de-DE" dirty="0" smtClean="0"/>
              <a:t>Datenlieferung im JSON Format (Datensatzweise)</a:t>
            </a:r>
          </a:p>
          <a:p>
            <a:pPr lvl="1"/>
            <a:r>
              <a:rPr lang="de-DE" dirty="0" smtClean="0"/>
              <a:t>All-In-</a:t>
            </a:r>
            <a:r>
              <a:rPr lang="de-DE" dirty="0" err="1" smtClean="0"/>
              <a:t>One</a:t>
            </a:r>
            <a:r>
              <a:rPr lang="de-DE" dirty="0" smtClean="0"/>
              <a:t>-Abfragemethode</a:t>
            </a:r>
          </a:p>
          <a:p>
            <a:r>
              <a:rPr lang="de-DE" dirty="0" err="1" smtClean="0"/>
              <a:t>ResponseObjectBuilder</a:t>
            </a:r>
            <a:endParaRPr lang="de-DE" dirty="0" smtClean="0"/>
          </a:p>
          <a:p>
            <a:pPr lvl="1"/>
            <a:r>
              <a:rPr lang="de-DE" dirty="0" smtClean="0"/>
              <a:t>Einfache Erzeugung von Responses</a:t>
            </a:r>
          </a:p>
          <a:p>
            <a:pPr lvl="1"/>
            <a:r>
              <a:rPr lang="de-DE" dirty="0" smtClean="0"/>
              <a:t>Nur Daten per </a:t>
            </a:r>
            <a:r>
              <a:rPr lang="de-DE" dirty="0" err="1" smtClean="0"/>
              <a:t>add</a:t>
            </a:r>
            <a:r>
              <a:rPr lang="de-DE" dirty="0" smtClean="0"/>
              <a:t>() hinzufügen und Status setzen</a:t>
            </a:r>
          </a:p>
          <a:p>
            <a:r>
              <a:rPr lang="de-DE" dirty="0" err="1" smtClean="0"/>
              <a:t>RestProxy</a:t>
            </a:r>
            <a:endParaRPr lang="de-DE" dirty="0" smtClean="0"/>
          </a:p>
          <a:p>
            <a:pPr lvl="1"/>
            <a:r>
              <a:rPr lang="de-DE" dirty="0" smtClean="0"/>
              <a:t>Nur geänderte Werte müssen übertragen werden</a:t>
            </a:r>
          </a:p>
          <a:p>
            <a:pPr lvl="1"/>
            <a:r>
              <a:rPr lang="de-DE" dirty="0" smtClean="0"/>
              <a:t>Automatische Auflösung von Referenzen zu anderen JPA Objekten</a:t>
            </a:r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6510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REST-Schnittstelle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073" y="1363806"/>
            <a:ext cx="10515600" cy="524019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 smtClean="0"/>
              <a:t>    @</a:t>
            </a:r>
            <a:r>
              <a:rPr lang="de-DE" dirty="0"/>
              <a:t>GET</a:t>
            </a:r>
          </a:p>
          <a:p>
            <a:pPr marL="0" indent="0">
              <a:buNone/>
            </a:pPr>
            <a:r>
              <a:rPr lang="de-DE" dirty="0"/>
              <a:t>    @Path("</a:t>
            </a:r>
            <a:r>
              <a:rPr lang="de-DE" dirty="0" err="1"/>
              <a:t>get</a:t>
            </a:r>
            <a:r>
              <a:rPr lang="de-DE" dirty="0"/>
              <a:t>")</a:t>
            </a:r>
          </a:p>
          <a:p>
            <a:pPr marL="0" indent="0">
              <a:buNone/>
            </a:pPr>
            <a:r>
              <a:rPr lang="de-DE" dirty="0"/>
              <a:t>    @</a:t>
            </a:r>
            <a:r>
              <a:rPr lang="de-DE" dirty="0" err="1"/>
              <a:t>Produces</a:t>
            </a:r>
            <a:r>
              <a:rPr lang="de-DE" dirty="0"/>
              <a:t>(</a:t>
            </a:r>
            <a:r>
              <a:rPr lang="de-DE" dirty="0" err="1"/>
              <a:t>MediaType.</a:t>
            </a:r>
            <a:r>
              <a:rPr lang="de-DE" dirty="0" err="1">
                <a:solidFill>
                  <a:srgbClr val="00B050"/>
                </a:solidFill>
              </a:rPr>
              <a:t>APPLICATION_JSON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>
                <a:solidFill>
                  <a:srgbClr val="0070C0"/>
                </a:solidFill>
              </a:rPr>
              <a:t>public</a:t>
            </a:r>
            <a:r>
              <a:rPr lang="de-DE" dirty="0"/>
              <a:t> Response </a:t>
            </a:r>
            <a:r>
              <a:rPr lang="de-DE" dirty="0" err="1"/>
              <a:t>get</a:t>
            </a:r>
            <a:r>
              <a:rPr lang="de-DE" dirty="0"/>
              <a:t>(</a:t>
            </a:r>
          </a:p>
          <a:p>
            <a:pPr marL="0" indent="0">
              <a:buNone/>
            </a:pPr>
            <a:r>
              <a:rPr lang="de-DE" dirty="0"/>
              <a:t>            @</a:t>
            </a:r>
            <a:r>
              <a:rPr lang="de-DE" dirty="0" err="1"/>
              <a:t>QueryParam</a:t>
            </a:r>
            <a:r>
              <a:rPr lang="de-DE" dirty="0"/>
              <a:t>("</a:t>
            </a:r>
            <a:r>
              <a:rPr lang="de-DE" dirty="0" err="1"/>
              <a:t>id</a:t>
            </a:r>
            <a:r>
              <a:rPr lang="de-DE" dirty="0"/>
              <a:t>") Long </a:t>
            </a:r>
            <a:r>
              <a:rPr lang="de-DE" dirty="0" err="1"/>
              <a:t>id</a:t>
            </a:r>
            <a:r>
              <a:rPr lang="de-DE" dirty="0"/>
              <a:t>) {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  </a:t>
            </a:r>
            <a:r>
              <a:rPr lang="de-DE" dirty="0" err="1"/>
              <a:t>ResponseObjectBuilder</a:t>
            </a:r>
            <a:r>
              <a:rPr lang="de-DE" dirty="0"/>
              <a:t> </a:t>
            </a:r>
            <a:r>
              <a:rPr lang="de-DE" dirty="0" err="1"/>
              <a:t>rob</a:t>
            </a:r>
            <a:r>
              <a:rPr lang="de-DE" dirty="0"/>
              <a:t> = </a:t>
            </a:r>
            <a:r>
              <a:rPr lang="de-DE" dirty="0" err="1">
                <a:solidFill>
                  <a:srgbClr val="0070C0"/>
                </a:solidFill>
              </a:rPr>
              <a:t>new</a:t>
            </a:r>
            <a:r>
              <a:rPr lang="de-DE" dirty="0"/>
              <a:t> </a:t>
            </a:r>
            <a:r>
              <a:rPr lang="de-DE" dirty="0" err="1"/>
              <a:t>ResponseObjectBuilder</a:t>
            </a:r>
            <a:r>
              <a:rPr lang="de-DE" dirty="0"/>
              <a:t>();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  </a:t>
            </a:r>
            <a:r>
              <a:rPr lang="de-DE" dirty="0" err="1" smtClean="0"/>
              <a:t>TblTag</a:t>
            </a:r>
            <a:r>
              <a:rPr lang="de-DE" dirty="0" smtClean="0"/>
              <a:t> </a:t>
            </a:r>
            <a:r>
              <a:rPr lang="de-DE" dirty="0"/>
              <a:t>tag = </a:t>
            </a:r>
            <a:r>
              <a:rPr lang="de-DE" dirty="0" err="1">
                <a:solidFill>
                  <a:srgbClr val="0070C0"/>
                </a:solidFill>
              </a:rPr>
              <a:t>this</a:t>
            </a:r>
            <a:r>
              <a:rPr lang="de-DE" dirty="0" err="1"/>
              <a:t>.</a:t>
            </a:r>
            <a:r>
              <a:rPr lang="de-DE" dirty="0" err="1">
                <a:solidFill>
                  <a:srgbClr val="00B050"/>
                </a:solidFill>
              </a:rPr>
              <a:t>em</a:t>
            </a:r>
            <a:r>
              <a:rPr lang="de-DE" dirty="0" err="1"/>
              <a:t>.find</a:t>
            </a:r>
            <a:r>
              <a:rPr lang="de-DE" dirty="0"/>
              <a:t>(</a:t>
            </a:r>
            <a:r>
              <a:rPr lang="de-DE" dirty="0" err="1"/>
              <a:t>TblTag.</a:t>
            </a:r>
            <a:r>
              <a:rPr lang="de-DE" dirty="0" err="1">
                <a:solidFill>
                  <a:srgbClr val="0070C0"/>
                </a:solidFill>
              </a:rPr>
              <a:t>class</a:t>
            </a:r>
            <a:r>
              <a:rPr lang="de-DE" dirty="0"/>
              <a:t>, </a:t>
            </a:r>
            <a:r>
              <a:rPr lang="de-DE" dirty="0" err="1"/>
              <a:t>id</a:t>
            </a:r>
            <a:r>
              <a:rPr lang="de-DE" dirty="0"/>
              <a:t>);</a:t>
            </a:r>
          </a:p>
          <a:p>
            <a:pPr marL="0" indent="0">
              <a:buNone/>
            </a:pPr>
            <a:r>
              <a:rPr lang="de-DE" dirty="0"/>
              <a:t>        </a:t>
            </a:r>
            <a:r>
              <a:rPr lang="de-DE" dirty="0" err="1"/>
              <a:t>if</a:t>
            </a:r>
            <a:r>
              <a:rPr lang="de-DE" dirty="0"/>
              <a:t> (tag == </a:t>
            </a:r>
            <a:r>
              <a:rPr lang="de-DE" dirty="0">
                <a:solidFill>
                  <a:srgbClr val="0070C0"/>
                </a:solidFill>
              </a:rPr>
              <a:t>null</a:t>
            </a:r>
            <a:r>
              <a:rPr lang="de-DE" dirty="0"/>
              <a:t>) {</a:t>
            </a:r>
          </a:p>
          <a:p>
            <a:pPr marL="0" indent="0">
              <a:buNone/>
            </a:pPr>
            <a:r>
              <a:rPr lang="de-DE" dirty="0"/>
              <a:t>            </a:t>
            </a:r>
            <a:r>
              <a:rPr lang="de-DE" dirty="0" err="1"/>
              <a:t>rob.setStatus</a:t>
            </a:r>
            <a:r>
              <a:rPr lang="de-DE" dirty="0"/>
              <a:t>(</a:t>
            </a:r>
            <a:r>
              <a:rPr lang="de-DE" dirty="0" err="1"/>
              <a:t>Response.Status.</a:t>
            </a:r>
            <a:r>
              <a:rPr lang="de-DE" dirty="0" err="1">
                <a:solidFill>
                  <a:srgbClr val="00B050"/>
                </a:solidFill>
              </a:rPr>
              <a:t>NOT_FOUND</a:t>
            </a:r>
            <a:r>
              <a:rPr lang="de-DE" dirty="0"/>
              <a:t>);</a:t>
            </a:r>
          </a:p>
          <a:p>
            <a:pPr marL="0" indent="0">
              <a:buNone/>
            </a:pPr>
            <a:r>
              <a:rPr lang="de-DE" dirty="0"/>
              <a:t>            </a:t>
            </a:r>
            <a:r>
              <a:rPr lang="de-DE" dirty="0" err="1"/>
              <a:t>rob.addErrorMessage</a:t>
            </a:r>
            <a:r>
              <a:rPr lang="de-DE" dirty="0"/>
              <a:t>("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tag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" + </a:t>
            </a:r>
            <a:r>
              <a:rPr lang="de-DE" dirty="0" err="1"/>
              <a:t>id</a:t>
            </a:r>
            <a:r>
              <a:rPr lang="de-DE" dirty="0"/>
              <a:t>);</a:t>
            </a:r>
          </a:p>
          <a:p>
            <a:pPr marL="0" indent="0">
              <a:buNone/>
            </a:pPr>
            <a:r>
              <a:rPr lang="de-DE" dirty="0"/>
              <a:t>        }</a:t>
            </a:r>
          </a:p>
          <a:p>
            <a:pPr marL="0" indent="0">
              <a:buNone/>
            </a:pPr>
            <a:r>
              <a:rPr lang="de-DE" dirty="0"/>
              <a:t>        </a:t>
            </a:r>
            <a:r>
              <a:rPr lang="de-DE" dirty="0" err="1"/>
              <a:t>rob.add</a:t>
            </a:r>
            <a:r>
              <a:rPr lang="de-DE" dirty="0"/>
              <a:t>(tag);</a:t>
            </a:r>
          </a:p>
          <a:p>
            <a:pPr marL="0" indent="0">
              <a:buNone/>
            </a:pPr>
            <a:r>
              <a:rPr lang="de-DE" dirty="0"/>
              <a:t>        </a:t>
            </a:r>
            <a:r>
              <a:rPr lang="de-DE" dirty="0" err="1"/>
              <a:t>rob.setStatus</a:t>
            </a:r>
            <a:r>
              <a:rPr lang="de-DE" dirty="0"/>
              <a:t>(</a:t>
            </a:r>
            <a:r>
              <a:rPr lang="de-DE" dirty="0" err="1"/>
              <a:t>Response.Status.</a:t>
            </a:r>
            <a:r>
              <a:rPr lang="de-DE" dirty="0" err="1">
                <a:solidFill>
                  <a:srgbClr val="00B050"/>
                </a:solidFill>
              </a:rPr>
              <a:t>OK</a:t>
            </a:r>
            <a:r>
              <a:rPr lang="de-DE" dirty="0"/>
              <a:t>);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  </a:t>
            </a:r>
            <a:r>
              <a:rPr lang="de-DE" dirty="0" err="1">
                <a:solidFill>
                  <a:srgbClr val="0070C0"/>
                </a:solidFill>
              </a:rPr>
              <a:t>return</a:t>
            </a:r>
            <a:r>
              <a:rPr lang="de-DE" dirty="0"/>
              <a:t> </a:t>
            </a:r>
            <a:r>
              <a:rPr lang="de-DE" dirty="0" err="1"/>
              <a:t>rob.toResponse</a:t>
            </a:r>
            <a:r>
              <a:rPr lang="de-DE" dirty="0"/>
              <a:t>();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smtClean="0"/>
              <a:t>}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2998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REST-Schnittstelle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073" y="1363806"/>
            <a:ext cx="10515600" cy="524019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 smtClean="0"/>
              <a:t>    @</a:t>
            </a:r>
            <a:r>
              <a:rPr lang="de-DE" dirty="0"/>
              <a:t>POST</a:t>
            </a:r>
          </a:p>
          <a:p>
            <a:pPr marL="0" indent="0">
              <a:buNone/>
            </a:pPr>
            <a:r>
              <a:rPr lang="de-DE" dirty="0"/>
              <a:t>    @Path("</a:t>
            </a:r>
            <a:r>
              <a:rPr lang="de-DE" dirty="0" err="1"/>
              <a:t>create</a:t>
            </a:r>
            <a:r>
              <a:rPr lang="de-DE" dirty="0"/>
              <a:t>")</a:t>
            </a:r>
          </a:p>
          <a:p>
            <a:pPr marL="0" indent="0">
              <a:buNone/>
            </a:pPr>
            <a:r>
              <a:rPr lang="de-DE" dirty="0"/>
              <a:t>    @</a:t>
            </a:r>
            <a:r>
              <a:rPr lang="de-DE" dirty="0" err="1"/>
              <a:t>Consumes</a:t>
            </a:r>
            <a:r>
              <a:rPr lang="de-DE" dirty="0"/>
              <a:t>(</a:t>
            </a:r>
            <a:r>
              <a:rPr lang="de-DE" dirty="0" err="1"/>
              <a:t>MediaType.</a:t>
            </a:r>
            <a:r>
              <a:rPr lang="de-DE" dirty="0" err="1">
                <a:solidFill>
                  <a:srgbClr val="00B050"/>
                </a:solidFill>
              </a:rPr>
              <a:t>APPLICATION_JSON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    @</a:t>
            </a:r>
            <a:r>
              <a:rPr lang="de-DE" dirty="0" err="1"/>
              <a:t>Produces</a:t>
            </a:r>
            <a:r>
              <a:rPr lang="de-DE" dirty="0"/>
              <a:t>(</a:t>
            </a:r>
            <a:r>
              <a:rPr lang="de-DE" dirty="0" err="1"/>
              <a:t>MediaType.</a:t>
            </a:r>
            <a:r>
              <a:rPr lang="de-DE" dirty="0" err="1">
                <a:solidFill>
                  <a:srgbClr val="00B050"/>
                </a:solidFill>
              </a:rPr>
              <a:t>APPLICATION_JSON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    @</a:t>
            </a:r>
            <a:r>
              <a:rPr lang="de-DE" dirty="0" err="1"/>
              <a:t>Proxied</a:t>
            </a:r>
            <a:r>
              <a:rPr lang="de-DE" dirty="0"/>
              <a:t>(</a:t>
            </a:r>
            <a:r>
              <a:rPr lang="de-DE" dirty="0" err="1"/>
              <a:t>required</a:t>
            </a:r>
            <a:r>
              <a:rPr lang="de-DE" dirty="0"/>
              <a:t> = {"</a:t>
            </a:r>
            <a:r>
              <a:rPr lang="de-DE" dirty="0" err="1">
                <a:solidFill>
                  <a:schemeClr val="accent2"/>
                </a:solidFill>
              </a:rPr>
              <a:t>name</a:t>
            </a:r>
            <a:r>
              <a:rPr lang="de-DE" dirty="0"/>
              <a:t>"})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public</a:t>
            </a:r>
            <a:r>
              <a:rPr lang="de-DE" dirty="0"/>
              <a:t> Response </a:t>
            </a:r>
            <a:r>
              <a:rPr lang="de-DE" dirty="0" err="1" smtClean="0"/>
              <a:t>create</a:t>
            </a:r>
            <a:r>
              <a:rPr lang="de-DE" dirty="0" smtClean="0"/>
              <a:t>(</a:t>
            </a:r>
            <a:r>
              <a:rPr lang="de-DE" dirty="0" err="1" smtClean="0"/>
              <a:t>TblTag</a:t>
            </a:r>
            <a:r>
              <a:rPr lang="de-DE" dirty="0" smtClean="0"/>
              <a:t> </a:t>
            </a:r>
            <a:r>
              <a:rPr lang="de-DE" dirty="0"/>
              <a:t>tag) </a:t>
            </a:r>
            <a:r>
              <a:rPr lang="de-DE" dirty="0" smtClean="0"/>
              <a:t>{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     </a:t>
            </a:r>
            <a:r>
              <a:rPr lang="de-DE" dirty="0" err="1"/>
              <a:t>ResponseObjectBuilder</a:t>
            </a:r>
            <a:r>
              <a:rPr lang="de-DE" dirty="0"/>
              <a:t> </a:t>
            </a:r>
            <a:r>
              <a:rPr lang="de-DE" dirty="0" err="1"/>
              <a:t>rob</a:t>
            </a:r>
            <a:r>
              <a:rPr lang="de-DE" dirty="0"/>
              <a:t> = </a:t>
            </a:r>
            <a:r>
              <a:rPr lang="de-DE" dirty="0" err="1">
                <a:solidFill>
                  <a:schemeClr val="accent5"/>
                </a:solidFill>
              </a:rPr>
              <a:t>new</a:t>
            </a:r>
            <a:r>
              <a:rPr lang="de-DE" dirty="0"/>
              <a:t> </a:t>
            </a:r>
            <a:r>
              <a:rPr lang="de-DE" dirty="0" err="1"/>
              <a:t>ResponseObjectBuilder</a:t>
            </a:r>
            <a:r>
              <a:rPr lang="de-DE" dirty="0" smtClean="0"/>
              <a:t>();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     </a:t>
            </a:r>
            <a:r>
              <a:rPr lang="de-DE" dirty="0" err="1">
                <a:solidFill>
                  <a:schemeClr val="accent5"/>
                </a:solidFill>
              </a:rPr>
              <a:t>try</a:t>
            </a:r>
            <a:r>
              <a:rPr lang="de-DE" dirty="0"/>
              <a:t> {</a:t>
            </a:r>
          </a:p>
          <a:p>
            <a:pPr marL="0" indent="0">
              <a:buNone/>
            </a:pPr>
            <a:r>
              <a:rPr lang="de-DE" dirty="0"/>
              <a:t>            </a:t>
            </a:r>
            <a:r>
              <a:rPr lang="de-DE" dirty="0" err="1">
                <a:solidFill>
                  <a:schemeClr val="accent5"/>
                </a:solidFill>
              </a:rPr>
              <a:t>this</a:t>
            </a:r>
            <a:r>
              <a:rPr lang="de-DE" dirty="0" err="1"/>
              <a:t>.</a:t>
            </a:r>
            <a:r>
              <a:rPr lang="de-DE" dirty="0" err="1">
                <a:solidFill>
                  <a:srgbClr val="00B050"/>
                </a:solidFill>
              </a:rPr>
              <a:t>utx</a:t>
            </a:r>
            <a:r>
              <a:rPr lang="de-DE" dirty="0" err="1"/>
              <a:t>.begin</a:t>
            </a:r>
            <a:r>
              <a:rPr lang="de-DE" dirty="0"/>
              <a:t>();</a:t>
            </a:r>
          </a:p>
          <a:p>
            <a:pPr marL="0" indent="0">
              <a:buNone/>
            </a:pPr>
            <a:r>
              <a:rPr lang="de-DE" dirty="0"/>
              <a:t>            </a:t>
            </a:r>
            <a:r>
              <a:rPr lang="de-DE" dirty="0" err="1">
                <a:solidFill>
                  <a:schemeClr val="accent5"/>
                </a:solidFill>
              </a:rPr>
              <a:t>this</a:t>
            </a:r>
            <a:r>
              <a:rPr lang="de-DE" dirty="0" err="1"/>
              <a:t>.</a:t>
            </a:r>
            <a:r>
              <a:rPr lang="de-DE" dirty="0" err="1">
                <a:solidFill>
                  <a:srgbClr val="00B050"/>
                </a:solidFill>
              </a:rPr>
              <a:t>em</a:t>
            </a:r>
            <a:r>
              <a:rPr lang="de-DE" dirty="0" err="1"/>
              <a:t>.persist</a:t>
            </a:r>
            <a:r>
              <a:rPr lang="de-DE" dirty="0"/>
              <a:t>(tag);</a:t>
            </a:r>
          </a:p>
          <a:p>
            <a:pPr marL="0" indent="0">
              <a:buNone/>
            </a:pPr>
            <a:r>
              <a:rPr lang="de-DE" dirty="0"/>
              <a:t>            </a:t>
            </a:r>
            <a:r>
              <a:rPr lang="de-DE" dirty="0" err="1">
                <a:solidFill>
                  <a:schemeClr val="accent5"/>
                </a:solidFill>
              </a:rPr>
              <a:t>this</a:t>
            </a:r>
            <a:r>
              <a:rPr lang="de-DE" dirty="0" err="1"/>
              <a:t>.</a:t>
            </a:r>
            <a:r>
              <a:rPr lang="de-DE" dirty="0" err="1">
                <a:solidFill>
                  <a:srgbClr val="00B050"/>
                </a:solidFill>
              </a:rPr>
              <a:t>utx</a:t>
            </a:r>
            <a:r>
              <a:rPr lang="de-DE" dirty="0" err="1"/>
              <a:t>.commit</a:t>
            </a:r>
            <a:r>
              <a:rPr lang="de-DE" dirty="0"/>
              <a:t>();</a:t>
            </a:r>
          </a:p>
          <a:p>
            <a:pPr marL="0" indent="0">
              <a:buNone/>
            </a:pPr>
            <a:r>
              <a:rPr lang="de-DE" dirty="0"/>
              <a:t>            </a:t>
            </a:r>
            <a:r>
              <a:rPr lang="de-DE" dirty="0" err="1"/>
              <a:t>rob.add</a:t>
            </a:r>
            <a:r>
              <a:rPr lang="de-DE" dirty="0"/>
              <a:t>(tag);</a:t>
            </a:r>
          </a:p>
          <a:p>
            <a:pPr marL="0" indent="0">
              <a:buNone/>
            </a:pPr>
            <a:r>
              <a:rPr lang="de-DE" dirty="0"/>
              <a:t>            </a:t>
            </a:r>
            <a:r>
              <a:rPr lang="de-DE" dirty="0" err="1"/>
              <a:t>rob.setStatus</a:t>
            </a:r>
            <a:r>
              <a:rPr lang="de-DE" dirty="0"/>
              <a:t>(</a:t>
            </a:r>
            <a:r>
              <a:rPr lang="de-DE" dirty="0" err="1"/>
              <a:t>Response.Status.</a:t>
            </a:r>
            <a:r>
              <a:rPr lang="de-DE" dirty="0" err="1">
                <a:solidFill>
                  <a:srgbClr val="00B050"/>
                </a:solidFill>
              </a:rPr>
              <a:t>CREATED</a:t>
            </a:r>
            <a:r>
              <a:rPr lang="de-DE" dirty="0"/>
              <a:t>);</a:t>
            </a:r>
          </a:p>
          <a:p>
            <a:pPr marL="0" indent="0">
              <a:buNone/>
            </a:pPr>
            <a:r>
              <a:rPr lang="de-DE" dirty="0"/>
              <a:t>        } </a:t>
            </a:r>
            <a:r>
              <a:rPr lang="de-DE" dirty="0">
                <a:solidFill>
                  <a:schemeClr val="accent5"/>
                </a:solidFill>
              </a:rPr>
              <a:t>catch</a:t>
            </a:r>
            <a:r>
              <a:rPr lang="de-DE" dirty="0"/>
              <a:t> (</a:t>
            </a:r>
            <a:r>
              <a:rPr lang="de-DE" dirty="0" err="1"/>
              <a:t>NotSupportedException</a:t>
            </a:r>
            <a:r>
              <a:rPr lang="de-DE" dirty="0"/>
              <a:t> | </a:t>
            </a:r>
            <a:r>
              <a:rPr lang="de-DE" dirty="0" err="1"/>
              <a:t>SystemException</a:t>
            </a:r>
            <a:r>
              <a:rPr lang="de-DE" dirty="0"/>
              <a:t> </a:t>
            </a:r>
            <a:r>
              <a:rPr lang="de-DE" dirty="0" smtClean="0"/>
              <a:t>… ex</a:t>
            </a:r>
            <a:r>
              <a:rPr lang="de-DE" dirty="0"/>
              <a:t>) {</a:t>
            </a:r>
          </a:p>
          <a:p>
            <a:pPr marL="0" indent="0">
              <a:buNone/>
            </a:pPr>
            <a:r>
              <a:rPr lang="de-DE" dirty="0"/>
              <a:t>            </a:t>
            </a:r>
            <a:r>
              <a:rPr lang="de-DE" dirty="0" smtClean="0"/>
              <a:t>…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     </a:t>
            </a:r>
            <a:r>
              <a:rPr lang="de-DE" dirty="0" smtClean="0"/>
              <a:t>}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     </a:t>
            </a:r>
            <a:r>
              <a:rPr lang="de-DE" dirty="0" err="1">
                <a:solidFill>
                  <a:schemeClr val="accent5"/>
                </a:solidFill>
              </a:rPr>
              <a:t>return</a:t>
            </a:r>
            <a:r>
              <a:rPr lang="de-DE" dirty="0"/>
              <a:t> </a:t>
            </a:r>
            <a:r>
              <a:rPr lang="de-DE" dirty="0" err="1"/>
              <a:t>rob.toResponse</a:t>
            </a:r>
            <a:r>
              <a:rPr lang="de-DE" dirty="0"/>
              <a:t>();</a:t>
            </a:r>
          </a:p>
          <a:p>
            <a:pPr marL="0" indent="0">
              <a:buNone/>
            </a:pPr>
            <a:r>
              <a:rPr lang="de-DE" dirty="0"/>
              <a:t>    }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05823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7291" y="1511588"/>
            <a:ext cx="4842164" cy="5234336"/>
          </a:xfrm>
        </p:spPr>
        <p:txBody>
          <a:bodyPr>
            <a:normAutofit/>
          </a:bodyPr>
          <a:lstStyle/>
          <a:p>
            <a:r>
              <a:rPr lang="de-DE" dirty="0" smtClean="0"/>
              <a:t>Je Seite eine Komponente</a:t>
            </a:r>
          </a:p>
          <a:p>
            <a:pPr lvl="1"/>
            <a:r>
              <a:rPr lang="de-DE" dirty="0" smtClean="0"/>
              <a:t>Bestehend aus HTML + JS-Datei</a:t>
            </a:r>
          </a:p>
          <a:p>
            <a:pPr lvl="1"/>
            <a:r>
              <a:rPr lang="de-DE" dirty="0" smtClean="0"/>
              <a:t>Selten auch </a:t>
            </a:r>
            <a:r>
              <a:rPr lang="de-DE" dirty="0" err="1" smtClean="0"/>
              <a:t>css</a:t>
            </a:r>
            <a:endParaRPr lang="de-DE" dirty="0" smtClean="0"/>
          </a:p>
          <a:p>
            <a:pPr lvl="1"/>
            <a:r>
              <a:rPr lang="de-DE" dirty="0"/>
              <a:t>V</a:t>
            </a:r>
            <a:r>
              <a:rPr lang="de-DE" dirty="0" smtClean="0"/>
              <a:t>ier Komponenten noch in Überarbeitung</a:t>
            </a:r>
          </a:p>
          <a:p>
            <a:r>
              <a:rPr lang="de-DE" dirty="0" smtClean="0"/>
              <a:t>UIkit3</a:t>
            </a:r>
          </a:p>
          <a:p>
            <a:pPr lvl="1"/>
            <a:r>
              <a:rPr lang="de-DE" dirty="0" smtClean="0"/>
              <a:t>UI Komponenten Framework</a:t>
            </a:r>
          </a:p>
          <a:p>
            <a:pPr lvl="1"/>
            <a:r>
              <a:rPr lang="de-DE" dirty="0" smtClean="0"/>
              <a:t>Stellt Basislayout</a:t>
            </a:r>
          </a:p>
          <a:p>
            <a:r>
              <a:rPr lang="de-DE" dirty="0" smtClean="0"/>
              <a:t>SWAC</a:t>
            </a:r>
          </a:p>
          <a:p>
            <a:pPr lvl="1"/>
            <a:r>
              <a:rPr lang="de-DE" dirty="0" smtClean="0"/>
              <a:t>UI Komponenten</a:t>
            </a:r>
          </a:p>
          <a:p>
            <a:pPr lvl="1"/>
            <a:r>
              <a:rPr lang="de-DE" dirty="0" smtClean="0"/>
              <a:t>Nutzt </a:t>
            </a:r>
            <a:r>
              <a:rPr lang="de-DE" dirty="0" err="1" smtClean="0"/>
              <a:t>UIkit</a:t>
            </a:r>
            <a:r>
              <a:rPr lang="de-DE" dirty="0" smtClean="0"/>
              <a:t> für Layout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455" y="0"/>
            <a:ext cx="6822437" cy="674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4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SmartMonitoring</a:t>
            </a:r>
            <a:r>
              <a:rPr lang="de-DE" dirty="0" smtClean="0"/>
              <a:t> </a:t>
            </a:r>
            <a:r>
              <a:rPr lang="de-DE" dirty="0" smtClean="0"/>
              <a:t>- Seiten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54569"/>
            <a:ext cx="10515600" cy="5249431"/>
          </a:xfrm>
        </p:spPr>
        <p:txBody>
          <a:bodyPr>
            <a:normAutofit/>
          </a:bodyPr>
          <a:lstStyle/>
          <a:p>
            <a:r>
              <a:rPr lang="de-DE" dirty="0" smtClean="0"/>
              <a:t>Einfach aufgebaute Seiten</a:t>
            </a:r>
          </a:p>
          <a:p>
            <a:pPr lvl="1"/>
            <a:r>
              <a:rPr lang="de-DE" dirty="0" smtClean="0"/>
              <a:t>Stellen Komponenten aus </a:t>
            </a:r>
            <a:r>
              <a:rPr lang="de-DE" dirty="0" err="1" smtClean="0"/>
              <a:t>UIkit</a:t>
            </a:r>
            <a:r>
              <a:rPr lang="de-DE" dirty="0" smtClean="0"/>
              <a:t> und SWAC zusammen</a:t>
            </a:r>
          </a:p>
          <a:p>
            <a:pPr lvl="1"/>
            <a:r>
              <a:rPr lang="de-DE" dirty="0" smtClean="0"/>
              <a:t>Anwendungsfall bezogene Implementierung</a:t>
            </a:r>
          </a:p>
          <a:p>
            <a:pPr lvl="1"/>
            <a:r>
              <a:rPr lang="de-DE" dirty="0" smtClean="0"/>
              <a:t>HTML</a:t>
            </a:r>
          </a:p>
          <a:p>
            <a:pPr lvl="2"/>
            <a:r>
              <a:rPr lang="de-DE" dirty="0" smtClean="0"/>
              <a:t>Layout Userinterface</a:t>
            </a:r>
          </a:p>
          <a:p>
            <a:pPr lvl="2"/>
            <a:r>
              <a:rPr lang="de-DE" dirty="0" smtClean="0"/>
              <a:t>Einbettung Komponenten</a:t>
            </a:r>
          </a:p>
          <a:p>
            <a:pPr lvl="1"/>
            <a:r>
              <a:rPr lang="de-DE" dirty="0" err="1" smtClean="0"/>
              <a:t>Javascript</a:t>
            </a:r>
            <a:endParaRPr lang="de-DE" dirty="0" smtClean="0"/>
          </a:p>
          <a:p>
            <a:pPr lvl="2"/>
            <a:r>
              <a:rPr lang="de-DE" dirty="0" smtClean="0"/>
              <a:t>Möglichst wenig eigene Implementierung</a:t>
            </a:r>
          </a:p>
          <a:p>
            <a:pPr lvl="2"/>
            <a:r>
              <a:rPr lang="de-DE" dirty="0" smtClean="0"/>
              <a:t>Definieren welche Komponenten, wie genutzt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247" y="300469"/>
            <a:ext cx="2395553" cy="642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8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UIkit</a:t>
            </a:r>
            <a:r>
              <a:rPr lang="de-DE" dirty="0" smtClean="0"/>
              <a:t> (Version 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54569"/>
            <a:ext cx="7594600" cy="320819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uk-child-width-expand@s</a:t>
            </a:r>
            <a:r>
              <a:rPr lang="de-DE" dirty="0"/>
              <a:t> </a:t>
            </a:r>
            <a:r>
              <a:rPr lang="de-DE" dirty="0" err="1"/>
              <a:t>uk</a:t>
            </a:r>
            <a:r>
              <a:rPr lang="de-DE" dirty="0"/>
              <a:t>-text-center" </a:t>
            </a:r>
            <a:r>
              <a:rPr lang="de-DE" dirty="0" err="1"/>
              <a:t>uk-grid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    &lt;div&gt;</a:t>
            </a:r>
          </a:p>
          <a:p>
            <a:pPr marL="0" indent="0">
              <a:buNone/>
            </a:pPr>
            <a:r>
              <a:rPr lang="de-DE" dirty="0"/>
              <a:t>        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uk</a:t>
            </a:r>
            <a:r>
              <a:rPr lang="de-DE" dirty="0"/>
              <a:t>-card </a:t>
            </a:r>
            <a:r>
              <a:rPr lang="de-DE" dirty="0" err="1"/>
              <a:t>uk</a:t>
            </a:r>
            <a:r>
              <a:rPr lang="de-DE" dirty="0"/>
              <a:t>-card-default </a:t>
            </a:r>
            <a:r>
              <a:rPr lang="de-DE" dirty="0" err="1"/>
              <a:t>uk</a:t>
            </a:r>
            <a:r>
              <a:rPr lang="de-DE" dirty="0"/>
              <a:t>-card-body"&gt;Item&lt;/div&gt;</a:t>
            </a:r>
          </a:p>
          <a:p>
            <a:pPr marL="0" indent="0">
              <a:buNone/>
            </a:pPr>
            <a:r>
              <a:rPr lang="de-DE" dirty="0"/>
              <a:t>    &lt;/div&gt;</a:t>
            </a:r>
          </a:p>
          <a:p>
            <a:pPr marL="0" indent="0">
              <a:buNone/>
            </a:pPr>
            <a:r>
              <a:rPr lang="de-DE" dirty="0"/>
              <a:t>    &lt;div&gt;</a:t>
            </a:r>
          </a:p>
          <a:p>
            <a:pPr marL="0" indent="0">
              <a:buNone/>
            </a:pPr>
            <a:r>
              <a:rPr lang="de-DE" dirty="0"/>
              <a:t>        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uk</a:t>
            </a:r>
            <a:r>
              <a:rPr lang="de-DE" dirty="0"/>
              <a:t>-card </a:t>
            </a:r>
            <a:r>
              <a:rPr lang="de-DE" dirty="0" err="1"/>
              <a:t>uk</a:t>
            </a:r>
            <a:r>
              <a:rPr lang="de-DE" dirty="0"/>
              <a:t>-card-default </a:t>
            </a:r>
            <a:r>
              <a:rPr lang="de-DE" dirty="0" err="1"/>
              <a:t>uk</a:t>
            </a:r>
            <a:r>
              <a:rPr lang="de-DE" dirty="0"/>
              <a:t>-card-body"&gt;Item&lt;/div&gt;</a:t>
            </a:r>
          </a:p>
          <a:p>
            <a:pPr marL="0" indent="0">
              <a:buNone/>
            </a:pPr>
            <a:r>
              <a:rPr lang="de-DE" dirty="0"/>
              <a:t>    &lt;/div&gt;</a:t>
            </a:r>
          </a:p>
          <a:p>
            <a:pPr marL="0" indent="0">
              <a:buNone/>
            </a:pPr>
            <a:r>
              <a:rPr lang="de-DE" dirty="0"/>
              <a:t>    &lt;div&gt;</a:t>
            </a:r>
          </a:p>
          <a:p>
            <a:pPr marL="0" indent="0">
              <a:buNone/>
            </a:pPr>
            <a:r>
              <a:rPr lang="de-DE" dirty="0"/>
              <a:t>        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uk</a:t>
            </a:r>
            <a:r>
              <a:rPr lang="de-DE" dirty="0"/>
              <a:t>-card </a:t>
            </a:r>
            <a:r>
              <a:rPr lang="de-DE" dirty="0" err="1"/>
              <a:t>uk</a:t>
            </a:r>
            <a:r>
              <a:rPr lang="de-DE" dirty="0"/>
              <a:t>-card-default </a:t>
            </a:r>
            <a:r>
              <a:rPr lang="de-DE" dirty="0" err="1"/>
              <a:t>uk</a:t>
            </a:r>
            <a:r>
              <a:rPr lang="de-DE" dirty="0"/>
              <a:t>-card-body"&gt;Item&lt;/div&gt;</a:t>
            </a:r>
          </a:p>
          <a:p>
            <a:pPr marL="0" indent="0">
              <a:buNone/>
            </a:pPr>
            <a:r>
              <a:rPr lang="de-DE" dirty="0"/>
              <a:t>    &lt;/div&gt;</a:t>
            </a:r>
          </a:p>
          <a:p>
            <a:pPr marL="0" indent="0">
              <a:buNone/>
            </a:pPr>
            <a:r>
              <a:rPr lang="de-DE" dirty="0"/>
              <a:t>&lt;/div&gt;</a:t>
            </a:r>
            <a:endParaRPr 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146" y="4144175"/>
            <a:ext cx="6400000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3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SWAC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38200" y="1354569"/>
            <a:ext cx="10515600" cy="5249431"/>
          </a:xfrm>
        </p:spPr>
        <p:txBody>
          <a:bodyPr>
            <a:normAutofit/>
          </a:bodyPr>
          <a:lstStyle/>
          <a:p>
            <a:r>
              <a:rPr lang="de-DE" dirty="0" smtClean="0"/>
              <a:t>Einfach zu verwendende Komponenten</a:t>
            </a:r>
          </a:p>
          <a:p>
            <a:pPr lvl="1"/>
            <a:r>
              <a:rPr lang="de-DE" dirty="0" err="1" smtClean="0"/>
              <a:t>ModelView</a:t>
            </a:r>
            <a:r>
              <a:rPr lang="de-DE" dirty="0" smtClean="0"/>
              <a:t> </a:t>
            </a:r>
            <a:r>
              <a:rPr lang="de-DE" dirty="0" err="1" smtClean="0"/>
              <a:t>ViewModel</a:t>
            </a:r>
            <a:r>
              <a:rPr lang="de-DE" dirty="0" smtClean="0"/>
              <a:t> +Erweiterung</a:t>
            </a:r>
          </a:p>
          <a:p>
            <a:pPr lvl="2"/>
            <a:r>
              <a:rPr lang="de-DE" dirty="0" smtClean="0"/>
              <a:t>Generisches Model</a:t>
            </a:r>
          </a:p>
          <a:p>
            <a:pPr lvl="2"/>
            <a:r>
              <a:rPr lang="de-DE" dirty="0" smtClean="0"/>
              <a:t>Schmaler View</a:t>
            </a:r>
          </a:p>
          <a:p>
            <a:pPr lvl="2"/>
            <a:r>
              <a:rPr lang="de-DE" dirty="0" smtClean="0"/>
              <a:t>Bind-Mechanismus</a:t>
            </a:r>
          </a:p>
          <a:p>
            <a:pPr lvl="2"/>
            <a:r>
              <a:rPr lang="de-DE" dirty="0" smtClean="0"/>
              <a:t>Control nicht notwendig, aber möglich</a:t>
            </a:r>
          </a:p>
          <a:p>
            <a:pPr lvl="1"/>
            <a:r>
              <a:rPr lang="de-DE" dirty="0"/>
              <a:t>Komponentenbasiert</a:t>
            </a:r>
          </a:p>
          <a:p>
            <a:pPr lvl="2"/>
            <a:r>
              <a:rPr lang="de-DE" dirty="0"/>
              <a:t>Einzelne Komponenten für einzelne Aufgaben</a:t>
            </a:r>
          </a:p>
          <a:p>
            <a:pPr lvl="2"/>
            <a:r>
              <a:rPr lang="de-DE" dirty="0" smtClean="0"/>
              <a:t>Abstrakte Aufgaben</a:t>
            </a:r>
          </a:p>
          <a:p>
            <a:pPr lvl="2"/>
            <a:r>
              <a:rPr lang="de-DE" dirty="0" smtClean="0"/>
              <a:t>Konfigurierbar</a:t>
            </a:r>
          </a:p>
          <a:p>
            <a:pPr lvl="1"/>
            <a:r>
              <a:rPr lang="de-DE" dirty="0"/>
              <a:t>Datengesteuert</a:t>
            </a:r>
          </a:p>
          <a:p>
            <a:pPr lvl="2"/>
            <a:r>
              <a:rPr lang="de-DE" dirty="0"/>
              <a:t>Komponente trifft Annahmen über Daten</a:t>
            </a:r>
          </a:p>
          <a:p>
            <a:pPr lvl="2"/>
            <a:r>
              <a:rPr lang="de-DE" dirty="0"/>
              <a:t>Daten müssen Annahmen </a:t>
            </a:r>
            <a:r>
              <a:rPr lang="de-DE" dirty="0" smtClean="0"/>
              <a:t>erfüllen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9116290" y="274363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851072" y="43780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View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9116290" y="437803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Bind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9573490" y="2241044"/>
            <a:ext cx="738909" cy="471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0030690" y="1879579"/>
            <a:ext cx="173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Daten von REST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1" idx="0"/>
            <a:endCxn id="9" idx="2"/>
          </p:cNvCxnSpPr>
          <p:nvPr/>
        </p:nvCxnSpPr>
        <p:spPr>
          <a:xfrm flipV="1">
            <a:off x="9573490" y="3658033"/>
            <a:ext cx="0" cy="720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1" idx="1"/>
            <a:endCxn id="10" idx="3"/>
          </p:cNvCxnSpPr>
          <p:nvPr/>
        </p:nvCxnSpPr>
        <p:spPr>
          <a:xfrm flipH="1">
            <a:off x="7765472" y="4835236"/>
            <a:ext cx="13508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7856683" y="4804062"/>
            <a:ext cx="130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Aktualisiert</a:t>
            </a:r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6608617" y="2885787"/>
            <a:ext cx="1399309" cy="665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Component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9701643" y="3814618"/>
            <a:ext cx="237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Holt / bekommt Daten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21" idx="3"/>
            <a:endCxn id="9" idx="1"/>
          </p:cNvCxnSpPr>
          <p:nvPr/>
        </p:nvCxnSpPr>
        <p:spPr>
          <a:xfrm flipV="1">
            <a:off x="8007926" y="3200833"/>
            <a:ext cx="1108364" cy="1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2"/>
            <a:endCxn id="10" idx="0"/>
          </p:cNvCxnSpPr>
          <p:nvPr/>
        </p:nvCxnSpPr>
        <p:spPr>
          <a:xfrm>
            <a:off x="7308272" y="3550805"/>
            <a:ext cx="0" cy="827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7285182" y="3683905"/>
            <a:ext cx="205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Def</a:t>
            </a:r>
            <a:r>
              <a:rPr lang="de-DE" dirty="0" smtClean="0"/>
              <a:t>. Anforderungen</a:t>
            </a:r>
            <a:endParaRPr lang="de-DE" dirty="0"/>
          </a:p>
        </p:txBody>
      </p:sp>
      <p:cxnSp>
        <p:nvCxnSpPr>
          <p:cNvPr id="32" name="Gerade Verbindung mit Pfeil 31"/>
          <p:cNvCxnSpPr>
            <a:endCxn id="21" idx="0"/>
          </p:cNvCxnSpPr>
          <p:nvPr/>
        </p:nvCxnSpPr>
        <p:spPr>
          <a:xfrm>
            <a:off x="7285182" y="2372341"/>
            <a:ext cx="23090" cy="51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6878781" y="2025276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Konfiguration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46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SWAC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38200" y="1354569"/>
            <a:ext cx="10515600" cy="5249431"/>
          </a:xfrm>
        </p:spPr>
        <p:txBody>
          <a:bodyPr>
            <a:normAutofit/>
          </a:bodyPr>
          <a:lstStyle/>
          <a:p>
            <a:r>
              <a:rPr lang="de-DE" dirty="0" smtClean="0"/>
              <a:t>Deklarative Programmierung</a:t>
            </a:r>
          </a:p>
          <a:p>
            <a:pPr lvl="1"/>
            <a:r>
              <a:rPr lang="de-DE" dirty="0" smtClean="0"/>
              <a:t>Man sagt was, nicht wie man etwas will</a:t>
            </a:r>
          </a:p>
          <a:p>
            <a:r>
              <a:rPr lang="de-DE" dirty="0" smtClean="0"/>
              <a:t>Abruf von Daten über </a:t>
            </a:r>
            <a:r>
              <a:rPr lang="de-DE" dirty="0" err="1" smtClean="0"/>
              <a:t>model</a:t>
            </a:r>
            <a:endParaRPr lang="de-DE" dirty="0"/>
          </a:p>
          <a:p>
            <a:pPr lvl="1"/>
            <a:r>
              <a:rPr lang="de-DE" dirty="0" smtClean="0"/>
              <a:t>Angabe von Ressource und Pfad</a:t>
            </a:r>
          </a:p>
          <a:p>
            <a:pPr lvl="1"/>
            <a:r>
              <a:rPr lang="de-DE" dirty="0" err="1" smtClean="0"/>
              <a:t>Fetch</a:t>
            </a:r>
            <a:r>
              <a:rPr lang="de-DE" dirty="0" smtClean="0"/>
              <a:t>-API</a:t>
            </a:r>
          </a:p>
          <a:p>
            <a:r>
              <a:rPr lang="de-DE" dirty="0" smtClean="0"/>
              <a:t>Annahmen über Daten</a:t>
            </a:r>
          </a:p>
          <a:p>
            <a:pPr lvl="1"/>
            <a:r>
              <a:rPr lang="de-DE" dirty="0" smtClean="0"/>
              <a:t>Verwendung von Standard-</a:t>
            </a:r>
            <a:r>
              <a:rPr lang="de-DE" dirty="0" err="1" smtClean="0"/>
              <a:t>Javascript</a:t>
            </a:r>
            <a:r>
              <a:rPr lang="de-DE" dirty="0" smtClean="0"/>
              <a:t>-Objekten</a:t>
            </a:r>
          </a:p>
          <a:p>
            <a:pPr lvl="1"/>
            <a:r>
              <a:rPr lang="de-DE" dirty="0" smtClean="0"/>
              <a:t>Jedes vorhandene Attribut soll durch die Komponente verarbeitet werden</a:t>
            </a:r>
          </a:p>
          <a:p>
            <a:pPr lvl="1"/>
            <a:r>
              <a:rPr lang="de-DE" dirty="0" smtClean="0"/>
              <a:t>Werte der Attribute werden entsprechend Verarbeitet, wie View oder Control es vorgeben.</a:t>
            </a:r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3818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SWAC - Benutzung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54569"/>
            <a:ext cx="10515600" cy="524943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/>
              <a:t>&lt;!DOCTYPE </a:t>
            </a:r>
            <a:r>
              <a:rPr lang="de-DE" dirty="0" err="1"/>
              <a:t>html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&lt;</a:t>
            </a:r>
            <a:r>
              <a:rPr lang="de-DE" dirty="0" err="1"/>
              <a:t>html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    &lt;</a:t>
            </a:r>
            <a:r>
              <a:rPr lang="de-DE" dirty="0" err="1"/>
              <a:t>head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 smtClean="0"/>
              <a:t>         …</a:t>
            </a:r>
          </a:p>
          <a:p>
            <a:pPr marL="0" indent="0">
              <a:buNone/>
            </a:pPr>
            <a:r>
              <a:rPr lang="de-DE" dirty="0" smtClean="0"/>
              <a:t>        &lt;</a:t>
            </a:r>
            <a:r>
              <a:rPr lang="de-DE" dirty="0" err="1" smtClean="0"/>
              <a:t>script</a:t>
            </a:r>
            <a:r>
              <a:rPr lang="de-DE" dirty="0" smtClean="0"/>
              <a:t> </a:t>
            </a:r>
            <a:r>
              <a:rPr lang="de-DE" dirty="0" err="1" smtClean="0"/>
              <a:t>src</a:t>
            </a:r>
            <a:r>
              <a:rPr lang="de-DE" dirty="0" smtClean="0"/>
              <a:t>="../</a:t>
            </a:r>
            <a:r>
              <a:rPr lang="de-DE" dirty="0" err="1" smtClean="0"/>
              <a:t>libs</a:t>
            </a:r>
            <a:r>
              <a:rPr lang="de-DE" dirty="0" smtClean="0"/>
              <a:t>/</a:t>
            </a:r>
            <a:r>
              <a:rPr lang="de-DE" dirty="0" err="1" smtClean="0"/>
              <a:t>uikit</a:t>
            </a:r>
            <a:r>
              <a:rPr lang="de-DE" dirty="0" smtClean="0"/>
              <a:t>/</a:t>
            </a:r>
            <a:r>
              <a:rPr lang="de-DE" dirty="0" err="1" smtClean="0"/>
              <a:t>js</a:t>
            </a:r>
            <a:r>
              <a:rPr lang="de-DE" dirty="0" smtClean="0"/>
              <a:t>/uikit.min.js"&gt;&lt;/</a:t>
            </a:r>
            <a:r>
              <a:rPr lang="de-DE" dirty="0" err="1" smtClean="0"/>
              <a:t>script</a:t>
            </a:r>
            <a:r>
              <a:rPr lang="de-DE" dirty="0" smtClean="0"/>
              <a:t>&gt;</a:t>
            </a:r>
          </a:p>
          <a:p>
            <a:pPr marL="0" indent="0">
              <a:buNone/>
            </a:pPr>
            <a:r>
              <a:rPr lang="de-DE" dirty="0" smtClean="0"/>
              <a:t>        &lt;</a:t>
            </a:r>
            <a:r>
              <a:rPr lang="de-DE" dirty="0" err="1" smtClean="0"/>
              <a:t>script</a:t>
            </a:r>
            <a:r>
              <a:rPr lang="de-DE" dirty="0" smtClean="0"/>
              <a:t> </a:t>
            </a:r>
            <a:r>
              <a:rPr lang="de-DE" dirty="0" err="1" smtClean="0"/>
              <a:t>src</a:t>
            </a:r>
            <a:r>
              <a:rPr lang="de-DE" dirty="0" smtClean="0"/>
              <a:t>="../</a:t>
            </a:r>
            <a:r>
              <a:rPr lang="de-DE" dirty="0" err="1" smtClean="0"/>
              <a:t>swac</a:t>
            </a:r>
            <a:r>
              <a:rPr lang="de-DE" dirty="0" smtClean="0"/>
              <a:t>/swac.js"&gt;&lt;/</a:t>
            </a:r>
            <a:r>
              <a:rPr lang="de-DE" dirty="0" err="1" smtClean="0"/>
              <a:t>script</a:t>
            </a:r>
            <a:r>
              <a:rPr lang="de-DE" dirty="0" smtClean="0"/>
              <a:t>&gt;</a:t>
            </a:r>
          </a:p>
          <a:p>
            <a:pPr marL="0" indent="0">
              <a:buNone/>
            </a:pPr>
            <a:r>
              <a:rPr lang="de-DE" dirty="0" smtClean="0"/>
              <a:t>        &lt;</a:t>
            </a:r>
            <a:r>
              <a:rPr lang="de-DE" dirty="0" err="1" smtClean="0"/>
              <a:t>script</a:t>
            </a:r>
            <a:r>
              <a:rPr lang="de-DE" dirty="0" smtClean="0"/>
              <a:t> </a:t>
            </a:r>
            <a:r>
              <a:rPr lang="de-DE" dirty="0" err="1" smtClean="0"/>
              <a:t>src</a:t>
            </a:r>
            <a:r>
              <a:rPr lang="de-DE" dirty="0" smtClean="0"/>
              <a:t>="../</a:t>
            </a:r>
            <a:r>
              <a:rPr lang="de-DE" dirty="0" err="1" smtClean="0"/>
              <a:t>js</a:t>
            </a:r>
            <a:r>
              <a:rPr lang="de-DE" dirty="0" smtClean="0"/>
              <a:t>/objectlist.js"&gt;&lt;/</a:t>
            </a:r>
            <a:r>
              <a:rPr lang="de-DE" dirty="0" err="1" smtClean="0"/>
              <a:t>script</a:t>
            </a:r>
            <a:r>
              <a:rPr lang="de-DE" dirty="0" smtClean="0"/>
              <a:t>&gt;</a:t>
            </a:r>
          </a:p>
          <a:p>
            <a:pPr marL="0" indent="0">
              <a:buNone/>
            </a:pPr>
            <a:r>
              <a:rPr lang="de-DE" dirty="0" smtClean="0"/>
              <a:t>    &lt;/</a:t>
            </a:r>
            <a:r>
              <a:rPr lang="de-DE" dirty="0" err="1" smtClean="0"/>
              <a:t>head</a:t>
            </a:r>
            <a:r>
              <a:rPr lang="de-DE" dirty="0" smtClean="0"/>
              <a:t>&gt;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   </a:t>
            </a:r>
            <a:r>
              <a:rPr lang="de-DE" dirty="0"/>
              <a:t>&lt;</a:t>
            </a:r>
            <a:r>
              <a:rPr lang="de-DE" dirty="0" err="1"/>
              <a:t>body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        &lt;div </a:t>
            </a:r>
            <a:r>
              <a:rPr lang="de-DE" dirty="0" err="1"/>
              <a:t>id</a:t>
            </a:r>
            <a:r>
              <a:rPr lang="de-DE" dirty="0"/>
              <a:t>="main-container"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uk</a:t>
            </a:r>
            <a:r>
              <a:rPr lang="de-DE" dirty="0"/>
              <a:t>-cover-container" </a:t>
            </a:r>
            <a:r>
              <a:rPr lang="de-DE" dirty="0" err="1"/>
              <a:t>uk</a:t>
            </a:r>
            <a:r>
              <a:rPr lang="de-DE" dirty="0"/>
              <a:t>-overflow-auto&gt;</a:t>
            </a:r>
          </a:p>
          <a:p>
            <a:pPr marL="0" indent="0">
              <a:buNone/>
            </a:pPr>
            <a:r>
              <a:rPr lang="de-DE" dirty="0"/>
              <a:t>            &lt;div </a:t>
            </a:r>
            <a:r>
              <a:rPr lang="de-DE" dirty="0" err="1"/>
              <a:t>id</a:t>
            </a:r>
            <a:r>
              <a:rPr lang="de-DE" dirty="0"/>
              <a:t>="</a:t>
            </a:r>
            <a:r>
              <a:rPr lang="de-DE" dirty="0" err="1"/>
              <a:t>main_navigation</a:t>
            </a:r>
            <a:r>
              <a:rPr lang="de-DE" dirty="0"/>
              <a:t>" </a:t>
            </a:r>
            <a:r>
              <a:rPr lang="de-DE" dirty="0" err="1"/>
              <a:t>swa</a:t>
            </a:r>
            <a:r>
              <a:rPr lang="de-DE" dirty="0"/>
              <a:t>="</a:t>
            </a:r>
            <a:r>
              <a:rPr lang="de-DE" dirty="0" err="1"/>
              <a:t>swac_nav</a:t>
            </a:r>
            <a:r>
              <a:rPr lang="de-DE" dirty="0"/>
              <a:t> FROM </a:t>
            </a:r>
            <a:r>
              <a:rPr lang="de-DE" dirty="0" err="1"/>
              <a:t>navigation</a:t>
            </a:r>
            <a:r>
              <a:rPr lang="de-DE" dirty="0"/>
              <a:t>/</a:t>
            </a:r>
            <a:r>
              <a:rPr lang="de-DE" dirty="0" err="1"/>
              <a:t>list</a:t>
            </a:r>
            <a:r>
              <a:rPr lang="de-DE" dirty="0"/>
              <a:t>"&gt;&lt;/div&gt;</a:t>
            </a:r>
          </a:p>
          <a:p>
            <a:pPr marL="0" indent="0">
              <a:buNone/>
            </a:pPr>
            <a:r>
              <a:rPr lang="de-DE" dirty="0"/>
              <a:t>            &lt;div </a:t>
            </a:r>
            <a:r>
              <a:rPr lang="de-DE" dirty="0" err="1"/>
              <a:t>id</a:t>
            </a:r>
            <a:r>
              <a:rPr lang="de-DE" dirty="0"/>
              <a:t>="</a:t>
            </a:r>
            <a:r>
              <a:rPr lang="de-DE" dirty="0" err="1"/>
              <a:t>userform</a:t>
            </a:r>
            <a:r>
              <a:rPr lang="de-DE" dirty="0"/>
              <a:t>" </a:t>
            </a:r>
            <a:r>
              <a:rPr lang="de-DE" dirty="0" err="1"/>
              <a:t>swa</a:t>
            </a:r>
            <a:r>
              <a:rPr lang="de-DE" dirty="0"/>
              <a:t>="</a:t>
            </a:r>
            <a:r>
              <a:rPr lang="de-DE" dirty="0" err="1"/>
              <a:t>swac_user</a:t>
            </a:r>
            <a:r>
              <a:rPr lang="de-DE" dirty="0"/>
              <a:t> FROM </a:t>
            </a:r>
            <a:r>
              <a:rPr lang="de-DE" dirty="0" err="1"/>
              <a:t>user</a:t>
            </a:r>
            <a:r>
              <a:rPr lang="de-DE" dirty="0"/>
              <a:t>"&gt;&lt;/div&gt;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      &lt;div </a:t>
            </a:r>
            <a:r>
              <a:rPr lang="de-DE" dirty="0" err="1"/>
              <a:t>id</a:t>
            </a:r>
            <a:r>
              <a:rPr lang="de-DE" dirty="0"/>
              <a:t>="</a:t>
            </a:r>
            <a:r>
              <a:rPr lang="de-DE" dirty="0" err="1"/>
              <a:t>objectlist</a:t>
            </a:r>
            <a:r>
              <a:rPr lang="de-DE" dirty="0"/>
              <a:t>" </a:t>
            </a:r>
            <a:r>
              <a:rPr lang="de-DE" dirty="0" err="1"/>
              <a:t>swa</a:t>
            </a:r>
            <a:r>
              <a:rPr lang="de-DE" dirty="0"/>
              <a:t>="</a:t>
            </a:r>
            <a:r>
              <a:rPr lang="de-DE" dirty="0" err="1"/>
              <a:t>swac_list</a:t>
            </a:r>
            <a:r>
              <a:rPr lang="de-DE" dirty="0"/>
              <a:t> FROM </a:t>
            </a:r>
            <a:r>
              <a:rPr lang="de-DE" dirty="0" err="1"/>
              <a:t>observedobject</a:t>
            </a:r>
            <a:r>
              <a:rPr lang="de-DE" dirty="0"/>
              <a:t>/</a:t>
            </a:r>
            <a:r>
              <a:rPr lang="de-DE" dirty="0" err="1"/>
              <a:t>listchilds</a:t>
            </a:r>
            <a:r>
              <a:rPr lang="de-DE" dirty="0" smtClean="0"/>
              <a:t>"&gt;&lt;/div&gt;</a:t>
            </a:r>
          </a:p>
          <a:p>
            <a:pPr marL="0" indent="0">
              <a:buNone/>
            </a:pPr>
            <a:r>
              <a:rPr lang="de-DE" dirty="0" smtClean="0"/>
              <a:t>        </a:t>
            </a:r>
            <a:r>
              <a:rPr lang="de-DE" dirty="0"/>
              <a:t>&lt;/div&gt;</a:t>
            </a:r>
          </a:p>
          <a:p>
            <a:pPr marL="0" indent="0">
              <a:buNone/>
            </a:pPr>
            <a:r>
              <a:rPr lang="de-DE" dirty="0"/>
              <a:t>    &lt;/</a:t>
            </a:r>
            <a:r>
              <a:rPr lang="de-DE" dirty="0" err="1"/>
              <a:t>body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&lt;/</a:t>
            </a:r>
            <a:r>
              <a:rPr lang="de-DE" dirty="0" err="1"/>
              <a:t>html</a:t>
            </a:r>
            <a:r>
              <a:rPr lang="de-DE" dirty="0"/>
              <a:t>&gt;</a:t>
            </a:r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163" y="1349415"/>
            <a:ext cx="4620643" cy="266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SWAC - Anpassung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38200" y="1354569"/>
            <a:ext cx="10515600" cy="5249431"/>
          </a:xfrm>
        </p:spPr>
        <p:txBody>
          <a:bodyPr>
            <a:normAutofit fontScale="62500" lnSpcReduction="20000"/>
          </a:bodyPr>
          <a:lstStyle/>
          <a:p>
            <a:r>
              <a:rPr lang="de-DE" dirty="0" smtClean="0"/>
              <a:t>Das Standarddesign kann leicht überschrieben werden</a:t>
            </a:r>
          </a:p>
          <a:p>
            <a:pPr lvl="1"/>
            <a:r>
              <a:rPr lang="de-DE" dirty="0" smtClean="0"/>
              <a:t>Ersatzdesign </a:t>
            </a:r>
            <a:r>
              <a:rPr lang="de-DE" smtClean="0"/>
              <a:t>in das div-tag </a:t>
            </a:r>
            <a:r>
              <a:rPr lang="de-DE" dirty="0" smtClean="0"/>
              <a:t>schreiben</a:t>
            </a:r>
          </a:p>
          <a:p>
            <a:r>
              <a:rPr lang="de-DE" dirty="0"/>
              <a:t>Design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  <a:p>
            <a:pPr lvl="1"/>
            <a:r>
              <a:rPr lang="de-DE" dirty="0" smtClean="0"/>
              <a:t>Beispiel für die Darstellung mit Platzhaltern implementieren</a:t>
            </a:r>
          </a:p>
          <a:p>
            <a:pPr lvl="1"/>
            <a:r>
              <a:rPr lang="de-DE" dirty="0" smtClean="0"/>
              <a:t>Sich wiederholende Bereiche für Datensätze mit </a:t>
            </a:r>
            <a:r>
              <a:rPr lang="de-DE" dirty="0" err="1" smtClean="0"/>
              <a:t>swac_repeatForSet</a:t>
            </a:r>
            <a:r>
              <a:rPr lang="de-DE" dirty="0" smtClean="0"/>
              <a:t> klassifizieren</a:t>
            </a:r>
            <a:endParaRPr lang="de-DE" dirty="0"/>
          </a:p>
          <a:p>
            <a:r>
              <a:rPr lang="de-DE" dirty="0" smtClean="0"/>
              <a:t>Elementsortierung</a:t>
            </a:r>
          </a:p>
          <a:p>
            <a:pPr lvl="1"/>
            <a:r>
              <a:rPr lang="de-DE" dirty="0" smtClean="0"/>
              <a:t>Sortierung der Element nach ID bei Verwendung von </a:t>
            </a:r>
            <a:r>
              <a:rPr lang="de-DE" dirty="0" err="1" smtClean="0"/>
              <a:t>swac_id</a:t>
            </a:r>
            <a:r>
              <a:rPr lang="de-DE" dirty="0" smtClean="0"/>
              <a:t> und </a:t>
            </a:r>
            <a:r>
              <a:rPr lang="de-DE" dirty="0" err="1" smtClean="0"/>
              <a:t>swac_parent</a:t>
            </a: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/>
              <a:t>&lt;div </a:t>
            </a:r>
            <a:r>
              <a:rPr lang="de-DE" dirty="0" err="1"/>
              <a:t>id</a:t>
            </a:r>
            <a:r>
              <a:rPr lang="de-DE" dirty="0"/>
              <a:t>="</a:t>
            </a:r>
            <a:r>
              <a:rPr lang="de-DE" dirty="0" err="1"/>
              <a:t>objectlist</a:t>
            </a:r>
            <a:r>
              <a:rPr lang="de-DE" dirty="0"/>
              <a:t>" </a:t>
            </a:r>
            <a:r>
              <a:rPr lang="de-DE" dirty="0" err="1"/>
              <a:t>swa</a:t>
            </a:r>
            <a:r>
              <a:rPr lang="de-DE" dirty="0"/>
              <a:t>="</a:t>
            </a:r>
            <a:r>
              <a:rPr lang="de-DE" dirty="0" err="1"/>
              <a:t>swac_list</a:t>
            </a:r>
            <a:r>
              <a:rPr lang="de-DE" dirty="0"/>
              <a:t> FROM </a:t>
            </a:r>
            <a:r>
              <a:rPr lang="de-DE" dirty="0" err="1"/>
              <a:t>observedobject</a:t>
            </a:r>
            <a:r>
              <a:rPr lang="de-DE" dirty="0"/>
              <a:t>/</a:t>
            </a:r>
            <a:r>
              <a:rPr lang="de-DE" dirty="0" err="1"/>
              <a:t>listchilds</a:t>
            </a:r>
            <a:r>
              <a:rPr lang="de-DE" dirty="0"/>
              <a:t>"&gt;</a:t>
            </a:r>
          </a:p>
          <a:p>
            <a:pPr marL="0" indent="0">
              <a:buNone/>
            </a:pPr>
            <a:r>
              <a:rPr lang="de-DE" dirty="0"/>
              <a:t>                &lt;</a:t>
            </a:r>
            <a:r>
              <a:rPr lang="de-DE" dirty="0" err="1"/>
              <a:t>ul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uk-grid-small</a:t>
            </a:r>
            <a:r>
              <a:rPr lang="de-DE" dirty="0"/>
              <a:t> uk-child-width-1-1 </a:t>
            </a:r>
            <a:r>
              <a:rPr lang="de-DE" dirty="0" err="1"/>
              <a:t>uk</a:t>
            </a:r>
            <a:r>
              <a:rPr lang="de-DE" dirty="0"/>
              <a:t>-text-center" </a:t>
            </a:r>
            <a:r>
              <a:rPr lang="de-DE" dirty="0" err="1"/>
              <a:t>uk-sortable</a:t>
            </a:r>
            <a:r>
              <a:rPr lang="de-DE" dirty="0"/>
              <a:t>="handle: .</a:t>
            </a:r>
            <a:r>
              <a:rPr lang="de-DE" dirty="0" err="1"/>
              <a:t>uk</a:t>
            </a:r>
            <a:r>
              <a:rPr lang="de-DE" dirty="0"/>
              <a:t>-card" </a:t>
            </a:r>
            <a:r>
              <a:rPr lang="de-DE" dirty="0" err="1"/>
              <a:t>uk-grid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                    &lt;li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swac_repeatForSet</a:t>
            </a:r>
            <a:r>
              <a:rPr lang="de-DE" dirty="0"/>
              <a:t>"&gt;</a:t>
            </a:r>
          </a:p>
          <a:p>
            <a:pPr marL="0" indent="0">
              <a:buNone/>
            </a:pPr>
            <a:r>
              <a:rPr lang="de-DE" dirty="0"/>
              <a:t>                        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uk</a:t>
            </a:r>
            <a:r>
              <a:rPr lang="de-DE" dirty="0"/>
              <a:t>-card </a:t>
            </a:r>
            <a:r>
              <a:rPr lang="de-DE" dirty="0" err="1"/>
              <a:t>uk</a:t>
            </a:r>
            <a:r>
              <a:rPr lang="de-DE" dirty="0"/>
              <a:t>-card-default </a:t>
            </a:r>
            <a:r>
              <a:rPr lang="de-DE" dirty="0" err="1"/>
              <a:t>uk</a:t>
            </a:r>
            <a:r>
              <a:rPr lang="de-DE" dirty="0"/>
              <a:t>-card-body" </a:t>
            </a:r>
            <a:r>
              <a:rPr lang="de-DE" dirty="0" err="1"/>
              <a:t>swac_id</a:t>
            </a:r>
            <a:r>
              <a:rPr lang="de-DE" dirty="0"/>
              <a:t>="{</a:t>
            </a:r>
            <a:r>
              <a:rPr lang="de-DE" dirty="0" err="1"/>
              <a:t>id</a:t>
            </a:r>
            <a:r>
              <a:rPr lang="de-DE" dirty="0"/>
              <a:t>}" </a:t>
            </a:r>
            <a:r>
              <a:rPr lang="de-DE" dirty="0" err="1"/>
              <a:t>swac_parent</a:t>
            </a:r>
            <a:r>
              <a:rPr lang="de-DE" dirty="0"/>
              <a:t>="{</a:t>
            </a:r>
            <a:r>
              <a:rPr lang="de-DE" dirty="0" err="1"/>
              <a:t>parent_id</a:t>
            </a:r>
            <a:r>
              <a:rPr lang="de-DE" dirty="0"/>
              <a:t>}"&gt;</a:t>
            </a:r>
          </a:p>
          <a:p>
            <a:pPr marL="0" indent="0">
              <a:buNone/>
            </a:pPr>
            <a:r>
              <a:rPr lang="de-DE" dirty="0"/>
              <a:t>                            &lt;</a:t>
            </a:r>
            <a:r>
              <a:rPr lang="de-DE" dirty="0" err="1"/>
              <a:t>img</a:t>
            </a:r>
            <a:r>
              <a:rPr lang="de-DE" dirty="0"/>
              <a:t> </a:t>
            </a:r>
            <a:r>
              <a:rPr lang="de-DE" dirty="0" err="1"/>
              <a:t>src</a:t>
            </a:r>
            <a:r>
              <a:rPr lang="de-DE" dirty="0"/>
              <a:t>="{</a:t>
            </a:r>
            <a:r>
              <a:rPr lang="de-DE" dirty="0" err="1"/>
              <a:t>icomedia</a:t>
            </a:r>
            <a:r>
              <a:rPr lang="de-DE" dirty="0"/>
              <a:t>}" alt="Objekt-Icon"&gt;&lt;h3&gt;&lt;a </a:t>
            </a:r>
            <a:r>
              <a:rPr lang="de-DE" dirty="0" err="1"/>
              <a:t>href</a:t>
            </a:r>
            <a:r>
              <a:rPr lang="de-DE" dirty="0" smtClean="0"/>
              <a:t>="{</a:t>
            </a:r>
            <a:r>
              <a:rPr lang="de-DE" dirty="0" err="1" smtClean="0"/>
              <a:t>url</a:t>
            </a:r>
            <a:r>
              <a:rPr lang="de-DE" dirty="0" smtClean="0"/>
              <a:t>}"&gt;{</a:t>
            </a:r>
            <a:r>
              <a:rPr lang="de-DE" dirty="0" err="1"/>
              <a:t>name</a:t>
            </a:r>
            <a:r>
              <a:rPr lang="de-DE" dirty="0"/>
              <a:t>}&lt;/a&gt;&lt;/h3&gt;</a:t>
            </a:r>
          </a:p>
          <a:p>
            <a:pPr marL="0" indent="0">
              <a:buNone/>
            </a:pPr>
            <a:r>
              <a:rPr lang="de-DE" dirty="0"/>
              <a:t>                        &lt;/div&gt;</a:t>
            </a:r>
          </a:p>
          <a:p>
            <a:pPr marL="0" indent="0">
              <a:buNone/>
            </a:pPr>
            <a:r>
              <a:rPr lang="de-DE" dirty="0"/>
              <a:t>                    &lt;/li&gt;</a:t>
            </a:r>
          </a:p>
          <a:p>
            <a:pPr marL="0" indent="0">
              <a:buNone/>
            </a:pPr>
            <a:r>
              <a:rPr lang="de-DE" dirty="0"/>
              <a:t>                &lt;/</a:t>
            </a:r>
            <a:r>
              <a:rPr lang="de-DE" dirty="0" err="1"/>
              <a:t>ul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            &lt;/div&gt;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170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Überblick</a:t>
            </a:r>
            <a:endParaRPr lang="de-DE" dirty="0" smtClean="0"/>
          </a:p>
          <a:p>
            <a:r>
              <a:rPr lang="de-DE" dirty="0" smtClean="0"/>
              <a:t>Backend</a:t>
            </a:r>
            <a:endParaRPr lang="de-DE" dirty="0" smtClean="0"/>
          </a:p>
          <a:p>
            <a:pPr lvl="1"/>
            <a:r>
              <a:rPr lang="de-DE" dirty="0" smtClean="0"/>
              <a:t>JPA Klassen</a:t>
            </a:r>
            <a:endParaRPr lang="de-DE" dirty="0" smtClean="0"/>
          </a:p>
          <a:p>
            <a:pPr lvl="1"/>
            <a:r>
              <a:rPr lang="de-DE" dirty="0" smtClean="0"/>
              <a:t>Datentabellen</a:t>
            </a:r>
            <a:endParaRPr lang="de-DE" dirty="0" smtClean="0"/>
          </a:p>
          <a:p>
            <a:pPr lvl="1"/>
            <a:r>
              <a:rPr lang="de-DE" dirty="0" smtClean="0"/>
              <a:t>REST-Schnittstellen</a:t>
            </a:r>
            <a:endParaRPr lang="de-DE" dirty="0" smtClean="0"/>
          </a:p>
          <a:p>
            <a:r>
              <a:rPr lang="de-DE" dirty="0" smtClean="0"/>
              <a:t>Frontend</a:t>
            </a:r>
            <a:endParaRPr lang="de-DE" dirty="0" smtClean="0"/>
          </a:p>
          <a:p>
            <a:pPr lvl="1"/>
            <a:r>
              <a:rPr lang="de-DE" dirty="0" smtClean="0"/>
              <a:t>Frontend-Seiten</a:t>
            </a:r>
            <a:endParaRPr lang="de-DE" dirty="0" smtClean="0"/>
          </a:p>
          <a:p>
            <a:pPr lvl="1"/>
            <a:r>
              <a:rPr lang="de-DE" dirty="0" err="1" smtClean="0"/>
              <a:t>UIkit</a:t>
            </a:r>
            <a:endParaRPr lang="de-DE" dirty="0" smtClean="0"/>
          </a:p>
          <a:p>
            <a:pPr lvl="1"/>
            <a:r>
              <a:rPr lang="de-DE" dirty="0" smtClean="0"/>
              <a:t>SWAC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974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SmartMonitoring</a:t>
            </a:r>
            <a:r>
              <a:rPr lang="de-DE" dirty="0" smtClean="0"/>
              <a:t> 2.1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6098"/>
            <a:ext cx="10771909" cy="5456578"/>
          </a:xfrm>
        </p:spPr>
      </p:pic>
    </p:spTree>
    <p:extLst>
      <p:ext uri="{BB962C8B-B14F-4D97-AF65-F5344CB8AC3E}">
        <p14:creationId xmlns:p14="http://schemas.microsoft.com/office/powerpoint/2010/main" val="149676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502352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err="1" smtClean="0"/>
              <a:t>SmartMonitoringBackend</a:t>
            </a:r>
            <a:endParaRPr lang="de-DE" dirty="0" smtClean="0"/>
          </a:p>
          <a:p>
            <a:pPr lvl="1"/>
            <a:r>
              <a:rPr lang="de-DE" dirty="0" smtClean="0"/>
              <a:t>REST-Schnittstellen für Datenzugriff</a:t>
            </a:r>
          </a:p>
          <a:p>
            <a:pPr lvl="1"/>
            <a:r>
              <a:rPr lang="de-DE" dirty="0" smtClean="0"/>
              <a:t>Tools für die Medienverarbeitung</a:t>
            </a:r>
          </a:p>
          <a:p>
            <a:pPr lvl="1"/>
            <a:r>
              <a:rPr lang="de-DE" dirty="0" smtClean="0"/>
              <a:t>Benutzer- und Rechte-verwaltung</a:t>
            </a:r>
            <a:endParaRPr lang="de-DE" dirty="0" smtClean="0"/>
          </a:p>
          <a:p>
            <a:r>
              <a:rPr lang="de-DE" dirty="0" err="1" smtClean="0"/>
              <a:t>Importer</a:t>
            </a:r>
            <a:endParaRPr lang="de-DE" dirty="0" smtClean="0"/>
          </a:p>
          <a:p>
            <a:pPr lvl="1"/>
            <a:r>
              <a:rPr lang="de-DE" dirty="0" err="1" smtClean="0"/>
              <a:t>Standalone</a:t>
            </a:r>
            <a:r>
              <a:rPr lang="de-DE" dirty="0" smtClean="0"/>
              <a:t> oder über REST</a:t>
            </a:r>
          </a:p>
          <a:p>
            <a:pPr lvl="1"/>
            <a:r>
              <a:rPr lang="de-DE" dirty="0" smtClean="0"/>
              <a:t>Datenprüfung</a:t>
            </a:r>
          </a:p>
          <a:p>
            <a:pPr lvl="1"/>
            <a:r>
              <a:rPr lang="de-DE" dirty="0" err="1" smtClean="0"/>
              <a:t>Logging</a:t>
            </a:r>
            <a:endParaRPr lang="de-DE" dirty="0" smtClean="0"/>
          </a:p>
          <a:p>
            <a:pPr lvl="1"/>
            <a:r>
              <a:rPr lang="de-DE" sz="1200" dirty="0">
                <a:hlinkClick r:id="rId2"/>
              </a:rPr>
              <a:t>http://</a:t>
            </a:r>
            <a:r>
              <a:rPr lang="de-DE" sz="1200" dirty="0" smtClean="0">
                <a:hlinkClick r:id="rId2"/>
              </a:rPr>
              <a:t>git01-ifm-min.ad.fh-bielefeld.de/Forschung/scl/2015_04_SCL_Importer/wikis/home</a:t>
            </a:r>
            <a:r>
              <a:rPr lang="de-DE" sz="1200" dirty="0" smtClean="0"/>
              <a:t> </a:t>
            </a:r>
          </a:p>
          <a:p>
            <a:pPr lvl="1"/>
            <a:endParaRPr lang="de-DE" sz="120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200"/>
            <a:ext cx="5996128" cy="653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1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JPA Klassen (</a:t>
            </a:r>
            <a:r>
              <a:rPr lang="de-DE" dirty="0" err="1" smtClean="0"/>
              <a:t>Basics_DatabaseMappingJPA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02352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Standard JPA</a:t>
            </a:r>
          </a:p>
          <a:p>
            <a:r>
              <a:rPr lang="de-DE" dirty="0" err="1" smtClean="0"/>
              <a:t>Hibernate</a:t>
            </a:r>
            <a:r>
              <a:rPr lang="de-DE" dirty="0" smtClean="0"/>
              <a:t> Anbindung</a:t>
            </a:r>
          </a:p>
          <a:p>
            <a:r>
              <a:rPr lang="de-DE" dirty="0" smtClean="0"/>
              <a:t>Nur für organisatorische Daten</a:t>
            </a:r>
          </a:p>
          <a:p>
            <a:pPr lvl="1"/>
            <a:r>
              <a:rPr lang="de-DE" dirty="0" smtClean="0"/>
              <a:t>Typen </a:t>
            </a:r>
            <a:r>
              <a:rPr lang="de-DE" dirty="0" smtClean="0"/>
              <a:t>von Objekten, Messwerten, …</a:t>
            </a:r>
          </a:p>
          <a:p>
            <a:pPr lvl="1"/>
            <a:r>
              <a:rPr lang="de-DE" dirty="0" smtClean="0"/>
              <a:t>Ortsangaben</a:t>
            </a:r>
          </a:p>
          <a:p>
            <a:pPr lvl="1"/>
            <a:r>
              <a:rPr lang="de-DE" dirty="0" smtClean="0"/>
              <a:t>Einstellungen</a:t>
            </a:r>
          </a:p>
          <a:p>
            <a:pPr lvl="1"/>
            <a:r>
              <a:rPr lang="de-DE" dirty="0" smtClean="0"/>
              <a:t>Medien</a:t>
            </a:r>
            <a:endParaRPr lang="de-DE" dirty="0"/>
          </a:p>
          <a:p>
            <a:pPr lvl="1"/>
            <a:r>
              <a:rPr lang="de-DE" dirty="0" smtClean="0"/>
              <a:t>Beobachtbare Objekte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2188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53" y="73890"/>
            <a:ext cx="7508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6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Datentabellen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54570"/>
            <a:ext cx="10515600" cy="4953866"/>
          </a:xfrm>
        </p:spPr>
        <p:txBody>
          <a:bodyPr>
            <a:normAutofit/>
          </a:bodyPr>
          <a:lstStyle/>
          <a:p>
            <a:r>
              <a:rPr lang="de-DE" dirty="0" err="1" smtClean="0"/>
              <a:t>Dyntable</a:t>
            </a:r>
            <a:r>
              <a:rPr lang="de-DE" dirty="0" smtClean="0"/>
              <a:t> Konzept für mehr Flexibilität</a:t>
            </a:r>
          </a:p>
          <a:p>
            <a:pPr lvl="1"/>
            <a:r>
              <a:rPr lang="de-DE" dirty="0" smtClean="0"/>
              <a:t>Geräteweise 				= Trennung von Daten nach Herkunft</a:t>
            </a:r>
          </a:p>
          <a:p>
            <a:pPr lvl="1"/>
            <a:r>
              <a:rPr lang="de-DE" dirty="0" smtClean="0"/>
              <a:t>Beliebige Anzahl an Spalten 		= Beliebige Messwerte</a:t>
            </a:r>
          </a:p>
          <a:p>
            <a:pPr lvl="1"/>
            <a:r>
              <a:rPr lang="de-DE" dirty="0" smtClean="0"/>
              <a:t>Beliebige Anzahl an Datensätzen 	= Langzeitmessungen</a:t>
            </a:r>
          </a:p>
          <a:p>
            <a:pPr lvl="1"/>
            <a:r>
              <a:rPr lang="de-DE" dirty="0" smtClean="0"/>
              <a:t>=&gt; Geeignet für alles, was als Datensatz erfasst werden kann</a:t>
            </a:r>
          </a:p>
          <a:p>
            <a:r>
              <a:rPr lang="de-DE" dirty="0" smtClean="0"/>
              <a:t>Objekt-Template</a:t>
            </a:r>
          </a:p>
          <a:p>
            <a:pPr lvl="1"/>
            <a:r>
              <a:rPr lang="de-DE" dirty="0" smtClean="0"/>
              <a:t>Gibt die vorhandenen Messwerte vor 	= Vorgabe der Spalten</a:t>
            </a:r>
          </a:p>
          <a:p>
            <a:r>
              <a:rPr lang="de-DE" dirty="0" smtClean="0"/>
              <a:t>Beobachtbares Objekt</a:t>
            </a:r>
          </a:p>
          <a:p>
            <a:pPr lvl="1"/>
            <a:r>
              <a:rPr lang="de-DE" dirty="0" smtClean="0"/>
              <a:t>Instanz eines Objekt-Templates</a:t>
            </a:r>
          </a:p>
          <a:p>
            <a:pPr lvl="1"/>
            <a:r>
              <a:rPr lang="de-DE" dirty="0" smtClean="0"/>
              <a:t>Bei Insta</a:t>
            </a:r>
            <a:r>
              <a:rPr lang="de-DE" dirty="0" smtClean="0"/>
              <a:t>nziierung wird die dazugehörige Tabelle angelegt</a:t>
            </a:r>
          </a:p>
          <a:p>
            <a:pPr lvl="1"/>
            <a:r>
              <a:rPr lang="de-DE" dirty="0" smtClean="0"/>
              <a:t>Repräsentiert einen Sensor, eine manuelle Erfassung, …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3729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Datentabellen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8" y="1452268"/>
            <a:ext cx="13312563" cy="435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2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Datentabellen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3" y="1391516"/>
            <a:ext cx="3752850" cy="3810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93" y="4679373"/>
            <a:ext cx="12103427" cy="212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0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Microsoft Office PowerPoint</Application>
  <PresentationFormat>Breitbild</PresentationFormat>
  <Paragraphs>203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SmartMonitoring</vt:lpstr>
      <vt:lpstr>Agenda</vt:lpstr>
      <vt:lpstr>SmartMonitoring 2.1</vt:lpstr>
      <vt:lpstr>Backend</vt:lpstr>
      <vt:lpstr>JPA Klassen (Basics_DatabaseMappingJPA)</vt:lpstr>
      <vt:lpstr>PowerPoint-Präsentation</vt:lpstr>
      <vt:lpstr>Datentabellen</vt:lpstr>
      <vt:lpstr>Datentabellen</vt:lpstr>
      <vt:lpstr>Datentabellen</vt:lpstr>
      <vt:lpstr>REST-Schnittstellen</vt:lpstr>
      <vt:lpstr>REST-Schnittstelle</vt:lpstr>
      <vt:lpstr>REST-Schnittstelle</vt:lpstr>
      <vt:lpstr>Frontend</vt:lpstr>
      <vt:lpstr>SmartMonitoring - Seiten</vt:lpstr>
      <vt:lpstr>UIkit (Version 3)</vt:lpstr>
      <vt:lpstr>SWAC</vt:lpstr>
      <vt:lpstr>SWAC</vt:lpstr>
      <vt:lpstr>SWAC - Benutzung</vt:lpstr>
      <vt:lpstr>SWAC - Anpassung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SmartMonitoring</dc:title>
  <dc:creator>ffehring</dc:creator>
  <cp:lastModifiedBy>ffehring</cp:lastModifiedBy>
  <cp:revision>105</cp:revision>
  <dcterms:created xsi:type="dcterms:W3CDTF">2018-07-16T12:39:21Z</dcterms:created>
  <dcterms:modified xsi:type="dcterms:W3CDTF">2018-10-15T12:43:59Z</dcterms:modified>
</cp:coreProperties>
</file>