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25" r:id="rId2"/>
    <p:sldId id="272" r:id="rId3"/>
    <p:sldId id="466" r:id="rId4"/>
    <p:sldId id="260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7" r:id="rId13"/>
    <p:sldId id="474" r:id="rId14"/>
    <p:sldId id="475" r:id="rId15"/>
    <p:sldId id="478" r:id="rId16"/>
    <p:sldId id="479" r:id="rId17"/>
    <p:sldId id="480" r:id="rId18"/>
    <p:sldId id="481" r:id="rId19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0C0C0"/>
    <a:srgbClr val="D3E2FF"/>
    <a:srgbClr val="B9D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60" autoAdjust="0"/>
    <p:restoredTop sz="91497" autoAdjust="0"/>
  </p:normalViewPr>
  <p:slideViewPr>
    <p:cSldViewPr>
      <p:cViewPr varScale="1">
        <p:scale>
          <a:sx n="116" d="100"/>
          <a:sy n="116" d="100"/>
        </p:scale>
        <p:origin x="4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2" tIns="48226" rIns="96452" bIns="48226" numCol="1" anchor="t" anchorCtr="0" compatLnSpc="1">
            <a:prstTxWarp prst="textNoShape">
              <a:avLst/>
            </a:prstTxWarp>
          </a:bodyPr>
          <a:lstStyle>
            <a:lvl1pPr defTabSz="965532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2" tIns="48226" rIns="96452" bIns="48226" numCol="1" anchor="t" anchorCtr="0" compatLnSpc="1">
            <a:prstTxWarp prst="textNoShape">
              <a:avLst/>
            </a:prstTxWarp>
          </a:bodyPr>
          <a:lstStyle>
            <a:lvl1pPr algn="r" defTabSz="965532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2" tIns="48226" rIns="96452" bIns="48226" numCol="1" anchor="b" anchorCtr="0" compatLnSpc="1">
            <a:prstTxWarp prst="textNoShape">
              <a:avLst/>
            </a:prstTxWarp>
          </a:bodyPr>
          <a:lstStyle>
            <a:lvl1pPr defTabSz="965532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2" tIns="48226" rIns="96452" bIns="482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fld id="{ADD8F881-E445-C744-88C7-BBF5879A500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611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8" tIns="47369" rIns="94738" bIns="47369" numCol="1" anchor="t" anchorCtr="0" compatLnSpc="1">
            <a:prstTxWarp prst="textNoShape">
              <a:avLst/>
            </a:prstTxWarp>
          </a:bodyPr>
          <a:lstStyle>
            <a:lvl1pPr defTabSz="947409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8" tIns="47369" rIns="94738" bIns="47369" numCol="1" anchor="t" anchorCtr="0" compatLnSpc="1">
            <a:prstTxWarp prst="textNoShape">
              <a:avLst/>
            </a:prstTxWarp>
          </a:bodyPr>
          <a:lstStyle>
            <a:lvl1pPr algn="r" defTabSz="947409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5175"/>
            <a:ext cx="5121275" cy="384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8" tIns="47369" rIns="94738" bIns="47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8" tIns="47369" rIns="94738" bIns="47369" numCol="1" anchor="b" anchorCtr="0" compatLnSpc="1">
            <a:prstTxWarp prst="textNoShape">
              <a:avLst/>
            </a:prstTxWarp>
          </a:bodyPr>
          <a:lstStyle>
            <a:lvl1pPr defTabSz="947409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8" tIns="47369" rIns="94738" bIns="47369" numCol="1" anchor="b" anchorCtr="0" compatLnSpc="1">
            <a:prstTxWarp prst="textNoShape">
              <a:avLst/>
            </a:prstTxWarp>
          </a:bodyPr>
          <a:lstStyle>
            <a:lvl1pPr algn="r" defTabSz="946150">
              <a:defRPr sz="1300" smtClean="0"/>
            </a:lvl1pPr>
          </a:lstStyle>
          <a:p>
            <a:pPr>
              <a:defRPr/>
            </a:pPr>
            <a:fld id="{A0231DF5-74AA-434A-84C3-8C956727794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8533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13565C-DEB3-3C49-A3C2-E1F8A0309095}" type="slidenum">
              <a:rPr lang="de-DE" sz="1300"/>
              <a:pPr eaLnBrk="1" hangingPunct="1"/>
              <a:t>1</a:t>
            </a:fld>
            <a:endParaRPr lang="de-DE" sz="13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de-DE" dirty="0" smtClean="0">
                <a:ea typeface="ＭＳ Ｐゴシック" charset="0"/>
                <a:cs typeface="ＭＳ Ｐゴシック" charset="0"/>
              </a:rPr>
              <a:t>Kurspasswort: WESS2016</a:t>
            </a:r>
            <a:endParaRPr lang="de-DE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49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6F90A1-11E0-4842-9E8E-2ADD13110568}" type="slidenum">
              <a:rPr lang="de-DE" sz="1300"/>
              <a:pPr eaLnBrk="1" hangingPunct="1"/>
              <a:t>10</a:t>
            </a:fld>
            <a:endParaRPr lang="de-DE" sz="13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>
                <a:ea typeface="ＭＳ Ｐゴシック" charset="0"/>
                <a:cs typeface="ＭＳ Ｐゴシック" charset="0"/>
              </a:rPr>
              <a:t>Anwesenheitskontrolle; </a:t>
            </a:r>
          </a:p>
          <a:p>
            <a:pPr eaLnBrk="1" hangingPunct="1"/>
            <a:r>
              <a:rPr lang="de-DE">
                <a:ea typeface="ＭＳ Ｐゴシック" charset="0"/>
                <a:cs typeface="ＭＳ Ｐゴシック" charset="0"/>
              </a:rPr>
              <a:t>Vorlesen in Reihenfolge der Belegliste und Eintragen ob anwesend + mit Blitzrunde verbinden</a:t>
            </a:r>
          </a:p>
          <a:p>
            <a:pPr eaLnBrk="1" hangingPunct="1"/>
            <a:r>
              <a:rPr lang="de-DE">
                <a:ea typeface="ＭＳ Ｐゴシック" charset="0"/>
                <a:cs typeface="ＭＳ Ｐゴシック" charset="0"/>
              </a:rPr>
              <a:t>Danach andere Liste herumgeben und Email-Adressen eintragen lassen </a:t>
            </a:r>
          </a:p>
        </p:txBody>
      </p:sp>
    </p:spTree>
    <p:extLst>
      <p:ext uri="{BB962C8B-B14F-4D97-AF65-F5344CB8AC3E}">
        <p14:creationId xmlns:p14="http://schemas.microsoft.com/office/powerpoint/2010/main" val="946850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6F90A1-11E0-4842-9E8E-2ADD13110568}" type="slidenum">
              <a:rPr lang="de-DE" sz="1300"/>
              <a:pPr eaLnBrk="1" hangingPunct="1"/>
              <a:t>11</a:t>
            </a:fld>
            <a:endParaRPr lang="de-DE" sz="13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>
                <a:ea typeface="ＭＳ Ｐゴシック" charset="0"/>
                <a:cs typeface="ＭＳ Ｐゴシック" charset="0"/>
              </a:rPr>
              <a:t>Anwesenheitskontrolle; </a:t>
            </a:r>
          </a:p>
          <a:p>
            <a:pPr eaLnBrk="1" hangingPunct="1"/>
            <a:r>
              <a:rPr lang="de-DE">
                <a:ea typeface="ＭＳ Ｐゴシック" charset="0"/>
                <a:cs typeface="ＭＳ Ｐゴシック" charset="0"/>
              </a:rPr>
              <a:t>Vorlesen in Reihenfolge der Belegliste und Eintragen ob anwesend + mit Blitzrunde verbinden</a:t>
            </a:r>
          </a:p>
          <a:p>
            <a:pPr eaLnBrk="1" hangingPunct="1"/>
            <a:r>
              <a:rPr lang="de-DE">
                <a:ea typeface="ＭＳ Ｐゴシック" charset="0"/>
                <a:cs typeface="ＭＳ Ｐゴシック" charset="0"/>
              </a:rPr>
              <a:t>Danach andere Liste herumgeben und Email-Adressen eintragen lassen </a:t>
            </a:r>
          </a:p>
        </p:txBody>
      </p:sp>
    </p:spTree>
    <p:extLst>
      <p:ext uri="{BB962C8B-B14F-4D97-AF65-F5344CB8AC3E}">
        <p14:creationId xmlns:p14="http://schemas.microsoft.com/office/powerpoint/2010/main" val="1373963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6F90A1-11E0-4842-9E8E-2ADD13110568}" type="slidenum">
              <a:rPr lang="de-DE" sz="1300"/>
              <a:pPr eaLnBrk="1" hangingPunct="1"/>
              <a:t>12</a:t>
            </a:fld>
            <a:endParaRPr lang="de-DE" sz="13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>
                <a:ea typeface="ＭＳ Ｐゴシック" charset="0"/>
                <a:cs typeface="ＭＳ Ｐゴシック" charset="0"/>
              </a:rPr>
              <a:t>Anwesenheitskontrolle; </a:t>
            </a:r>
          </a:p>
          <a:p>
            <a:pPr eaLnBrk="1" hangingPunct="1"/>
            <a:r>
              <a:rPr lang="de-DE">
                <a:ea typeface="ＭＳ Ｐゴシック" charset="0"/>
                <a:cs typeface="ＭＳ Ｐゴシック" charset="0"/>
              </a:rPr>
              <a:t>Vorlesen in Reihenfolge der Belegliste und Eintragen ob anwesend + mit Blitzrunde verbinden</a:t>
            </a:r>
          </a:p>
          <a:p>
            <a:pPr eaLnBrk="1" hangingPunct="1"/>
            <a:r>
              <a:rPr lang="de-DE">
                <a:ea typeface="ＭＳ Ｐゴシック" charset="0"/>
                <a:cs typeface="ＭＳ Ｐゴシック" charset="0"/>
              </a:rPr>
              <a:t>Danach andere Liste herumgeben und Email-Adressen eintragen lassen </a:t>
            </a:r>
          </a:p>
        </p:txBody>
      </p:sp>
    </p:spTree>
    <p:extLst>
      <p:ext uri="{BB962C8B-B14F-4D97-AF65-F5344CB8AC3E}">
        <p14:creationId xmlns:p14="http://schemas.microsoft.com/office/powerpoint/2010/main" val="2012558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8EDDA5-AFFB-1645-8C60-159EED10CDE6}" type="slidenum">
              <a:rPr lang="de-DE" sz="1300"/>
              <a:pPr eaLnBrk="1" hangingPunct="1"/>
              <a:t>13</a:t>
            </a:fld>
            <a:endParaRPr lang="de-DE" sz="13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de-DE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98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6F90A1-11E0-4842-9E8E-2ADD13110568}" type="slidenum">
              <a:rPr lang="de-DE" sz="1300"/>
              <a:pPr eaLnBrk="1" hangingPunct="1"/>
              <a:t>14</a:t>
            </a:fld>
            <a:endParaRPr lang="de-DE" sz="13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>
                <a:ea typeface="ＭＳ Ｐゴシック" charset="0"/>
                <a:cs typeface="ＭＳ Ｐゴシック" charset="0"/>
              </a:rPr>
              <a:t>Anwesenheitskontrolle; </a:t>
            </a:r>
          </a:p>
          <a:p>
            <a:pPr eaLnBrk="1" hangingPunct="1"/>
            <a:r>
              <a:rPr lang="de-DE">
                <a:ea typeface="ＭＳ Ｐゴシック" charset="0"/>
                <a:cs typeface="ＭＳ Ｐゴシック" charset="0"/>
              </a:rPr>
              <a:t>Vorlesen in Reihenfolge der Belegliste und Eintragen ob anwesend + mit Blitzrunde verbinden</a:t>
            </a:r>
          </a:p>
          <a:p>
            <a:pPr eaLnBrk="1" hangingPunct="1"/>
            <a:r>
              <a:rPr lang="de-DE">
                <a:ea typeface="ＭＳ Ｐゴシック" charset="0"/>
                <a:cs typeface="ＭＳ Ｐゴシック" charset="0"/>
              </a:rPr>
              <a:t>Danach andere Liste herumgeben und Email-Adressen eintragen lassen </a:t>
            </a:r>
          </a:p>
        </p:txBody>
      </p:sp>
    </p:spTree>
    <p:extLst>
      <p:ext uri="{BB962C8B-B14F-4D97-AF65-F5344CB8AC3E}">
        <p14:creationId xmlns:p14="http://schemas.microsoft.com/office/powerpoint/2010/main" val="2468321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6F90A1-11E0-4842-9E8E-2ADD13110568}" type="slidenum">
              <a:rPr lang="de-DE" sz="1300"/>
              <a:pPr eaLnBrk="1" hangingPunct="1"/>
              <a:t>15</a:t>
            </a:fld>
            <a:endParaRPr lang="de-DE" sz="13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74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6F90A1-11E0-4842-9E8E-2ADD13110568}" type="slidenum">
              <a:rPr lang="de-DE" sz="1300"/>
              <a:pPr eaLnBrk="1" hangingPunct="1"/>
              <a:t>16</a:t>
            </a:fld>
            <a:endParaRPr lang="de-DE" sz="13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35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6F90A1-11E0-4842-9E8E-2ADD13110568}" type="slidenum">
              <a:rPr lang="de-DE" sz="1300"/>
              <a:pPr eaLnBrk="1" hangingPunct="1"/>
              <a:t>17</a:t>
            </a:fld>
            <a:endParaRPr lang="de-DE" sz="13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50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6F90A1-11E0-4842-9E8E-2ADD13110568}" type="slidenum">
              <a:rPr lang="de-DE" sz="1300"/>
              <a:pPr eaLnBrk="1" hangingPunct="1"/>
              <a:t>18</a:t>
            </a:fld>
            <a:endParaRPr lang="de-DE" sz="13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69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8EDDA5-AFFB-1645-8C60-159EED10CDE6}" type="slidenum">
              <a:rPr lang="de-DE" sz="1300"/>
              <a:pPr eaLnBrk="1" hangingPunct="1"/>
              <a:t>2</a:t>
            </a:fld>
            <a:endParaRPr lang="de-DE" sz="13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de-DE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56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8EDDA5-AFFB-1645-8C60-159EED10CDE6}" type="slidenum">
              <a:rPr lang="de-DE" sz="1300"/>
              <a:pPr eaLnBrk="1" hangingPunct="1"/>
              <a:t>3</a:t>
            </a:fld>
            <a:endParaRPr lang="de-DE" sz="13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de-DE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47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6F90A1-11E0-4842-9E8E-2ADD13110568}" type="slidenum">
              <a:rPr lang="de-DE" sz="1300"/>
              <a:pPr eaLnBrk="1" hangingPunct="1"/>
              <a:t>4</a:t>
            </a:fld>
            <a:endParaRPr lang="de-DE" sz="13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>
                <a:ea typeface="ＭＳ Ｐゴシック" charset="0"/>
                <a:cs typeface="ＭＳ Ｐゴシック" charset="0"/>
              </a:rPr>
              <a:t>Anwesenheitskontrolle; </a:t>
            </a:r>
          </a:p>
          <a:p>
            <a:pPr eaLnBrk="1" hangingPunct="1"/>
            <a:r>
              <a:rPr lang="de-DE">
                <a:ea typeface="ＭＳ Ｐゴシック" charset="0"/>
                <a:cs typeface="ＭＳ Ｐゴシック" charset="0"/>
              </a:rPr>
              <a:t>Vorlesen in Reihenfolge der Belegliste und Eintragen ob anwesend + mit Blitzrunde verbinden</a:t>
            </a:r>
          </a:p>
          <a:p>
            <a:pPr eaLnBrk="1" hangingPunct="1"/>
            <a:r>
              <a:rPr lang="de-DE">
                <a:ea typeface="ＭＳ Ｐゴシック" charset="0"/>
                <a:cs typeface="ＭＳ Ｐゴシック" charset="0"/>
              </a:rPr>
              <a:t>Danach andere Liste herumgeben und Email-Adressen eintragen lassen </a:t>
            </a:r>
          </a:p>
        </p:txBody>
      </p:sp>
    </p:spTree>
    <p:extLst>
      <p:ext uri="{BB962C8B-B14F-4D97-AF65-F5344CB8AC3E}">
        <p14:creationId xmlns:p14="http://schemas.microsoft.com/office/powerpoint/2010/main" val="137641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6F90A1-11E0-4842-9E8E-2ADD13110568}" type="slidenum">
              <a:rPr lang="de-DE" sz="1300"/>
              <a:pPr eaLnBrk="1" hangingPunct="1"/>
              <a:t>5</a:t>
            </a:fld>
            <a:endParaRPr lang="de-DE" sz="13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>
                <a:ea typeface="ＭＳ Ｐゴシック" charset="0"/>
                <a:cs typeface="ＭＳ Ｐゴシック" charset="0"/>
              </a:rPr>
              <a:t>Anwesenheitskontrolle; </a:t>
            </a:r>
          </a:p>
          <a:p>
            <a:pPr eaLnBrk="1" hangingPunct="1"/>
            <a:r>
              <a:rPr lang="de-DE">
                <a:ea typeface="ＭＳ Ｐゴシック" charset="0"/>
                <a:cs typeface="ＭＳ Ｐゴシック" charset="0"/>
              </a:rPr>
              <a:t>Vorlesen in Reihenfolge der Belegliste und Eintragen ob anwesend + mit Blitzrunde verbinden</a:t>
            </a:r>
          </a:p>
          <a:p>
            <a:pPr eaLnBrk="1" hangingPunct="1"/>
            <a:r>
              <a:rPr lang="de-DE">
                <a:ea typeface="ＭＳ Ｐゴシック" charset="0"/>
                <a:cs typeface="ＭＳ Ｐゴシック" charset="0"/>
              </a:rPr>
              <a:t>Danach andere Liste herumgeben und Email-Adressen eintragen lassen </a:t>
            </a:r>
          </a:p>
        </p:txBody>
      </p:sp>
    </p:spTree>
    <p:extLst>
      <p:ext uri="{BB962C8B-B14F-4D97-AF65-F5344CB8AC3E}">
        <p14:creationId xmlns:p14="http://schemas.microsoft.com/office/powerpoint/2010/main" val="2775470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6F90A1-11E0-4842-9E8E-2ADD13110568}" type="slidenum">
              <a:rPr lang="de-DE" sz="1300"/>
              <a:pPr eaLnBrk="1" hangingPunct="1"/>
              <a:t>6</a:t>
            </a:fld>
            <a:endParaRPr lang="de-DE" sz="13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4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8EDDA5-AFFB-1645-8C60-159EED10CDE6}" type="slidenum">
              <a:rPr lang="de-DE" sz="1300"/>
              <a:pPr eaLnBrk="1" hangingPunct="1"/>
              <a:t>7</a:t>
            </a:fld>
            <a:endParaRPr lang="de-DE" sz="13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de-DE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6F90A1-11E0-4842-9E8E-2ADD13110568}" type="slidenum">
              <a:rPr lang="de-DE" sz="1300"/>
              <a:pPr eaLnBrk="1" hangingPunct="1"/>
              <a:t>8</a:t>
            </a:fld>
            <a:endParaRPr lang="de-DE" sz="13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>
                <a:ea typeface="ＭＳ Ｐゴシック" charset="0"/>
                <a:cs typeface="ＭＳ Ｐゴシック" charset="0"/>
              </a:rPr>
              <a:t>Anwesenheitskontrolle; </a:t>
            </a:r>
          </a:p>
          <a:p>
            <a:pPr eaLnBrk="1" hangingPunct="1"/>
            <a:r>
              <a:rPr lang="de-DE">
                <a:ea typeface="ＭＳ Ｐゴシック" charset="0"/>
                <a:cs typeface="ＭＳ Ｐゴシック" charset="0"/>
              </a:rPr>
              <a:t>Vorlesen in Reihenfolge der Belegliste und Eintragen ob anwesend + mit Blitzrunde verbinden</a:t>
            </a:r>
          </a:p>
          <a:p>
            <a:pPr eaLnBrk="1" hangingPunct="1"/>
            <a:r>
              <a:rPr lang="de-DE">
                <a:ea typeface="ＭＳ Ｐゴシック" charset="0"/>
                <a:cs typeface="ＭＳ Ｐゴシック" charset="0"/>
              </a:rPr>
              <a:t>Danach andere Liste herumgeben und Email-Adressen eintragen lassen </a:t>
            </a:r>
          </a:p>
        </p:txBody>
      </p:sp>
    </p:spTree>
    <p:extLst>
      <p:ext uri="{BB962C8B-B14F-4D97-AF65-F5344CB8AC3E}">
        <p14:creationId xmlns:p14="http://schemas.microsoft.com/office/powerpoint/2010/main" val="1215470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61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8EDDA5-AFFB-1645-8C60-159EED10CDE6}" type="slidenum">
              <a:rPr lang="de-DE" sz="1300"/>
              <a:pPr eaLnBrk="1" hangingPunct="1"/>
              <a:t>9</a:t>
            </a:fld>
            <a:endParaRPr lang="de-DE" sz="13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de-DE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7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46B1753F-7492-0D49-A369-A03B01792E25}" type="slidenum">
              <a:rPr lang="de-DE"/>
              <a:pPr>
                <a:defRPr/>
              </a:pPr>
              <a:t>‹Nr.›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5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DED9F66F-DA17-9D43-8378-269211D2C97C}" type="slidenum">
              <a:rPr lang="de-DE"/>
              <a:pPr>
                <a:defRPr/>
              </a:pPr>
              <a:t>‹Nr.›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125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29D7087D-08A4-9D4F-9270-DA281EEC4187}" type="slidenum">
              <a:rPr lang="de-DE"/>
              <a:pPr>
                <a:defRPr/>
              </a:pPr>
              <a:t>‹Nr.›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7120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320D8410-28AB-8149-B573-01B7C5B4E96D}" type="slidenum">
              <a:rPr lang="de-DE"/>
              <a:pPr>
                <a:defRPr/>
              </a:pPr>
              <a:t>‹Nr.›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523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D4DC079D-90BE-124B-AF31-AA6978A1E74B}" type="slidenum">
              <a:rPr lang="de-DE"/>
              <a:pPr>
                <a:defRPr/>
              </a:pPr>
              <a:t>‹Nr.›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767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28900B18-11A4-5341-9530-413CDEBA77AE}" type="slidenum">
              <a:rPr lang="de-DE"/>
              <a:pPr>
                <a:defRPr/>
              </a:pPr>
              <a:t>‹Nr.›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135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04E6E497-BA61-AF4A-A5DE-696618746641}" type="slidenum">
              <a:rPr lang="de-DE"/>
              <a:pPr>
                <a:defRPr/>
              </a:pPr>
              <a:t>‹Nr.›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537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4AC33EEC-B5E6-5F4D-8AED-F779A3CE2E64}" type="slidenum">
              <a:rPr lang="de-DE"/>
              <a:pPr>
                <a:defRPr/>
              </a:pPr>
              <a:t>‹Nr.›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514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7797E6B4-E4DD-AB48-BBD4-21439491CE17}" type="slidenum">
              <a:rPr lang="de-DE"/>
              <a:pPr>
                <a:defRPr/>
              </a:pPr>
              <a:t>‹Nr.›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278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B23CC7AD-B8C4-D14E-8382-3792994F7E7F}" type="slidenum">
              <a:rPr lang="de-DE"/>
              <a:pPr>
                <a:defRPr/>
              </a:pPr>
              <a:t>‹Nr.›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304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893B6898-A21F-9041-8FEB-37B306843919}" type="slidenum">
              <a:rPr lang="de-DE"/>
              <a:pPr>
                <a:defRPr/>
              </a:pPr>
              <a:t>‹Nr.›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423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2EEA976B-2E58-B343-863D-EF389DAEE79F}" type="slidenum">
              <a:rPr lang="de-DE"/>
              <a:pPr>
                <a:defRPr/>
              </a:pPr>
              <a:t>‹Nr.›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34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</a:t>
            </a:r>
            <a:r>
              <a:rPr lang="de-DE" dirty="0"/>
              <a:t>Seite:   </a:t>
            </a:r>
            <a:fld id="{934C6214-3FFB-D04B-A6FC-02A0E4D9711C}" type="slidenum">
              <a:rPr lang="de-DE"/>
              <a:pPr>
                <a:defRPr/>
              </a:pPr>
              <a:t>‹Nr.›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115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836295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152AA54D-F0B0-DC4A-861C-4B7C92D2BE90}" type="slidenum">
              <a:rPr lang="de-DE"/>
              <a:pPr>
                <a:defRPr/>
              </a:pPr>
              <a:t>‹Nr.›</a:t>
            </a:fld>
            <a:r>
              <a:rPr lang="de-DE" dirty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7" r:id="rId9"/>
    <p:sldLayoutId id="2147483763" r:id="rId10"/>
    <p:sldLayoutId id="2147483764" r:id="rId11"/>
    <p:sldLayoutId id="2147483765" r:id="rId12"/>
    <p:sldLayoutId id="2147483766" r:id="rId1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rit.behrens@fh-bielefeld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hyperlink" Target="mailto:florian.fehring@fh-bielefeld.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38" y="2643188"/>
            <a:ext cx="7772400" cy="1470025"/>
          </a:xfrm>
        </p:spPr>
        <p:txBody>
          <a:bodyPr/>
          <a:lstStyle/>
          <a:p>
            <a:pPr eaLnBrk="1" hangingPunct="1"/>
            <a:r>
              <a:rPr lang="de-DE" sz="4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Web Engineering </a:t>
            </a:r>
            <a:br>
              <a:rPr lang="de-DE" sz="4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de-DE" sz="28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WS </a:t>
            </a:r>
            <a:r>
              <a:rPr lang="is-IS" sz="28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2019/20</a:t>
            </a:r>
            <a:r>
              <a:rPr lang="de-DE" sz="28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de-DE" sz="28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de-DE" sz="24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Implementierungsdetails</a:t>
            </a:r>
            <a:endParaRPr lang="de-DE" sz="2400" b="1" dirty="0">
              <a:solidFill>
                <a:schemeClr val="accent2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720" y="4509120"/>
            <a:ext cx="4978351" cy="709612"/>
          </a:xfrm>
        </p:spPr>
        <p:txBody>
          <a:bodyPr/>
          <a:lstStyle/>
          <a:p>
            <a:pPr algn="l" eaLnBrk="1" hangingPunct="1"/>
            <a:r>
              <a:rPr lang="de-DE" sz="1600" dirty="0" smtClean="0">
                <a:latin typeface="Arial" charset="0"/>
                <a:ea typeface="ＭＳ Ｐゴシック" charset="0"/>
                <a:cs typeface="ＭＳ Ｐゴシック" charset="0"/>
              </a:rPr>
              <a:t>Dozenten: Prof</a:t>
            </a:r>
            <a:r>
              <a:rPr lang="de-DE" sz="1600" dirty="0">
                <a:latin typeface="Arial" charset="0"/>
                <a:ea typeface="ＭＳ Ｐゴシック" charset="0"/>
                <a:cs typeface="ＭＳ Ｐゴシック" charset="0"/>
              </a:rPr>
              <a:t>. Dr.-Ing. Grit </a:t>
            </a:r>
            <a:r>
              <a:rPr lang="de-DE" sz="1600" dirty="0" smtClean="0">
                <a:latin typeface="Arial" charset="0"/>
                <a:ea typeface="ＭＳ Ｐゴシック" charset="0"/>
                <a:cs typeface="ＭＳ Ｐゴシック" charset="0"/>
              </a:rPr>
              <a:t>Behrens</a:t>
            </a:r>
          </a:p>
          <a:p>
            <a:pPr algn="l" eaLnBrk="1" hangingPunct="1"/>
            <a:r>
              <a:rPr lang="de-DE" sz="1600" dirty="0" smtClean="0">
                <a:latin typeface="Arial" charset="0"/>
                <a:ea typeface="ＭＳ Ｐゴシック" charset="0"/>
                <a:cs typeface="ＭＳ Ｐゴシック" charset="0"/>
              </a:rPr>
              <a:t>	 B. Sc. Florian </a:t>
            </a:r>
            <a:r>
              <a:rPr lang="de-DE" sz="1600" dirty="0" err="1" smtClean="0">
                <a:latin typeface="Arial" charset="0"/>
                <a:ea typeface="ＭＳ Ｐゴシック" charset="0"/>
                <a:cs typeface="ＭＳ Ｐゴシック" charset="0"/>
              </a:rPr>
              <a:t>Fehring</a:t>
            </a:r>
            <a:endParaRPr lang="de-DE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r>
              <a:rPr lang="de-DE" sz="1600" dirty="0" err="1">
                <a:latin typeface="Arial" charset="0"/>
                <a:ea typeface="ＭＳ Ｐゴシック" charset="0"/>
                <a:cs typeface="ＭＳ Ｐゴシック" charset="0"/>
              </a:rPr>
              <a:t>mailto</a:t>
            </a:r>
            <a:r>
              <a:rPr lang="de-DE" sz="1600" dirty="0">
                <a:latin typeface="Arial" charset="0"/>
                <a:ea typeface="ＭＳ Ｐゴシック" charset="0"/>
                <a:cs typeface="ＭＳ Ｐゴシック" charset="0"/>
              </a:rPr>
              <a:t>:  </a:t>
            </a:r>
            <a:r>
              <a:rPr lang="de-DE" sz="1600" dirty="0" smtClean="0">
                <a:latin typeface="Arial" charset="0"/>
                <a:ea typeface="ＭＳ Ｐゴシック" charset="0"/>
                <a:cs typeface="ＭＳ Ｐゴシック" charset="0"/>
              </a:rPr>
              <a:t>     </a:t>
            </a:r>
            <a:r>
              <a:rPr lang="de-DE" sz="160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grit.behrens@fh-bielefeld.de</a:t>
            </a:r>
            <a:endParaRPr lang="de-DE" sz="16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r>
              <a:rPr lang="de-DE" sz="1600" dirty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de-DE" sz="16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1600" dirty="0" smtClean="0"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florian.fehring@fh-bielefeld.de</a:t>
            </a:r>
            <a:endParaRPr lang="de-DE" sz="16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 eaLnBrk="1" hangingPunct="1"/>
            <a:endParaRPr lang="de-DE" sz="1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hteck 9"/>
          <p:cNvSpPr>
            <a:spLocks noChangeArrowheads="1"/>
          </p:cNvSpPr>
          <p:nvPr/>
        </p:nvSpPr>
        <p:spPr bwMode="auto">
          <a:xfrm>
            <a:off x="304800" y="1752600"/>
            <a:ext cx="1602904" cy="276999"/>
          </a:xfrm>
          <a:prstGeom prst="rect">
            <a:avLst/>
          </a:prstGeom>
          <a:solidFill>
            <a:srgbClr val="398C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de-DE" b="1" dirty="0"/>
              <a:t>Campus Minden    </a:t>
            </a:r>
          </a:p>
        </p:txBody>
      </p:sp>
      <p:sp>
        <p:nvSpPr>
          <p:cNvPr id="18436" name="Rechteck 10"/>
          <p:cNvSpPr>
            <a:spLocks noChangeArrowheads="1"/>
          </p:cNvSpPr>
          <p:nvPr/>
        </p:nvSpPr>
        <p:spPr bwMode="auto">
          <a:xfrm>
            <a:off x="6012160" y="6172200"/>
            <a:ext cx="3131840" cy="276999"/>
          </a:xfrm>
          <a:prstGeom prst="rect">
            <a:avLst/>
          </a:prstGeom>
          <a:solidFill>
            <a:srgbClr val="398C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de-DE" b="1" dirty="0"/>
              <a:t>  Studiengang Informatik </a:t>
            </a:r>
            <a:r>
              <a:rPr lang="de-DE" b="1" dirty="0" smtClean="0"/>
              <a:t>  </a:t>
            </a:r>
            <a:endParaRPr lang="de-DE" b="1" dirty="0"/>
          </a:p>
        </p:txBody>
      </p:sp>
      <p:pic>
        <p:nvPicPr>
          <p:cNvPr id="18437" name="Bild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23622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Bild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1800" y="3894138"/>
            <a:ext cx="2362200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55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b="1" dirty="0" err="1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SmartMonitoring</a:t>
            </a:r>
            <a:r>
              <a:rPr lang="de-DE" sz="4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 Frontend</a:t>
            </a:r>
            <a:endParaRPr lang="de-DE" sz="4000" b="1" dirty="0">
              <a:solidFill>
                <a:srgbClr val="33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endParaRPr lang="de-DE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09600" indent="-609600" eaLnBrk="1" hangingPunct="1">
              <a:buFontTx/>
              <a:buNone/>
            </a:pPr>
            <a:endParaRPr lang="de-DE" sz="1800" u="sng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94863C7D-841B-D643-A9E2-5B3CE4E271BF}" type="slidenum">
              <a:rPr lang="de-DE"/>
              <a:pPr eaLnBrk="1" hangingPunct="1"/>
              <a:t>10</a:t>
            </a:fld>
            <a:r>
              <a:rPr lang="de-DE" dirty="0"/>
              <a:t> 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592138" y="20081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1187450" y="1916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457200" y="1273175"/>
            <a:ext cx="792003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sz="2400" dirty="0" smtClean="0"/>
              <a:t>Entstanden im Rahmen einer Masterarbeit in 2015</a:t>
            </a:r>
          </a:p>
          <a:p>
            <a:pPr lvl="1" eaLnBrk="1" hangingPunct="1">
              <a:buFontTx/>
              <a:buChar char="•"/>
            </a:pPr>
            <a:r>
              <a:rPr lang="de-DE" sz="2400" dirty="0" smtClean="0"/>
              <a:t>Ursprünglich rein zur Anzeige von PV Anlagen</a:t>
            </a:r>
          </a:p>
          <a:p>
            <a:pPr lvl="1" eaLnBrk="1" hangingPunct="1">
              <a:buFontTx/>
              <a:buChar char="•"/>
            </a:pPr>
            <a:r>
              <a:rPr lang="de-DE" sz="2400" dirty="0" smtClean="0"/>
              <a:t>Kontinuierlich weiterentwickelt und ausgebaut</a:t>
            </a:r>
          </a:p>
          <a:p>
            <a:pPr eaLnBrk="1" hangingPunct="1">
              <a:buFontTx/>
              <a:buChar char="•"/>
            </a:pPr>
            <a:r>
              <a:rPr lang="de-DE" sz="2400" dirty="0" smtClean="0"/>
              <a:t>System zum Speichern, Verwalten und Darstellen von Messwerten jeglicher Art</a:t>
            </a:r>
          </a:p>
          <a:p>
            <a:pPr lvl="1" eaLnBrk="1" hangingPunct="1">
              <a:buFontTx/>
              <a:buChar char="•"/>
            </a:pPr>
            <a:r>
              <a:rPr lang="de-DE" sz="2400" dirty="0" smtClean="0"/>
              <a:t>Strukturierte Datenablage mit Organisationseinheiten</a:t>
            </a:r>
          </a:p>
          <a:p>
            <a:pPr eaLnBrk="1" hangingPunct="1">
              <a:buFontTx/>
              <a:buChar char="•"/>
            </a:pPr>
            <a:r>
              <a:rPr lang="de-DE" sz="2400" dirty="0" smtClean="0"/>
              <a:t>Letzter großer Umbau in ein mehr Komponenten basiertes System auf Basis von SWAC und </a:t>
            </a:r>
            <a:r>
              <a:rPr lang="de-DE" sz="2400" dirty="0" err="1" smtClean="0"/>
              <a:t>Uikit</a:t>
            </a:r>
            <a:endParaRPr lang="de-DE" sz="2400" dirty="0" smtClean="0"/>
          </a:p>
          <a:p>
            <a:pPr lvl="1" eaLnBrk="1" hangingPunct="1">
              <a:buFontTx/>
              <a:buChar char="•"/>
            </a:pPr>
            <a:r>
              <a:rPr lang="de-DE" sz="2400" dirty="0" smtClean="0"/>
              <a:t>Noch nicht komplett</a:t>
            </a:r>
          </a:p>
          <a:p>
            <a:pPr eaLnBrk="1" hangingPunct="1">
              <a:buFontTx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44696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b="1" dirty="0" err="1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SmartMonitoring</a:t>
            </a:r>
            <a:r>
              <a:rPr lang="de-DE" sz="4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 Frontend</a:t>
            </a:r>
            <a:endParaRPr lang="de-DE" sz="4000" b="1" dirty="0">
              <a:solidFill>
                <a:srgbClr val="33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endParaRPr lang="de-DE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09600" indent="-609600" eaLnBrk="1" hangingPunct="1">
              <a:buFontTx/>
              <a:buNone/>
            </a:pPr>
            <a:endParaRPr lang="de-DE" sz="1800" u="sng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94863C7D-841B-D643-A9E2-5B3CE4E271BF}" type="slidenum">
              <a:rPr lang="de-DE"/>
              <a:pPr eaLnBrk="1" hangingPunct="1"/>
              <a:t>11</a:t>
            </a:fld>
            <a:r>
              <a:rPr lang="de-DE" dirty="0"/>
              <a:t> 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592138" y="20081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1187450" y="1916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457200" y="1273175"/>
            <a:ext cx="792003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sz="2400" dirty="0" smtClean="0"/>
              <a:t>Allgemeine Struktur:</a:t>
            </a:r>
          </a:p>
          <a:p>
            <a:pPr eaLnBrk="1" hangingPunct="1">
              <a:buFontTx/>
              <a:buChar char="•"/>
            </a:pPr>
            <a:r>
              <a:rPr lang="de-DE" sz="2400" dirty="0" smtClean="0"/>
              <a:t>„</a:t>
            </a:r>
            <a:r>
              <a:rPr lang="de-DE" sz="2400" dirty="0" err="1" smtClean="0"/>
              <a:t>sites</a:t>
            </a:r>
            <a:r>
              <a:rPr lang="de-DE" sz="2400" dirty="0" smtClean="0"/>
              <a:t>“ (z.B. </a:t>
            </a:r>
            <a:r>
              <a:rPr lang="de-DE" sz="2400" dirty="0"/>
              <a:t>d</a:t>
            </a:r>
            <a:r>
              <a:rPr lang="de-DE" sz="2400" dirty="0" smtClean="0"/>
              <a:t>ashboard.html)</a:t>
            </a:r>
          </a:p>
          <a:p>
            <a:pPr lvl="1" eaLnBrk="1" hangingPunct="1">
              <a:buFontTx/>
              <a:buChar char="•"/>
            </a:pPr>
            <a:r>
              <a:rPr lang="de-DE" sz="2000" dirty="0" smtClean="0"/>
              <a:t>Enthält die HTML Dateien zu den Funktionsseiten</a:t>
            </a:r>
          </a:p>
          <a:p>
            <a:pPr lvl="1" eaLnBrk="1" hangingPunct="1">
              <a:buFontTx/>
              <a:buChar char="•"/>
            </a:pPr>
            <a:r>
              <a:rPr lang="de-DE" sz="2000" dirty="0" smtClean="0"/>
              <a:t>Binden SWAC Komponenten ein</a:t>
            </a:r>
          </a:p>
          <a:p>
            <a:pPr lvl="1" eaLnBrk="1" hangingPunct="1">
              <a:buFontTx/>
              <a:buChar char="•"/>
            </a:pPr>
            <a:r>
              <a:rPr lang="de-DE" sz="2000" dirty="0" smtClean="0"/>
              <a:t>Ggf. anwendungsfall-spezifische Templates</a:t>
            </a:r>
          </a:p>
          <a:p>
            <a:pPr eaLnBrk="1" hangingPunct="1">
              <a:buFontTx/>
              <a:buChar char="•"/>
            </a:pPr>
            <a:r>
              <a:rPr lang="de-DE" sz="2400" dirty="0" smtClean="0"/>
              <a:t>„</a:t>
            </a:r>
            <a:r>
              <a:rPr lang="de-DE" sz="2400" dirty="0" err="1" smtClean="0"/>
              <a:t>js</a:t>
            </a:r>
            <a:r>
              <a:rPr lang="de-DE" sz="2400" dirty="0" smtClean="0"/>
              <a:t>“ (z.B. dashboard.js)</a:t>
            </a:r>
          </a:p>
          <a:p>
            <a:pPr lvl="1" eaLnBrk="1" hangingPunct="1">
              <a:buFontTx/>
              <a:buChar char="•"/>
            </a:pPr>
            <a:r>
              <a:rPr lang="de-DE" sz="2000" dirty="0" smtClean="0"/>
              <a:t>Enthält die Konfiguration für die Komponenten</a:t>
            </a:r>
          </a:p>
          <a:p>
            <a:pPr lvl="1" eaLnBrk="1" hangingPunct="1">
              <a:buFontTx/>
              <a:buChar char="•"/>
            </a:pPr>
            <a:r>
              <a:rPr lang="de-DE" sz="2000" dirty="0" smtClean="0"/>
              <a:t>Verbindet Komponenten miteinander</a:t>
            </a:r>
          </a:p>
          <a:p>
            <a:pPr lvl="1" eaLnBrk="1" hangingPunct="1">
              <a:buFontTx/>
              <a:buChar char="•"/>
            </a:pPr>
            <a:r>
              <a:rPr lang="de-DE" sz="2000" dirty="0" smtClean="0"/>
              <a:t>ggf. anwendungsfall-spezifische Funktionen</a:t>
            </a:r>
          </a:p>
          <a:p>
            <a:pPr eaLnBrk="1" hangingPunct="1">
              <a:buFontTx/>
              <a:buChar char="•"/>
            </a:pPr>
            <a:r>
              <a:rPr lang="de-DE" sz="2000" dirty="0" smtClean="0"/>
              <a:t>„</a:t>
            </a:r>
            <a:r>
              <a:rPr lang="de-DE" sz="2000" dirty="0" err="1" smtClean="0"/>
              <a:t>css</a:t>
            </a:r>
            <a:r>
              <a:rPr lang="de-DE" sz="2000" dirty="0" smtClean="0"/>
              <a:t>“ (z.B. dashboard.css)</a:t>
            </a:r>
          </a:p>
          <a:p>
            <a:pPr lvl="1" eaLnBrk="1" hangingPunct="1">
              <a:buFontTx/>
              <a:buChar char="•"/>
            </a:pPr>
            <a:r>
              <a:rPr lang="de-DE" sz="2000" dirty="0" smtClean="0"/>
              <a:t>Enthält </a:t>
            </a:r>
            <a:r>
              <a:rPr lang="de-DE" sz="2000" dirty="0" err="1" smtClean="0"/>
              <a:t>css</a:t>
            </a:r>
            <a:r>
              <a:rPr lang="de-DE" sz="2000" dirty="0" smtClean="0"/>
              <a:t> für die Seiten</a:t>
            </a:r>
          </a:p>
          <a:p>
            <a:pPr eaLnBrk="1" hangingPunct="1">
              <a:buFontTx/>
              <a:buChar char="•"/>
            </a:pPr>
            <a:r>
              <a:rPr lang="de-DE" sz="2000" dirty="0" smtClean="0"/>
              <a:t>„</a:t>
            </a:r>
            <a:r>
              <a:rPr lang="de-DE" sz="2000" dirty="0" err="1" smtClean="0"/>
              <a:t>libs</a:t>
            </a:r>
            <a:r>
              <a:rPr lang="de-DE" sz="2000" dirty="0" smtClean="0"/>
              <a:t>“</a:t>
            </a:r>
          </a:p>
          <a:p>
            <a:pPr lvl="1" eaLnBrk="1" hangingPunct="1">
              <a:buFontTx/>
              <a:buChar char="•"/>
            </a:pPr>
            <a:r>
              <a:rPr lang="de-DE" sz="2000" dirty="0" smtClean="0"/>
              <a:t>Aktuelle verwendete Libraries</a:t>
            </a:r>
          </a:p>
          <a:p>
            <a:pPr eaLnBrk="1" hangingPunct="1">
              <a:buFontTx/>
              <a:buChar char="•"/>
            </a:pPr>
            <a:r>
              <a:rPr lang="de-DE" sz="2000" dirty="0" smtClean="0"/>
              <a:t>„</a:t>
            </a:r>
            <a:r>
              <a:rPr lang="de-DE" sz="2000" dirty="0" err="1" smtClean="0"/>
              <a:t>templates</a:t>
            </a:r>
            <a:r>
              <a:rPr lang="de-DE" sz="2000" dirty="0" smtClean="0"/>
              <a:t>“, „</a:t>
            </a:r>
            <a:r>
              <a:rPr lang="de-DE" sz="2000" dirty="0" err="1" smtClean="0"/>
              <a:t>lib</a:t>
            </a:r>
            <a:r>
              <a:rPr lang="de-DE" sz="2000" dirty="0" smtClean="0"/>
              <a:t>“, „</a:t>
            </a:r>
            <a:r>
              <a:rPr lang="de-DE" sz="2000" dirty="0" err="1" smtClean="0"/>
              <a:t>js</a:t>
            </a:r>
            <a:r>
              <a:rPr lang="de-DE" sz="2000" dirty="0" smtClean="0"/>
              <a:t>/</a:t>
            </a:r>
            <a:r>
              <a:rPr lang="de-DE" sz="2000" dirty="0" err="1" smtClean="0"/>
              <a:t>shared</a:t>
            </a:r>
            <a:r>
              <a:rPr lang="de-DE" sz="2000" dirty="0" smtClean="0"/>
              <a:t>“, „</a:t>
            </a:r>
            <a:r>
              <a:rPr lang="de-DE" sz="2000" dirty="0" err="1" smtClean="0"/>
              <a:t>js</a:t>
            </a:r>
            <a:r>
              <a:rPr lang="de-DE" sz="2000" dirty="0" smtClean="0"/>
              <a:t>/</a:t>
            </a:r>
            <a:r>
              <a:rPr lang="de-DE" sz="2000" dirty="0" err="1" smtClean="0"/>
              <a:t>globals</a:t>
            </a:r>
            <a:r>
              <a:rPr lang="de-DE" sz="2000" dirty="0" smtClean="0"/>
              <a:t>“, „</a:t>
            </a:r>
            <a:r>
              <a:rPr lang="de-DE" sz="2000" dirty="0" err="1" smtClean="0"/>
              <a:t>js</a:t>
            </a:r>
            <a:r>
              <a:rPr lang="de-DE" sz="2000" dirty="0" smtClean="0"/>
              <a:t>/</a:t>
            </a:r>
            <a:r>
              <a:rPr lang="de-DE" sz="2000" dirty="0" err="1" smtClean="0"/>
              <a:t>classes</a:t>
            </a:r>
            <a:r>
              <a:rPr lang="de-DE" sz="2000" dirty="0" smtClean="0"/>
              <a:t>“</a:t>
            </a:r>
          </a:p>
          <a:p>
            <a:pPr lvl="1" eaLnBrk="1" hangingPunct="1">
              <a:buFontTx/>
              <a:buChar char="•"/>
            </a:pPr>
            <a:r>
              <a:rPr lang="de-DE" sz="2000" dirty="0" err="1" smtClean="0"/>
              <a:t>Deprecated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17630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b="1" dirty="0" err="1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SmartMonitoring</a:t>
            </a:r>
            <a:r>
              <a:rPr lang="de-DE" sz="4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 Frontend</a:t>
            </a:r>
            <a:endParaRPr lang="de-DE" sz="4000" b="1" dirty="0">
              <a:solidFill>
                <a:srgbClr val="33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endParaRPr lang="de-DE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09600" indent="-609600" eaLnBrk="1" hangingPunct="1">
              <a:buFontTx/>
              <a:buNone/>
            </a:pPr>
            <a:endParaRPr lang="de-DE" sz="1800" u="sng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94863C7D-841B-D643-A9E2-5B3CE4E271BF}" type="slidenum">
              <a:rPr lang="de-DE"/>
              <a:pPr eaLnBrk="1" hangingPunct="1"/>
              <a:t>12</a:t>
            </a:fld>
            <a:r>
              <a:rPr lang="de-DE" dirty="0"/>
              <a:t> 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592138" y="20081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1187450" y="1916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289051"/>
            <a:ext cx="64960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95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Implementierungsdetails</a:t>
            </a:r>
            <a:endParaRPr lang="de-DE" sz="4000" b="1" dirty="0">
              <a:solidFill>
                <a:schemeClr val="accent2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Gesamtkonzept</a:t>
            </a:r>
          </a:p>
          <a:p>
            <a:pPr eaLnBrk="1" hangingPunct="1"/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SWAC Konzept und Komponenten </a:t>
            </a:r>
          </a:p>
          <a:p>
            <a:pPr eaLnBrk="1" hangingPunct="1"/>
            <a:r>
              <a:rPr lang="de-DE" dirty="0" err="1" smtClean="0">
                <a:latin typeface="Arial" charset="0"/>
                <a:ea typeface="ＭＳ Ｐゴシック" charset="0"/>
                <a:cs typeface="ＭＳ Ｐゴシック" charset="0"/>
              </a:rPr>
              <a:t>SmartMonitoring</a:t>
            </a:r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 Frontend</a:t>
            </a: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de-DE" b="1" dirty="0" err="1" smtClean="0">
                <a:latin typeface="Arial" charset="0"/>
                <a:ea typeface="ＭＳ Ｐゴシック" charset="0"/>
                <a:cs typeface="ＭＳ Ｐゴシック" charset="0"/>
              </a:rPr>
              <a:t>SmartMonitoring</a:t>
            </a:r>
            <a:r>
              <a:rPr lang="de-DE" b="1" dirty="0" smtClean="0">
                <a:latin typeface="Arial" charset="0"/>
                <a:ea typeface="ＭＳ Ｐゴシック" charset="0"/>
                <a:cs typeface="ＭＳ Ｐゴシック" charset="0"/>
              </a:rPr>
              <a:t> Backend</a:t>
            </a:r>
            <a:endParaRPr lang="de-DE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212CD9C5-0522-4D45-A161-FF07ED0071A9}" type="slidenum">
              <a:rPr lang="de-DE"/>
              <a:pPr eaLnBrk="1" hangingPunct="1"/>
              <a:t>13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217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b="1" dirty="0" err="1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SmartMonitoring</a:t>
            </a:r>
            <a:r>
              <a:rPr lang="de-DE" sz="4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 Backend</a:t>
            </a:r>
            <a:endParaRPr lang="de-DE" sz="4000" b="1" dirty="0">
              <a:solidFill>
                <a:srgbClr val="33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94863C7D-841B-D643-A9E2-5B3CE4E271BF}" type="slidenum">
              <a:rPr lang="de-DE"/>
              <a:pPr eaLnBrk="1" hangingPunct="1"/>
              <a:t>14</a:t>
            </a:fld>
            <a:r>
              <a:rPr lang="de-DE" dirty="0"/>
              <a:t> 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592138" y="20081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1187450" y="1916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457200" y="1273175"/>
            <a:ext cx="7920037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sz="2400" dirty="0" smtClean="0"/>
              <a:t>Im Grunde REST-Schnittstellen für den Datenzugriff</a:t>
            </a:r>
          </a:p>
          <a:p>
            <a:pPr eaLnBrk="1" hangingPunct="1">
              <a:buFontTx/>
              <a:buChar char="•"/>
            </a:pPr>
            <a:r>
              <a:rPr lang="de-DE" sz="2400" dirty="0" smtClean="0"/>
              <a:t>Wichtigste Packages:</a:t>
            </a:r>
          </a:p>
          <a:p>
            <a:pPr lvl="1" eaLnBrk="1" hangingPunct="1">
              <a:buFontTx/>
              <a:buChar char="•"/>
            </a:pPr>
            <a:r>
              <a:rPr lang="de-DE" sz="2000" dirty="0" err="1" smtClean="0"/>
              <a:t>scl.database.rest</a:t>
            </a:r>
            <a:endParaRPr lang="de-DE" sz="2000" dirty="0" smtClean="0"/>
          </a:p>
          <a:p>
            <a:pPr lvl="2" eaLnBrk="1" hangingPunct="1">
              <a:buFontTx/>
              <a:buChar char="•"/>
            </a:pPr>
            <a:r>
              <a:rPr lang="de-DE" sz="2000" dirty="0" smtClean="0"/>
              <a:t>Alle REST-Schnittstellen für den Struktur und Messdaten</a:t>
            </a:r>
          </a:p>
          <a:p>
            <a:pPr lvl="1" eaLnBrk="1" hangingPunct="1">
              <a:buFontTx/>
              <a:buChar char="•"/>
            </a:pPr>
            <a:r>
              <a:rPr lang="de-DE" sz="2000" dirty="0" err="1" smtClean="0"/>
              <a:t>scl.database.dyntable</a:t>
            </a:r>
            <a:endParaRPr lang="de-DE" sz="2000" dirty="0" smtClean="0"/>
          </a:p>
          <a:p>
            <a:pPr lvl="2" eaLnBrk="1" hangingPunct="1">
              <a:buFontTx/>
              <a:buChar char="•"/>
            </a:pPr>
            <a:r>
              <a:rPr lang="de-DE" sz="2000" dirty="0" smtClean="0"/>
              <a:t>Abstrahierte Datenbankabfragen</a:t>
            </a:r>
          </a:p>
          <a:p>
            <a:pPr lvl="2" eaLnBrk="1" hangingPunct="1">
              <a:buFontTx/>
              <a:buChar char="•"/>
            </a:pPr>
            <a:r>
              <a:rPr lang="de-DE" sz="2000" dirty="0" smtClean="0"/>
              <a:t>Datenzugriff auf die dynamisch zur Laufzeit angelegten Tabellen</a:t>
            </a:r>
          </a:p>
          <a:p>
            <a:pPr lvl="2" eaLnBrk="1" hangingPunct="1">
              <a:buFontTx/>
              <a:buChar char="•"/>
            </a:pPr>
            <a:r>
              <a:rPr lang="de-DE" sz="2000" dirty="0" smtClean="0"/>
              <a:t>Vorteil: Für neue Messgeräte müssen weder Klassen noch neue Schnittstellen implementiert werden</a:t>
            </a:r>
          </a:p>
          <a:p>
            <a:pPr lvl="1" eaLnBrk="1" hangingPunct="1">
              <a:buFontTx/>
              <a:buChar char="•"/>
            </a:pPr>
            <a:r>
              <a:rPr lang="de-DE" sz="2000" dirty="0" err="1" smtClean="0"/>
              <a:t>scl.database.datatemplates</a:t>
            </a:r>
            <a:endParaRPr lang="de-DE" sz="2000" dirty="0" smtClean="0"/>
          </a:p>
          <a:p>
            <a:pPr lvl="2" eaLnBrk="1" hangingPunct="1">
              <a:buFontTx/>
              <a:buChar char="•"/>
            </a:pPr>
            <a:r>
              <a:rPr lang="de-DE" sz="2000" dirty="0" smtClean="0"/>
              <a:t>Vorlagen für häufig verwendete „</a:t>
            </a:r>
            <a:r>
              <a:rPr lang="de-DE" sz="2000" dirty="0" err="1" smtClean="0"/>
              <a:t>ObservedObjects</a:t>
            </a:r>
            <a:r>
              <a:rPr lang="de-DE" sz="2000" dirty="0" smtClean="0"/>
              <a:t>“</a:t>
            </a:r>
          </a:p>
          <a:p>
            <a:pPr lvl="2" eaLnBrk="1" hangingPunct="1">
              <a:buFontTx/>
              <a:buChar char="•"/>
            </a:pPr>
            <a:r>
              <a:rPr lang="de-DE" sz="2000" dirty="0" smtClean="0"/>
              <a:t>Installationsmechanismus für diese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85246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b="1" dirty="0" err="1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SmartMonitoring</a:t>
            </a:r>
            <a:r>
              <a:rPr lang="de-DE" sz="4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 Backend</a:t>
            </a:r>
            <a:endParaRPr lang="de-DE" sz="4000" b="1" dirty="0">
              <a:solidFill>
                <a:srgbClr val="33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94863C7D-841B-D643-A9E2-5B3CE4E271BF}" type="slidenum">
              <a:rPr lang="de-DE"/>
              <a:pPr eaLnBrk="1" hangingPunct="1"/>
              <a:t>15</a:t>
            </a:fld>
            <a:r>
              <a:rPr lang="de-DE" dirty="0"/>
              <a:t> 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592138" y="20081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1187450" y="1916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457200" y="1273175"/>
            <a:ext cx="7920037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sz="2400" dirty="0" smtClean="0"/>
              <a:t>REST-Schnittstellen</a:t>
            </a:r>
          </a:p>
          <a:p>
            <a:pPr eaLnBrk="1" hangingPunct="1">
              <a:buFontTx/>
              <a:buChar char="•"/>
            </a:pPr>
            <a:r>
              <a:rPr lang="de-DE" sz="2400" dirty="0" smtClean="0"/>
              <a:t>Auflistung siehe Komponentendiagramm</a:t>
            </a:r>
          </a:p>
          <a:p>
            <a:pPr eaLnBrk="1" hangingPunct="1">
              <a:buFontTx/>
              <a:buChar char="•"/>
            </a:pPr>
            <a:r>
              <a:rPr lang="de-DE" sz="2400" dirty="0" smtClean="0"/>
              <a:t>Komfort-Merkmale:</a:t>
            </a:r>
          </a:p>
          <a:p>
            <a:pPr lvl="1" eaLnBrk="1" hangingPunct="1">
              <a:buFontTx/>
              <a:buChar char="•"/>
            </a:pPr>
            <a:r>
              <a:rPr lang="de-DE" sz="2000" dirty="0" smtClean="0"/>
              <a:t>Automatisierter </a:t>
            </a:r>
            <a:r>
              <a:rPr lang="de-DE" sz="2000" dirty="0" err="1" smtClean="0"/>
              <a:t>ResponseObjectBuilder</a:t>
            </a:r>
            <a:endParaRPr lang="de-DE" sz="2000" dirty="0" smtClean="0"/>
          </a:p>
          <a:p>
            <a:pPr lvl="2" eaLnBrk="1" hangingPunct="1">
              <a:buFontTx/>
              <a:buChar char="•"/>
            </a:pPr>
            <a:r>
              <a:rPr lang="de-DE" sz="1800" dirty="0" smtClean="0"/>
              <a:t>Erzeugt aus einem Objekt und all seinen Daten ein erweiterbares Response</a:t>
            </a:r>
          </a:p>
          <a:p>
            <a:pPr lvl="2" eaLnBrk="1" hangingPunct="1">
              <a:buFontTx/>
              <a:buChar char="•"/>
            </a:pPr>
            <a:r>
              <a:rPr lang="de-DE" sz="1800" dirty="0" smtClean="0"/>
              <a:t>Verwendbar für die Auslieferung von Fehlermeldungen</a:t>
            </a:r>
          </a:p>
          <a:p>
            <a:pPr lvl="1" eaLnBrk="1" hangingPunct="1">
              <a:buFontTx/>
              <a:buChar char="•"/>
            </a:pPr>
            <a:r>
              <a:rPr lang="de-DE" sz="2000" dirty="0" smtClean="0"/>
              <a:t>REST-Proxy-Pattern</a:t>
            </a:r>
          </a:p>
          <a:p>
            <a:pPr lvl="2" eaLnBrk="1" hangingPunct="1">
              <a:buFontTx/>
              <a:buChar char="•"/>
            </a:pPr>
            <a:r>
              <a:rPr lang="de-DE" sz="1800" dirty="0" smtClean="0"/>
              <a:t>Umwandlung von JSON in </a:t>
            </a:r>
            <a:r>
              <a:rPr lang="de-DE" sz="1800" dirty="0" err="1" smtClean="0"/>
              <a:t>JavaObjekte</a:t>
            </a:r>
            <a:r>
              <a:rPr lang="de-DE" sz="1800" dirty="0" smtClean="0"/>
              <a:t> inkl. Auflösung abhängiger Objekte aus der Datenbank</a:t>
            </a:r>
          </a:p>
          <a:p>
            <a:pPr lvl="2" eaLnBrk="1" hangingPunct="1">
              <a:buFontTx/>
              <a:buChar char="•"/>
            </a:pPr>
            <a:r>
              <a:rPr lang="de-DE" sz="1800" dirty="0" smtClean="0"/>
              <a:t>Umwandlung von </a:t>
            </a:r>
            <a:r>
              <a:rPr lang="de-DE" sz="1800" dirty="0" err="1" smtClean="0"/>
              <a:t>JavaObjekten</a:t>
            </a:r>
            <a:r>
              <a:rPr lang="de-DE" sz="1800" dirty="0" smtClean="0"/>
              <a:t> in JSON, inkl. REST-Service Referenzbildung für Abhängigkeiten</a:t>
            </a:r>
          </a:p>
          <a:p>
            <a:pPr lvl="2" eaLnBrk="1" hangingPunct="1">
              <a:buFontTx/>
              <a:buChar char="•"/>
            </a:pPr>
            <a:r>
              <a:rPr lang="de-DE" sz="1800" dirty="0" smtClean="0"/>
              <a:t>Objekt-Schnittstellen Register</a:t>
            </a:r>
            <a:endParaRPr lang="de-DE" sz="1800" dirty="0"/>
          </a:p>
          <a:p>
            <a:pPr lvl="2" eaLnBrk="1" hangingPunct="1">
              <a:buFontTx/>
              <a:buChar char="•"/>
            </a:pPr>
            <a:r>
              <a:rPr lang="de-DE" sz="1800" dirty="0" smtClean="0"/>
              <a:t>Verwendung durch Annotationen am REST-Webservice</a:t>
            </a:r>
          </a:p>
        </p:txBody>
      </p:sp>
    </p:spTree>
    <p:extLst>
      <p:ext uri="{BB962C8B-B14F-4D97-AF65-F5344CB8AC3E}">
        <p14:creationId xmlns:p14="http://schemas.microsoft.com/office/powerpoint/2010/main" val="1133891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b="1" dirty="0" err="1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SmartMonitoring</a:t>
            </a:r>
            <a:r>
              <a:rPr lang="de-DE" sz="4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 Backend</a:t>
            </a:r>
            <a:endParaRPr lang="de-DE" sz="4000" b="1" dirty="0">
              <a:solidFill>
                <a:srgbClr val="33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94863C7D-841B-D643-A9E2-5B3CE4E271BF}" type="slidenum">
              <a:rPr lang="de-DE"/>
              <a:pPr eaLnBrk="1" hangingPunct="1"/>
              <a:t>16</a:t>
            </a:fld>
            <a:r>
              <a:rPr lang="de-DE" dirty="0"/>
              <a:t> 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592138" y="20081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1187450" y="1916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457200" y="1273175"/>
            <a:ext cx="7920037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sz="2400" dirty="0" smtClean="0"/>
              <a:t>Entwicklung neuer REST-Schnittstellen:</a:t>
            </a:r>
          </a:p>
          <a:p>
            <a:pPr lvl="1" eaLnBrk="1" hangingPunct="1">
              <a:buFont typeface="+mj-lt"/>
              <a:buAutoNum type="arabicPeriod"/>
            </a:pPr>
            <a:r>
              <a:rPr lang="de-DE" sz="1800" dirty="0" smtClean="0"/>
              <a:t>JPA Objekt anlegen (Gutes Beispiel </a:t>
            </a:r>
            <a:r>
              <a:rPr lang="de-DE" sz="1800" dirty="0" err="1" smtClean="0"/>
              <a:t>TblObservedObject</a:t>
            </a:r>
            <a:r>
              <a:rPr lang="de-DE" sz="1800" dirty="0" smtClean="0"/>
              <a:t>)</a:t>
            </a:r>
          </a:p>
          <a:p>
            <a:pPr lvl="1" eaLnBrk="1" hangingPunct="1">
              <a:buFont typeface="+mj-lt"/>
              <a:buAutoNum type="arabicPeriod"/>
            </a:pPr>
            <a:r>
              <a:rPr lang="de-DE" sz="1800" dirty="0" smtClean="0"/>
              <a:t>REST-Schnittstelle nach Schema anlegen</a:t>
            </a:r>
          </a:p>
          <a:p>
            <a:pPr lvl="2" eaLnBrk="1" hangingPunct="1">
              <a:buFont typeface="+mj-lt"/>
              <a:buAutoNum type="arabicPeriod"/>
            </a:pPr>
            <a:r>
              <a:rPr lang="de-DE" sz="1800" dirty="0" smtClean="0"/>
              <a:t>Beispiel </a:t>
            </a:r>
            <a:r>
              <a:rPr lang="de-DE" sz="1800" dirty="0" err="1" smtClean="0"/>
              <a:t>ObservedObjectResource</a:t>
            </a:r>
            <a:endParaRPr lang="de-DE" sz="1800" dirty="0" smtClean="0"/>
          </a:p>
          <a:p>
            <a:pPr lvl="2" eaLnBrk="1" hangingPunct="1">
              <a:buFont typeface="+mj-lt"/>
              <a:buAutoNum type="arabicPeriod"/>
            </a:pPr>
            <a:r>
              <a:rPr lang="de-DE" sz="1800" dirty="0" smtClean="0"/>
              <a:t>Mindestanforderungen an REST-Schnittstellen siehe Wiki</a:t>
            </a:r>
          </a:p>
          <a:p>
            <a:pPr lvl="2" eaLnBrk="1" hangingPunct="1">
              <a:buFont typeface="+mj-lt"/>
              <a:buAutoNum type="arabicPeriod"/>
            </a:pPr>
            <a:r>
              <a:rPr lang="de-DE" sz="1800" dirty="0" smtClean="0"/>
              <a:t>Bei konsequenter Verwendung des REST-Proxy-Patterns und des </a:t>
            </a:r>
            <a:r>
              <a:rPr lang="de-DE" sz="1800" dirty="0" err="1" smtClean="0"/>
              <a:t>ResponseBuilders</a:t>
            </a:r>
            <a:r>
              <a:rPr lang="de-DE" sz="1800" dirty="0" smtClean="0"/>
              <a:t> wenig Implementierungsaufwand</a:t>
            </a:r>
          </a:p>
          <a:p>
            <a:pPr lvl="1" eaLnBrk="1" hangingPunct="1">
              <a:buFont typeface="+mj-lt"/>
              <a:buAutoNum type="arabicPeriod"/>
            </a:pPr>
            <a:r>
              <a:rPr lang="de-DE" sz="1800" dirty="0" smtClean="0"/>
              <a:t>REST-Schnittstelle testen</a:t>
            </a:r>
          </a:p>
          <a:p>
            <a:pPr lvl="2" eaLnBrk="1" hangingPunct="1">
              <a:buFont typeface="+mj-lt"/>
              <a:buAutoNum type="arabicPeriod"/>
            </a:pPr>
            <a:r>
              <a:rPr lang="de-DE" sz="1800" dirty="0" smtClean="0"/>
              <a:t>Es gibt einen generischen </a:t>
            </a:r>
            <a:r>
              <a:rPr lang="de-DE" sz="1800" dirty="0" err="1" smtClean="0"/>
              <a:t>Junit</a:t>
            </a:r>
            <a:r>
              <a:rPr lang="de-DE" sz="1800" dirty="0" smtClean="0"/>
              <a:t>-Test „</a:t>
            </a:r>
            <a:r>
              <a:rPr lang="de-DE" sz="1800" dirty="0" err="1" smtClean="0"/>
              <a:t>GenericRESTTest</a:t>
            </a:r>
            <a:r>
              <a:rPr lang="de-DE" sz="1800" dirty="0" smtClean="0"/>
              <a:t>“ der in der Lage ist ihre REST-Schnittstelle auf die Mindestanforderungen zu testen.</a:t>
            </a:r>
          </a:p>
          <a:p>
            <a:pPr lvl="1" eaLnBrk="1" hangingPunct="1">
              <a:buFont typeface="+mj-lt"/>
              <a:buAutoNum type="arabicPeriod"/>
            </a:pP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2684866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b="1" dirty="0" err="1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SmartMonitoring</a:t>
            </a:r>
            <a:r>
              <a:rPr lang="de-DE" sz="4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 Backend</a:t>
            </a:r>
            <a:endParaRPr lang="de-DE" sz="4000" b="1" dirty="0">
              <a:solidFill>
                <a:srgbClr val="33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94863C7D-841B-D643-A9E2-5B3CE4E271BF}" type="slidenum">
              <a:rPr lang="de-DE"/>
              <a:pPr eaLnBrk="1" hangingPunct="1"/>
              <a:t>17</a:t>
            </a:fld>
            <a:r>
              <a:rPr lang="de-DE" dirty="0"/>
              <a:t> 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592138" y="20081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1187450" y="1916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457200" y="1273175"/>
            <a:ext cx="7920037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sz="2400" dirty="0" smtClean="0"/>
              <a:t>Wichtige REST-Schnittstellen</a:t>
            </a:r>
            <a:r>
              <a:rPr lang="de-DE" sz="2400" dirty="0"/>
              <a:t> </a:t>
            </a:r>
            <a:r>
              <a:rPr lang="de-DE" sz="2400" dirty="0" smtClean="0"/>
              <a:t>für die Projekte:</a:t>
            </a:r>
            <a:endParaRPr lang="de-DE" sz="1800" dirty="0"/>
          </a:p>
          <a:p>
            <a:pPr lvl="1" eaLnBrk="1" hangingPunct="1">
              <a:buFontTx/>
              <a:buChar char="•"/>
            </a:pPr>
            <a:r>
              <a:rPr lang="de-DE" sz="2400" dirty="0" err="1" smtClean="0"/>
              <a:t>DataResource</a:t>
            </a:r>
            <a:endParaRPr lang="de-DE" sz="2400" dirty="0" smtClean="0"/>
          </a:p>
          <a:p>
            <a:pPr lvl="2" eaLnBrk="1" hangingPunct="1">
              <a:buFontTx/>
              <a:buChar char="•"/>
            </a:pPr>
            <a:r>
              <a:rPr lang="de-DE" sz="2000" dirty="0" err="1" smtClean="0"/>
              <a:t>getSets</a:t>
            </a:r>
            <a:r>
              <a:rPr lang="de-DE" sz="2000" dirty="0" smtClean="0"/>
              <a:t>() (Progressive)</a:t>
            </a:r>
          </a:p>
          <a:p>
            <a:pPr lvl="3" eaLnBrk="1" hangingPunct="1">
              <a:buFontTx/>
              <a:buChar char="•"/>
            </a:pPr>
            <a:r>
              <a:rPr lang="de-DE" sz="1800" dirty="0" smtClean="0"/>
              <a:t>Abruf von Datensätzen mit div. Einschränkungsmerkmalen</a:t>
            </a:r>
          </a:p>
          <a:p>
            <a:pPr lvl="2" eaLnBrk="1" hangingPunct="1">
              <a:buFontTx/>
              <a:buChar char="•"/>
            </a:pPr>
            <a:r>
              <a:rPr lang="de-DE" sz="2000" dirty="0" err="1" smtClean="0"/>
              <a:t>getUniqueSets</a:t>
            </a:r>
            <a:r>
              <a:rPr lang="de-DE" sz="2000" dirty="0" smtClean="0"/>
              <a:t>() (Modulportal)</a:t>
            </a:r>
          </a:p>
          <a:p>
            <a:pPr lvl="3" eaLnBrk="1" hangingPunct="1">
              <a:buFontTx/>
              <a:buChar char="•"/>
            </a:pPr>
            <a:r>
              <a:rPr lang="de-DE" sz="1800" dirty="0" smtClean="0"/>
              <a:t>Abruf der Datensätze wie mit SQL DISCTINCT</a:t>
            </a:r>
          </a:p>
          <a:p>
            <a:pPr lvl="1" eaLnBrk="1" hangingPunct="1">
              <a:buFontTx/>
              <a:buChar char="•"/>
            </a:pPr>
            <a:r>
              <a:rPr lang="de-DE" sz="2000" dirty="0" err="1" smtClean="0"/>
              <a:t>ObservedObjectResouce</a:t>
            </a:r>
            <a:endParaRPr lang="de-DE" sz="2000" dirty="0" smtClean="0"/>
          </a:p>
          <a:p>
            <a:pPr lvl="2" eaLnBrk="1" hangingPunct="1">
              <a:buFontTx/>
              <a:buChar char="•"/>
            </a:pPr>
            <a:r>
              <a:rPr lang="de-DE" sz="2000" dirty="0" err="1"/>
              <a:t>g</a:t>
            </a:r>
            <a:r>
              <a:rPr lang="de-DE" sz="2000" dirty="0" err="1" smtClean="0"/>
              <a:t>et</a:t>
            </a:r>
            <a:r>
              <a:rPr lang="de-DE" sz="2000" dirty="0" smtClean="0"/>
              <a:t>()</a:t>
            </a:r>
          </a:p>
          <a:p>
            <a:pPr lvl="3" eaLnBrk="1" hangingPunct="1">
              <a:buFontTx/>
              <a:buChar char="•"/>
            </a:pPr>
            <a:r>
              <a:rPr lang="de-DE" sz="1800" dirty="0" smtClean="0"/>
              <a:t>Abruf eines einzelnen </a:t>
            </a:r>
            <a:r>
              <a:rPr lang="de-DE" sz="1800" dirty="0" err="1" smtClean="0"/>
              <a:t>ObservedObjects</a:t>
            </a:r>
            <a:endParaRPr lang="de-DE" sz="1800" dirty="0" smtClean="0"/>
          </a:p>
          <a:p>
            <a:pPr lvl="2" eaLnBrk="1" hangingPunct="1">
              <a:buFontTx/>
              <a:buChar char="•"/>
            </a:pPr>
            <a:r>
              <a:rPr lang="de-DE" sz="2000" dirty="0" err="1" smtClean="0"/>
              <a:t>listChilds</a:t>
            </a:r>
            <a:r>
              <a:rPr lang="de-DE" sz="2000" dirty="0" smtClean="0"/>
              <a:t>() / </a:t>
            </a:r>
            <a:r>
              <a:rPr lang="de-DE" sz="2000" dirty="0" err="1" smtClean="0"/>
              <a:t>listParents</a:t>
            </a:r>
            <a:r>
              <a:rPr lang="de-DE" sz="2000" dirty="0" smtClean="0"/>
              <a:t>() (Anlagenvisualisierung)</a:t>
            </a:r>
          </a:p>
          <a:p>
            <a:pPr lvl="3" eaLnBrk="1" hangingPunct="1">
              <a:buFontTx/>
              <a:buChar char="•"/>
            </a:pPr>
            <a:r>
              <a:rPr lang="de-DE" sz="1800" dirty="0" smtClean="0"/>
              <a:t>Auflistung aller untergeordneten Geräte</a:t>
            </a:r>
          </a:p>
          <a:p>
            <a:pPr lvl="2" eaLnBrk="1" hangingPunct="1">
              <a:buFontTx/>
              <a:buChar char="•"/>
            </a:pPr>
            <a:r>
              <a:rPr lang="de-DE" sz="2000" dirty="0" err="1" smtClean="0"/>
              <a:t>search</a:t>
            </a:r>
            <a:r>
              <a:rPr lang="de-DE" sz="2000" dirty="0" smtClean="0"/>
              <a:t>() (Modulportal)</a:t>
            </a:r>
          </a:p>
          <a:p>
            <a:pPr lvl="3" eaLnBrk="1" hangingPunct="1">
              <a:buFontTx/>
              <a:buChar char="•"/>
            </a:pPr>
            <a:r>
              <a:rPr lang="de-DE" sz="1800" dirty="0" smtClean="0"/>
              <a:t>Suche von </a:t>
            </a:r>
            <a:r>
              <a:rPr lang="de-DE" sz="1800" dirty="0" err="1" smtClean="0"/>
              <a:t>ObservedObjects</a:t>
            </a:r>
            <a:endParaRPr lang="de-DE" sz="1800" dirty="0" smtClean="0"/>
          </a:p>
          <a:p>
            <a:pPr lvl="2" eaLnBrk="1" hangingPunct="1">
              <a:buFontTx/>
              <a:buChar char="•"/>
            </a:pP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775829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Ende</a:t>
            </a:r>
            <a:endParaRPr lang="de-DE" sz="4000" b="1" dirty="0">
              <a:solidFill>
                <a:srgbClr val="33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94863C7D-841B-D643-A9E2-5B3CE4E271BF}" type="slidenum">
              <a:rPr lang="de-DE"/>
              <a:pPr eaLnBrk="1" hangingPunct="1"/>
              <a:t>18</a:t>
            </a:fld>
            <a:r>
              <a:rPr lang="de-DE" dirty="0"/>
              <a:t> 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592138" y="20081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1187450" y="1916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457200" y="1273175"/>
            <a:ext cx="79200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ctr" eaLnBrk="1" hangingPunct="1"/>
            <a:r>
              <a:rPr lang="de-DE" sz="2400" dirty="0" smtClean="0"/>
              <a:t>Vielen Dank für eure Aufmerksamkeit!</a:t>
            </a:r>
            <a:endParaRPr lang="de-DE" sz="1800" dirty="0" smtClean="0"/>
          </a:p>
          <a:p>
            <a:pPr lvl="2" eaLnBrk="1" hangingPunct="1">
              <a:buFontTx/>
              <a:buChar char="•"/>
            </a:pP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547956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Implementierungsdetails</a:t>
            </a:r>
            <a:endParaRPr lang="de-DE" sz="4000" b="1" dirty="0">
              <a:solidFill>
                <a:schemeClr val="accent2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Gesamtkonzept</a:t>
            </a:r>
          </a:p>
          <a:p>
            <a:pPr eaLnBrk="1" hangingPunct="1"/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SWAC Konzept und Komponenten </a:t>
            </a:r>
          </a:p>
          <a:p>
            <a:pPr eaLnBrk="1" hangingPunct="1"/>
            <a:r>
              <a:rPr lang="de-DE" dirty="0" err="1" smtClean="0">
                <a:latin typeface="Arial" charset="0"/>
                <a:ea typeface="ＭＳ Ｐゴシック" charset="0"/>
                <a:cs typeface="ＭＳ Ｐゴシック" charset="0"/>
              </a:rPr>
              <a:t>SmartMonitoring</a:t>
            </a:r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 Frontend</a:t>
            </a: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de-DE" dirty="0" err="1" smtClean="0">
                <a:latin typeface="Arial" charset="0"/>
                <a:ea typeface="ＭＳ Ｐゴシック" charset="0"/>
                <a:cs typeface="ＭＳ Ｐゴシック" charset="0"/>
              </a:rPr>
              <a:t>SmartMonitoring</a:t>
            </a:r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 Backend</a:t>
            </a: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212CD9C5-0522-4D45-A161-FF07ED0071A9}" type="slidenum">
              <a:rPr lang="de-DE"/>
              <a:pPr eaLnBrk="1" hangingPunct="1"/>
              <a:t>2</a:t>
            </a:fld>
            <a:r>
              <a:rPr lang="de-DE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Implementierungsdetails</a:t>
            </a:r>
            <a:endParaRPr lang="de-DE" sz="4000" b="1" dirty="0">
              <a:solidFill>
                <a:schemeClr val="accent2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de-DE" b="1" dirty="0" smtClean="0">
                <a:latin typeface="Arial" charset="0"/>
                <a:ea typeface="ＭＳ Ｐゴシック" charset="0"/>
                <a:cs typeface="ＭＳ Ｐゴシック" charset="0"/>
              </a:rPr>
              <a:t>Gesamtkonzept</a:t>
            </a:r>
          </a:p>
          <a:p>
            <a:pPr eaLnBrk="1" hangingPunct="1"/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SWAC Konzept und Komponenten </a:t>
            </a:r>
          </a:p>
          <a:p>
            <a:pPr eaLnBrk="1" hangingPunct="1"/>
            <a:r>
              <a:rPr lang="de-DE" dirty="0" err="1" smtClean="0">
                <a:latin typeface="Arial" charset="0"/>
                <a:ea typeface="ＭＳ Ｐゴシック" charset="0"/>
                <a:cs typeface="ＭＳ Ｐゴシック" charset="0"/>
              </a:rPr>
              <a:t>SmartMonitoring</a:t>
            </a:r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 Frontend</a:t>
            </a: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de-DE" dirty="0" err="1" smtClean="0">
                <a:latin typeface="Arial" charset="0"/>
                <a:ea typeface="ＭＳ Ｐゴシック" charset="0"/>
                <a:cs typeface="ＭＳ Ｐゴシック" charset="0"/>
              </a:rPr>
              <a:t>SmartMonitoring</a:t>
            </a:r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 Backend</a:t>
            </a: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212CD9C5-0522-4D45-A161-FF07ED0071A9}" type="slidenum">
              <a:rPr lang="de-DE"/>
              <a:pPr eaLnBrk="1" hangingPunct="1"/>
              <a:t>3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081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Gesamtkonzept</a:t>
            </a:r>
            <a:endParaRPr lang="de-DE" sz="4000" b="1" dirty="0">
              <a:solidFill>
                <a:srgbClr val="33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endParaRPr lang="de-DE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09600" indent="-609600" eaLnBrk="1" hangingPunct="1">
              <a:buFontTx/>
              <a:buNone/>
            </a:pPr>
            <a:endParaRPr lang="de-DE" sz="1800" u="sng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94863C7D-841B-D643-A9E2-5B3CE4E271BF}" type="slidenum">
              <a:rPr lang="de-DE"/>
              <a:pPr eaLnBrk="1" hangingPunct="1"/>
              <a:t>4</a:t>
            </a:fld>
            <a:r>
              <a:rPr lang="de-DE" dirty="0"/>
              <a:t> 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592138" y="20081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1187450" y="1916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468361" y="1117901"/>
            <a:ext cx="7920037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2400" b="1" u="sng" dirty="0" smtClean="0"/>
              <a:t>Ziele:</a:t>
            </a:r>
            <a:endParaRPr lang="de-DE" sz="2400" b="1" u="sng" dirty="0"/>
          </a:p>
          <a:p>
            <a:pPr eaLnBrk="1" hangingPunct="1"/>
            <a:endParaRPr lang="de-DE" sz="2400" dirty="0"/>
          </a:p>
          <a:p>
            <a:pPr eaLnBrk="1" hangingPunct="1">
              <a:buFontTx/>
              <a:buChar char="•"/>
            </a:pPr>
            <a:r>
              <a:rPr lang="de-DE" sz="2400" dirty="0" smtClean="0"/>
              <a:t>Sehr hohe Wiederverwendbarkeit</a:t>
            </a:r>
          </a:p>
          <a:p>
            <a:pPr lvl="1" eaLnBrk="1" hangingPunct="1">
              <a:buFontTx/>
              <a:buChar char="•"/>
            </a:pPr>
            <a:r>
              <a:rPr lang="de-DE" sz="2400" dirty="0" smtClean="0"/>
              <a:t>Auch auf andere Anwendungsfälle übertragbar, ohne Codeänderung</a:t>
            </a:r>
          </a:p>
          <a:p>
            <a:pPr eaLnBrk="1" hangingPunct="1">
              <a:buFontTx/>
              <a:buChar char="•"/>
            </a:pPr>
            <a:r>
              <a:rPr lang="de-DE" sz="2400" dirty="0" smtClean="0"/>
              <a:t>Leichte Erweiterbarkeit</a:t>
            </a:r>
          </a:p>
          <a:p>
            <a:pPr lvl="1" eaLnBrk="1" hangingPunct="1">
              <a:buFontTx/>
              <a:buChar char="•"/>
            </a:pPr>
            <a:r>
              <a:rPr lang="de-DE" sz="2400" dirty="0" smtClean="0"/>
              <a:t>Für neue Anforderungen sind wenige Änderungen im Code notwendig</a:t>
            </a:r>
          </a:p>
          <a:p>
            <a:pPr eaLnBrk="1" hangingPunct="1">
              <a:buFontTx/>
              <a:buChar char="•"/>
            </a:pPr>
            <a:r>
              <a:rPr lang="de-DE" sz="2400" dirty="0" smtClean="0"/>
              <a:t>Lose Kopplung</a:t>
            </a:r>
            <a:endParaRPr lang="de-DE" sz="2400" dirty="0"/>
          </a:p>
          <a:p>
            <a:pPr lvl="1" eaLnBrk="1" hangingPunct="1">
              <a:buFontTx/>
              <a:buChar char="•"/>
            </a:pPr>
            <a:r>
              <a:rPr lang="de-DE" sz="2400" dirty="0" smtClean="0"/>
              <a:t>Große Funktionalitäten können entfernt werden, ohne das die anderen Funktionen betroffen sind</a:t>
            </a:r>
          </a:p>
          <a:p>
            <a:pPr eaLnBrk="1" hangingPunct="1">
              <a:buFontTx/>
              <a:buChar char="•"/>
            </a:pPr>
            <a:r>
              <a:rPr lang="de-DE" sz="2400" dirty="0" smtClean="0"/>
              <a:t>Leichte Wartbarkeit</a:t>
            </a:r>
          </a:p>
          <a:p>
            <a:pPr lvl="1" eaLnBrk="1" hangingPunct="1">
              <a:buFontTx/>
              <a:buChar char="•"/>
            </a:pPr>
            <a:r>
              <a:rPr lang="de-DE" sz="2400" dirty="0" smtClean="0"/>
              <a:t>Neue Funktionalitäten stehen „automatisch“ an allen Stellen zur Verfügung wo etwas ähnlich ist</a:t>
            </a:r>
            <a:endParaRPr lang="de-DE" sz="2400" dirty="0"/>
          </a:p>
          <a:p>
            <a:pPr eaLnBrk="1" hangingPunct="1"/>
            <a:endParaRPr lang="de-DE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Gesamtkonzept</a:t>
            </a:r>
            <a:endParaRPr lang="de-DE" sz="4000" b="1" dirty="0">
              <a:solidFill>
                <a:srgbClr val="33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endParaRPr lang="de-DE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09600" indent="-609600" eaLnBrk="1" hangingPunct="1">
              <a:buFontTx/>
              <a:buNone/>
            </a:pPr>
            <a:endParaRPr lang="de-DE" sz="1800" u="sng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94863C7D-841B-D643-A9E2-5B3CE4E271BF}" type="slidenum">
              <a:rPr lang="de-DE"/>
              <a:pPr eaLnBrk="1" hangingPunct="1"/>
              <a:t>5</a:t>
            </a:fld>
            <a:r>
              <a:rPr lang="de-DE" dirty="0"/>
              <a:t> 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592138" y="20081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1187450" y="1916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468361" y="1117901"/>
            <a:ext cx="7920037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2400" b="1" u="sng" dirty="0" smtClean="0"/>
              <a:t>Wie können wir die Ziele erreichen?</a:t>
            </a:r>
            <a:endParaRPr lang="de-DE" sz="2400" b="1" u="sng" dirty="0"/>
          </a:p>
          <a:p>
            <a:pPr eaLnBrk="1" hangingPunct="1"/>
            <a:endParaRPr lang="de-DE" sz="2400" dirty="0"/>
          </a:p>
          <a:p>
            <a:pPr eaLnBrk="1" hangingPunct="1">
              <a:buFontTx/>
              <a:buChar char="•"/>
            </a:pPr>
            <a:r>
              <a:rPr lang="de-DE" sz="2400" dirty="0" smtClean="0"/>
              <a:t>Sehr hohe Wiederverwendbarkeit</a:t>
            </a:r>
          </a:p>
          <a:p>
            <a:pPr lvl="1" eaLnBrk="1" hangingPunct="1">
              <a:buFontTx/>
              <a:buChar char="•"/>
            </a:pPr>
            <a:r>
              <a:rPr lang="de-DE" sz="2400" dirty="0" smtClean="0"/>
              <a:t>Abstraktion vom Anwendungsfall wo möglich</a:t>
            </a:r>
          </a:p>
          <a:p>
            <a:pPr lvl="1" eaLnBrk="1" hangingPunct="1">
              <a:buFontTx/>
              <a:buChar char="•"/>
            </a:pPr>
            <a:r>
              <a:rPr lang="de-DE" sz="2400" dirty="0" smtClean="0"/>
              <a:t>Funktionen stellen Anforderungen an Daten</a:t>
            </a:r>
          </a:p>
          <a:p>
            <a:pPr eaLnBrk="1" hangingPunct="1">
              <a:buFontTx/>
              <a:buChar char="•"/>
            </a:pPr>
            <a:r>
              <a:rPr lang="de-DE" sz="2400" dirty="0" smtClean="0"/>
              <a:t>Leichte Erweiterbarkeit</a:t>
            </a:r>
          </a:p>
          <a:p>
            <a:pPr lvl="1" eaLnBrk="1" hangingPunct="1">
              <a:buFontTx/>
              <a:buChar char="•"/>
            </a:pPr>
            <a:r>
              <a:rPr lang="de-DE" sz="2400" dirty="0" smtClean="0"/>
              <a:t>Separation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concerns</a:t>
            </a:r>
            <a:endParaRPr lang="de-DE" sz="2400" dirty="0" smtClean="0"/>
          </a:p>
          <a:p>
            <a:pPr lvl="1" eaLnBrk="1" hangingPunct="1">
              <a:buFontTx/>
              <a:buChar char="•"/>
            </a:pPr>
            <a:r>
              <a:rPr lang="de-DE" sz="2400" dirty="0" smtClean="0"/>
              <a:t>Hooks vorsehen</a:t>
            </a:r>
          </a:p>
          <a:p>
            <a:pPr eaLnBrk="1" hangingPunct="1">
              <a:buFontTx/>
              <a:buChar char="•"/>
            </a:pPr>
            <a:r>
              <a:rPr lang="de-DE" sz="2400" dirty="0" smtClean="0"/>
              <a:t>Lose Kopplung</a:t>
            </a:r>
            <a:endParaRPr lang="de-DE" sz="2400" dirty="0"/>
          </a:p>
          <a:p>
            <a:pPr lvl="1" eaLnBrk="1" hangingPunct="1">
              <a:buFontTx/>
              <a:buChar char="•"/>
            </a:pPr>
            <a:r>
              <a:rPr lang="de-DE" sz="2400" dirty="0" smtClean="0"/>
              <a:t>Schnittstellen klar definieren</a:t>
            </a:r>
          </a:p>
          <a:p>
            <a:pPr lvl="1" eaLnBrk="1" hangingPunct="1">
              <a:buFontTx/>
              <a:buChar char="•"/>
            </a:pPr>
            <a:r>
              <a:rPr lang="de-DE" sz="2400" dirty="0" smtClean="0"/>
              <a:t>Genutzte Schnittstellen nicht voraussetzen</a:t>
            </a:r>
          </a:p>
          <a:p>
            <a:pPr eaLnBrk="1" hangingPunct="1">
              <a:buFontTx/>
              <a:buChar char="•"/>
            </a:pPr>
            <a:r>
              <a:rPr lang="de-DE" sz="2400" dirty="0" smtClean="0"/>
              <a:t>Leichte Wartbarkeit</a:t>
            </a:r>
          </a:p>
          <a:p>
            <a:pPr lvl="1" eaLnBrk="1" hangingPunct="1">
              <a:buFontTx/>
              <a:buChar char="•"/>
            </a:pPr>
            <a:r>
              <a:rPr lang="de-DE" sz="2400" dirty="0" smtClean="0"/>
              <a:t>Aufteilung in funktionale Komponenten</a:t>
            </a:r>
            <a:endParaRPr lang="de-DE" sz="2400" dirty="0"/>
          </a:p>
          <a:p>
            <a:pPr eaLnBrk="1" hangingPunct="1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44928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Kopplung</a:t>
            </a:r>
            <a:endParaRPr lang="de-DE" sz="4000" b="1" dirty="0">
              <a:solidFill>
                <a:srgbClr val="33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94863C7D-841B-D643-A9E2-5B3CE4E271BF}" type="slidenum">
              <a:rPr lang="de-DE"/>
              <a:pPr eaLnBrk="1" hangingPunct="1"/>
              <a:t>6</a:t>
            </a:fld>
            <a:r>
              <a:rPr lang="de-DE" dirty="0"/>
              <a:t> 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592138" y="20081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1187450" y="1916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3" name="Zylinder 2"/>
          <p:cNvSpPr/>
          <p:nvPr/>
        </p:nvSpPr>
        <p:spPr>
          <a:xfrm>
            <a:off x="3059832" y="4929635"/>
            <a:ext cx="826424" cy="1224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68803" y="4005064"/>
            <a:ext cx="8117997" cy="77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SmartMonitoringBackend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92138" y="1358292"/>
            <a:ext cx="8094662" cy="101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SmartMonitoringFrontend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92138" y="2803611"/>
            <a:ext cx="8094662" cy="77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SWAC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23528" y="1758449"/>
            <a:ext cx="648072" cy="51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Seite1.html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267744" y="1753183"/>
            <a:ext cx="648072" cy="51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Seite1.js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267744" y="2948544"/>
            <a:ext cx="648072" cy="51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Komponente 1.js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461780" y="1753183"/>
            <a:ext cx="648072" cy="51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Seite1.css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723528" y="2965449"/>
            <a:ext cx="648072" cy="51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Komponente1.html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/>
          <p:cNvCxnSpPr>
            <a:stCxn id="15" idx="2"/>
            <a:endCxn id="17" idx="0"/>
          </p:cNvCxnSpPr>
          <p:nvPr/>
        </p:nvCxnSpPr>
        <p:spPr>
          <a:xfrm>
            <a:off x="2591780" y="2263192"/>
            <a:ext cx="0" cy="685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649847" y="2444856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Konfiguriert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6" idx="2"/>
            <a:endCxn id="17" idx="1"/>
          </p:cNvCxnSpPr>
          <p:nvPr/>
        </p:nvCxnSpPr>
        <p:spPr>
          <a:xfrm>
            <a:off x="1047564" y="2268458"/>
            <a:ext cx="1220180" cy="935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568803" y="2434603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Bindet ein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17" idx="1"/>
            <a:endCxn id="19" idx="3"/>
          </p:cNvCxnSpPr>
          <p:nvPr/>
        </p:nvCxnSpPr>
        <p:spPr>
          <a:xfrm flipH="1">
            <a:off x="1371600" y="3203549"/>
            <a:ext cx="896144" cy="16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425227" y="3255359"/>
            <a:ext cx="807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Template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3563888" y="4039470"/>
            <a:ext cx="648072" cy="51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REST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3980688" y="3480477"/>
            <a:ext cx="1315974" cy="259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Model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/>
          <p:cNvCxnSpPr>
            <a:stCxn id="17" idx="3"/>
            <a:endCxn id="31" idx="1"/>
          </p:cNvCxnSpPr>
          <p:nvPr/>
        </p:nvCxnSpPr>
        <p:spPr>
          <a:xfrm>
            <a:off x="2915816" y="3203549"/>
            <a:ext cx="1064872" cy="406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31" idx="2"/>
            <a:endCxn id="30" idx="0"/>
          </p:cNvCxnSpPr>
          <p:nvPr/>
        </p:nvCxnSpPr>
        <p:spPr>
          <a:xfrm flipH="1">
            <a:off x="3887924" y="3739863"/>
            <a:ext cx="750751" cy="299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30" idx="2"/>
            <a:endCxn id="3" idx="1"/>
          </p:cNvCxnSpPr>
          <p:nvPr/>
        </p:nvCxnSpPr>
        <p:spPr>
          <a:xfrm flipH="1">
            <a:off x="3473044" y="4549479"/>
            <a:ext cx="414880" cy="380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5" idx="1"/>
            <a:endCxn id="6" idx="3"/>
          </p:cNvCxnSpPr>
          <p:nvPr/>
        </p:nvCxnSpPr>
        <p:spPr>
          <a:xfrm flipH="1">
            <a:off x="1371600" y="2008188"/>
            <a:ext cx="896144" cy="5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732461" y="1351634"/>
            <a:ext cx="1989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Anwendungsfall-spezifisch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7865783" y="2792687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Allgemein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2960717" y="3063126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 anfordern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3007203" y="3692190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 abrufen</a:t>
            </a:r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7191645" y="1751707"/>
            <a:ext cx="648072" cy="51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Seite2.html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5547766" y="1753183"/>
            <a:ext cx="648072" cy="51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Seite2.js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6408425" y="2934445"/>
            <a:ext cx="648072" cy="51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Komponente 2.js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/>
          <p:cNvCxnSpPr>
            <a:stCxn id="49" idx="3"/>
            <a:endCxn id="48" idx="1"/>
          </p:cNvCxnSpPr>
          <p:nvPr/>
        </p:nvCxnSpPr>
        <p:spPr>
          <a:xfrm flipV="1">
            <a:off x="6195838" y="2006712"/>
            <a:ext cx="995807" cy="1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8" idx="2"/>
            <a:endCxn id="50" idx="0"/>
          </p:cNvCxnSpPr>
          <p:nvPr/>
        </p:nvCxnSpPr>
        <p:spPr>
          <a:xfrm flipH="1">
            <a:off x="6732461" y="2261716"/>
            <a:ext cx="783220" cy="67272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endCxn id="17" idx="0"/>
          </p:cNvCxnSpPr>
          <p:nvPr/>
        </p:nvCxnSpPr>
        <p:spPr>
          <a:xfrm flipH="1">
            <a:off x="2591780" y="2282825"/>
            <a:ext cx="4923901" cy="66571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50" idx="0"/>
          </p:cNvCxnSpPr>
          <p:nvPr/>
        </p:nvCxnSpPr>
        <p:spPr>
          <a:xfrm>
            <a:off x="5871802" y="2263192"/>
            <a:ext cx="860659" cy="671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49" idx="2"/>
            <a:endCxn id="17" idx="0"/>
          </p:cNvCxnSpPr>
          <p:nvPr/>
        </p:nvCxnSpPr>
        <p:spPr>
          <a:xfrm flipH="1">
            <a:off x="2591780" y="2263192"/>
            <a:ext cx="3280022" cy="685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5309299" y="2342366"/>
            <a:ext cx="8146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verbindet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6325702" y="239840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C000"/>
                </a:solidFill>
              </a:rPr>
              <a:t>Bindet ein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1366751" y="1685151"/>
            <a:ext cx="926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Anw</a:t>
            </a:r>
            <a:r>
              <a:rPr lang="de-DE" dirty="0" smtClean="0"/>
              <a:t>. 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319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  <p:bldP spid="18" grpId="0" animBg="1"/>
      <p:bldP spid="19" grpId="0" animBg="1"/>
      <p:bldP spid="11" grpId="0"/>
      <p:bldP spid="20" grpId="0"/>
      <p:bldP spid="23" grpId="0"/>
      <p:bldP spid="39" grpId="0"/>
      <p:bldP spid="40" grpId="0"/>
      <p:bldP spid="48" grpId="0" animBg="1"/>
      <p:bldP spid="49" grpId="0" animBg="1"/>
      <p:bldP spid="50" grpId="0" animBg="1"/>
      <p:bldP spid="55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Implementierungsdetails</a:t>
            </a:r>
            <a:endParaRPr lang="de-DE" sz="4000" b="1" dirty="0">
              <a:solidFill>
                <a:schemeClr val="accent2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Gesamtkonzept</a:t>
            </a:r>
          </a:p>
          <a:p>
            <a:pPr eaLnBrk="1" hangingPunct="1"/>
            <a:r>
              <a:rPr lang="de-DE" b="1" dirty="0" smtClean="0">
                <a:latin typeface="Arial" charset="0"/>
                <a:ea typeface="ＭＳ Ｐゴシック" charset="0"/>
                <a:cs typeface="ＭＳ Ｐゴシック" charset="0"/>
              </a:rPr>
              <a:t>SWAC Konzept und Komponenten </a:t>
            </a:r>
          </a:p>
          <a:p>
            <a:pPr eaLnBrk="1" hangingPunct="1"/>
            <a:r>
              <a:rPr lang="de-DE" dirty="0" err="1" smtClean="0">
                <a:latin typeface="Arial" charset="0"/>
                <a:ea typeface="ＭＳ Ｐゴシック" charset="0"/>
                <a:cs typeface="ＭＳ Ｐゴシック" charset="0"/>
              </a:rPr>
              <a:t>SmartMonitoring</a:t>
            </a:r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 Frontend</a:t>
            </a: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de-DE" dirty="0" err="1" smtClean="0">
                <a:latin typeface="Arial" charset="0"/>
                <a:ea typeface="ＭＳ Ｐゴシック" charset="0"/>
                <a:cs typeface="ＭＳ Ｐゴシック" charset="0"/>
              </a:rPr>
              <a:t>SmartMonitoring</a:t>
            </a:r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 Backend</a:t>
            </a: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212CD9C5-0522-4D45-A161-FF07ED0071A9}" type="slidenum">
              <a:rPr lang="de-DE"/>
              <a:pPr eaLnBrk="1" hangingPunct="1"/>
              <a:t>7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89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b="1" dirty="0" smtClean="0">
                <a:solidFill>
                  <a:srgbClr val="333399"/>
                </a:solidFill>
                <a:latin typeface="Arial" charset="0"/>
                <a:ea typeface="ＭＳ Ｐゴシック" charset="0"/>
                <a:cs typeface="ＭＳ Ｐゴシック" charset="0"/>
              </a:rPr>
              <a:t>SWAC</a:t>
            </a:r>
            <a:endParaRPr lang="de-DE" sz="4000" b="1" dirty="0">
              <a:solidFill>
                <a:srgbClr val="33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endParaRPr lang="de-DE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09600" indent="-609600" eaLnBrk="1" hangingPunct="1">
              <a:buFontTx/>
              <a:buNone/>
            </a:pPr>
            <a:endParaRPr lang="de-DE" sz="1800" u="sng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94863C7D-841B-D643-A9E2-5B3CE4E271BF}" type="slidenum">
              <a:rPr lang="de-DE"/>
              <a:pPr eaLnBrk="1" hangingPunct="1"/>
              <a:t>8</a:t>
            </a:fld>
            <a:r>
              <a:rPr lang="de-DE" dirty="0"/>
              <a:t> 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592138" y="20081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1187450" y="1916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de-DE" sz="1800"/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468361" y="1117901"/>
            <a:ext cx="7920037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0100" indent="-3429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sz="2400" dirty="0" smtClean="0"/>
              <a:t>Siehe online Dokumentation</a:t>
            </a:r>
          </a:p>
          <a:p>
            <a:pPr eaLnBrk="1" hangingPunct="1">
              <a:buFontTx/>
              <a:buChar char="•"/>
            </a:pPr>
            <a:r>
              <a:rPr lang="de-DE" sz="2400" dirty="0" smtClean="0"/>
              <a:t>Wichtigste Kernkomponente:</a:t>
            </a:r>
          </a:p>
          <a:p>
            <a:pPr lvl="1" eaLnBrk="1" hangingPunct="1">
              <a:buFontTx/>
              <a:buChar char="•"/>
            </a:pPr>
            <a:r>
              <a:rPr lang="de-DE" sz="2400" dirty="0" err="1" smtClean="0"/>
              <a:t>model</a:t>
            </a:r>
            <a:endParaRPr lang="de-DE" sz="2400" dirty="0" smtClean="0"/>
          </a:p>
          <a:p>
            <a:pPr eaLnBrk="1" hangingPunct="1">
              <a:buFontTx/>
              <a:buChar char="•"/>
            </a:pPr>
            <a:r>
              <a:rPr lang="de-DE" sz="2400" dirty="0" smtClean="0"/>
              <a:t>Eventuell wichtige Komponenten:</a:t>
            </a:r>
          </a:p>
          <a:p>
            <a:pPr lvl="1" eaLnBrk="1" hangingPunct="1">
              <a:buFontTx/>
              <a:buChar char="•"/>
            </a:pPr>
            <a:r>
              <a:rPr lang="de-DE" sz="2000" dirty="0" err="1" smtClean="0"/>
              <a:t>Present</a:t>
            </a:r>
            <a:r>
              <a:rPr lang="de-DE" sz="2000" dirty="0" smtClean="0"/>
              <a:t> (Modulportal)</a:t>
            </a:r>
          </a:p>
          <a:p>
            <a:pPr lvl="1" eaLnBrk="1" hangingPunct="1">
              <a:buFontTx/>
              <a:buChar char="•"/>
            </a:pPr>
            <a:r>
              <a:rPr lang="de-DE" sz="2000" dirty="0" smtClean="0"/>
              <a:t>Select (Modulportal, Progressive, Anbindung, </a:t>
            </a:r>
            <a:r>
              <a:rPr lang="de-DE" sz="2000" dirty="0" err="1" smtClean="0"/>
              <a:t>Anlagenvisu</a:t>
            </a:r>
            <a:r>
              <a:rPr lang="de-DE" sz="2000" dirty="0" smtClean="0"/>
              <a:t>)</a:t>
            </a:r>
          </a:p>
          <a:p>
            <a:pPr lvl="1" eaLnBrk="1" hangingPunct="1">
              <a:buFontTx/>
              <a:buChar char="•"/>
            </a:pPr>
            <a:r>
              <a:rPr lang="de-DE" sz="2000" dirty="0" smtClean="0"/>
              <a:t>Chart (Modulportal)</a:t>
            </a:r>
          </a:p>
          <a:p>
            <a:pPr lvl="1" eaLnBrk="1" hangingPunct="1">
              <a:buFontTx/>
              <a:buChar char="•"/>
            </a:pPr>
            <a:r>
              <a:rPr lang="de-DE" sz="2000" dirty="0" err="1" smtClean="0"/>
              <a:t>Displayconfig</a:t>
            </a:r>
            <a:r>
              <a:rPr lang="de-DE" sz="2000" dirty="0" smtClean="0"/>
              <a:t> (Modulportal)</a:t>
            </a:r>
          </a:p>
          <a:p>
            <a:pPr lvl="1" eaLnBrk="1" hangingPunct="1">
              <a:buFontTx/>
              <a:buChar char="•"/>
            </a:pPr>
            <a:r>
              <a:rPr lang="de-DE" sz="2000" dirty="0"/>
              <a:t>Search (Modulportal</a:t>
            </a:r>
            <a:r>
              <a:rPr lang="de-DE" sz="2000" dirty="0" smtClean="0"/>
              <a:t>)</a:t>
            </a:r>
          </a:p>
          <a:p>
            <a:pPr lvl="1" eaLnBrk="1" hangingPunct="1">
              <a:buFontTx/>
              <a:buChar char="•"/>
            </a:pPr>
            <a:r>
              <a:rPr lang="de-DE" sz="2000" dirty="0" smtClean="0"/>
              <a:t>Upload (Progressive)</a:t>
            </a:r>
          </a:p>
          <a:p>
            <a:pPr lvl="1" eaLnBrk="1" hangingPunct="1">
              <a:buFontTx/>
              <a:buChar char="•"/>
            </a:pPr>
            <a:r>
              <a:rPr lang="de-DE" sz="2000" dirty="0" err="1" smtClean="0"/>
              <a:t>Visualise</a:t>
            </a:r>
            <a:r>
              <a:rPr lang="de-DE" sz="2000" dirty="0" smtClean="0"/>
              <a:t> (Progressive</a:t>
            </a:r>
            <a:r>
              <a:rPr lang="de-DE" sz="2000" dirty="0" smtClean="0"/>
              <a:t>)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543078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b="1" dirty="0" smtClean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Implementierungsdetails</a:t>
            </a:r>
            <a:endParaRPr lang="de-DE" sz="4000" b="1" dirty="0">
              <a:solidFill>
                <a:schemeClr val="accent2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Gesamtkonzept</a:t>
            </a:r>
          </a:p>
          <a:p>
            <a:pPr eaLnBrk="1" hangingPunct="1"/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SWAC Konzept und Komponenten </a:t>
            </a:r>
          </a:p>
          <a:p>
            <a:pPr eaLnBrk="1" hangingPunct="1"/>
            <a:r>
              <a:rPr lang="de-DE" b="1" dirty="0" err="1" smtClean="0">
                <a:latin typeface="Arial" charset="0"/>
                <a:ea typeface="ＭＳ Ｐゴシック" charset="0"/>
                <a:cs typeface="ＭＳ Ｐゴシック" charset="0"/>
              </a:rPr>
              <a:t>SmartMonitoring</a:t>
            </a:r>
            <a:r>
              <a:rPr lang="de-DE" b="1" dirty="0" smtClean="0">
                <a:latin typeface="Arial" charset="0"/>
                <a:ea typeface="ＭＳ Ｐゴシック" charset="0"/>
                <a:cs typeface="ＭＳ Ｐゴシック" charset="0"/>
              </a:rPr>
              <a:t> Frontend</a:t>
            </a:r>
            <a:endParaRPr lang="de-DE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de-DE" dirty="0" err="1" smtClean="0">
                <a:latin typeface="Arial" charset="0"/>
                <a:ea typeface="ＭＳ Ｐゴシック" charset="0"/>
                <a:cs typeface="ＭＳ Ｐゴシック" charset="0"/>
              </a:rPr>
              <a:t>SmartMonitoring</a:t>
            </a:r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 Backend</a:t>
            </a: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dirty="0"/>
              <a:t>G. Behrens        WE (1)  : Einführungsveranstaltung                                     </a:t>
            </a:r>
            <a:r>
              <a:rPr lang="de-DE" dirty="0" smtClean="0"/>
              <a:t>WS </a:t>
            </a:r>
            <a:r>
              <a:rPr lang="is-IS" dirty="0" smtClean="0"/>
              <a:t>2019/20</a:t>
            </a:r>
            <a:r>
              <a:rPr lang="de-DE" dirty="0" smtClean="0"/>
              <a:t>                               </a:t>
            </a:r>
            <a:r>
              <a:rPr lang="de-DE" dirty="0"/>
              <a:t>Seite:   </a:t>
            </a:r>
            <a:fld id="{212CD9C5-0522-4D45-A161-FF07ED0071A9}" type="slidenum">
              <a:rPr lang="de-DE"/>
              <a:pPr eaLnBrk="1" hangingPunct="1"/>
              <a:t>9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1045</Words>
  <Application>Microsoft Office PowerPoint</Application>
  <PresentationFormat>Bildschirmpräsentation (4:3)</PresentationFormat>
  <Paragraphs>230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ＭＳ Ｐゴシック</vt:lpstr>
      <vt:lpstr>Arial</vt:lpstr>
      <vt:lpstr>Standarddesign</vt:lpstr>
      <vt:lpstr>Web Engineering  WS 2019/20 Implementierungsdetails</vt:lpstr>
      <vt:lpstr>Implementierungsdetails</vt:lpstr>
      <vt:lpstr>Implementierungsdetails</vt:lpstr>
      <vt:lpstr>Gesamtkonzept</vt:lpstr>
      <vt:lpstr>Gesamtkonzept</vt:lpstr>
      <vt:lpstr>Kopplung</vt:lpstr>
      <vt:lpstr>Implementierungsdetails</vt:lpstr>
      <vt:lpstr>SWAC</vt:lpstr>
      <vt:lpstr>Implementierungsdetails</vt:lpstr>
      <vt:lpstr>SmartMonitoring Frontend</vt:lpstr>
      <vt:lpstr>SmartMonitoring Frontend</vt:lpstr>
      <vt:lpstr>SmartMonitoring Frontend</vt:lpstr>
      <vt:lpstr>Implementierungsdetails</vt:lpstr>
      <vt:lpstr>SmartMonitoring Backend</vt:lpstr>
      <vt:lpstr>SmartMonitoring Backend</vt:lpstr>
      <vt:lpstr>SmartMonitoring Backend</vt:lpstr>
      <vt:lpstr>SmartMonitoring Backend</vt:lpstr>
      <vt:lpstr>Ende</vt:lpstr>
    </vt:vector>
  </TitlesOfParts>
  <Company>fb informatik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Webbasierte Anwendungen Vertiefung</dc:title>
  <dc:creator>Grit Behrens</dc:creator>
  <cp:lastModifiedBy>ffehring</cp:lastModifiedBy>
  <cp:revision>1639</cp:revision>
  <cp:lastPrinted>2018-10-10T09:07:39Z</cp:lastPrinted>
  <dcterms:created xsi:type="dcterms:W3CDTF">2012-10-02T05:58:35Z</dcterms:created>
  <dcterms:modified xsi:type="dcterms:W3CDTF">2019-10-15T07:27:20Z</dcterms:modified>
</cp:coreProperties>
</file>