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7"/>
  </p:notesMasterIdLst>
  <p:sldIdLst>
    <p:sldId id="300" r:id="rId3"/>
    <p:sldId id="257" r:id="rId4"/>
    <p:sldId id="279" r:id="rId5"/>
    <p:sldId id="275" r:id="rId6"/>
    <p:sldId id="274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5" r:id="rId16"/>
    <p:sldId id="296" r:id="rId17"/>
    <p:sldId id="288" r:id="rId18"/>
    <p:sldId id="294" r:id="rId19"/>
    <p:sldId id="289" r:id="rId20"/>
    <p:sldId id="290" r:id="rId21"/>
    <p:sldId id="297" r:id="rId22"/>
    <p:sldId id="298" r:id="rId23"/>
    <p:sldId id="292" r:id="rId24"/>
    <p:sldId id="293" r:id="rId25"/>
    <p:sldId id="299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28832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7435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03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05557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7770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053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0914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470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04875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384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4614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7421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7416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1585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74558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3000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601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987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260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0856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2458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8272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687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480" y="4343919"/>
            <a:ext cx="5487040" cy="4114366"/>
          </a:xfrm>
          <a:prstGeom prst="rect">
            <a:avLst/>
          </a:prstGeom>
          <a:noFill/>
          <a:ln>
            <a:noFill/>
          </a:ln>
        </p:spPr>
        <p:txBody>
          <a:bodyPr lIns="89225" tIns="44625" rIns="89225" bIns="44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68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_Titel einzeilig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100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_pi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2819400"/>
            <a:ext cx="3792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080000"/>
            <a:ext cx="8204400" cy="49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_lil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2819400"/>
            <a:ext cx="3792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080000"/>
            <a:ext cx="8204400" cy="49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_blau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2575" y="2817813"/>
            <a:ext cx="3794100" cy="36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080000"/>
            <a:ext cx="8204400" cy="49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57200" y="6566263"/>
            <a:ext cx="4905300" cy="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597577" y="6525344"/>
            <a:ext cx="294900" cy="2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57200" y="6549007"/>
            <a:ext cx="8445600" cy="2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_grü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2819400"/>
            <a:ext cx="3792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080000"/>
            <a:ext cx="8204400" cy="49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_grau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2819400"/>
            <a:ext cx="3792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080000"/>
            <a:ext cx="8204400" cy="49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  <a:defRPr sz="2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s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800"/>
              </a:spcAft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6549007"/>
            <a:ext cx="8445600" cy="2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609600" y="6525344"/>
            <a:ext cx="8445600" cy="2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_Titel zweizeilig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3006" y="1844824"/>
            <a:ext cx="8204400" cy="42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7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7200" y="6597352"/>
            <a:ext cx="8579400" cy="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tenfolie_orang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49800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eferentenfolie_pi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49800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ferentenfolie_lila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49800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Referentenfolie_türki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49800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Referentenfolie_oliv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49800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Referentenfolie_schwarz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0500" y="4751387"/>
            <a:ext cx="3387600" cy="21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-1" y="836612"/>
            <a:ext cx="2134800" cy="28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361600" y="1080000"/>
            <a:ext cx="6008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0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überschrif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838200"/>
            <a:ext cx="9144000" cy="5638800"/>
          </a:xfrm>
          <a:prstGeom prst="rect">
            <a:avLst/>
          </a:prstGeom>
          <a:solidFill>
            <a:srgbClr val="D8D8D8">
              <a:alpha val="776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800" y="228600"/>
            <a:ext cx="978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079500"/>
            <a:ext cx="8204400" cy="16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0"/>
              </a:spcBef>
              <a:spcAft>
                <a:spcPts val="600"/>
              </a:spcAft>
              <a:buClr>
                <a:srgbClr val="404040"/>
              </a:buClr>
              <a:buFont typeface="Arial"/>
              <a:buNone/>
              <a:defRPr sz="2000" b="1" i="0" u="none" strike="noStrike" cap="none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3139200" y="2700000"/>
            <a:ext cx="6008400" cy="37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53325" y="0"/>
            <a:ext cx="1490675" cy="85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 descr="Design_NEU_Logo2_mini.jp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-25"/>
            <a:ext cx="1160100" cy="838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m01-ifm-min.ad.fh-bielefeld.de/projects/smartmonitoring/wiki/Vorgaben_f%C3%BCr_die_Implementierung_der_REST_Schnittstell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auerschlaf.ad.fh-bielefeld.de:8080/SmartMonitoringTes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hyperlink" Target="http://rm01-ifm-min.ad.fh-bielefeld.de/projects/smartmonitoring/wiki/REST_Schnittstellenbeschreibungen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dauerschlaf.ad.fh-bielefeld.de:8080/SmartMonitoring" TargetMode="External"/><Relationship Id="rId7" Type="http://schemas.openxmlformats.org/officeDocument/2006/relationships/hyperlink" Target="http://rm01-ifm-min.ad.fh-bielefeld.de/projects/solarcomputinglab/wiki/Datenbankstruktur_V_3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rm01-ifm-min.ad.fh-bielefeld.de/projects/solarcomputinglab/wiki/SCL_Datenbankserver" TargetMode="External"/><Relationship Id="rId5" Type="http://schemas.openxmlformats.org/officeDocument/2006/relationships/hyperlink" Target="http://rm01-ifm-min.ad.fh-bielefeld.de/projects/smartmonitoring/issues" TargetMode="External"/><Relationship Id="rId4" Type="http://schemas.openxmlformats.org/officeDocument/2006/relationships/hyperlink" Target="http://rm01-ifm-min.ad.fh-bielefeld.de/projects/smartmonitoring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m01-ifm-min.ad.fh-bielefeld.de/projects/solarcomputinglab/wiki/Komponent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600" dirty="0" err="1" smtClean="0"/>
              <a:t>SmartMonitoring</a:t>
            </a:r>
            <a:r>
              <a:rPr lang="de-DE" sz="3600" dirty="0" smtClean="0"/>
              <a:t> Stand und Entwicklungsplan</a:t>
            </a:r>
            <a:endParaRPr lang="de-DE" sz="3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Ziele der Umstrukturierung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Klare Trennung von Zuständigkeiten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Vereinfachung des Verständnis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Bessere Wartbarkeit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Leichtere Erweiterbarkeit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Entwicklungsziel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3.4.0)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Datenbank (Ausschnitt)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0" y="1562400"/>
            <a:ext cx="9144000" cy="5967325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 flipV="1">
            <a:off x="-12600" y="5242560"/>
            <a:ext cx="7571640" cy="3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7559040" y="1562400"/>
            <a:ext cx="0" cy="369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Ziele der Umstrukturierung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Vereinfachung des Verständnis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Messwerte haltende Tabellen sind auf einen Blick zu erkennen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Installation, Komponenten, Monitore nur noch ObjektTypen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werden zu Messwerttypen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Vermeidung von Redundanzen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Typen von Messwerten können in verschiedenen Komponenten verwendet werden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Komponenten können in beliebigen Anlagentypen genutzt werden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Überarbeitung der Konfigurationsspeicherung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Speicherung in 5. Normalform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Werte nicht mehr base64 codiert speichern</a:t>
            </a: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Entwicklungsziel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3.4.0)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Datenbank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Ergänzung: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Oberfläche für die Konfiguration des Datensynchronisierung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Refactoring: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Klare Strukturierung in eigenen Code und Code von Frameworks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Detailverbesserungen: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Aktivitätsanzeige für länger dauernde Operationen (z.b. Login)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„Anlage hinzufügen“ klarer positioniert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Behebung diverser Anzeigefehler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Backend-Kommunikation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Überarbeitung der REST Schnittstellen (ResponseObjectBuilder)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Einheitliche Vorgaben für die Implementierung der Schnittstellen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rm01-ifm-min.ad.fh-bielefeld.de/projects/smartmonitoring/wiki/Vorgaben_f%C3%BCr_die_Implementierung_der_REST_Schnittstellen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lang="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Bisheriger Stand 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1.3.1) 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Anpassungen an Backend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Umstellung auf die neuen REST-Schnittstellen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Neuer Template-Manager (Drag &amp; Drop)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Entwicklungsziel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</a:t>
            </a:r>
            <a:r>
              <a:rPr lang="de-DE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200" i="1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.5.0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@GET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@Path("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getInstallationData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@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Produces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MediaType.TEXT_PLAIN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getInstallationData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(@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QueryParam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String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@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QueryParam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Integer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@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QueryParam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 String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"(";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 = ret + "{\n\"status\": \"" + "ok" + "\",\n</a:t>
            </a: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List&lt;Object[]&gt; paramList = this.em.createNativeQuery("SELECT * FROM " + "smartmonitoring.data_" + tblInstallation.getTblObservedObject().getId() + ";").getResultList</a:t>
            </a: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lang="da-DK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Insgesamt Codezeilen: 129</a:t>
            </a:r>
            <a:endParaRPr lang="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</a:t>
            </a: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Coderveränderung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1.3.x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getSets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(…) 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endParaRPr lang="de-DE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ResponseObjectBuilder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ResponseObjectBuilder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rob.setCallback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DE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DynamicTable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DynamicTable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this.em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this.utx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List&lt;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&lt;String,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dataList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dt.getData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orderby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startset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//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lang="de-DE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rob.addStatus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MyResponse.Status.OK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rob.add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ooid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ooid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rob.add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paramList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dataList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de-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DE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rob.toString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a-DK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Insgesamt Codezeilen: 53 (inkl. </a:t>
            </a:r>
            <a:r>
              <a:rPr lang="da-DK" sz="12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Fehlerbehandlung und erweiterter Funktionalität)</a:t>
            </a:r>
            <a:endParaRPr lang="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Beispiel </a:t>
            </a: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Coderveränderung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1.4.0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1.3.1 (07.12.2016)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Datenaustausch zwischen SmartMonitoring Instanzen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Vorbereitung Backend auf 1.4.0 (Parallelbetrieb)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1.4.0 (28.02.2017)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der aktuellen WebEngineering-Projekte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Komplettierung der neuen REST-Schnittstellen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1.5.0 (Juli 2017)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Vollständige Entfernung der alten REST-Schnittstellen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Entfernung der nicht mehr benötigten Teile aus Version 1.3.x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Entwicklungsplan </a:t>
            </a: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78674" y="2377440"/>
            <a:ext cx="3561806" cy="30218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ExchangeResource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1.3.1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sp>
        <p:nvSpPr>
          <p:cNvPr id="2" name="Abgerundetes Rechteck 1"/>
          <p:cNvSpPr/>
          <p:nvPr/>
        </p:nvSpPr>
        <p:spPr>
          <a:xfrm>
            <a:off x="531223" y="254290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SensorPi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6252754" y="330054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FH Server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56264" y="33724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Haus-</a:t>
            </a:r>
            <a:r>
              <a:rPr lang="de-DE" dirty="0" err="1" smtClean="0"/>
              <a:t>Raspi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531223" y="424152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SensorPi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" idx="3"/>
            <a:endCxn id="4" idx="1"/>
          </p:cNvCxnSpPr>
          <p:nvPr/>
        </p:nvCxnSpPr>
        <p:spPr>
          <a:xfrm>
            <a:off x="1445623" y="3000103"/>
            <a:ext cx="1310641" cy="82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9" idx="3"/>
            <a:endCxn id="4" idx="1"/>
          </p:cNvCxnSpPr>
          <p:nvPr/>
        </p:nvCxnSpPr>
        <p:spPr>
          <a:xfrm flipV="1">
            <a:off x="1445623" y="3829650"/>
            <a:ext cx="1310641" cy="86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78653" y="36757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3" name="Gleichschenkliges Dreieck 12"/>
          <p:cNvSpPr/>
          <p:nvPr/>
        </p:nvSpPr>
        <p:spPr>
          <a:xfrm>
            <a:off x="278674" y="1558800"/>
            <a:ext cx="3561806" cy="81864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016137" y="4580709"/>
            <a:ext cx="391886" cy="33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14" idx="4"/>
          </p:cNvCxnSpPr>
          <p:nvPr/>
        </p:nvCxnSpPr>
        <p:spPr>
          <a:xfrm flipH="1">
            <a:off x="5207726" y="4911634"/>
            <a:ext cx="4354" cy="58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 flipV="1">
            <a:off x="5016137" y="5016137"/>
            <a:ext cx="191589" cy="139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670664" y="3983538"/>
            <a:ext cx="1345473" cy="117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3713280" y="3829650"/>
            <a:ext cx="1207063" cy="101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rechts 22"/>
          <p:cNvSpPr/>
          <p:nvPr/>
        </p:nvSpPr>
        <p:spPr>
          <a:xfrm rot="16200000">
            <a:off x="5514701" y="4804954"/>
            <a:ext cx="239485" cy="31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>
            <a:stCxn id="23" idx="1"/>
            <a:endCxn id="3" idx="1"/>
          </p:cNvCxnSpPr>
          <p:nvPr/>
        </p:nvCxnSpPr>
        <p:spPr>
          <a:xfrm flipV="1">
            <a:off x="5634444" y="3757749"/>
            <a:ext cx="618310" cy="10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302683" y="5098868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InternetHotSpot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 rot="2399626">
            <a:off x="3692619" y="4573704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WebServiceCall</a:t>
            </a:r>
            <a:endParaRPr lang="de-DE" sz="1200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1" y="3932541"/>
            <a:ext cx="403233" cy="403233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479" y="3947942"/>
            <a:ext cx="1121761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2596790" y="3099926"/>
            <a:ext cx="4422319" cy="29969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Semester</a:t>
            </a:r>
            <a:endParaRPr lang="de-DE" dirty="0"/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Vorgehensmodell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sp>
        <p:nvSpPr>
          <p:cNvPr id="2" name="Abgerundetes Rechteck 1"/>
          <p:cNvSpPr/>
          <p:nvPr/>
        </p:nvSpPr>
        <p:spPr>
          <a:xfrm>
            <a:off x="2886256" y="2572833"/>
            <a:ext cx="1858817" cy="400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886255" y="3226426"/>
            <a:ext cx="1858817" cy="400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Teil-Projektdefinition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063296" y="277313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225600" y="3767597"/>
            <a:ext cx="1858818" cy="4005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Projektausgabe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834639" y="4327024"/>
            <a:ext cx="2640739" cy="402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Begleitete Projektbearbeitung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287349" y="5629355"/>
            <a:ext cx="1735319" cy="402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3287348" y="4886869"/>
            <a:ext cx="1735319" cy="4026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Projektbeurteilung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287348" y="207190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Projektstand</a:t>
            </a:r>
            <a:endParaRPr lang="de-DE" dirty="0"/>
          </a:p>
        </p:txBody>
      </p:sp>
      <p:cxnSp>
        <p:nvCxnSpPr>
          <p:cNvPr id="14" name="Gerade Verbindung mit Pfeil 13"/>
          <p:cNvCxnSpPr>
            <a:endCxn id="2" idx="0"/>
          </p:cNvCxnSpPr>
          <p:nvPr/>
        </p:nvCxnSpPr>
        <p:spPr>
          <a:xfrm flipH="1">
            <a:off x="3815665" y="2383282"/>
            <a:ext cx="1" cy="18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54607" y="259885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FSP-Anforderungen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662535" y="2598856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Strukturanforderungen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4841965" y="2752745"/>
            <a:ext cx="82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" idx="2"/>
            <a:endCxn id="4" idx="0"/>
          </p:cNvCxnSpPr>
          <p:nvPr/>
        </p:nvCxnSpPr>
        <p:spPr>
          <a:xfrm flipH="1">
            <a:off x="3815664" y="2973427"/>
            <a:ext cx="1" cy="25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2"/>
            <a:endCxn id="8" idx="0"/>
          </p:cNvCxnSpPr>
          <p:nvPr/>
        </p:nvCxnSpPr>
        <p:spPr>
          <a:xfrm>
            <a:off x="3815664" y="3627020"/>
            <a:ext cx="339345" cy="1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2"/>
            <a:endCxn id="9" idx="0"/>
          </p:cNvCxnSpPr>
          <p:nvPr/>
        </p:nvCxnSpPr>
        <p:spPr>
          <a:xfrm>
            <a:off x="4155009" y="4168191"/>
            <a:ext cx="0" cy="15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9" idx="2"/>
            <a:endCxn id="11" idx="0"/>
          </p:cNvCxnSpPr>
          <p:nvPr/>
        </p:nvCxnSpPr>
        <p:spPr>
          <a:xfrm flipH="1">
            <a:off x="4155008" y="4729654"/>
            <a:ext cx="1" cy="1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155007" y="5322256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erfolgreich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11" idx="2"/>
            <a:endCxn id="10" idx="0"/>
          </p:cNvCxnSpPr>
          <p:nvPr/>
        </p:nvCxnSpPr>
        <p:spPr>
          <a:xfrm>
            <a:off x="4155008" y="5289499"/>
            <a:ext cx="1" cy="3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10" idx="3"/>
          </p:cNvCxnSpPr>
          <p:nvPr/>
        </p:nvCxnSpPr>
        <p:spPr>
          <a:xfrm flipH="1" flipV="1">
            <a:off x="4405731" y="2229394"/>
            <a:ext cx="616937" cy="3601276"/>
          </a:xfrm>
          <a:prstGeom prst="bentConnector3">
            <a:avLst>
              <a:gd name="adj1" fmla="val -476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872874" y="506951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  <a:r>
              <a:rPr lang="de-DE" dirty="0" smtClean="0"/>
              <a:t>icht erfolgreich</a:t>
            </a:r>
            <a:endParaRPr lang="de-DE" dirty="0"/>
          </a:p>
        </p:txBody>
      </p:sp>
      <p:cxnSp>
        <p:nvCxnSpPr>
          <p:cNvPr id="40" name="Gewinkelte Verbindung 39"/>
          <p:cNvCxnSpPr>
            <a:stCxn id="11" idx="1"/>
            <a:endCxn id="2" idx="1"/>
          </p:cNvCxnSpPr>
          <p:nvPr/>
        </p:nvCxnSpPr>
        <p:spPr>
          <a:xfrm rot="10800000">
            <a:off x="2886256" y="2773130"/>
            <a:ext cx="401092" cy="2315054"/>
          </a:xfrm>
          <a:prstGeom prst="bentConnector3">
            <a:avLst>
              <a:gd name="adj1" fmla="val 308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5970744" y="3072537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Semester</a:t>
            </a:r>
            <a:endParaRPr lang="de-DE" dirty="0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8100455" y="1994263"/>
            <a:ext cx="0" cy="4258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 rot="5400000">
            <a:off x="7819659" y="374256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Wartung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 rot="5400000">
            <a:off x="6725543" y="3742569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Review / Versionsbildung</a:t>
            </a:r>
            <a:endParaRPr lang="de-DE" dirty="0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889814" y="4528458"/>
            <a:ext cx="194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20068" y="4235343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Change-Management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Unterrichts-, Bachelor-, Master- oder Forschungsprojekte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Unterschiedliche Anforderungen und Einflussnahme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Grundsätzliche Vorgaben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Integrationsfähigkeit (Vorhandene Technologien nutzen)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Selbstverwaltet (Vorgehensmodell, Zeitplan,…)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Kurze Laufzeit (1. Semester, wg. Unterricht und wechselnden SHKs)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Teilprojekte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Zielsetzung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 / Backend / Teilprojekte - Trennung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Komponenten: Bisheriger Stand und aktuelle Entwicklungen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Datenbank: Bisheriger Stand und aktuelle Entwicklungen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Frontend: Bisheriger Stand und aktuelle Entwicklungen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Entwicklungsplan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Forschungs- und Studierenden-integrierte Softwareentwicklung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Datenzugriffspunkte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Inhalte</a:t>
            </a:r>
            <a:endParaRPr lang="de" dirty="0"/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Teilprojekte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7200" y="2407920"/>
            <a:ext cx="1780903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Wartungsprojekt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99980" y="2406465"/>
            <a:ext cx="3844836" cy="4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Semesterprojekte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171088" y="2404976"/>
            <a:ext cx="1650277" cy="41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Abschlussprojekte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1347652" y="1802208"/>
            <a:ext cx="14327" cy="435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82947" y="1515139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Master-</a:t>
            </a:r>
            <a:r>
              <a:rPr lang="de-DE" dirty="0" err="1" smtClean="0"/>
              <a:t>Branch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199980" y="2881116"/>
            <a:ext cx="148045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Fehlererfassung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754462" y="2881116"/>
            <a:ext cx="191588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Anlagenvisualisierung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>
            <a:off x="365760" y="5425440"/>
            <a:ext cx="8295840" cy="87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0" y="547047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SS2017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-49830" y="512637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WS2016/2017</a:t>
            </a:r>
            <a:endParaRPr lang="de-DE" dirty="0"/>
          </a:p>
        </p:txBody>
      </p:sp>
      <p:cxnSp>
        <p:nvCxnSpPr>
          <p:cNvPr id="20" name="Gerader Verbinder 19"/>
          <p:cNvCxnSpPr>
            <a:stCxn id="13" idx="2"/>
          </p:cNvCxnSpPr>
          <p:nvPr/>
        </p:nvCxnSpPr>
        <p:spPr>
          <a:xfrm>
            <a:off x="3940209" y="3185916"/>
            <a:ext cx="0" cy="130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1319592" y="4489268"/>
            <a:ext cx="2620617" cy="72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14" idx="2"/>
          </p:cNvCxnSpPr>
          <p:nvPr/>
        </p:nvCxnSpPr>
        <p:spPr>
          <a:xfrm>
            <a:off x="5712405" y="3185916"/>
            <a:ext cx="28059" cy="130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319592" y="4489268"/>
            <a:ext cx="4420872" cy="72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6744372" y="2878139"/>
            <a:ext cx="300444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7171091" y="2875195"/>
            <a:ext cx="914400" cy="31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SmileGui</a:t>
            </a:r>
            <a:endParaRPr lang="de-DE" dirty="0"/>
          </a:p>
        </p:txBody>
      </p:sp>
      <p:cxnSp>
        <p:nvCxnSpPr>
          <p:cNvPr id="34" name="Gerader Verbinder 33"/>
          <p:cNvCxnSpPr>
            <a:stCxn id="32" idx="2"/>
          </p:cNvCxnSpPr>
          <p:nvPr/>
        </p:nvCxnSpPr>
        <p:spPr>
          <a:xfrm>
            <a:off x="7628291" y="3185917"/>
            <a:ext cx="0" cy="1303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1347652" y="4489269"/>
            <a:ext cx="6280639" cy="87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305893" y="2406465"/>
            <a:ext cx="822661" cy="41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FSP</a:t>
            </a:r>
            <a:endParaRPr lang="de-DE" dirty="0"/>
          </a:p>
        </p:txBody>
      </p:sp>
      <p:cxnSp>
        <p:nvCxnSpPr>
          <p:cNvPr id="43" name="Gerader Verbinder 42"/>
          <p:cNvCxnSpPr>
            <a:stCxn id="38" idx="2"/>
          </p:cNvCxnSpPr>
          <p:nvPr/>
        </p:nvCxnSpPr>
        <p:spPr>
          <a:xfrm flipH="1">
            <a:off x="2717074" y="2821578"/>
            <a:ext cx="150" cy="34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1347653" y="3171441"/>
            <a:ext cx="1369421" cy="2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2699807" y="3717140"/>
            <a:ext cx="0" cy="8809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7" idx="0"/>
          </p:cNvCxnSpPr>
          <p:nvPr/>
        </p:nvCxnSpPr>
        <p:spPr>
          <a:xfrm>
            <a:off x="1347650" y="2095856"/>
            <a:ext cx="3774748" cy="3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8" idx="0"/>
          </p:cNvCxnSpPr>
          <p:nvPr/>
        </p:nvCxnSpPr>
        <p:spPr>
          <a:xfrm>
            <a:off x="1347651" y="1898469"/>
            <a:ext cx="6648576" cy="5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1361979" y="3579223"/>
            <a:ext cx="1337828" cy="137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Anforderungen des IFE?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Dauerhafte Zugriffe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Anwendungen immer den REST-Webservice nutzen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Berechtigungsprüfung, Sortierung, JSON-Format, Anzahl-Beschränkung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Unabhängig vom Datenbankschema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Kurzzeitige Zugriffe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Spezielle Views für den Datenzugriff</a:t>
            </a: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 schreiben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 nur über den REST-Webservice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den Importer, mit Sicherheits-, Plausibilitäts- und Log-Funktionen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Datenzugriffspunkte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Vorgehen zum Datenzugriff</a:t>
            </a:r>
          </a:p>
          <a:p>
            <a:pPr marL="730250" lvl="1" indent="-342900">
              <a:spcAft>
                <a:spcPts val="100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 Frontend aufrufen z.B.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dauerschlaf.ad.fh-bielefeld.de:8080/SmartMonitoringTest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730250" lvl="1" indent="-342900">
              <a:spcAft>
                <a:spcPts val="100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gewünschten Gerät gehen</a:t>
            </a:r>
          </a:p>
          <a:p>
            <a:pPr marL="730250" lvl="1" indent="-342900">
              <a:spcAft>
                <a:spcPts val="100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 den Reiter „Komponentendetails“</a:t>
            </a:r>
          </a:p>
          <a:p>
            <a:pPr marL="730250" lvl="1" indent="-342900">
              <a:spcAft>
                <a:spcPts val="1000"/>
              </a:spcAft>
              <a:buClr>
                <a:schemeClr val="dk1"/>
              </a:buClr>
              <a:buFont typeface="+mj-lt"/>
              <a:buAutoNum type="arabicPeriod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 „Datenzugriff“ befindet sich der Link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Beschreibung von Optionen zum Datenabruf unter:</a:t>
            </a:r>
          </a:p>
          <a:p>
            <a:pPr marL="387350" lvl="1" indent="0">
              <a:spcAft>
                <a:spcPts val="1000"/>
              </a:spcAft>
              <a:buClr>
                <a:schemeClr val="dk1"/>
              </a:buClr>
              <a:buNone/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rm01-ifm-min.ad.fh-bielefeld.de/projects/smartmonitoring/wiki/REST_Schnittstellenbeschreibungen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Datenzugriffspunkte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</a:t>
            </a:r>
            <a:endParaRPr lang="de-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Aktuelle Produktivumgebung: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</a:t>
            </a:r>
            <a:r>
              <a:rPr lang="de-DE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de-DE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dauerschlaf.ad.fh-bielefeld.de:8080/SmartMonitoring</a:t>
            </a:r>
            <a:r>
              <a:rPr lang="de-DE" sz="1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de-DE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-D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SmartMonitoring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Anleitungen / Informationen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rm01-ifm-min.ad.fh-bielefeld.de/projects/smartmonitoring/wiki</a:t>
            </a:r>
            <a:endParaRPr lang="de-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Fehlermeldungen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</a:t>
            </a: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rm01-ifm-min.ad.fh-bielefeld.de/projects/smartmonitoring/issues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Datenbankserver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rm01-ifm-min.ad.fh-bielefeld.de/projects/solarcomputinglab/wiki/SCL_Datenbankserver</a:t>
            </a:r>
            <a:endParaRPr lang="de-DE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Datenbankstruktur (ER-Diagramm, Changelog, Migrationshinweise)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-DE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rm01-ifm-min.ad.fh-bielefeld.de/projects/solarcomputinglab/wiki/Datenbankstruktur_V_30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5850" lvl="2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Wichtige Links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Fokussierung auf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Effiziente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Kommunikation und Speicherung 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aller Datentypen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Universell einsatzfähige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Datenbank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Übersichtliche, auf ein Gerät bezogene Datenhaltung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von Messwerttypen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von Komponententypen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Einheitliche Zugriffswege auf die Daten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Zielsetzung</a:t>
            </a:r>
            <a:endParaRPr lang="de" dirty="0"/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 Fokussierung auf: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Verwaltung von Anlagen und Komponenten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Zuordnen von Messwerten zu Komponenten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Anzeige von Messwerten und Visualisierung dieser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Einstellungen und starten von Synchronisierungsaufgaben</a:t>
            </a:r>
          </a:p>
          <a:p>
            <a:pPr marL="685800" lvl="1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</a:pPr>
            <a:endParaRPr lang="de-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dirty="0" smtClean="0"/>
              <a:t>Zielsetzung</a:t>
            </a:r>
            <a:endParaRPr lang="de" dirty="0"/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 Koplung zwischen Frontend / Backend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Teilprojekte müssen Backend-Technologie des SM verwenden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Teilprojekte können Frontend-Technologie des SM verwenden</a:t>
            </a:r>
          </a:p>
          <a:p>
            <a:pPr marL="285750" lvl="0" indent="-29845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Häufig verwendete Implementierungen als „Bascis“-Projekte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None/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Versionierung: Backend 3.3.x passend zu Frontend 1.3.x</a:t>
            </a: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None/>
            </a:pPr>
            <a:endParaRPr lang="d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Aktuelle Informationen hier: </a:t>
            </a: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rm01-ifm-min.ad.fh-bielefeld.de/projects/solarcomputinglab/wiki/Komponenten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 / Backend / Teilprojekte - Trennung</a:t>
            </a: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Bisheriger Stand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1.3.x)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Komponenten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0" y="1558800"/>
            <a:ext cx="9144000" cy="5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Entwicklungsziel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1.4.0)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Komponenten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0" y="1484773"/>
            <a:ext cx="9144000" cy="53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Ziele der Umstrukturierung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Klare Trennung von Zuständigkeiten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Vereinfachung des Verständnis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Bessere Wartbarkeit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Leichtere Erweiterbarkeit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Entwicklungsziel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1.4.0)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Komponenten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62400"/>
            <a:ext cx="8204400" cy="453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Ziele der Umstrukturierung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Klare Trennung von Zuständigkeiten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Vereinfachung des Verständnis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Bessere Wartbarkeit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r>
              <a:rPr lang="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Leichtere Erweiterbarkeit</a:t>
            </a:r>
          </a:p>
          <a:p>
            <a:pPr marL="685800" lvl="1" indent="-298450">
              <a:spcAft>
                <a:spcPts val="1000"/>
              </a:spcAft>
              <a:buClr>
                <a:schemeClr val="dk1"/>
              </a:buClr>
            </a:pPr>
            <a:endParaRPr lang="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080000"/>
            <a:ext cx="82044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</a:pP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Bisheriger Stand </a:t>
            </a:r>
            <a:r>
              <a:rPr lang="de-DE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(Version 3.3.x) </a:t>
            </a:r>
            <a:r>
              <a:rPr lang="de-D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Datenbank (Ausschnitt)</a:t>
            </a:r>
            <a:endParaRPr lang="de-D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2855" y="313392"/>
            <a:ext cx="6957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" sz="2800" b="1">
                <a:solidFill>
                  <a:srgbClr val="77933C"/>
                </a:solidFill>
              </a:rPr>
              <a:t>Smart Monitoring System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5" y="0"/>
            <a:ext cx="833991" cy="83399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800"/>
            <a:ext cx="9144000" cy="54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H_Master_Fußzeil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Bildschirmpräsentation (4:3)</PresentationFormat>
  <Paragraphs>230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Verdana</vt:lpstr>
      <vt:lpstr>simple-light-2</vt:lpstr>
      <vt:lpstr>FH_Master_Fußzeilen</vt:lpstr>
      <vt:lpstr>PowerPoint-Präsentation</vt:lpstr>
      <vt:lpstr>Inhalte</vt:lpstr>
      <vt:lpstr>Zielsetzung</vt:lpstr>
      <vt:lpstr>Zielsetzung</vt:lpstr>
      <vt:lpstr>Frontend / Backend / Teilprojekte - Trennung</vt:lpstr>
      <vt:lpstr>Bisheriger Stand (Version 1.3.x) : Komponenten</vt:lpstr>
      <vt:lpstr>Entwicklungsziel (Version 1.4.0) : Komponenten</vt:lpstr>
      <vt:lpstr>Entwicklungsziel (Version 1.4.0) : Komponenten</vt:lpstr>
      <vt:lpstr>Bisheriger Stand (Version 3.3.x) : Datenbank (Ausschnitt)</vt:lpstr>
      <vt:lpstr>Entwicklungsziel (Version 3.4.0) : Datenbank (Ausschnitt)</vt:lpstr>
      <vt:lpstr>Entwicklungsziel (Version 3.4.0) : Datenbank</vt:lpstr>
      <vt:lpstr>Bisheriger Stand (Version 1.3.1) : Frontend</vt:lpstr>
      <vt:lpstr>Entwicklungsziel (Version 1.5.0) : Frontend</vt:lpstr>
      <vt:lpstr>Beispiel Coderveränderung: SmartMonitoring 1.3.x</vt:lpstr>
      <vt:lpstr>Beispiel Coderveränderung: SmartMonitoring 1.4.0</vt:lpstr>
      <vt:lpstr>Entwicklungsplan SmartMonitoring</vt:lpstr>
      <vt:lpstr>ExchangeResource 1.3.1</vt:lpstr>
      <vt:lpstr>Vorgehensmodell</vt:lpstr>
      <vt:lpstr>Teilprojekte</vt:lpstr>
      <vt:lpstr>Teilprojekte</vt:lpstr>
      <vt:lpstr>Anforderungen des IFE?</vt:lpstr>
      <vt:lpstr>Datenzugriffspunkte</vt:lpstr>
      <vt:lpstr>Datenzugriffspunkte</vt:lpstr>
      <vt:lpstr>Wichtige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Computing Lab </dc:title>
  <cp:lastModifiedBy>ffehring</cp:lastModifiedBy>
  <cp:revision>145</cp:revision>
  <dcterms:modified xsi:type="dcterms:W3CDTF">2016-12-07T15:04:03Z</dcterms:modified>
</cp:coreProperties>
</file>