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6" r:id="rId5"/>
    <p:sldId id="289" r:id="rId6"/>
    <p:sldId id="258" r:id="rId7"/>
    <p:sldId id="277" r:id="rId8"/>
    <p:sldId id="272" r:id="rId9"/>
    <p:sldId id="278" r:id="rId10"/>
    <p:sldId id="280" r:id="rId11"/>
    <p:sldId id="259" r:id="rId12"/>
    <p:sldId id="281" r:id="rId13"/>
    <p:sldId id="282" r:id="rId14"/>
    <p:sldId id="264" r:id="rId15"/>
    <p:sldId id="283" r:id="rId16"/>
    <p:sldId id="284" r:id="rId17"/>
    <p:sldId id="285" r:id="rId18"/>
    <p:sldId id="286" r:id="rId19"/>
    <p:sldId id="290" r:id="rId20"/>
    <p:sldId id="287" r:id="rId21"/>
    <p:sldId id="288" r:id="rId22"/>
    <p:sldId id="291" r:id="rId23"/>
    <p:sldId id="29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7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2848"/>
            <a:ext cx="10515600" cy="70558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09785"/>
            <a:ext cx="10515600" cy="506717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375" y="224448"/>
            <a:ext cx="10515600" cy="5727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743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078892"/>
            <a:ext cx="5157787" cy="411077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0612" y="11743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078892"/>
            <a:ext cx="5183188" cy="411077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495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08817"/>
            <a:ext cx="10515600" cy="62742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45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8587" y="95086"/>
            <a:ext cx="11934825" cy="9906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201003"/>
            <a:ext cx="10515600" cy="611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91603"/>
            <a:ext cx="10515600" cy="498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91DD-4CB9-4EB0-9EBB-6331CFC2C934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6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3" y="0"/>
            <a:ext cx="12003234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60436" y="2586182"/>
            <a:ext cx="5532582" cy="1450109"/>
          </a:xfrm>
          <a:prstGeom prst="rect">
            <a:avLst/>
          </a:prstGeom>
          <a:solidFill>
            <a:srgbClr val="00A7E2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SmartMonitoring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Aktueller Entwicklungsstand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Datenvisualisierung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Bisherige Anforderungen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36104" y="2078892"/>
            <a:ext cx="5361471" cy="4110771"/>
          </a:xfrm>
        </p:spPr>
        <p:txBody>
          <a:bodyPr/>
          <a:lstStyle/>
          <a:p>
            <a:r>
              <a:rPr lang="de-DE" dirty="0"/>
              <a:t>Mittlere </a:t>
            </a:r>
            <a:r>
              <a:rPr lang="de-DE" dirty="0" smtClean="0"/>
              <a:t>Datenmenge</a:t>
            </a:r>
          </a:p>
          <a:p>
            <a:r>
              <a:rPr lang="de-DE" dirty="0" smtClean="0"/>
              <a:t>Anzeige von Kennlinien-Daten</a:t>
            </a:r>
            <a:endParaRPr lang="de-DE" dirty="0"/>
          </a:p>
          <a:p>
            <a:pPr lvl="1"/>
            <a:r>
              <a:rPr lang="de-DE" dirty="0" smtClean="0"/>
              <a:t>Tabellenform</a:t>
            </a:r>
            <a:endParaRPr lang="de-DE" dirty="0"/>
          </a:p>
          <a:p>
            <a:pPr lvl="1"/>
            <a:r>
              <a:rPr lang="de-DE" dirty="0" smtClean="0"/>
              <a:t>Liniendiagram</a:t>
            </a:r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6172199" y="2078892"/>
            <a:ext cx="5444657" cy="4110771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Hohe </a:t>
            </a:r>
            <a:r>
              <a:rPr lang="de-DE" dirty="0"/>
              <a:t>Datenmenge</a:t>
            </a:r>
          </a:p>
          <a:p>
            <a:r>
              <a:rPr lang="de-DE" dirty="0" smtClean="0"/>
              <a:t>Anzeige von beliebigen Daten</a:t>
            </a:r>
          </a:p>
          <a:p>
            <a:pPr lvl="1"/>
            <a:r>
              <a:rPr lang="de-DE" dirty="0" smtClean="0"/>
              <a:t>Tabellenform</a:t>
            </a:r>
          </a:p>
          <a:p>
            <a:pPr lvl="1"/>
            <a:r>
              <a:rPr lang="de-DE" dirty="0" smtClean="0"/>
              <a:t>Liniendiagram</a:t>
            </a:r>
          </a:p>
          <a:p>
            <a:pPr lvl="1"/>
            <a:r>
              <a:rPr lang="de-DE" dirty="0" smtClean="0"/>
              <a:t>Balkendiagram</a:t>
            </a:r>
          </a:p>
          <a:p>
            <a:pPr lvl="1"/>
            <a:r>
              <a:rPr lang="de-DE" dirty="0" smtClean="0"/>
              <a:t>Tortendiagram</a:t>
            </a:r>
          </a:p>
          <a:p>
            <a:r>
              <a:rPr lang="de-DE" dirty="0" smtClean="0"/>
              <a:t>Filtern</a:t>
            </a:r>
          </a:p>
          <a:p>
            <a:pPr lvl="1"/>
            <a:r>
              <a:rPr lang="de-DE" dirty="0" smtClean="0"/>
              <a:t>Dynamische Einschränkungen</a:t>
            </a:r>
          </a:p>
          <a:p>
            <a:r>
              <a:rPr lang="de-DE" dirty="0" smtClean="0"/>
              <a:t>Gruppieren</a:t>
            </a:r>
          </a:p>
          <a:p>
            <a:pPr lvl="1"/>
            <a:r>
              <a:rPr lang="de-DE" dirty="0" smtClean="0"/>
              <a:t>Z.B. Bauschäden X und Y aus Jahr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3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05" y="1540468"/>
            <a:ext cx="9401175" cy="4867275"/>
          </a:xfrm>
          <a:prstGeom prst="rect">
            <a:avLst/>
          </a:prstGeom>
        </p:spPr>
      </p:pic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841375" y="224448"/>
            <a:ext cx="10515600" cy="57272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Datenvisualisierung – Alte Version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72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841375" y="224448"/>
            <a:ext cx="10515600" cy="57272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Datenvisualisierung – Aktueller Stand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218" y="1909846"/>
            <a:ext cx="7692188" cy="316308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0" y="1130618"/>
            <a:ext cx="3280558" cy="53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Mediengallerie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Bisherige Anforderungen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3224" y="2078892"/>
            <a:ext cx="5544351" cy="4110771"/>
          </a:xfrm>
        </p:spPr>
        <p:txBody>
          <a:bodyPr/>
          <a:lstStyle/>
          <a:p>
            <a:r>
              <a:rPr lang="de-DE" dirty="0" smtClean="0"/>
              <a:t>Anzeige von Bildern</a:t>
            </a:r>
          </a:p>
          <a:p>
            <a:r>
              <a:rPr lang="de-DE" dirty="0" smtClean="0"/>
              <a:t>Filtern nach Metadaten</a:t>
            </a:r>
          </a:p>
          <a:p>
            <a:r>
              <a:rPr lang="de-DE" dirty="0" smtClean="0"/>
              <a:t>Bearbeitungsmöglichkeiten</a:t>
            </a:r>
            <a:endParaRPr lang="de-DE" dirty="0"/>
          </a:p>
          <a:p>
            <a:pPr lvl="1"/>
            <a:r>
              <a:rPr lang="de-DE" dirty="0" smtClean="0"/>
              <a:t>Festlegen des zugehörigen Objekts</a:t>
            </a:r>
          </a:p>
          <a:p>
            <a:pPr lvl="1"/>
            <a:r>
              <a:rPr lang="de-DE" dirty="0" smtClean="0"/>
              <a:t>Medien Verknüpfen</a:t>
            </a:r>
          </a:p>
          <a:p>
            <a:pPr lvl="1"/>
            <a:r>
              <a:rPr lang="de-DE" dirty="0" err="1" smtClean="0"/>
              <a:t>Tagging</a:t>
            </a:r>
            <a:r>
              <a:rPr lang="de-DE" dirty="0" smtClean="0"/>
              <a:t> mit einfachen Markierungen (Rechtecke)</a:t>
            </a:r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6172199" y="2078892"/>
            <a:ext cx="5444657" cy="4110771"/>
          </a:xfrm>
        </p:spPr>
        <p:txBody>
          <a:bodyPr>
            <a:normAutofit/>
          </a:bodyPr>
          <a:lstStyle/>
          <a:p>
            <a:r>
              <a:rPr lang="de-DE" dirty="0" smtClean="0"/>
              <a:t>Anzeige von Bildern</a:t>
            </a:r>
            <a:endParaRPr lang="de-DE" dirty="0"/>
          </a:p>
          <a:p>
            <a:r>
              <a:rPr lang="de-DE" dirty="0" smtClean="0"/>
              <a:t>Filtern nach Metadaten</a:t>
            </a:r>
          </a:p>
          <a:p>
            <a:r>
              <a:rPr lang="de-DE" dirty="0" smtClean="0"/>
              <a:t>Bearbeitungsmöglichkeiten</a:t>
            </a:r>
          </a:p>
          <a:p>
            <a:pPr lvl="1"/>
            <a:r>
              <a:rPr lang="de-DE" dirty="0"/>
              <a:t>Festlegen des zugehörigen Objekts</a:t>
            </a:r>
          </a:p>
          <a:p>
            <a:pPr lvl="1"/>
            <a:r>
              <a:rPr lang="de-DE" dirty="0"/>
              <a:t>Medien Verknüpfen</a:t>
            </a:r>
          </a:p>
          <a:p>
            <a:pPr lvl="1"/>
            <a:r>
              <a:rPr lang="de-DE" dirty="0" err="1"/>
              <a:t>Tagging</a:t>
            </a:r>
            <a:r>
              <a:rPr lang="de-DE" dirty="0"/>
              <a:t> mit </a:t>
            </a:r>
            <a:r>
              <a:rPr lang="de-DE" dirty="0" smtClean="0"/>
              <a:t>komplexeren Markierungen (Multipolygone)</a:t>
            </a:r>
          </a:p>
          <a:p>
            <a:pPr lvl="1"/>
            <a:r>
              <a:rPr lang="de-DE" dirty="0" smtClean="0"/>
              <a:t>Anbindung der Erkennung von Wärmebrücken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Medieneditor – Alte Version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785"/>
            <a:ext cx="9553575" cy="47625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318" y="3435834"/>
            <a:ext cx="4434237" cy="312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Medieneditor – Aktueller Stand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085850"/>
            <a:ext cx="9658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Datenanzeige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Bisherige Anforderungen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3224" y="2078892"/>
            <a:ext cx="5544351" cy="4110771"/>
          </a:xfrm>
        </p:spPr>
        <p:txBody>
          <a:bodyPr/>
          <a:lstStyle/>
          <a:p>
            <a:r>
              <a:rPr lang="de-DE" dirty="0" smtClean="0"/>
              <a:t>-</a:t>
            </a:r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6172199" y="2078892"/>
            <a:ext cx="5444657" cy="4110771"/>
          </a:xfrm>
        </p:spPr>
        <p:txBody>
          <a:bodyPr>
            <a:normAutofit/>
          </a:bodyPr>
          <a:lstStyle/>
          <a:p>
            <a:r>
              <a:rPr lang="de-DE" dirty="0" smtClean="0"/>
              <a:t>Anzeige der aktuellen Messwerte</a:t>
            </a:r>
          </a:p>
          <a:p>
            <a:r>
              <a:rPr lang="de-DE" dirty="0" smtClean="0"/>
              <a:t>Besonders Nutzerfreundlich</a:t>
            </a:r>
          </a:p>
          <a:p>
            <a:r>
              <a:rPr lang="de-DE" dirty="0" smtClean="0"/>
              <a:t>Weiterleitung zur Erfassungsseite</a:t>
            </a:r>
          </a:p>
          <a:p>
            <a:r>
              <a:rPr lang="de-DE" dirty="0" smtClean="0"/>
              <a:t>Historie bei Bedarf aufrufbar</a:t>
            </a:r>
          </a:p>
          <a:p>
            <a:r>
              <a:rPr lang="de-DE" dirty="0" smtClean="0"/>
              <a:t>Konfigurierbar in Datenauswahl und Darstellung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3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Datenanzeige</a:t>
            </a:r>
            <a:r>
              <a:rPr lang="de-DE" dirty="0" smtClean="0"/>
              <a:t> – Aktueller Stand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5769"/>
            <a:ext cx="96583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Userinterface Update und Absicherung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Bisherige Anforderungen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3224" y="2078892"/>
            <a:ext cx="5544351" cy="4110771"/>
          </a:xfrm>
        </p:spPr>
        <p:txBody>
          <a:bodyPr/>
          <a:lstStyle/>
          <a:p>
            <a:r>
              <a:rPr lang="de-DE" dirty="0" smtClean="0"/>
              <a:t>Überarbeitung sämtlicher Seiten für bessere Wartbarkeit mit höherer Wiederverwendung</a:t>
            </a:r>
          </a:p>
          <a:p>
            <a:r>
              <a:rPr lang="de-DE" dirty="0" smtClean="0"/>
              <a:t>Benutzerfreundlichere Darstellung</a:t>
            </a:r>
          </a:p>
          <a:p>
            <a:r>
              <a:rPr lang="de-DE" dirty="0" smtClean="0"/>
              <a:t>Login-Mechanismus und Berechtigungssteuerung</a:t>
            </a:r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6172199" y="2078892"/>
            <a:ext cx="5444657" cy="4110771"/>
          </a:xfrm>
        </p:spPr>
        <p:txBody>
          <a:bodyPr>
            <a:normAutofit/>
          </a:bodyPr>
          <a:lstStyle/>
          <a:p>
            <a:r>
              <a:rPr lang="de-DE" dirty="0" smtClean="0"/>
              <a:t>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Laufende Tätigkeiten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454586" y="1766169"/>
            <a:ext cx="72828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smtClean="0"/>
              <a:t>Laufende Tätigkeiten</a:t>
            </a:r>
            <a:endParaRPr lang="de-DE" sz="6600" dirty="0"/>
          </a:p>
        </p:txBody>
      </p:sp>
      <p:sp>
        <p:nvSpPr>
          <p:cNvPr id="5" name="Textfeld 4"/>
          <p:cNvSpPr txBox="1"/>
          <p:nvPr/>
        </p:nvSpPr>
        <p:spPr>
          <a:xfrm>
            <a:off x="1165483" y="3104017"/>
            <a:ext cx="9861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(Das was wir mal so eben nebenbei machen ;))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7100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95086"/>
            <a:ext cx="11934825" cy="990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3170" y="230106"/>
            <a:ext cx="10515600" cy="72056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und Einsatzbereiche</a:t>
            </a:r>
            <a:endParaRPr lang="de-DE" dirty="0" smtClean="0"/>
          </a:p>
          <a:p>
            <a:r>
              <a:rPr lang="de-DE" dirty="0" smtClean="0"/>
              <a:t>Funktionsumfang</a:t>
            </a:r>
            <a:endParaRPr lang="de-DE" dirty="0" smtClean="0"/>
          </a:p>
          <a:p>
            <a:pPr lvl="1"/>
            <a:r>
              <a:rPr lang="de-DE" dirty="0" smtClean="0"/>
              <a:t>Fertige Funktionalitäten</a:t>
            </a:r>
          </a:p>
          <a:p>
            <a:pPr lvl="1"/>
            <a:r>
              <a:rPr lang="de-DE" dirty="0" smtClean="0"/>
              <a:t>Dateiupload</a:t>
            </a:r>
          </a:p>
          <a:p>
            <a:pPr lvl="1"/>
            <a:r>
              <a:rPr lang="de-DE" dirty="0" smtClean="0"/>
              <a:t>Datenvisualisierung</a:t>
            </a:r>
          </a:p>
          <a:p>
            <a:pPr lvl="1"/>
            <a:r>
              <a:rPr lang="de-DE" dirty="0" err="1" smtClean="0"/>
              <a:t>Mediengallerie</a:t>
            </a:r>
            <a:r>
              <a:rPr lang="de-DE" dirty="0" smtClean="0"/>
              <a:t> / Medieneditor</a:t>
            </a:r>
          </a:p>
          <a:p>
            <a:pPr lvl="1"/>
            <a:r>
              <a:rPr lang="de-DE" dirty="0" smtClean="0"/>
              <a:t>Datenanzeige</a:t>
            </a:r>
          </a:p>
          <a:p>
            <a:pPr lvl="1"/>
            <a:r>
              <a:rPr lang="de-DE" dirty="0"/>
              <a:t>Verbessertes </a:t>
            </a:r>
            <a:r>
              <a:rPr lang="de-DE" dirty="0" smtClean="0"/>
              <a:t>Userinterface / Berechtigungssystem</a:t>
            </a:r>
            <a:endParaRPr lang="de-DE" dirty="0" smtClean="0"/>
          </a:p>
          <a:p>
            <a:r>
              <a:rPr lang="de-DE" dirty="0" smtClean="0"/>
              <a:t>Laufende </a:t>
            </a:r>
            <a:r>
              <a:rPr lang="de-DE" dirty="0" smtClean="0"/>
              <a:t>Tätigkeiten</a:t>
            </a:r>
            <a:endParaRPr lang="de-DE" dirty="0" smtClean="0"/>
          </a:p>
          <a:p>
            <a:pPr lvl="1"/>
            <a:r>
              <a:rPr lang="de-DE" dirty="0" smtClean="0"/>
              <a:t>Softwarequalität</a:t>
            </a:r>
          </a:p>
          <a:p>
            <a:r>
              <a:rPr lang="de-DE" dirty="0" smtClean="0"/>
              <a:t>Zusammenfassung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Softwarequalität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Bisherige Anforderungen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3224" y="2078892"/>
            <a:ext cx="5544351" cy="4110771"/>
          </a:xfrm>
        </p:spPr>
        <p:txBody>
          <a:bodyPr/>
          <a:lstStyle/>
          <a:p>
            <a:r>
              <a:rPr lang="de-DE" dirty="0" smtClean="0"/>
              <a:t>Einfachere Installation für Entwickler</a:t>
            </a:r>
          </a:p>
          <a:p>
            <a:r>
              <a:rPr lang="de-DE" dirty="0" smtClean="0"/>
              <a:t>Schnelleres Bauen und </a:t>
            </a:r>
            <a:r>
              <a:rPr lang="de-DE" dirty="0" err="1" smtClean="0"/>
              <a:t>Deployen</a:t>
            </a:r>
            <a:endParaRPr lang="de-DE" dirty="0" smtClean="0"/>
          </a:p>
          <a:p>
            <a:r>
              <a:rPr lang="de-DE" dirty="0" smtClean="0"/>
              <a:t>Bessere automatisierte Testbarkeit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6172199" y="2078892"/>
            <a:ext cx="5444657" cy="4110771"/>
          </a:xfrm>
        </p:spPr>
        <p:txBody>
          <a:bodyPr>
            <a:normAutofit/>
          </a:bodyPr>
          <a:lstStyle/>
          <a:p>
            <a:r>
              <a:rPr lang="de-DE" dirty="0"/>
              <a:t>Einfachere Installation für Entwickler</a:t>
            </a:r>
          </a:p>
          <a:p>
            <a:r>
              <a:rPr lang="de-DE" dirty="0"/>
              <a:t>Schnelleres Bauen und </a:t>
            </a:r>
            <a:r>
              <a:rPr lang="de-DE" dirty="0" err="1" smtClean="0"/>
              <a:t>Deployen</a:t>
            </a:r>
            <a:endParaRPr lang="de-DE" dirty="0" smtClean="0"/>
          </a:p>
          <a:p>
            <a:r>
              <a:rPr lang="de-DE" dirty="0"/>
              <a:t>Bessere automatisierte Testbarkeit</a:t>
            </a:r>
          </a:p>
          <a:p>
            <a:r>
              <a:rPr lang="de-DE" dirty="0" smtClean="0"/>
              <a:t>Aufbau eines </a:t>
            </a:r>
            <a:r>
              <a:rPr lang="de-DE" dirty="0" err="1" smtClean="0"/>
              <a:t>Build</a:t>
            </a:r>
            <a:r>
              <a:rPr lang="de-DE" dirty="0" smtClean="0"/>
              <a:t>-</a:t>
            </a:r>
            <a:r>
              <a:rPr lang="de-DE" dirty="0" err="1" smtClean="0"/>
              <a:t>Deploy</a:t>
            </a:r>
            <a:r>
              <a:rPr lang="de-DE" dirty="0" smtClean="0"/>
              <a:t>-Systems</a:t>
            </a:r>
          </a:p>
          <a:p>
            <a:r>
              <a:rPr lang="de-DE" dirty="0" smtClean="0"/>
              <a:t>Verbesserte Dokumentation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5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Update-Service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Bisherige Anforderungen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3224" y="2078892"/>
            <a:ext cx="5544351" cy="4110771"/>
          </a:xfrm>
        </p:spPr>
        <p:txBody>
          <a:bodyPr/>
          <a:lstStyle/>
          <a:p>
            <a:r>
              <a:rPr lang="de-DE" dirty="0" smtClean="0"/>
              <a:t>-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6172199" y="2078892"/>
            <a:ext cx="5444657" cy="4110771"/>
          </a:xfrm>
        </p:spPr>
        <p:txBody>
          <a:bodyPr>
            <a:normAutofit/>
          </a:bodyPr>
          <a:lstStyle/>
          <a:p>
            <a:r>
              <a:rPr lang="de-DE" dirty="0"/>
              <a:t>Automatische Verteilung und Installation von Updates auf den </a:t>
            </a:r>
            <a:r>
              <a:rPr lang="de-DE" dirty="0" err="1"/>
              <a:t>Raspberry</a:t>
            </a:r>
            <a:r>
              <a:rPr lang="de-DE" dirty="0"/>
              <a:t>-Pis</a:t>
            </a:r>
          </a:p>
        </p:txBody>
      </p:sp>
    </p:spTree>
    <p:extLst>
      <p:ext uri="{BB962C8B-B14F-4D97-AF65-F5344CB8AC3E}">
        <p14:creationId xmlns:p14="http://schemas.microsoft.com/office/powerpoint/2010/main" val="40137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454586" y="1766169"/>
            <a:ext cx="6573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smtClean="0"/>
              <a:t>Zusammenfassung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33447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75333"/>
              </p:ext>
            </p:extLst>
          </p:nvPr>
        </p:nvGraphicFramePr>
        <p:xfrm>
          <a:off x="838200" y="1037063"/>
          <a:ext cx="105156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8693">
                  <a:extLst>
                    <a:ext uri="{9D8B030D-6E8A-4147-A177-3AD203B41FA5}">
                      <a16:colId xmlns:a16="http://schemas.microsoft.com/office/drawing/2014/main" val="264023137"/>
                    </a:ext>
                  </a:extLst>
                </a:gridCol>
                <a:gridCol w="1252603">
                  <a:extLst>
                    <a:ext uri="{9D8B030D-6E8A-4147-A177-3AD203B41FA5}">
                      <a16:colId xmlns:a16="http://schemas.microsoft.com/office/drawing/2014/main" val="3219362903"/>
                    </a:ext>
                  </a:extLst>
                </a:gridCol>
                <a:gridCol w="1390389">
                  <a:extLst>
                    <a:ext uri="{9D8B030D-6E8A-4147-A177-3AD203B41FA5}">
                      <a16:colId xmlns:a16="http://schemas.microsoft.com/office/drawing/2014/main" val="3271357226"/>
                    </a:ext>
                  </a:extLst>
                </a:gridCol>
                <a:gridCol w="1783915">
                  <a:extLst>
                    <a:ext uri="{9D8B030D-6E8A-4147-A177-3AD203B41FA5}">
                      <a16:colId xmlns:a16="http://schemas.microsoft.com/office/drawing/2014/main" val="69133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Tickets</a:t>
                      </a:r>
                    </a:p>
                    <a:p>
                      <a:r>
                        <a:rPr lang="de-DE" baseline="0" dirty="0" smtClean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Tickets</a:t>
                      </a:r>
                    </a:p>
                    <a:p>
                      <a:r>
                        <a:rPr lang="de-DE" dirty="0" smtClean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Dateiupload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1/3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1/5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28.02.2019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9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Datenvisualisierung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0/3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0/13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31.03.2019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7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Erweiterung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Tagging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1/5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0/4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30.04.2019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5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Datenimport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0/2 / +7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0/0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30.04.2019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5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Medieneditor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0/0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0/3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30.04.2019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68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Datenanzeige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0/1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0/7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31.05.2019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3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Userinterface</a:t>
                      </a:r>
                      <a:r>
                        <a:rPr lang="de-DE" baseline="0" dirty="0" smtClean="0"/>
                        <a:t> Überarbeitung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0/1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1/15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30.06.2019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6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Benutzerauthentifizierung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4/6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4/4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31.07.2019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Scheduling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1/3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0/1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31.08.2019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Redesign</a:t>
                      </a:r>
                      <a:r>
                        <a:rPr lang="de-DE" dirty="0" smtClean="0"/>
                        <a:t> Datenaustausch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0/3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0/0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30.09.2019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23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Low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10/14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8/21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31.12.2022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Bugs und „Vorarbeiten</a:t>
                      </a:r>
                      <a:r>
                        <a:rPr lang="de-DE" b="0" baseline="0" dirty="0" smtClean="0"/>
                        <a:t> für </a:t>
                      </a:r>
                      <a:r>
                        <a:rPr lang="de-DE" b="0" baseline="0" dirty="0" err="1" smtClean="0"/>
                        <a:t>Environ</a:t>
                      </a:r>
                      <a:r>
                        <a:rPr lang="de-DE" b="0" baseline="0" dirty="0" smtClean="0"/>
                        <a:t>“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11/20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-/17</a:t>
                      </a:r>
                      <a:endParaRPr lang="de-DE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69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Summen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17/61 / + 7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14/90</a:t>
                      </a:r>
                      <a:endParaRPr lang="de-D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5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57312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Zweck des </a:t>
            </a:r>
            <a:r>
              <a:rPr lang="de-DE" dirty="0" err="1" smtClean="0"/>
              <a:t>SmartMonitorings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Verwaltung von Messstationen (= beobachtbare Objekte)</a:t>
            </a:r>
            <a:endParaRPr lang="de-DE" dirty="0" smtClean="0"/>
          </a:p>
          <a:p>
            <a:pPr lvl="1"/>
            <a:r>
              <a:rPr lang="de-DE" dirty="0" smtClean="0"/>
              <a:t>Wohnungen</a:t>
            </a:r>
          </a:p>
          <a:p>
            <a:pPr lvl="2"/>
            <a:r>
              <a:rPr lang="de-DE" dirty="0" smtClean="0"/>
              <a:t>Zimmer</a:t>
            </a:r>
          </a:p>
          <a:p>
            <a:pPr lvl="3"/>
            <a:r>
              <a:rPr lang="de-DE" dirty="0" smtClean="0"/>
              <a:t>Sensoren</a:t>
            </a:r>
            <a:endParaRPr lang="de-DE" dirty="0" smtClean="0"/>
          </a:p>
          <a:p>
            <a:pPr lvl="1"/>
            <a:r>
              <a:rPr lang="de-DE" dirty="0" smtClean="0"/>
              <a:t>Photovoltaikanlagen</a:t>
            </a:r>
          </a:p>
          <a:p>
            <a:pPr lvl="2"/>
            <a:r>
              <a:rPr lang="de-DE" dirty="0" smtClean="0"/>
              <a:t>Wechselrichter</a:t>
            </a:r>
          </a:p>
          <a:p>
            <a:pPr lvl="3"/>
            <a:r>
              <a:rPr lang="de-DE" dirty="0" smtClean="0"/>
              <a:t>Strings</a:t>
            </a:r>
          </a:p>
          <a:p>
            <a:pPr lvl="4"/>
            <a:r>
              <a:rPr lang="de-DE" dirty="0" smtClean="0"/>
              <a:t>Module</a:t>
            </a:r>
          </a:p>
          <a:p>
            <a:r>
              <a:rPr lang="de-DE" dirty="0" smtClean="0"/>
              <a:t>Erfassung von beliebigen </a:t>
            </a:r>
            <a:r>
              <a:rPr lang="de-DE" dirty="0" smtClean="0"/>
              <a:t>Daten</a:t>
            </a:r>
            <a:endParaRPr lang="de-DE" dirty="0" smtClean="0"/>
          </a:p>
          <a:p>
            <a:pPr lvl="1"/>
            <a:r>
              <a:rPr lang="de-DE" dirty="0" smtClean="0"/>
              <a:t>Messwerte</a:t>
            </a:r>
          </a:p>
          <a:p>
            <a:pPr lvl="2"/>
            <a:r>
              <a:rPr lang="de-DE" dirty="0" smtClean="0"/>
              <a:t>Durch angebundene Sensoren</a:t>
            </a:r>
          </a:p>
          <a:p>
            <a:pPr lvl="2"/>
            <a:r>
              <a:rPr lang="de-DE" dirty="0" smtClean="0"/>
              <a:t>Durch Import verschiedenster Dateiformate</a:t>
            </a:r>
          </a:p>
          <a:p>
            <a:pPr lvl="2"/>
            <a:r>
              <a:rPr lang="de-DE" dirty="0" smtClean="0"/>
              <a:t>Durch manuelle Erfassung</a:t>
            </a:r>
            <a:endParaRPr lang="de-DE" dirty="0" smtClean="0"/>
          </a:p>
          <a:p>
            <a:pPr lvl="1"/>
            <a:r>
              <a:rPr lang="de-DE" dirty="0" smtClean="0"/>
              <a:t>Meta-Informationen</a:t>
            </a:r>
            <a:endParaRPr lang="de-DE" dirty="0" smtClean="0"/>
          </a:p>
          <a:p>
            <a:pPr lvl="1"/>
            <a:r>
              <a:rPr lang="de-DE" dirty="0" smtClean="0"/>
              <a:t>Dateien (Dokumente, Bilder)</a:t>
            </a:r>
            <a:endParaRPr lang="de-DE" dirty="0"/>
          </a:p>
          <a:p>
            <a:r>
              <a:rPr lang="de-DE" dirty="0" smtClean="0"/>
              <a:t>Bereitstellung von Daten</a:t>
            </a:r>
            <a:endParaRPr lang="de-DE" dirty="0" smtClean="0"/>
          </a:p>
          <a:p>
            <a:pPr lvl="1"/>
            <a:r>
              <a:rPr lang="de-DE" dirty="0" smtClean="0"/>
              <a:t>Datenzugriffe für wissenschaftliche Auswertungen</a:t>
            </a:r>
            <a:endParaRPr lang="de-DE" dirty="0" smtClean="0"/>
          </a:p>
          <a:p>
            <a:pPr lvl="1"/>
            <a:r>
              <a:rPr lang="de-DE" dirty="0" smtClean="0"/>
              <a:t>Darstellung von Messwerten für Endnutzer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9676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57312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Einsatzbereiche des </a:t>
            </a:r>
            <a:r>
              <a:rPr lang="de-DE" dirty="0" err="1" smtClean="0"/>
              <a:t>SmartMonitorings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Messstation</a:t>
            </a:r>
            <a:endParaRPr lang="de-DE" dirty="0" smtClean="0"/>
          </a:p>
          <a:p>
            <a:pPr lvl="1"/>
            <a:r>
              <a:rPr lang="de-DE" dirty="0" smtClean="0"/>
              <a:t>Zusammen mit der </a:t>
            </a:r>
            <a:r>
              <a:rPr lang="de-DE" dirty="0" err="1" smtClean="0"/>
              <a:t>SmartMonitoring</a:t>
            </a:r>
            <a:r>
              <a:rPr lang="de-DE" dirty="0" smtClean="0"/>
              <a:t> Messplattform</a:t>
            </a:r>
            <a:endParaRPr lang="de-DE" dirty="0" smtClean="0"/>
          </a:p>
          <a:p>
            <a:pPr lvl="2"/>
            <a:r>
              <a:rPr lang="de-DE" dirty="0" smtClean="0"/>
              <a:t>Luft- </a:t>
            </a:r>
            <a:r>
              <a:rPr lang="de-DE" dirty="0" err="1" smtClean="0"/>
              <a:t>feuchtigkeits</a:t>
            </a:r>
            <a:r>
              <a:rPr lang="de-DE" dirty="0" smtClean="0"/>
              <a:t>, -temperatur, - </a:t>
            </a:r>
            <a:r>
              <a:rPr lang="de-DE" dirty="0" err="1" smtClean="0"/>
              <a:t>sensoren</a:t>
            </a:r>
            <a:endParaRPr lang="de-DE" dirty="0" smtClean="0"/>
          </a:p>
          <a:p>
            <a:pPr lvl="2"/>
            <a:r>
              <a:rPr lang="de-DE" dirty="0" smtClean="0"/>
              <a:t>Visualisierung für Bewohner</a:t>
            </a:r>
          </a:p>
          <a:p>
            <a:pPr lvl="1"/>
            <a:r>
              <a:rPr lang="de-DE" dirty="0" smtClean="0"/>
              <a:t>Projekt: </a:t>
            </a:r>
            <a:r>
              <a:rPr lang="de-DE" dirty="0" err="1" smtClean="0"/>
              <a:t>Environ</a:t>
            </a:r>
            <a:endParaRPr lang="de-DE" dirty="0" smtClean="0"/>
          </a:p>
          <a:p>
            <a:r>
              <a:rPr lang="de-DE" dirty="0" smtClean="0"/>
              <a:t>Datenverwaltung</a:t>
            </a:r>
          </a:p>
          <a:p>
            <a:pPr lvl="2"/>
            <a:r>
              <a:rPr lang="de-DE" dirty="0" smtClean="0"/>
              <a:t>Photovoltaikanlagen anlegen und verwalten</a:t>
            </a:r>
          </a:p>
          <a:p>
            <a:pPr lvl="2"/>
            <a:r>
              <a:rPr lang="de-DE" dirty="0" smtClean="0"/>
              <a:t>Kennlinien-Messwerte importieren</a:t>
            </a:r>
          </a:p>
          <a:p>
            <a:pPr lvl="2"/>
            <a:r>
              <a:rPr lang="de-DE" dirty="0" smtClean="0"/>
              <a:t>Kennlinien Darstellen und Vergleichen</a:t>
            </a:r>
            <a:endParaRPr lang="de-DE" dirty="0" smtClean="0"/>
          </a:p>
          <a:p>
            <a:pPr lvl="1"/>
            <a:r>
              <a:rPr lang="de-DE" dirty="0" smtClean="0"/>
              <a:t>Projekt: </a:t>
            </a:r>
            <a:r>
              <a:rPr lang="de-DE" dirty="0" err="1" smtClean="0"/>
              <a:t>pvserve</a:t>
            </a:r>
            <a:r>
              <a:rPr lang="de-DE" dirty="0" smtClean="0"/>
              <a:t> 2.0</a:t>
            </a:r>
            <a:endParaRPr lang="de-DE" dirty="0"/>
          </a:p>
          <a:p>
            <a:r>
              <a:rPr lang="de-DE" dirty="0" smtClean="0"/>
              <a:t>Datenbereitstellung</a:t>
            </a:r>
            <a:endParaRPr lang="de-DE" dirty="0" smtClean="0"/>
          </a:p>
          <a:p>
            <a:pPr lvl="1"/>
            <a:r>
              <a:rPr lang="de-DE" dirty="0" smtClean="0"/>
              <a:t>Import von Messwerten von Photovoltaikanlagen</a:t>
            </a:r>
            <a:endParaRPr lang="de-DE" dirty="0" smtClean="0"/>
          </a:p>
          <a:p>
            <a:pPr lvl="1"/>
            <a:r>
              <a:rPr lang="de-DE" dirty="0" smtClean="0"/>
              <a:t>Projekt: </a:t>
            </a:r>
            <a:r>
              <a:rPr lang="de-DE" dirty="0" err="1" smtClean="0"/>
              <a:t>pvdigital</a:t>
            </a:r>
            <a:r>
              <a:rPr lang="de-DE" dirty="0" smtClean="0"/>
              <a:t> 4.0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1017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Funktionsumfang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454586" y="1766169"/>
            <a:ext cx="61479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smtClean="0"/>
              <a:t>Funktionsumfang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6291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Funktionsumfang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41286"/>
              </p:ext>
            </p:extLst>
          </p:nvPr>
        </p:nvGraphicFramePr>
        <p:xfrm>
          <a:off x="838200" y="1375266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255">
                  <a:extLst>
                    <a:ext uri="{9D8B030D-6E8A-4147-A177-3AD203B41FA5}">
                      <a16:colId xmlns:a16="http://schemas.microsoft.com/office/drawing/2014/main" val="264023137"/>
                    </a:ext>
                  </a:extLst>
                </a:gridCol>
                <a:gridCol w="1391148">
                  <a:extLst>
                    <a:ext uri="{9D8B030D-6E8A-4147-A177-3AD203B41FA5}">
                      <a16:colId xmlns:a16="http://schemas.microsoft.com/office/drawing/2014/main" val="3219362903"/>
                    </a:ext>
                  </a:extLst>
                </a:gridCol>
                <a:gridCol w="5529197">
                  <a:extLst>
                    <a:ext uri="{9D8B030D-6E8A-4147-A177-3AD203B41FA5}">
                      <a16:colId xmlns:a16="http://schemas.microsoft.com/office/drawing/2014/main" val="327135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Verwendbar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Noch</a:t>
                      </a:r>
                      <a:r>
                        <a:rPr lang="de-DE" baseline="0" dirty="0" smtClean="0"/>
                        <a:t> notwendige Änderungen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ObjektTypen</a:t>
                      </a:r>
                      <a:r>
                        <a:rPr lang="de-DE" baseline="0" dirty="0" smtClean="0"/>
                        <a:t> anlegen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Design</a:t>
                      </a:r>
                      <a:r>
                        <a:rPr lang="de-DE" baseline="0" dirty="0" smtClean="0"/>
                        <a:t> Umstellung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9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Objekte organisieren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7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Kartendarstellung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&lt; 10 Optimierungen</a:t>
                      </a:r>
                      <a:r>
                        <a:rPr lang="de-DE" baseline="0" dirty="0" smtClean="0"/>
                        <a:t> und Usability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5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Medienverwaltung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Zusätzliche</a:t>
                      </a:r>
                      <a:r>
                        <a:rPr lang="de-DE" baseline="0" dirty="0" smtClean="0"/>
                        <a:t> Medientypen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5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Datenvisualisierung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 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68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Datenaustausch</a:t>
                      </a:r>
                      <a:r>
                        <a:rPr lang="de-DE" baseline="0" dirty="0" smtClean="0"/>
                        <a:t> zwischen Instanzen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Redesign</a:t>
                      </a:r>
                      <a:r>
                        <a:rPr lang="de-DE" baseline="0" dirty="0" smtClean="0"/>
                        <a:t> Schnittstelle / Performance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6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Manuelle Erfassung von Daten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Muss</a:t>
                      </a:r>
                      <a:r>
                        <a:rPr lang="de-DE" baseline="0" dirty="0" smtClean="0"/>
                        <a:t> noch geprüft werden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Benutzerdarstellung von Daten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Einige Korrekturen</a:t>
                      </a:r>
                      <a:r>
                        <a:rPr lang="de-DE" baseline="0" dirty="0" smtClean="0"/>
                        <a:t> und Optimierungen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Import von Daten aus Dateien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Weitere Dateiformate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23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Dateiupload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Bisherige Anforderungen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36104" y="2078892"/>
            <a:ext cx="5361471" cy="4110771"/>
          </a:xfrm>
        </p:spPr>
        <p:txBody>
          <a:bodyPr/>
          <a:lstStyle/>
          <a:p>
            <a:r>
              <a:rPr lang="de-DE" dirty="0"/>
              <a:t>Hochladen von </a:t>
            </a:r>
            <a:r>
              <a:rPr lang="de-DE" dirty="0" smtClean="0"/>
              <a:t>Datendateien</a:t>
            </a:r>
            <a:endParaRPr lang="de-DE" dirty="0"/>
          </a:p>
          <a:p>
            <a:pPr lvl="1"/>
            <a:r>
              <a:rPr lang="de-DE" dirty="0" smtClean="0"/>
              <a:t>Hochladen einzelner Dateien</a:t>
            </a:r>
            <a:endParaRPr lang="de-DE" dirty="0"/>
          </a:p>
          <a:p>
            <a:pPr lvl="1"/>
            <a:r>
              <a:rPr lang="de-DE" dirty="0"/>
              <a:t>Auswahl des zu verwendenden </a:t>
            </a:r>
            <a:r>
              <a:rPr lang="de-DE" dirty="0" err="1"/>
              <a:t>Importers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6172199" y="2078892"/>
            <a:ext cx="5444657" cy="4110771"/>
          </a:xfrm>
        </p:spPr>
        <p:txBody>
          <a:bodyPr/>
          <a:lstStyle/>
          <a:p>
            <a:r>
              <a:rPr lang="de-DE" dirty="0" smtClean="0"/>
              <a:t>Hochladen von beliebigen Dateien</a:t>
            </a:r>
          </a:p>
          <a:p>
            <a:pPr lvl="1"/>
            <a:r>
              <a:rPr lang="de-DE" dirty="0" smtClean="0"/>
              <a:t>Hochladen von </a:t>
            </a:r>
            <a:r>
              <a:rPr lang="de-DE" dirty="0" err="1" smtClean="0"/>
              <a:t>zip</a:t>
            </a:r>
            <a:r>
              <a:rPr lang="de-DE" dirty="0" smtClean="0"/>
              <a:t>-Dateien</a:t>
            </a:r>
          </a:p>
          <a:p>
            <a:pPr lvl="1"/>
            <a:r>
              <a:rPr lang="de-DE" dirty="0" smtClean="0"/>
              <a:t>Automatische Erkennung des passenden </a:t>
            </a:r>
            <a:r>
              <a:rPr lang="de-DE" dirty="0" err="1" smtClean="0"/>
              <a:t>Importers</a:t>
            </a:r>
            <a:endParaRPr lang="de-DE" dirty="0" smtClean="0"/>
          </a:p>
          <a:p>
            <a:pPr lvl="1"/>
            <a:r>
              <a:rPr lang="de-DE" dirty="0" smtClean="0"/>
              <a:t>Abspeichern und verwalten von Dateien unabhängig vom Import</a:t>
            </a:r>
          </a:p>
          <a:p>
            <a:pPr lvl="1"/>
            <a:r>
              <a:rPr lang="de-DE" dirty="0" smtClean="0"/>
              <a:t>Automatisches Erkennen der Zuordnung der Daten zu Unterobjekten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01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Dateiupload – Alte Version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44" y="1078875"/>
            <a:ext cx="9401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Dateiupload – Aktueller Stand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58" y="1066153"/>
            <a:ext cx="9221487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Breitbild</PresentationFormat>
  <Paragraphs>224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SmartMonitoring</vt:lpstr>
      <vt:lpstr>Agenda</vt:lpstr>
      <vt:lpstr>Zweck des SmartMonitorings</vt:lpstr>
      <vt:lpstr>Einsatzbereiche des SmartMonitorings</vt:lpstr>
      <vt:lpstr>Funktionsumfang</vt:lpstr>
      <vt:lpstr>Funktionsumfang</vt:lpstr>
      <vt:lpstr>Dateiupload</vt:lpstr>
      <vt:lpstr>Dateiupload – Alte Version</vt:lpstr>
      <vt:lpstr>Dateiupload – Aktueller Stand</vt:lpstr>
      <vt:lpstr>Datenvisualisierung</vt:lpstr>
      <vt:lpstr>Datenvisualisierung – Alte Version</vt:lpstr>
      <vt:lpstr>Datenvisualisierung – Aktueller Stand</vt:lpstr>
      <vt:lpstr>Mediengallerie</vt:lpstr>
      <vt:lpstr>Medieneditor – Alte Version</vt:lpstr>
      <vt:lpstr>Medieneditor – Aktueller Stand</vt:lpstr>
      <vt:lpstr>Datenanzeige</vt:lpstr>
      <vt:lpstr>Datenanzeige – Aktueller Stand</vt:lpstr>
      <vt:lpstr>Userinterface Update und Absicherung</vt:lpstr>
      <vt:lpstr>Laufende Tätigkeiten</vt:lpstr>
      <vt:lpstr>Softwarequalität</vt:lpstr>
      <vt:lpstr>Update-Service</vt:lpstr>
      <vt:lpstr>Zusammenfassung</vt:lpstr>
      <vt:lpstr>Meilensteine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SmartMonitoring</dc:title>
  <dc:creator>ffehring</dc:creator>
  <cp:lastModifiedBy>ffehring</cp:lastModifiedBy>
  <cp:revision>109</cp:revision>
  <dcterms:created xsi:type="dcterms:W3CDTF">2018-07-16T12:39:21Z</dcterms:created>
  <dcterms:modified xsi:type="dcterms:W3CDTF">2019-02-07T18:41:58Z</dcterms:modified>
</cp:coreProperties>
</file>