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9"/>
  </p:notesMasterIdLst>
  <p:handoutMasterIdLst>
    <p:handoutMasterId r:id="rId10"/>
  </p:handoutMasterIdLst>
  <p:sldIdLst>
    <p:sldId id="256" r:id="rId3"/>
    <p:sldId id="265" r:id="rId4"/>
    <p:sldId id="257" r:id="rId5"/>
    <p:sldId id="267" r:id="rId6"/>
    <p:sldId id="268"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5" d="100"/>
          <a:sy n="125" d="100"/>
        </p:scale>
        <p:origin x="-144" y="-23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D2DDA-69D8-473F-A583-B6774B31A77B}" type="datetimeFigureOut">
              <a:rPr lang="en-US"/>
              <a:t>5/7/2017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92CCB-FF08-4D29-8DA3-E1FD86044808}" type="slidenum">
              <a:rPr/>
              <a:t>‹#›</a:t>
            </a:fld>
            <a:endParaRPr/>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F6DFB-6833-46E4-B515-70E0D9178056}" type="datetimeFigureOut">
              <a:rPr lang="en-US"/>
              <a:t>5/7/2017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706C7-F2C3-48B6-8A22-C484D800B5D4}" type="slidenum">
              <a:rPr/>
              <a:t>‹#›</a:t>
            </a:fld>
            <a:endParaRPr/>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1281371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60918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 y="1905000"/>
            <a:ext cx="12188826"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2" y="1795132"/>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1" name="Rectangle 10"/>
          <p:cNvSpPr/>
          <p:nvPr/>
        </p:nvSpPr>
        <p:spPr>
          <a:xfrm>
            <a:off x="-2" y="5142116"/>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079812"/>
            <a:ext cx="9601200" cy="1724092"/>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1985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B277187-C200-495F-A386-621319EADA8F}" type="datetimeFigureOut">
              <a:rPr lang="en-US"/>
              <a:t>5/7/2017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27359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B277187-C200-495F-A386-621319EADA8F}" type="datetimeFigureOut">
              <a:rPr lang="en-US"/>
              <a:t>5/7/2017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423050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0B277187-C200-495F-A386-621319EADA8F}" type="datetimeFigureOut">
              <a:rPr lang="en-US"/>
              <a:t>5/7/2017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42173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100000">
              <a:schemeClr val="accent1">
                <a:alpha val="80000"/>
              </a:schemeClr>
            </a:gs>
            <a:gs pos="0">
              <a:schemeClr val="accent1">
                <a:lumMod val="40000"/>
                <a:lumOff val="60000"/>
                <a:alpha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130552"/>
            <a:ext cx="9601200" cy="2359152"/>
          </a:xfrm>
        </p:spPr>
        <p:txBody>
          <a:bodyPr anchor="b">
            <a:normAutofit/>
          </a:bodyPr>
          <a:lstStyle>
            <a:lvl1pPr algn="ctr">
              <a:defRPr sz="5400" b="1"/>
            </a:lvl1pPr>
          </a:lstStyle>
          <a:p>
            <a:r>
              <a:rPr lang="en-US"/>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277187-C200-495F-A386-621319EADA8F}" type="datetimeFigureOut">
              <a:rPr lang="en-US"/>
              <a:t>5/7/2017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31620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B277187-C200-495F-A386-621319EADA8F}" type="datetimeFigureOut">
              <a:rPr lang="en-US"/>
              <a:t>5/7/2017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36763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0B277187-C200-495F-A386-621319EADA8F}" type="datetimeFigureOut">
              <a:rPr lang="en-US"/>
              <a:t>5/7/2017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3254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B277187-C200-495F-A386-621319EADA8F}" type="datetimeFigureOut">
              <a:rPr lang="en-US"/>
              <a:t>5/7/2017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1412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p:cNvGrpSpPr/>
          <p:nvPr/>
        </p:nvGrpSpPr>
        <p:grpSpPr>
          <a:xfrm flipV="1">
            <a:off x="1585" y="0"/>
            <a:ext cx="12188827" cy="377952"/>
            <a:chOff x="-1" y="6480048"/>
            <a:chExt cx="12188827" cy="377952"/>
          </a:xfrm>
        </p:grpSpPr>
        <p:sp>
          <p:nvSpPr>
            <p:cNvPr id="6" name="Rectangle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7" name="Rectangle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0B277187-C200-495F-A386-621319EADA8F}" type="datetimeFigureOut">
              <a:rPr lang="en-US"/>
              <a:t>5/7/2017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32954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B277187-C200-495F-A386-621319EADA8F}" type="datetimeFigureOut">
              <a:rPr lang="en-US"/>
              <a:t>5/7/2017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5393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a:t>Click to edit Master title style</a:t>
            </a:r>
            <a:endParaRPr/>
          </a:p>
        </p:txBody>
      </p:sp>
      <p:sp>
        <p:nvSpPr>
          <p:cNvPr id="3" name="Picture Placeholder 2"/>
          <p:cNvSpPr>
            <a:spLocks noGrp="1"/>
          </p:cNvSpPr>
          <p:nvPr>
            <p:ph type="pic" idx="1"/>
          </p:nvPr>
        </p:nvSpPr>
        <p:spPr>
          <a:xfrm>
            <a:off x="150811" y="506104"/>
            <a:ext cx="6858002" cy="5843016"/>
          </a:xfrm>
          <a:solidFill>
            <a:schemeClr val="accent1">
              <a:lumMod val="40000"/>
              <a:lumOff val="60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B277187-C200-495F-A386-621319EADA8F}" type="datetimeFigureOut">
              <a:rPr lang="en-US"/>
              <a:t>5/7/2017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C749032-2A07-4AE8-BA90-74324CAE0C87}" type="slidenum">
              <a:rPr/>
              <a:t>‹#›</a:t>
            </a:fld>
            <a:endParaRPr/>
          </a:p>
        </p:txBody>
      </p:sp>
    </p:spTree>
    <p:extLst>
      <p:ext uri="{BB962C8B-B14F-4D97-AF65-F5344CB8AC3E}">
        <p14:creationId xmlns:p14="http://schemas.microsoft.com/office/powerpoint/2010/main" val="110198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Group 8"/>
          <p:cNvGrpSpPr/>
          <p:nvPr/>
        </p:nvGrpSpPr>
        <p:grpSpPr>
          <a:xfrm>
            <a:off x="-1" y="6480048"/>
            <a:ext cx="12188827" cy="377952"/>
            <a:chOff x="-1" y="6480048"/>
            <a:chExt cx="12188827" cy="377952"/>
          </a:xfrm>
        </p:grpSpPr>
        <p:sp>
          <p:nvSpPr>
            <p:cNvPr id="7" name="Rectangle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8" name="Rectangle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900">
                <a:solidFill>
                  <a:schemeClr val="tx1"/>
                </a:solidFill>
              </a:defRPr>
            </a:lvl1pPr>
          </a:lstStyle>
          <a:p>
            <a:fld id="{0B277187-C200-495F-A386-621319EADA8F}" type="datetimeFigureOut">
              <a:rPr lang="en-US"/>
              <a:pPr/>
              <a:t>5/7/2017</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900">
                <a:solidFill>
                  <a:schemeClr val="tx1"/>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900">
                <a:solidFill>
                  <a:schemeClr val="tx1"/>
                </a:solidFill>
              </a:defRPr>
            </a:lvl1pPr>
          </a:lstStyle>
          <a:p>
            <a:fld id="{FC749032-2A07-4AE8-BA90-74324CAE0C87}" type="slidenum">
              <a:rPr/>
              <a:pPr/>
              <a:t>‹#›</a:t>
            </a:fld>
            <a:endParaRPr/>
          </a:p>
        </p:txBody>
      </p:sp>
    </p:spTree>
    <p:extLst>
      <p:ext uri="{BB962C8B-B14F-4D97-AF65-F5344CB8AC3E}">
        <p14:creationId xmlns:p14="http://schemas.microsoft.com/office/powerpoint/2010/main" val="387002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b="1"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tx1">
              <a:lumMod val="90000"/>
              <a:lumOff val="10000"/>
            </a:schemeClr>
          </a:solidFill>
          <a:latin typeface="+mn-lt"/>
          <a:ea typeface="+mn-ea"/>
          <a:cs typeface="+mn-cs"/>
        </a:defRPr>
      </a:lvl1pPr>
      <a:lvl2pPr marL="594360" indent="-228600" algn="l" defTabSz="914400" rtl="0" eaLnBrk="1" latinLnBrk="0" hangingPunct="1">
        <a:lnSpc>
          <a:spcPct val="90000"/>
        </a:lnSpc>
        <a:spcBef>
          <a:spcPts val="1000"/>
        </a:spcBef>
        <a:buSzPct val="100000"/>
        <a:buFont typeface="Arial" pitchFamily="34" charset="0"/>
        <a:buChar char="▪"/>
        <a:defRPr sz="1800" kern="1200">
          <a:solidFill>
            <a:schemeClr val="tx1">
              <a:lumMod val="90000"/>
              <a:lumOff val="10000"/>
            </a:schemeClr>
          </a:solidFill>
          <a:latin typeface="+mn-lt"/>
          <a:ea typeface="+mn-ea"/>
          <a:cs typeface="+mn-cs"/>
        </a:defRPr>
      </a:lvl2pPr>
      <a:lvl3pPr marL="914400" indent="-228600" algn="l" defTabSz="914400" rtl="0" eaLnBrk="1" latinLnBrk="0" hangingPunct="1">
        <a:lnSpc>
          <a:spcPct val="90000"/>
        </a:lnSpc>
        <a:spcBef>
          <a:spcPts val="800"/>
        </a:spcBef>
        <a:buSzPct val="100000"/>
        <a:buFont typeface="Arial" pitchFamily="34" charset="0"/>
        <a:buChar char="▪"/>
        <a:defRPr sz="1600" kern="1200">
          <a:solidFill>
            <a:schemeClr val="tx1">
              <a:lumMod val="90000"/>
              <a:lumOff val="10000"/>
            </a:schemeClr>
          </a:solidFill>
          <a:latin typeface="+mn-lt"/>
          <a:ea typeface="+mn-ea"/>
          <a:cs typeface="+mn-cs"/>
        </a:defRPr>
      </a:lvl3pPr>
      <a:lvl4pPr marL="1234440" indent="-228600" algn="l" defTabSz="914400" rtl="0" eaLnBrk="1" latinLnBrk="0" hangingPunct="1">
        <a:lnSpc>
          <a:spcPct val="90000"/>
        </a:lnSpc>
        <a:spcBef>
          <a:spcPts val="800"/>
        </a:spcBef>
        <a:buSzPct val="100000"/>
        <a:buFont typeface="Arial" pitchFamily="34" charset="0"/>
        <a:buChar char="▪"/>
        <a:defRPr sz="1400" kern="1200">
          <a:solidFill>
            <a:schemeClr val="tx1">
              <a:lumMod val="90000"/>
              <a:lumOff val="10000"/>
            </a:schemeClr>
          </a:solidFill>
          <a:latin typeface="+mn-lt"/>
          <a:ea typeface="+mn-ea"/>
          <a:cs typeface="+mn-cs"/>
        </a:defRPr>
      </a:lvl4pPr>
      <a:lvl5pPr marL="1554480" indent="-228600" algn="l" defTabSz="914400" rtl="0" eaLnBrk="1" latinLnBrk="0" hangingPunct="1">
        <a:lnSpc>
          <a:spcPct val="90000"/>
        </a:lnSpc>
        <a:spcBef>
          <a:spcPts val="800"/>
        </a:spcBef>
        <a:buSzPct val="100000"/>
        <a:buFont typeface="Arial" pitchFamily="34" charset="0"/>
        <a:buChar char="▪"/>
        <a:defRPr sz="1400" kern="1200">
          <a:solidFill>
            <a:schemeClr val="tx1">
              <a:lumMod val="90000"/>
              <a:lumOff val="10000"/>
            </a:schemeClr>
          </a:solidFill>
          <a:latin typeface="+mn-lt"/>
          <a:ea typeface="+mn-ea"/>
          <a:cs typeface="+mn-cs"/>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March Madness Bracket</a:t>
            </a:r>
          </a:p>
        </p:txBody>
      </p:sp>
      <p:sp>
        <p:nvSpPr>
          <p:cNvPr id="7" name="Subtitle 6"/>
          <p:cNvSpPr>
            <a:spLocks noGrp="1"/>
          </p:cNvSpPr>
          <p:nvPr>
            <p:ph type="subTitle" idx="1"/>
          </p:nvPr>
        </p:nvSpPr>
        <p:spPr/>
        <p:txBody>
          <a:bodyPr/>
          <a:lstStyle/>
          <a:p>
            <a:r>
              <a:rPr lang="en-US" dirty="0"/>
              <a:t>Navigating the March Madness User Interface</a:t>
            </a:r>
          </a:p>
        </p:txBody>
      </p:sp>
      <p:sp>
        <p:nvSpPr>
          <p:cNvPr id="2" name="TextBox 1"/>
          <p:cNvSpPr txBox="1"/>
          <p:nvPr/>
        </p:nvSpPr>
        <p:spPr>
          <a:xfrm>
            <a:off x="10523220" y="6488668"/>
            <a:ext cx="1882140" cy="369332"/>
          </a:xfrm>
          <a:prstGeom prst="rect">
            <a:avLst/>
          </a:prstGeom>
          <a:noFill/>
        </p:spPr>
        <p:txBody>
          <a:bodyPr wrap="square" rtlCol="0">
            <a:spAutoFit/>
          </a:bodyPr>
          <a:lstStyle/>
          <a:p>
            <a:r>
              <a:rPr lang="en-US" dirty="0"/>
              <a:t>Chris Montani</a:t>
            </a:r>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168595" y="445273"/>
            <a:ext cx="5854810" cy="714822"/>
          </a:xfrm>
        </p:spPr>
        <p:txBody>
          <a:bodyPr/>
          <a:lstStyle/>
          <a:p>
            <a:r>
              <a:rPr lang="en-US" dirty="0"/>
              <a:t>March Madness Backstory…</a:t>
            </a:r>
          </a:p>
        </p:txBody>
      </p:sp>
      <p:sp>
        <p:nvSpPr>
          <p:cNvPr id="14" name="Content Placeholder 13"/>
          <p:cNvSpPr>
            <a:spLocks noGrp="1"/>
          </p:cNvSpPr>
          <p:nvPr>
            <p:ph idx="1"/>
          </p:nvPr>
        </p:nvSpPr>
        <p:spPr>
          <a:xfrm>
            <a:off x="1341120" y="1478148"/>
            <a:ext cx="9509760" cy="4898798"/>
          </a:xfrm>
        </p:spPr>
        <p:txBody>
          <a:bodyPr>
            <a:normAutofit lnSpcReduction="10000"/>
          </a:bodyPr>
          <a:lstStyle/>
          <a:p>
            <a:r>
              <a:rPr lang="en-US" dirty="0"/>
              <a:t>Each year hundreds of teams compete all year to earn the right to secure a spot in the March Madness tournament. The tournament involves 64 teams playing in a single-elimination tournament to determine the men’s National Collegiate Athletic Association Division 1 college basketball national champion for the current season.</a:t>
            </a:r>
          </a:p>
          <a:p>
            <a:r>
              <a:rPr lang="en-US" dirty="0"/>
              <a:t>The tournament was created in 1939 by the National Association of Basketball Coaches, and was the idea of Ohio State University coach Harold Olsen. It has become one of the most famous annual sporting events in the United States.</a:t>
            </a:r>
          </a:p>
          <a:p>
            <a:r>
              <a:rPr lang="en-US" dirty="0"/>
              <a:t>The tournament includes champions from 32 Division 1 conferences and 64 teams are selected, ranked and compete one another to be apart of the final four.</a:t>
            </a:r>
          </a:p>
          <a:p>
            <a:r>
              <a:rPr lang="en-US" dirty="0"/>
              <a:t>The winners of each region advance to the “Final Four” where the national semifinals are played on Saturday and the national championship is played on Monday. </a:t>
            </a:r>
          </a:p>
          <a:p>
            <a:r>
              <a:rPr lang="en-US" dirty="0"/>
              <a:t>This Tutorial will help the user understand the program while explaining each aspect of the program and how it works.</a:t>
            </a:r>
          </a:p>
        </p:txBody>
      </p:sp>
    </p:spTree>
    <p:extLst>
      <p:ext uri="{BB962C8B-B14F-4D97-AF65-F5344CB8AC3E}">
        <p14:creationId xmlns:p14="http://schemas.microsoft.com/office/powerpoint/2010/main" val="3030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68024" y="421418"/>
            <a:ext cx="3055951" cy="754579"/>
          </a:xfrm>
        </p:spPr>
        <p:txBody>
          <a:bodyPr/>
          <a:lstStyle/>
          <a:p>
            <a:r>
              <a:rPr lang="en-US" dirty="0"/>
              <a:t>Logging In…</a:t>
            </a:r>
          </a:p>
        </p:txBody>
      </p:sp>
      <p:sp>
        <p:nvSpPr>
          <p:cNvPr id="5" name="Content Placeholder 4"/>
          <p:cNvSpPr>
            <a:spLocks noGrp="1"/>
          </p:cNvSpPr>
          <p:nvPr>
            <p:ph idx="1"/>
          </p:nvPr>
        </p:nvSpPr>
        <p:spPr>
          <a:xfrm>
            <a:off x="848140" y="1740015"/>
            <a:ext cx="5598505" cy="4127627"/>
          </a:xfrm>
        </p:spPr>
        <p:txBody>
          <a:bodyPr/>
          <a:lstStyle/>
          <a:p>
            <a:r>
              <a:rPr lang="en-US" dirty="0"/>
              <a:t>Enter a “Username” and “Password” the program will check if the entered credentials already exists.</a:t>
            </a:r>
          </a:p>
          <a:p>
            <a:pPr lvl="1"/>
            <a:r>
              <a:rPr lang="en-US" dirty="0"/>
              <a:t>If the Username and Password is found the user will be navigated to their already filled/semi-filled bracket.</a:t>
            </a:r>
          </a:p>
          <a:p>
            <a:pPr lvl="1"/>
            <a:r>
              <a:rPr lang="en-US" dirty="0"/>
              <a:t>If the Username and Password is not found the entered Username and Password will be saved and the user will be prompted to start filling out their bracket. Once the user logs out they can now log in with their new credentials previously entered.</a:t>
            </a:r>
          </a:p>
        </p:txBody>
      </p:sp>
      <p:pic>
        <p:nvPicPr>
          <p:cNvPr id="7" name="Picture 6"/>
          <p:cNvPicPr>
            <a:picLocks noChangeAspect="1"/>
          </p:cNvPicPr>
          <p:nvPr/>
        </p:nvPicPr>
        <p:blipFill>
          <a:blip r:embed="rId2"/>
          <a:stretch>
            <a:fillRect/>
          </a:stretch>
        </p:blipFill>
        <p:spPr>
          <a:xfrm>
            <a:off x="6939625" y="1432104"/>
            <a:ext cx="4562475" cy="2371725"/>
          </a:xfrm>
          <a:prstGeom prst="rect">
            <a:avLst/>
          </a:prstGeom>
          <a:ln>
            <a:solidFill>
              <a:schemeClr val="tx1"/>
            </a:solidFill>
          </a:ln>
        </p:spPr>
      </p:pic>
      <p:sp>
        <p:nvSpPr>
          <p:cNvPr id="8" name="Rectangle 7"/>
          <p:cNvSpPr/>
          <p:nvPr/>
        </p:nvSpPr>
        <p:spPr>
          <a:xfrm>
            <a:off x="7975158" y="2138901"/>
            <a:ext cx="2321781" cy="747422"/>
          </a:xfrm>
          <a:prstGeom prst="rect">
            <a:avLst/>
          </a:prstGeom>
          <a:noFill/>
          <a:ln w="28575">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7287411" y="4296768"/>
            <a:ext cx="4010025" cy="1238250"/>
          </a:xfrm>
          <a:prstGeom prst="rect">
            <a:avLst/>
          </a:prstGeom>
        </p:spPr>
      </p:pic>
      <p:cxnSp>
        <p:nvCxnSpPr>
          <p:cNvPr id="11" name="Connector: Elbow 10"/>
          <p:cNvCxnSpPr>
            <a:endCxn id="7" idx="1"/>
          </p:cNvCxnSpPr>
          <p:nvPr/>
        </p:nvCxnSpPr>
        <p:spPr>
          <a:xfrm flipV="1">
            <a:off x="5915770" y="2617967"/>
            <a:ext cx="1023855" cy="371723"/>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p:nvPr/>
        </p:nvCxnSpPr>
        <p:spPr>
          <a:xfrm>
            <a:off x="6355101" y="4142630"/>
            <a:ext cx="932310" cy="890546"/>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73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7011083" y="1971128"/>
            <a:ext cx="5013919" cy="3610022"/>
          </a:xfrm>
          <a:prstGeom prst="rect">
            <a:avLst/>
          </a:prstGeom>
          <a:ln>
            <a:solidFill>
              <a:schemeClr val="tx1"/>
            </a:solidFill>
          </a:ln>
        </p:spPr>
      </p:pic>
      <p:sp>
        <p:nvSpPr>
          <p:cNvPr id="2" name="Title 1"/>
          <p:cNvSpPr>
            <a:spLocks noGrp="1"/>
          </p:cNvSpPr>
          <p:nvPr>
            <p:ph type="title"/>
          </p:nvPr>
        </p:nvSpPr>
        <p:spPr>
          <a:xfrm>
            <a:off x="3806024" y="87464"/>
            <a:ext cx="5282317" cy="722774"/>
          </a:xfrm>
        </p:spPr>
        <p:txBody>
          <a:bodyPr/>
          <a:lstStyle/>
          <a:p>
            <a:r>
              <a:rPr lang="en-US" dirty="0"/>
              <a:t>Creating A New Bracket</a:t>
            </a:r>
          </a:p>
        </p:txBody>
      </p:sp>
      <p:pic>
        <p:nvPicPr>
          <p:cNvPr id="5" name="Content Placeholder 4"/>
          <p:cNvPicPr>
            <a:picLocks noGrp="1" noChangeAspect="1"/>
          </p:cNvPicPr>
          <p:nvPr>
            <p:ph sz="half" idx="1"/>
          </p:nvPr>
        </p:nvPicPr>
        <p:blipFill>
          <a:blip r:embed="rId4"/>
          <a:stretch>
            <a:fillRect/>
          </a:stretch>
        </p:blipFill>
        <p:spPr>
          <a:xfrm>
            <a:off x="4831743" y="1136241"/>
            <a:ext cx="1856384" cy="4124325"/>
          </a:xfrm>
          <a:prstGeom prst="rect">
            <a:avLst/>
          </a:prstGeom>
          <a:ln>
            <a:solidFill>
              <a:schemeClr val="tx2"/>
            </a:solidFill>
          </a:ln>
        </p:spPr>
      </p:pic>
      <p:sp>
        <p:nvSpPr>
          <p:cNvPr id="4" name="Content Placeholder 3"/>
          <p:cNvSpPr>
            <a:spLocks noGrp="1"/>
          </p:cNvSpPr>
          <p:nvPr>
            <p:ph sz="half" idx="2"/>
          </p:nvPr>
        </p:nvSpPr>
        <p:spPr>
          <a:xfrm>
            <a:off x="161598" y="1023598"/>
            <a:ext cx="4572000" cy="5301001"/>
          </a:xfrm>
        </p:spPr>
        <p:txBody>
          <a:bodyPr>
            <a:normAutofit fontScale="77500" lnSpcReduction="20000"/>
          </a:bodyPr>
          <a:lstStyle/>
          <a:p>
            <a:r>
              <a:rPr lang="en-US" dirty="0"/>
              <a:t>After creating a new account you will be prompted with the menu to the right, (East, West, Midwest, South and Full) each selection will prompt you to complete a portion of your bracket division by division.</a:t>
            </a:r>
          </a:p>
          <a:p>
            <a:r>
              <a:rPr lang="en-US" dirty="0"/>
              <a:t>To Select a team to move onto the next round, simply click their name. The team will automatically move to the next empty slot in the path. Continue this pattern until all fields are complete.</a:t>
            </a:r>
          </a:p>
          <a:p>
            <a:r>
              <a:rPr lang="en-US" dirty="0"/>
              <a:t>Continue selecting teams in all of the divisions (East, West, Midwest, South) When the listed divisions above are completed select the “Full” selection. This will navigate the user to their fully filled out bracket. The only area that is not completely filled out is the “Final Four” you can make your final selections in the “Full” menu.</a:t>
            </a:r>
          </a:p>
          <a:p>
            <a:r>
              <a:rPr lang="en-US" dirty="0"/>
              <a:t>To continue to fill out other divisions select the “back” button.</a:t>
            </a:r>
          </a:p>
          <a:p>
            <a:r>
              <a:rPr lang="en-US" dirty="0"/>
              <a:t>The clear Button will clear the users entire division choices. The Reset button will reset the entire bracket and prompt the user to restart the process of selecting teams.</a:t>
            </a:r>
          </a:p>
        </p:txBody>
      </p:sp>
      <p:sp>
        <p:nvSpPr>
          <p:cNvPr id="6" name="Rectangle 5"/>
          <p:cNvSpPr/>
          <p:nvPr/>
        </p:nvSpPr>
        <p:spPr>
          <a:xfrm>
            <a:off x="5314662" y="1533806"/>
            <a:ext cx="890546" cy="4373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559892" y="2263502"/>
            <a:ext cx="624840" cy="167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68122" y="2317206"/>
            <a:ext cx="624840" cy="167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979870" y="2878869"/>
            <a:ext cx="624840" cy="167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737221" y="3419889"/>
            <a:ext cx="624840" cy="167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159240" y="2477226"/>
            <a:ext cx="624840" cy="167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p:cNvCxnSpPr/>
          <p:nvPr/>
        </p:nvCxnSpPr>
        <p:spPr>
          <a:xfrm rot="16200000" flipH="1">
            <a:off x="8154252" y="1921307"/>
            <a:ext cx="60960" cy="730837"/>
          </a:xfrm>
          <a:prstGeom prst="bentConnector3">
            <a:avLst>
              <a:gd name="adj1" fmla="val -1125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a:off x="8719325" y="2309949"/>
            <a:ext cx="630141" cy="17489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p:nvPr/>
        </p:nvCxnSpPr>
        <p:spPr>
          <a:xfrm>
            <a:off x="9784080" y="2568303"/>
            <a:ext cx="406179" cy="32802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p:cNvCxnSpPr/>
          <p:nvPr/>
        </p:nvCxnSpPr>
        <p:spPr>
          <a:xfrm rot="16200000" flipH="1">
            <a:off x="10505650" y="2939829"/>
            <a:ext cx="541020" cy="419100"/>
          </a:xfrm>
          <a:prstGeom prst="bentConnector3">
            <a:avLst>
              <a:gd name="adj1" fmla="val -704"/>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p:nvPr/>
        </p:nvCxnSpPr>
        <p:spPr>
          <a:xfrm>
            <a:off x="6688127" y="1533806"/>
            <a:ext cx="2715616" cy="43732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656321" y="5356860"/>
            <a:ext cx="1615440" cy="2242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314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403860"/>
            <a:ext cx="4526280" cy="733044"/>
          </a:xfrm>
        </p:spPr>
        <p:txBody>
          <a:bodyPr/>
          <a:lstStyle/>
          <a:p>
            <a:r>
              <a:rPr lang="en-US" dirty="0"/>
              <a:t>Completed Brackets</a:t>
            </a:r>
          </a:p>
        </p:txBody>
      </p:sp>
      <p:pic>
        <p:nvPicPr>
          <p:cNvPr id="6" name="Picture 5"/>
          <p:cNvPicPr>
            <a:picLocks noChangeAspect="1"/>
          </p:cNvPicPr>
          <p:nvPr/>
        </p:nvPicPr>
        <p:blipFill>
          <a:blip r:embed="rId3"/>
          <a:stretch>
            <a:fillRect/>
          </a:stretch>
        </p:blipFill>
        <p:spPr>
          <a:xfrm>
            <a:off x="4787925" y="1590404"/>
            <a:ext cx="7122135" cy="4368435"/>
          </a:xfrm>
          <a:prstGeom prst="rect">
            <a:avLst/>
          </a:prstGeom>
          <a:ln>
            <a:solidFill>
              <a:schemeClr val="tx1"/>
            </a:solidFill>
          </a:ln>
        </p:spPr>
      </p:pic>
      <p:sp>
        <p:nvSpPr>
          <p:cNvPr id="7" name="TextBox 6"/>
          <p:cNvSpPr txBox="1"/>
          <p:nvPr/>
        </p:nvSpPr>
        <p:spPr>
          <a:xfrm>
            <a:off x="234975" y="1249680"/>
            <a:ext cx="421386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Once all fields divisions and the final four are filled out the bracket will be loaded and displayed on the screen after selecting the “Full” option.</a:t>
            </a:r>
          </a:p>
          <a:p>
            <a:pPr marL="285750" indent="-285750">
              <a:buFont typeface="Arial" panose="020B0604020202020204" pitchFamily="34" charset="0"/>
              <a:buChar char="•"/>
            </a:pPr>
            <a:r>
              <a:rPr lang="en-US" dirty="0"/>
              <a:t>Once the user is satisfied with their choices they can select the “Finalize” button which will lock their bracket in. IMPORTANT – Once finalize is selected the user will not be able to make any more edits to their bracket.</a:t>
            </a:r>
          </a:p>
          <a:p>
            <a:pPr marL="285750" indent="-285750">
              <a:buFont typeface="Arial" panose="020B0604020202020204" pitchFamily="34" charset="0"/>
              <a:buChar char="•"/>
            </a:pPr>
            <a:r>
              <a:rPr lang="en-US" dirty="0"/>
              <a:t>Select the “Simulate” button to simulate the tournament. After the user selects this button they will be able to determine which user has won the tournament.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p:cNvPicPr>
            <a:picLocks noChangeAspect="1"/>
          </p:cNvPicPr>
          <p:nvPr/>
        </p:nvPicPr>
        <p:blipFill>
          <a:blip r:embed="rId4"/>
          <a:stretch>
            <a:fillRect/>
          </a:stretch>
        </p:blipFill>
        <p:spPr>
          <a:xfrm>
            <a:off x="7084695" y="1658053"/>
            <a:ext cx="2379345" cy="235246"/>
          </a:xfrm>
          <a:prstGeom prst="rect">
            <a:avLst/>
          </a:prstGeom>
        </p:spPr>
      </p:pic>
      <p:sp>
        <p:nvSpPr>
          <p:cNvPr id="10" name="Rectangle 9"/>
          <p:cNvSpPr/>
          <p:nvPr/>
        </p:nvSpPr>
        <p:spPr>
          <a:xfrm>
            <a:off x="7482840" y="1658053"/>
            <a:ext cx="449580" cy="2352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25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61885" y="1832902"/>
            <a:ext cx="2200275" cy="3569677"/>
          </a:xfrm>
          <a:prstGeom prst="rect">
            <a:avLst/>
          </a:prstGeom>
          <a:ln>
            <a:solidFill>
              <a:schemeClr val="tx2"/>
            </a:solidFill>
          </a:ln>
        </p:spPr>
      </p:pic>
      <p:sp>
        <p:nvSpPr>
          <p:cNvPr id="3" name="TextBox 2"/>
          <p:cNvSpPr txBox="1"/>
          <p:nvPr/>
        </p:nvSpPr>
        <p:spPr>
          <a:xfrm>
            <a:off x="3604260" y="289560"/>
            <a:ext cx="7376160" cy="646331"/>
          </a:xfrm>
          <a:prstGeom prst="rect">
            <a:avLst/>
          </a:prstGeom>
          <a:noFill/>
        </p:spPr>
        <p:txBody>
          <a:bodyPr wrap="square" rtlCol="0">
            <a:spAutoFit/>
          </a:bodyPr>
          <a:lstStyle/>
          <a:p>
            <a:r>
              <a:rPr lang="en-US" sz="3600" dirty="0"/>
              <a:t>Rankings / User Score</a:t>
            </a:r>
          </a:p>
        </p:txBody>
      </p:sp>
      <p:sp>
        <p:nvSpPr>
          <p:cNvPr id="4" name="TextBox 3"/>
          <p:cNvSpPr txBox="1"/>
          <p:nvPr/>
        </p:nvSpPr>
        <p:spPr>
          <a:xfrm>
            <a:off x="563880" y="2080260"/>
            <a:ext cx="596646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After the simulation is complete the user will be navigated to the Ranking Chart. This will display each individual user scores.</a:t>
            </a:r>
          </a:p>
          <a:p>
            <a:pPr marL="285750" indent="-285750">
              <a:buFont typeface="Arial" panose="020B0604020202020204" pitchFamily="34" charset="0"/>
              <a:buChar char="•"/>
            </a:pPr>
            <a:r>
              <a:rPr lang="en-US" dirty="0"/>
              <a:t>The table is sorted from highest amount of points to the lowest. The winner will be the first name in the list and the loser will be the last name in the list.</a:t>
            </a:r>
          </a:p>
          <a:p>
            <a:pPr marL="285750" indent="-285750">
              <a:buFont typeface="Arial" panose="020B0604020202020204" pitchFamily="34" charset="0"/>
              <a:buChar char="•"/>
            </a:pPr>
            <a:r>
              <a:rPr lang="en-US" dirty="0"/>
              <a:t>From the Ranking window the user can select “View Simulated Bracket” which will display the users bracket so they can view which teams they selected won and which teams lost.</a:t>
            </a:r>
          </a:p>
        </p:txBody>
      </p:sp>
      <p:pic>
        <p:nvPicPr>
          <p:cNvPr id="5" name="Picture 4"/>
          <p:cNvPicPr>
            <a:picLocks noChangeAspect="1"/>
          </p:cNvPicPr>
          <p:nvPr/>
        </p:nvPicPr>
        <p:blipFill>
          <a:blip r:embed="rId3"/>
          <a:stretch>
            <a:fillRect/>
          </a:stretch>
        </p:blipFill>
        <p:spPr>
          <a:xfrm>
            <a:off x="6278880" y="1413802"/>
            <a:ext cx="4419600" cy="419100"/>
          </a:xfrm>
          <a:prstGeom prst="rect">
            <a:avLst/>
          </a:prstGeom>
          <a:ln>
            <a:solidFill>
              <a:schemeClr val="tx2"/>
            </a:solidFill>
          </a:ln>
        </p:spPr>
      </p:pic>
    </p:spTree>
    <p:extLst>
      <p:ext uri="{BB962C8B-B14F-4D97-AF65-F5344CB8AC3E}">
        <p14:creationId xmlns:p14="http://schemas.microsoft.com/office/powerpoint/2010/main" val="84386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Yellow 16x9">
  <a:themeElements>
    <a:clrScheme name="Banded_Design_Yellow">
      <a:dk1>
        <a:srgbClr val="323232"/>
      </a:dk1>
      <a:lt1>
        <a:sysClr val="window" lastClr="FFFFFF"/>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66677B1-365E-411F-9971-C788BC2975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Yellow banded design presentation (widescreen)</Template>
  <TotalTime>0</TotalTime>
  <Words>677</Words>
  <Application>Microsoft Office PowerPoint</Application>
  <PresentationFormat>Widescreen</PresentationFormat>
  <Paragraphs>29</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Book Antiqua</vt:lpstr>
      <vt:lpstr>Banded Design Yellow 16x9</vt:lpstr>
      <vt:lpstr>March Madness Bracket</vt:lpstr>
      <vt:lpstr>March Madness Backstory…</vt:lpstr>
      <vt:lpstr>Logging In…</vt:lpstr>
      <vt:lpstr>Creating A New Bracket</vt:lpstr>
      <vt:lpstr>Completed Brackets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2017-05-07T18:14:54Z</dcterms:created>
  <dcterms:modified xsi:type="dcterms:W3CDTF">2017-05-07T19:22:36Z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TC029009979991</vt:lpwstr>
  </property>
</Properties>
</file>