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3" r:id="rId10"/>
    <p:sldId id="264" r:id="rId11"/>
    <p:sldId id="265" r:id="rId12"/>
    <p:sldId id="266" r:id="rId13"/>
    <p:sldId id="267" r:id="rId14"/>
    <p:sldId id="271" r:id="rId15"/>
    <p:sldId id="272" r:id="rId16"/>
    <p:sldId id="274" r:id="rId17"/>
    <p:sldId id="276" r:id="rId18"/>
    <p:sldId id="277" r:id="rId19"/>
    <p:sldId id="279" r:id="rId20"/>
    <p:sldId id="280" r:id="rId21"/>
    <p:sldId id="282" r:id="rId22"/>
    <p:sldId id="283" r:id="rId23"/>
    <p:sldId id="314" r:id="rId24"/>
    <p:sldId id="315" r:id="rId25"/>
    <p:sldId id="316" r:id="rId26"/>
    <p:sldId id="286" r:id="rId27"/>
    <p:sldId id="287" r:id="rId28"/>
    <p:sldId id="288" r:id="rId29"/>
    <p:sldId id="289" r:id="rId30"/>
    <p:sldId id="290" r:id="rId31"/>
    <p:sldId id="31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javafx/user-interface-tutorial/ui_controls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32" tIns="45716" rIns="91432" bIns="4571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634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hlinkClick r:id="rId3"/>
              </a:rPr>
              <a:t>http://docs.oracle.com/javase/8/javafx/user-interface-tutorial/ui_controls.htm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8055B-D923-42BF-BB21-45ADF5187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javafx/events-tutorial/gestureeventsjav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 programming with </a:t>
            </a:r>
            <a:r>
              <a:rPr lang="en-US" dirty="0" err="1" smtClean="0"/>
              <a:t>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1" y="381000"/>
            <a:ext cx="7108825" cy="685800"/>
          </a:xfrm>
        </p:spPr>
        <p:txBody>
          <a:bodyPr/>
          <a:lstStyle/>
          <a:p>
            <a:r>
              <a:rPr lang="en-US" altLang="en-US" smtClean="0"/>
              <a:t>Handling GUI Events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1800" y="1009650"/>
            <a:ext cx="89662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 object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Button</a:t>
            </a:r>
          </a:p>
          <a:p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Event object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ActionEvent</a:t>
            </a:r>
            <a:endParaRPr lang="en-US" altLang="en-US" sz="2800" dirty="0" smtClean="0"/>
          </a:p>
          <a:p>
            <a:endParaRPr lang="en-US" altLang="en-US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Listener objects</a:t>
            </a:r>
            <a:r>
              <a:rPr lang="en-US" altLang="en-US" sz="2800" dirty="0" smtClean="0"/>
              <a:t>:  </a:t>
            </a:r>
            <a:r>
              <a:rPr lang="en-US" altLang="en-US" sz="2800" dirty="0" err="1" smtClean="0"/>
              <a:t>OkHandler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CancelHandler</a:t>
            </a:r>
            <a:endParaRPr lang="en-US" altLang="en-US" sz="2800" dirty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61" y="4964752"/>
            <a:ext cx="78994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Event Classes</a:t>
            </a:r>
            <a:endParaRPr lang="en-US" altLang="en-US" b="1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A45D39-FE1B-4102-AD34-A9926A96DA0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524000"/>
            <a:ext cx="8772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Information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6588" y="1030288"/>
            <a:ext cx="8761412" cy="50101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 smtClean="0"/>
              <a:t>Event objects have info </a:t>
            </a:r>
            <a:r>
              <a:rPr lang="en-US" altLang="en-US" sz="36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about</a:t>
            </a:r>
            <a:r>
              <a:rPr lang="en-US" altLang="en-US" sz="3600" dirty="0" smtClean="0"/>
              <a:t> the </a:t>
            </a:r>
            <a:r>
              <a:rPr lang="en-US" altLang="en-US" sz="3600" dirty="0"/>
              <a:t>event: </a:t>
            </a:r>
          </a:p>
          <a:p>
            <a:pPr lvl="1"/>
            <a:r>
              <a:rPr lang="en-US" altLang="en-US" sz="3200" dirty="0"/>
              <a:t>e</a:t>
            </a:r>
            <a:r>
              <a:rPr lang="en-US" altLang="en-US" sz="3200" dirty="0" smtClean="0"/>
              <a:t>.g. the </a:t>
            </a:r>
            <a:r>
              <a:rPr lang="en-US" altLang="en-US" sz="3200" b="1" i="1" dirty="0"/>
              <a:t>source object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(via </a:t>
            </a:r>
            <a:r>
              <a:rPr lang="en-US" altLang="en-US" sz="3200" dirty="0" err="1" smtClean="0"/>
              <a:t>getSource</a:t>
            </a:r>
            <a:r>
              <a:rPr lang="en-US" altLang="en-US" sz="3200" dirty="0" smtClean="0"/>
              <a:t>()) </a:t>
            </a:r>
            <a:endParaRPr lang="en-US" altLang="en-US" sz="3200" dirty="0"/>
          </a:p>
          <a:p>
            <a:endParaRPr lang="en-US" altLang="en-US" sz="3600" dirty="0" smtClean="0"/>
          </a:p>
          <a:p>
            <a:r>
              <a:rPr lang="en-US" altLang="en-US" sz="3600" dirty="0" err="1" smtClean="0"/>
              <a:t>EventObject</a:t>
            </a:r>
            <a:r>
              <a:rPr lang="en-US" altLang="en-US" sz="3600" dirty="0" smtClean="0"/>
              <a:t> subclasses are for special events:</a:t>
            </a:r>
          </a:p>
          <a:p>
            <a:pPr marL="1371600" lvl="1" indent="-5715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such </a:t>
            </a:r>
            <a:r>
              <a:rPr lang="en-US" altLang="en-US" sz="2800" dirty="0"/>
              <a:t>as button </a:t>
            </a:r>
            <a:r>
              <a:rPr lang="en-US" altLang="en-US" sz="2800" dirty="0" smtClean="0"/>
              <a:t>actions</a:t>
            </a:r>
          </a:p>
          <a:p>
            <a:pPr marL="1371600" lvl="1" indent="-5715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window events</a:t>
            </a:r>
          </a:p>
          <a:p>
            <a:pPr marL="1371600" lvl="1" indent="-5715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component events</a:t>
            </a:r>
          </a:p>
          <a:p>
            <a:pPr marL="1371600" lvl="1" indent="-5715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mouse movements</a:t>
            </a:r>
          </a:p>
          <a:p>
            <a:pPr marL="1371600" lvl="1" indent="-5715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keystrokes</a:t>
            </a:r>
            <a:endParaRPr lang="en-US" altLang="en-US" sz="2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0BC0B3-627E-4147-9EE8-1DB93398A80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00015"/>
            <a:ext cx="8382000" cy="990600"/>
          </a:xfrm>
          <a:noFill/>
        </p:spPr>
        <p:txBody>
          <a:bodyPr/>
          <a:lstStyle/>
          <a:p>
            <a:r>
              <a:rPr lang="en-US" altLang="en-US" dirty="0" smtClean="0"/>
              <a:t>Selected User Actions and Handlers</a:t>
            </a:r>
            <a:endParaRPr lang="en-US" alt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59" y="1295615"/>
            <a:ext cx="9943477" cy="470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C5126A-F669-4C9E-BD96-0E8EF100AA1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367" y="0"/>
            <a:ext cx="9628042" cy="723900"/>
          </a:xfrm>
        </p:spPr>
        <p:txBody>
          <a:bodyPr/>
          <a:lstStyle/>
          <a:p>
            <a:r>
              <a:rPr lang="en-US" altLang="en-US" dirty="0" smtClean="0"/>
              <a:t>Inner Class Listeners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6" y="1009650"/>
            <a:ext cx="8874125" cy="5010150"/>
          </a:xfrm>
        </p:spPr>
        <p:txBody>
          <a:bodyPr>
            <a:normAutofit fontScale="92500"/>
          </a:bodyPr>
          <a:lstStyle/>
          <a:p>
            <a:r>
              <a:rPr lang="en-US" altLang="en-US" sz="4000" dirty="0"/>
              <a:t>A listener </a:t>
            </a:r>
            <a:r>
              <a:rPr lang="en-US" altLang="en-US" sz="4000" dirty="0" smtClean="0"/>
              <a:t>class typically for a particular </a:t>
            </a:r>
            <a:r>
              <a:rPr lang="en-US" altLang="en-US" sz="4000" dirty="0"/>
              <a:t>GUI component (e.g., </a:t>
            </a:r>
            <a:r>
              <a:rPr lang="en-US" altLang="en-US" sz="4000" dirty="0" smtClean="0"/>
              <a:t>one </a:t>
            </a:r>
            <a:r>
              <a:rPr lang="en-US" altLang="en-US" sz="4000" dirty="0"/>
              <a:t>button). </a:t>
            </a:r>
          </a:p>
          <a:p>
            <a:pPr lvl="1"/>
            <a:r>
              <a:rPr lang="en-US" altLang="en-US" sz="3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Any object instance of the inner handler class has access to all GUI fields of the outer class.</a:t>
            </a:r>
          </a:p>
          <a:p>
            <a:pPr lvl="1"/>
            <a:r>
              <a:rPr lang="en-US" altLang="en-US" sz="3800" dirty="0" smtClean="0"/>
              <a:t>Specify via </a:t>
            </a:r>
            <a:r>
              <a:rPr lang="en-US" altLang="en-US" sz="38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OuterClass.this</a:t>
            </a:r>
            <a:r>
              <a:rPr lang="en-US" altLang="en-US" sz="3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.?</a:t>
            </a:r>
          </a:p>
          <a:p>
            <a:pPr lvl="1"/>
            <a:r>
              <a:rPr lang="en-US" altLang="en-US" sz="3800" dirty="0" smtClean="0"/>
              <a:t>It </a:t>
            </a:r>
            <a:r>
              <a:rPr lang="en-US" altLang="en-US" sz="3800" dirty="0"/>
              <a:t>will not be shared by other applications. 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2A7A05-2DEE-4502-A287-B1614796232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5641" y="0"/>
            <a:ext cx="4291767" cy="7239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what’s the output?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3656" y="723900"/>
            <a:ext cx="4897438" cy="261269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Inner</a:t>
            </a:r>
            <a:r>
              <a:rPr lang="en-US" altLang="en-US" sz="2400" dirty="0" smtClean="0"/>
              <a:t> class is a class is a member of another class.</a:t>
            </a:r>
          </a:p>
          <a:p>
            <a:pPr lvl="1"/>
            <a:r>
              <a:rPr lang="en-US" altLang="en-US" sz="2000" dirty="0" smtClean="0"/>
              <a:t>class </a:t>
            </a:r>
            <a:r>
              <a:rPr lang="en-US" altLang="en-US" sz="2000" dirty="0" smtClean="0"/>
              <a:t>can reference the data and methods defined in the outer </a:t>
            </a:r>
            <a:r>
              <a:rPr lang="en-US" altLang="en-US" sz="2000" dirty="0" smtClean="0"/>
              <a:t>class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is </a:t>
            </a:r>
            <a:r>
              <a:rPr lang="en-US" altLang="en-US" sz="2000" dirty="0" smtClean="0"/>
              <a:t>compiled </a:t>
            </a:r>
            <a:r>
              <a:rPr lang="en-US" altLang="en-US" sz="2000" dirty="0" smtClean="0"/>
              <a:t>as </a:t>
            </a:r>
            <a:r>
              <a:rPr lang="en-US" altLang="en-US" sz="2000" dirty="0" err="1" smtClean="0"/>
              <a:t>OuterClass$InnerClass.class</a:t>
            </a:r>
            <a:endParaRPr lang="en-US" altLang="en-US" sz="2000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231707" y="0"/>
            <a:ext cx="6001606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iC1;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iC2;</a:t>
            </a:r>
          </a:p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iC1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iC2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update()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iC1.updateFromInner();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iC2.updateFromInner();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iC2.updateFromInner();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print()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(iC1.innerData);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(iC2.innerData);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OuterClass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x.outerData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98373" y="3513451"/>
            <a:ext cx="600160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InnerClass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updateFromInner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OuterClass.this.outerData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this.innerData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1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85850"/>
            <a:ext cx="8839200" cy="2590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Inner class listeners can be shortened using anonymous inner </a:t>
            </a:r>
            <a:r>
              <a:rPr lang="en-US" altLang="en-US" dirty="0" smtClean="0"/>
              <a:t>classes</a:t>
            </a:r>
          </a:p>
          <a:p>
            <a:pPr marL="12573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inner </a:t>
            </a:r>
            <a:r>
              <a:rPr lang="en-US" altLang="en-US" dirty="0"/>
              <a:t>classes without a name. </a:t>
            </a:r>
            <a:endParaRPr lang="en-US" altLang="en-US" dirty="0" smtClean="0"/>
          </a:p>
          <a:p>
            <a:pPr marL="12573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combines </a:t>
            </a:r>
            <a:r>
              <a:rPr lang="en-US" altLang="en-US" dirty="0"/>
              <a:t>declaring an inner class and creating an instance of the class in one </a:t>
            </a:r>
            <a:r>
              <a:rPr lang="en-US" altLang="en-US" dirty="0" smtClean="0"/>
              <a:t>step</a:t>
            </a:r>
            <a:endParaRPr lang="en-US" altLang="en-US" dirty="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9576" y="3832226"/>
            <a:ext cx="94154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 SuperClassName/InterfaceName()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// Implement or override methods in superclass/interface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// Other methods if necessary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15860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66750"/>
          </a:xfrm>
        </p:spPr>
        <p:txBody>
          <a:bodyPr/>
          <a:lstStyle/>
          <a:p>
            <a:r>
              <a:rPr lang="en-US" altLang="en-US" dirty="0" smtClean="0"/>
              <a:t>Anonymous Inner </a:t>
            </a:r>
            <a:r>
              <a:rPr lang="en-US" altLang="en-US" dirty="0" smtClean="0"/>
              <a:t>Classes Example</a:t>
            </a:r>
            <a:endParaRPr lang="en-US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5510" y="1235407"/>
            <a:ext cx="88266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We could use this: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		</a:t>
            </a:r>
            <a:r>
              <a:rPr lang="en-US" sz="2800" dirty="0" err="1" smtClean="0"/>
              <a:t>btOK.setOnAction</a:t>
            </a:r>
            <a:r>
              <a:rPr lang="en-US" sz="2800" dirty="0" smtClean="0"/>
              <a:t>(new </a:t>
            </a:r>
            <a:r>
              <a:rPr lang="en-US" sz="2800" dirty="0" err="1"/>
              <a:t>EventHandler</a:t>
            </a:r>
            <a:r>
              <a:rPr lang="en-US" sz="2800" dirty="0"/>
              <a:t>&lt;</a:t>
            </a:r>
            <a:r>
              <a:rPr lang="en-US" sz="2800" dirty="0" err="1"/>
              <a:t>ActionEvent</a:t>
            </a:r>
            <a:r>
              <a:rPr lang="en-US" sz="2800" dirty="0"/>
              <a:t>&gt;()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		@Override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public </a:t>
            </a:r>
            <a:r>
              <a:rPr lang="en-US" sz="2800" dirty="0"/>
              <a:t>void handle(</a:t>
            </a:r>
            <a:r>
              <a:rPr lang="en-US" sz="2800" dirty="0" err="1"/>
              <a:t>ActionEvent</a:t>
            </a:r>
            <a:r>
              <a:rPr lang="en-US" sz="2800" dirty="0"/>
              <a:t> e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System.out.println</a:t>
            </a:r>
            <a:r>
              <a:rPr lang="en-US" sz="2800" dirty="0"/>
              <a:t>("OK button clicked</a:t>
            </a:r>
            <a:r>
              <a:rPr lang="en-US" sz="2800" dirty="0" smtClean="0"/>
              <a:t>");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}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});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Instead of this: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OKHandler</a:t>
            </a:r>
            <a:r>
              <a:rPr lang="en-US" sz="2800" dirty="0" smtClean="0"/>
              <a:t> </a:t>
            </a:r>
            <a:r>
              <a:rPr lang="en-US" sz="2800" dirty="0"/>
              <a:t>handler1 = new </a:t>
            </a:r>
            <a:r>
              <a:rPr lang="en-US" sz="2800" dirty="0" err="1"/>
              <a:t>OKHandler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btOK.setOnAction</a:t>
            </a:r>
            <a:r>
              <a:rPr lang="en-US" sz="2800" dirty="0" smtClean="0"/>
              <a:t>(handler1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90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717675" y="174626"/>
            <a:ext cx="879475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AnonymousHandlerDemo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Button("New");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Button("Open");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hBox.getChildren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New");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Open");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Scene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300, 50);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AnonymousHandlerDemo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(scene);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…}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38" y="594885"/>
            <a:ext cx="2952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1295400"/>
          </a:xfrm>
        </p:spPr>
        <p:txBody>
          <a:bodyPr/>
          <a:lstStyle/>
          <a:p>
            <a:r>
              <a:rPr lang="en-US" altLang="en-US" smtClean="0"/>
              <a:t>Simplifying Event Handing Using </a:t>
            </a:r>
            <a:r>
              <a:rPr lang="en-US" altLang="en-US" smtClean="0">
                <a:solidFill>
                  <a:srgbClr val="FF0000"/>
                </a:solidFill>
              </a:rPr>
              <a:t>Lambda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686800" cy="2667000"/>
          </a:xfrm>
        </p:spPr>
        <p:txBody>
          <a:bodyPr/>
          <a:lstStyle/>
          <a:p>
            <a:r>
              <a:rPr lang="en-US" altLang="en-US" sz="2800" i="1"/>
              <a:t>Lambda expression</a:t>
            </a:r>
            <a:r>
              <a:rPr lang="en-US" altLang="en-US" sz="2800"/>
              <a:t> is a new feature in Java 8. </a:t>
            </a:r>
          </a:p>
          <a:p>
            <a:pPr lvl="1"/>
            <a:r>
              <a:rPr lang="en-US" altLang="en-US" smtClean="0"/>
              <a:t>Predefined functions for the type of the input.</a:t>
            </a:r>
          </a:p>
          <a:p>
            <a:r>
              <a:rPr lang="en-US" altLang="en-US" sz="2800"/>
              <a:t>Lambda expressions can be viewed as an anonymous method with a concise syntax.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1652589" y="3794125"/>
          <a:ext cx="88868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icture" r:id="rId3" imgW="4799841" imgH="1312361" progId="Word.Picture.8">
                  <p:embed/>
                </p:oleObj>
              </mc:Choice>
              <mc:Fallback>
                <p:oleObj name="Picture" r:id="rId3" imgW="4799841" imgH="131236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9" y="3794125"/>
                        <a:ext cx="88868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A0450C-3284-4DE8-BE26-4DCC9951859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Programming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3875" y="1123951"/>
            <a:ext cx="8955088" cy="4779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600" dirty="0" smtClean="0"/>
              <a:t>In </a:t>
            </a:r>
            <a:r>
              <a:rPr lang="en-US" altLang="en-US" sz="3600" dirty="0"/>
              <a:t>event-driven programming, code is executed upon activation of events. </a:t>
            </a:r>
          </a:p>
          <a:p>
            <a:endParaRPr lang="en-US" altLang="en-US" sz="3600" dirty="0" smtClean="0"/>
          </a:p>
          <a:p>
            <a:r>
              <a:rPr lang="en-US" altLang="en-US" sz="3600" dirty="0" smtClean="0"/>
              <a:t>Operating </a:t>
            </a:r>
            <a:r>
              <a:rPr lang="en-US" altLang="en-US" sz="3600" dirty="0"/>
              <a:t>Systems constantly monitor events</a:t>
            </a:r>
          </a:p>
          <a:p>
            <a:pPr lvl="1"/>
            <a:r>
              <a:rPr lang="en-US" altLang="en-US" sz="3600" dirty="0"/>
              <a:t>Ex: keystrokes, mouse clicks, etc…</a:t>
            </a:r>
          </a:p>
          <a:p>
            <a:endParaRPr lang="en-US" altLang="en-US" sz="3600" dirty="0" smtClean="0"/>
          </a:p>
          <a:p>
            <a:r>
              <a:rPr lang="en-US" altLang="en-US" sz="3600" dirty="0" smtClean="0"/>
              <a:t>The </a:t>
            </a:r>
            <a:r>
              <a:rPr lang="en-US" altLang="en-US" sz="3600" dirty="0"/>
              <a:t>OS:</a:t>
            </a:r>
          </a:p>
          <a:p>
            <a:pPr lvl="1"/>
            <a:r>
              <a:rPr lang="en-US" altLang="en-US" sz="3600" dirty="0"/>
              <a:t>sorts out these events</a:t>
            </a:r>
          </a:p>
          <a:p>
            <a:pPr lvl="1"/>
            <a:r>
              <a:rPr lang="en-US" altLang="en-US" sz="3600" dirty="0"/>
              <a:t>reports them to the appropriate programs</a:t>
            </a:r>
          </a:p>
        </p:txBody>
      </p:sp>
    </p:spTree>
    <p:extLst>
      <p:ext uri="{BB962C8B-B14F-4D97-AF65-F5344CB8AC3E}">
        <p14:creationId xmlns:p14="http://schemas.microsoft.com/office/powerpoint/2010/main" val="1986714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641474" y="165100"/>
            <a:ext cx="10041009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LambdaHandlerDemo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hBox.setSpacing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hBox.setAlignment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Button("New");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Button("Open");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btSave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Button("Save");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Button("Print");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hBox.getChildren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btSave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btNew.setOnAction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New");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btOpen.setOnAction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Open");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btSave.setOnAction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Save");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btPrint.setOnAction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("Process Print");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35" y="831840"/>
            <a:ext cx="2971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17500"/>
            <a:ext cx="10294938" cy="666750"/>
          </a:xfrm>
        </p:spPr>
        <p:txBody>
          <a:bodyPr>
            <a:normAutofit fontScale="90000"/>
          </a:bodyPr>
          <a:lstStyle/>
          <a:p>
            <a:r>
              <a:rPr lang="en-US" altLang="en-US" sz="4200"/>
              <a:t>Single Abstract Method Interface (SAM)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38263"/>
            <a:ext cx="8915400" cy="5010150"/>
          </a:xfrm>
        </p:spPr>
        <p:txBody>
          <a:bodyPr/>
          <a:lstStyle/>
          <a:p>
            <a:r>
              <a:rPr lang="en-US" altLang="en-US" sz="2800"/>
              <a:t>The statements in the lambda expression is all for that method. </a:t>
            </a:r>
          </a:p>
          <a:p>
            <a:pPr lvl="1"/>
            <a:r>
              <a:rPr lang="en-US" altLang="en-US" sz="2800"/>
              <a:t>If it contains multiple methods, the compiler will not be able to compile the lambda expression. </a:t>
            </a:r>
          </a:p>
          <a:p>
            <a:pPr lvl="1"/>
            <a:r>
              <a:rPr lang="en-US" altLang="en-US" sz="2800"/>
              <a:t>So, for the compiler to understand lambda expressions, the interface must contain exactly one abstract method. </a:t>
            </a:r>
          </a:p>
          <a:p>
            <a:pPr lvl="1"/>
            <a:r>
              <a:rPr lang="en-US" altLang="en-US" sz="2800"/>
              <a:t>Such an interface is known as a </a:t>
            </a:r>
            <a:r>
              <a:rPr lang="en-US" altLang="en-US" sz="2800" i="1"/>
              <a:t>functional interface</a:t>
            </a:r>
            <a:r>
              <a:rPr lang="en-US" altLang="en-US" sz="2800"/>
              <a:t>, or a </a:t>
            </a:r>
            <a:r>
              <a:rPr lang="en-US" altLang="en-US" sz="2800" i="1"/>
              <a:t>Single Abstract Method</a:t>
            </a:r>
            <a:r>
              <a:rPr lang="en-US" altLang="en-US" sz="2800"/>
              <a:t> (SAM) interface. 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7B7488-8628-4FCF-A2B1-A5258D90E4C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87313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Loan Calculator</a:t>
            </a:r>
            <a:endParaRPr lang="en-US" altLang="en-US" u="sng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0"/>
            <a:ext cx="39243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7260" y="773113"/>
            <a:ext cx="88983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LoanCalculator</a:t>
            </a:r>
            <a:r>
              <a:rPr lang="en-US" sz="2000" dirty="0"/>
              <a:t> extends Application {</a:t>
            </a:r>
          </a:p>
          <a:p>
            <a:r>
              <a:rPr lang="en-US" sz="2000" dirty="0"/>
              <a:t>    private Stage </a:t>
            </a:r>
            <a:r>
              <a:rPr lang="en-US" sz="2000" dirty="0" err="1"/>
              <a:t>primaryStage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TextField</a:t>
            </a:r>
            <a:r>
              <a:rPr lang="en-US" sz="2000" dirty="0"/>
              <a:t> </a:t>
            </a:r>
            <a:r>
              <a:rPr lang="en-US" sz="2000" dirty="0" err="1"/>
              <a:t>tfAnnualInterestRate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TextField</a:t>
            </a:r>
            <a:r>
              <a:rPr lang="en-US" sz="2000" dirty="0"/>
              <a:t> </a:t>
            </a:r>
            <a:r>
              <a:rPr lang="en-US" sz="2000" dirty="0" err="1"/>
              <a:t>tfNumberOfYears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TextField</a:t>
            </a:r>
            <a:r>
              <a:rPr lang="en-US" sz="2000" dirty="0"/>
              <a:t> </a:t>
            </a:r>
            <a:r>
              <a:rPr lang="en-US" sz="2000" dirty="0" err="1"/>
              <a:t>tfLoanAmount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TextField</a:t>
            </a:r>
            <a:r>
              <a:rPr lang="en-US" sz="2000" dirty="0"/>
              <a:t> </a:t>
            </a:r>
            <a:r>
              <a:rPr lang="en-US" sz="2000" dirty="0" err="1"/>
              <a:t>tfMonthlyPayment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TextField</a:t>
            </a:r>
            <a:r>
              <a:rPr lang="en-US" sz="2000" dirty="0"/>
              <a:t> </a:t>
            </a:r>
            <a:r>
              <a:rPr lang="en-US" sz="2000" dirty="0" err="1"/>
              <a:t>tfTotalPayment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Button </a:t>
            </a:r>
            <a:r>
              <a:rPr lang="en-US" sz="2000" dirty="0" err="1"/>
              <a:t>btCalculate</a:t>
            </a:r>
            <a:r>
              <a:rPr lang="en-US" sz="2000" dirty="0"/>
              <a:t>;</a:t>
            </a:r>
          </a:p>
          <a:p>
            <a:r>
              <a:rPr lang="en-US" sz="2000" dirty="0"/>
              <a:t>    private Scene </a:t>
            </a:r>
            <a:r>
              <a:rPr lang="en-US" sz="2000" dirty="0" err="1"/>
              <a:t>scene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@Override</a:t>
            </a:r>
          </a:p>
          <a:p>
            <a:r>
              <a:rPr lang="en-US" sz="2000" dirty="0"/>
              <a:t>    public void start(Stage </a:t>
            </a:r>
            <a:r>
              <a:rPr lang="en-US" sz="2000" dirty="0" err="1"/>
              <a:t>initPrimaryStage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primaryStage</a:t>
            </a:r>
            <a:r>
              <a:rPr lang="en-US" sz="2000" dirty="0"/>
              <a:t> = </a:t>
            </a:r>
            <a:r>
              <a:rPr lang="en-US" sz="2000" dirty="0" err="1"/>
              <a:t>initPrimaryStage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layoutGUI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initHandlers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5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87313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Loan Calculator</a:t>
            </a:r>
            <a:endParaRPr lang="en-US" altLang="en-US" u="sng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0"/>
            <a:ext cx="39243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7260" y="773113"/>
            <a:ext cx="88983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layoutGUI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	   </a:t>
            </a:r>
            <a:r>
              <a:rPr lang="en-US" sz="2400" dirty="0" err="1"/>
              <a:t>tfAnnualInterestRate</a:t>
            </a:r>
            <a:r>
              <a:rPr lang="en-US" sz="2400" dirty="0"/>
              <a:t> = new </a:t>
            </a:r>
            <a:r>
              <a:rPr lang="en-US" sz="2400" dirty="0" err="1"/>
              <a:t>TextField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tfNumberOfYears</a:t>
            </a:r>
            <a:r>
              <a:rPr lang="en-US" sz="2400" dirty="0"/>
              <a:t> = new </a:t>
            </a:r>
            <a:r>
              <a:rPr lang="en-US" sz="2400" dirty="0" err="1"/>
              <a:t>TextField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tfLoanAmount</a:t>
            </a:r>
            <a:r>
              <a:rPr lang="en-US" sz="2400" dirty="0"/>
              <a:t> = new </a:t>
            </a:r>
            <a:r>
              <a:rPr lang="en-US" sz="2400" dirty="0" err="1"/>
              <a:t>TextField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tfMonthlyPayment</a:t>
            </a:r>
            <a:r>
              <a:rPr lang="en-US" sz="2400" dirty="0"/>
              <a:t> = new </a:t>
            </a:r>
            <a:r>
              <a:rPr lang="en-US" sz="2400" dirty="0" err="1"/>
              <a:t>TextField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tfTotalPayment</a:t>
            </a:r>
            <a:r>
              <a:rPr lang="en-US" sz="2400" dirty="0"/>
              <a:t> = new </a:t>
            </a:r>
            <a:r>
              <a:rPr lang="en-US" sz="2400" dirty="0" err="1"/>
              <a:t>TextField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btCalculate</a:t>
            </a:r>
            <a:r>
              <a:rPr lang="en-US" sz="2400" dirty="0"/>
              <a:t> = new Button("Calculate");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</a:t>
            </a:r>
            <a:r>
              <a:rPr lang="en-US" sz="2400" dirty="0"/>
              <a:t> </a:t>
            </a:r>
            <a:r>
              <a:rPr lang="en-US" sz="2400" dirty="0" err="1"/>
              <a:t>gridPane</a:t>
            </a:r>
            <a:r>
              <a:rPr lang="en-US" sz="2400" dirty="0"/>
              <a:t> = new </a:t>
            </a:r>
            <a:r>
              <a:rPr lang="en-US" sz="2400" dirty="0" err="1"/>
              <a:t>GridPane</a:t>
            </a:r>
            <a:r>
              <a:rPr lang="en-US" sz="2400" dirty="0"/>
              <a:t>();        </a:t>
            </a:r>
          </a:p>
          <a:p>
            <a:r>
              <a:rPr lang="en-US" sz="2400" dirty="0"/>
              <a:t>        scene = new Scene(</a:t>
            </a:r>
            <a:r>
              <a:rPr lang="en-US" sz="2400" dirty="0" err="1"/>
              <a:t>gridPane</a:t>
            </a:r>
            <a:r>
              <a:rPr lang="en-US" sz="2400" dirty="0"/>
              <a:t>, 400, 250);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primaryStage.setScene</a:t>
            </a:r>
            <a:r>
              <a:rPr lang="en-US" sz="2400" dirty="0"/>
              <a:t>(scene);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primaryStage.show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87313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Loan Calculator</a:t>
            </a:r>
            <a:endParaRPr lang="en-US" altLang="en-US" u="sng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0"/>
            <a:ext cx="39243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519" y="773113"/>
            <a:ext cx="88983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gridPane.setHgap</a:t>
            </a:r>
            <a:r>
              <a:rPr lang="en-US" sz="2400" dirty="0"/>
              <a:t>(5);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gridPane.setVgap</a:t>
            </a:r>
            <a:r>
              <a:rPr lang="en-US" sz="2400" dirty="0"/>
              <a:t>(5);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(new Label("Annual Interest Rate:"), 0, 0);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tfAnnualInterestRate</a:t>
            </a:r>
            <a:r>
              <a:rPr lang="en-US" sz="2400" dirty="0"/>
              <a:t>, 1, 0);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(new Label("Number of Years:"), 0, 1);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tfNumberOfYears</a:t>
            </a:r>
            <a:r>
              <a:rPr lang="en-US" sz="2400" dirty="0"/>
              <a:t>, 1, 1);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(new Label("Loan Amount:"), 0, 2);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tfLoanAmount</a:t>
            </a:r>
            <a:r>
              <a:rPr lang="en-US" sz="2400" dirty="0"/>
              <a:t>, 1, 2);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(new Label("Monthly Payment:"), 0, 3);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tfMonthlyPayment</a:t>
            </a:r>
            <a:r>
              <a:rPr lang="en-US" sz="2400" dirty="0"/>
              <a:t>, 1, 3);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(new Label("Total Payment:"), 0, 4);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tfTotalPayment</a:t>
            </a:r>
            <a:r>
              <a:rPr lang="en-US" sz="2400" dirty="0"/>
              <a:t>, 1, 4);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gridPane.add</a:t>
            </a:r>
            <a:r>
              <a:rPr lang="en-US" sz="2400" dirty="0"/>
              <a:t>(</a:t>
            </a:r>
            <a:r>
              <a:rPr lang="en-US" sz="2400" dirty="0" err="1"/>
              <a:t>btCalculate</a:t>
            </a:r>
            <a:r>
              <a:rPr lang="en-US" sz="2400" dirty="0"/>
              <a:t>, 1, 5);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4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87313"/>
            <a:ext cx="8686800" cy="685800"/>
          </a:xfrm>
        </p:spPr>
        <p:txBody>
          <a:bodyPr/>
          <a:lstStyle/>
          <a:p>
            <a:r>
              <a:rPr lang="en-US" altLang="en-US" dirty="0" smtClean="0"/>
              <a:t>Loan Calculator</a:t>
            </a:r>
            <a:endParaRPr lang="en-US" altLang="en-US" u="sng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0"/>
            <a:ext cx="39243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156" y="773113"/>
            <a:ext cx="88983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public </a:t>
            </a:r>
            <a:r>
              <a:rPr lang="en-US" sz="2000" dirty="0"/>
              <a:t>void </a:t>
            </a:r>
            <a:r>
              <a:rPr lang="en-US" sz="2000" dirty="0" err="1"/>
              <a:t>initHandlers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btCalculate.setOnAction</a:t>
            </a:r>
            <a:r>
              <a:rPr lang="en-US" sz="2000" dirty="0"/>
              <a:t>(e -&gt; </a:t>
            </a:r>
            <a:r>
              <a:rPr lang="en-US" sz="2000" dirty="0" err="1"/>
              <a:t>calculateLoanPayment</a:t>
            </a:r>
            <a:r>
              <a:rPr lang="en-US" sz="2000" dirty="0"/>
              <a:t>());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private void </a:t>
            </a:r>
            <a:r>
              <a:rPr lang="en-US" sz="2000" dirty="0" err="1"/>
              <a:t>calculateLoanPayment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double interest = </a:t>
            </a:r>
            <a:r>
              <a:rPr lang="en-US" sz="2000" dirty="0" err="1"/>
              <a:t>Double.parseDouble</a:t>
            </a:r>
            <a:r>
              <a:rPr lang="en-US" sz="2000" dirty="0"/>
              <a:t>(</a:t>
            </a:r>
            <a:r>
              <a:rPr lang="en-US" sz="2000" dirty="0" err="1"/>
              <a:t>tfAnnualInterestRate.getText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year = </a:t>
            </a:r>
            <a:r>
              <a:rPr lang="en-US" sz="2000" dirty="0" err="1"/>
              <a:t>Integer.parseInt</a:t>
            </a:r>
            <a:r>
              <a:rPr lang="en-US" sz="2000" dirty="0"/>
              <a:t>(</a:t>
            </a:r>
            <a:r>
              <a:rPr lang="en-US" sz="2000" dirty="0" err="1"/>
              <a:t>tfNumberOfYears.getText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 double </a:t>
            </a:r>
            <a:r>
              <a:rPr lang="en-US" sz="2000" dirty="0" err="1"/>
              <a:t>loanAmount</a:t>
            </a:r>
            <a:r>
              <a:rPr lang="en-US" sz="2000" dirty="0"/>
              <a:t> = </a:t>
            </a:r>
            <a:r>
              <a:rPr lang="en-US" sz="2000" dirty="0" err="1"/>
              <a:t>Double.parseDouble</a:t>
            </a:r>
            <a:r>
              <a:rPr lang="en-US" sz="2000" dirty="0"/>
              <a:t>(</a:t>
            </a:r>
            <a:r>
              <a:rPr lang="en-US" sz="2000" dirty="0" err="1"/>
              <a:t>tfLoanAmount.getText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 Loan </a:t>
            </a:r>
            <a:r>
              <a:rPr lang="en-US" sz="2000" dirty="0" err="1"/>
              <a:t>loan</a:t>
            </a:r>
            <a:r>
              <a:rPr lang="en-US" sz="2000" dirty="0"/>
              <a:t> = new Loan(interest, year, </a:t>
            </a:r>
            <a:r>
              <a:rPr lang="en-US" sz="2000" dirty="0" err="1"/>
              <a:t>loanAmount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tfMonthlyPayment.setText</a:t>
            </a:r>
            <a:r>
              <a:rPr lang="en-US" sz="2000" dirty="0"/>
              <a:t>(</a:t>
            </a:r>
            <a:r>
              <a:rPr lang="en-US" sz="2000" dirty="0" err="1"/>
              <a:t>String.format</a:t>
            </a:r>
            <a:r>
              <a:rPr lang="en-US" sz="2000" dirty="0"/>
              <a:t>("$%.2f", </a:t>
            </a:r>
            <a:r>
              <a:rPr lang="en-US" sz="2000" dirty="0" err="1"/>
              <a:t>loan.getMonthlyPayment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tfTotalPayment.setText</a:t>
            </a:r>
            <a:r>
              <a:rPr lang="en-US" sz="2000" dirty="0"/>
              <a:t>(</a:t>
            </a:r>
            <a:r>
              <a:rPr lang="en-US" sz="2000" dirty="0" err="1"/>
              <a:t>String.format</a:t>
            </a:r>
            <a:r>
              <a:rPr lang="en-US" sz="2000" dirty="0"/>
              <a:t>("$%.2f", </a:t>
            </a:r>
            <a:r>
              <a:rPr lang="en-US" sz="2000" dirty="0" err="1"/>
              <a:t>loan.getTotalPayment</a:t>
            </a:r>
            <a:r>
              <a:rPr lang="en-US" sz="2000" dirty="0"/>
              <a:t>()));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launch(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MouseEvent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3848100" y="2247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3848100" y="2247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789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9" y="1102198"/>
            <a:ext cx="10232463" cy="435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336A3D-4E6F-44F6-8A8E-F0B617365B5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79575" y="11113"/>
            <a:ext cx="10675938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MouseEventDemo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Pane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Pane();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Text(20, 20, "Programming is fun");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text.setOnMouseDragged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-&gt; { 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Scene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Scene(pane, 300, 100);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MouseEventDemo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(scene);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launch(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85" y="2033121"/>
            <a:ext cx="3000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0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9182"/>
            <a:ext cx="7772400" cy="754418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sz="4200" dirty="0" err="1">
                <a:latin typeface="Courier New" panose="02070309020205020404" pitchFamily="49" charset="0"/>
              </a:rPr>
              <a:t>KeyEvent</a:t>
            </a:r>
            <a:r>
              <a:rPr lang="en-US" altLang="en-US" dirty="0" smtClean="0"/>
              <a:t> Class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3848100" y="2928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994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406857"/>
            <a:ext cx="10667285" cy="321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1B8776-4594-4097-A2B0-6E30E569DBA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139951" y="292100"/>
            <a:ext cx="1067752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start(Stage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Pane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Pane();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Text(20, 20, "A");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text.setFocusTraversable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().add(text);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text.setOnKeyPressed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-&gt; {         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e.getCode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DOWN: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text.getY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+ 10); break;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UP: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text.getY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- 10); break;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LEFT: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text.getX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- 10); break;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RIGHT: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text.getX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+ 10); break;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default: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Character.isLetterOrDigit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e.getText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text.setText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e.getText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Scene(pane);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(scene);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99" y="292100"/>
            <a:ext cx="16954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99" y="1470973"/>
            <a:ext cx="16954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do we come in?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1787525" y="1239838"/>
            <a:ext cx="8878888" cy="47799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000" dirty="0"/>
              <a:t>For each control (button, combo box, etc.):</a:t>
            </a:r>
          </a:p>
          <a:p>
            <a:pPr lvl="1"/>
            <a:r>
              <a:rPr lang="en-US" altLang="en-US" sz="4000" dirty="0"/>
              <a:t>define an event handler</a:t>
            </a:r>
          </a:p>
          <a:p>
            <a:pPr lvl="1"/>
            <a:r>
              <a:rPr lang="en-US" altLang="en-US" sz="4000" dirty="0"/>
              <a:t>construct an instance of event handler</a:t>
            </a:r>
          </a:p>
          <a:p>
            <a:pPr lvl="1"/>
            <a:r>
              <a:rPr lang="en-US" altLang="en-US" sz="4000" dirty="0"/>
              <a:t>tell the control who its event handler </a:t>
            </a:r>
            <a:r>
              <a:rPr lang="en-US" altLang="en-US" sz="4000" dirty="0" smtClean="0"/>
              <a:t>is</a:t>
            </a:r>
          </a:p>
          <a:p>
            <a:pPr marL="457200" lvl="1" indent="0">
              <a:buNone/>
            </a:pPr>
            <a:endParaRPr lang="en-US" altLang="en-US" sz="4000" dirty="0"/>
          </a:p>
          <a:p>
            <a:r>
              <a:rPr lang="en-US" altLang="en-US" sz="4000" dirty="0"/>
              <a:t>Event Handler?</a:t>
            </a:r>
          </a:p>
          <a:p>
            <a:pPr lvl="1"/>
            <a:r>
              <a:rPr lang="en-US" altLang="en-US" sz="4000" dirty="0"/>
              <a:t>code with response to event</a:t>
            </a:r>
          </a:p>
          <a:p>
            <a:pPr lvl="1"/>
            <a:r>
              <a:rPr lang="en-US" altLang="en-US" sz="4000" dirty="0"/>
              <a:t>a.k.a. event listener</a:t>
            </a:r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30832"/>
            <a:ext cx="7772400" cy="708967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sz="4200" dirty="0" err="1">
                <a:latin typeface="Courier New" panose="02070309020205020404" pitchFamily="49" charset="0"/>
              </a:rPr>
              <a:t>KeyCode</a:t>
            </a:r>
            <a:r>
              <a:rPr lang="en-US" altLang="en-US" dirty="0" smtClean="0"/>
              <a:t> Constants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41" y="1360226"/>
            <a:ext cx="9939081" cy="42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F9768-5AE5-4561-9F26-A5F8DD4BF11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JavaFX support for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239838"/>
            <a:ext cx="7772400" cy="47799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err="1" smtClean="0"/>
              <a:t>JavaFX</a:t>
            </a:r>
            <a:r>
              <a:rPr lang="en-US" dirty="0" smtClean="0"/>
              <a:t> has event programming support for mobile devices:</a:t>
            </a:r>
          </a:p>
          <a:p>
            <a:pPr>
              <a:defRPr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javafx.scene.input.SwipeEvent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javafx.scene.input.TouchEvent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javafx.scene.input.ZoomEvent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http://docs.oracle.com/javase/8/javafx/events-tutorial/gestureeventsjava.htm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hlinkClick r:id=""/>
            </a:endParaRP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"/>
              </a:rPr>
              <a:t>http://docs.oracle.com/javase/8/javafx/events-tutorial/toucheventsjava.htm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7360A6-2D5D-4BAA-97DF-73DD79FFDD1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Java’s Event Handling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723900"/>
            <a:ext cx="8229600" cy="58270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/>
              <a:t>An </a:t>
            </a:r>
            <a:r>
              <a:rPr lang="en-US" altLang="en-US" sz="2800" i="1" dirty="0">
                <a:solidFill>
                  <a:srgbClr val="FF0000"/>
                </a:solidFill>
              </a:rPr>
              <a:t>event source </a:t>
            </a:r>
            <a:r>
              <a:rPr lang="en-US" altLang="en-US" sz="2800" dirty="0"/>
              <a:t>is a GUI control</a:t>
            </a:r>
          </a:p>
          <a:p>
            <a:pPr lvl="1">
              <a:defRPr/>
            </a:pPr>
            <a:r>
              <a:rPr lang="en-US" altLang="en-US" sz="2800" dirty="0" err="1"/>
              <a:t>JavaFX</a:t>
            </a:r>
            <a:r>
              <a:rPr lang="en-US" altLang="en-US" sz="2800" dirty="0"/>
              <a:t>: Button, </a:t>
            </a:r>
            <a:r>
              <a:rPr lang="en-US" altLang="en-US" sz="2800" dirty="0" err="1"/>
              <a:t>ChoiceBox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ListView</a:t>
            </a:r>
            <a:r>
              <a:rPr lang="en-US" altLang="en-US" sz="2800" dirty="0"/>
              <a:t>, etc.</a:t>
            </a:r>
          </a:p>
          <a:p>
            <a:pPr lvl="1"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2800" dirty="0"/>
          </a:p>
          <a:p>
            <a:pPr lvl="1">
              <a:defRPr/>
            </a:pPr>
            <a:endParaRPr lang="en-US" altLang="en-US" sz="2800" dirty="0"/>
          </a:p>
          <a:p>
            <a:pPr marL="319088" lvl="1" indent="0">
              <a:buNone/>
              <a:defRPr/>
            </a:pPr>
            <a:endParaRPr lang="en-US" altLang="en-US" sz="2800" dirty="0"/>
          </a:p>
          <a:p>
            <a:pPr marL="319088" lvl="1" indent="0">
              <a:buNone/>
              <a:defRPr/>
            </a:pPr>
            <a:r>
              <a:rPr lang="en-US" altLang="en-US" dirty="0" smtClean="0"/>
              <a:t> </a:t>
            </a:r>
          </a:p>
          <a:p>
            <a:pPr lvl="1">
              <a:defRPr/>
            </a:pPr>
            <a:r>
              <a:rPr lang="en-US" altLang="en-US" sz="2800" dirty="0"/>
              <a:t>different types of sources:</a:t>
            </a:r>
          </a:p>
          <a:p>
            <a:pPr lvl="2">
              <a:defRPr/>
            </a:pPr>
            <a:r>
              <a:rPr lang="en-US" altLang="en-US" sz="2400" dirty="0"/>
              <a:t>can detect different types of events</a:t>
            </a:r>
          </a:p>
          <a:p>
            <a:pPr lvl="2">
              <a:defRPr/>
            </a:pPr>
            <a:r>
              <a:rPr lang="en-US" altLang="en-US" sz="2400" dirty="0"/>
              <a:t>can register different types of listeners (handlers)</a:t>
            </a:r>
          </a:p>
        </p:txBody>
      </p:sp>
      <p:pic>
        <p:nvPicPr>
          <p:cNvPr id="102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824039"/>
            <a:ext cx="79565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Java’s Event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1563688" y="1146175"/>
            <a:ext cx="9371012" cy="5010150"/>
          </a:xfrm>
        </p:spPr>
        <p:txBody>
          <a:bodyPr/>
          <a:lstStyle/>
          <a:p>
            <a:r>
              <a:rPr lang="en-US" altLang="en-US" dirty="0"/>
              <a:t>When the user interacts with a control (source):</a:t>
            </a:r>
          </a:p>
          <a:p>
            <a:pPr lvl="1"/>
            <a:r>
              <a:rPr lang="en-US" altLang="en-US" sz="3200" dirty="0"/>
              <a:t>an </a:t>
            </a:r>
            <a:r>
              <a:rPr lang="en-US" altLang="en-US" sz="3200" i="1" dirty="0">
                <a:solidFill>
                  <a:srgbClr val="FF0000"/>
                </a:solidFill>
              </a:rPr>
              <a:t>event object </a:t>
            </a:r>
            <a:r>
              <a:rPr lang="en-US" altLang="en-US" sz="3200" dirty="0"/>
              <a:t>is constructed</a:t>
            </a:r>
          </a:p>
          <a:p>
            <a:pPr lvl="1"/>
            <a:r>
              <a:rPr lang="en-US" altLang="en-US" sz="3200" dirty="0"/>
              <a:t>the event object is sent to all registered </a:t>
            </a:r>
            <a:r>
              <a:rPr lang="en-US" altLang="en-US" sz="3200" i="1" dirty="0">
                <a:solidFill>
                  <a:srgbClr val="FF0000"/>
                </a:solidFill>
              </a:rPr>
              <a:t>listener objects</a:t>
            </a:r>
          </a:p>
          <a:p>
            <a:pPr lvl="1"/>
            <a:r>
              <a:rPr lang="en-US" altLang="en-US" sz="3200" dirty="0"/>
              <a:t>the listener object (handler) responds as you defined it to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1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Event Listeners </a:t>
            </a:r>
            <a:r>
              <a:rPr lang="en-US" altLang="en-US" smtClean="0"/>
              <a:t>(Event Handler)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909764" y="1085851"/>
            <a:ext cx="8758237" cy="4779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000" dirty="0"/>
              <a:t>Defined by you, the application programmer</a:t>
            </a:r>
          </a:p>
          <a:p>
            <a:pPr lvl="1"/>
            <a:r>
              <a:rPr lang="en-US" altLang="en-US" sz="4000" dirty="0"/>
              <a:t>you customize the response</a:t>
            </a:r>
          </a:p>
          <a:p>
            <a:pPr lvl="1"/>
            <a:r>
              <a:rPr lang="en-US" altLang="en-US" sz="4000" dirty="0"/>
              <a:t>How?</a:t>
            </a:r>
          </a:p>
          <a:p>
            <a:pPr lvl="2"/>
            <a:r>
              <a:rPr lang="en-US" altLang="en-US" sz="3600" dirty="0"/>
              <a:t>Inheritance &amp; Polymorphism</a:t>
            </a:r>
          </a:p>
          <a:p>
            <a:endParaRPr lang="en-US" altLang="en-US" sz="4000" dirty="0" smtClean="0"/>
          </a:p>
          <a:p>
            <a:r>
              <a:rPr lang="en-US" altLang="en-US" sz="4000" dirty="0" smtClean="0"/>
              <a:t>You </a:t>
            </a:r>
            <a:r>
              <a:rPr lang="en-US" altLang="en-US" sz="4000" dirty="0"/>
              <a:t>define your own listener class</a:t>
            </a:r>
          </a:p>
          <a:p>
            <a:pPr lvl="1"/>
            <a:r>
              <a:rPr lang="en-US" altLang="en-US" sz="4000" dirty="0"/>
              <a:t>implement the appropriate interface</a:t>
            </a:r>
          </a:p>
          <a:p>
            <a:pPr lvl="1"/>
            <a:r>
              <a:rPr lang="en-US" altLang="en-US" sz="4000" dirty="0"/>
              <a:t>define responses in all necessary methods</a:t>
            </a:r>
          </a:p>
          <a:p>
            <a:endParaRPr lang="en-US" altLang="en-US" sz="4000" dirty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Objects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1908176" y="723900"/>
            <a:ext cx="8950325" cy="581337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600" dirty="0"/>
              <a:t>Contain information about the </a:t>
            </a:r>
            <a:r>
              <a:rPr lang="en-US" altLang="en-US" sz="3600" dirty="0" smtClean="0"/>
              <a:t>event</a:t>
            </a:r>
          </a:p>
          <a:p>
            <a:endParaRPr lang="en-US" altLang="en-US" sz="3600" dirty="0"/>
          </a:p>
          <a:p>
            <a:r>
              <a:rPr lang="en-US" altLang="en-US" sz="3600" dirty="0"/>
              <a:t>Like what?</a:t>
            </a:r>
          </a:p>
          <a:p>
            <a:pPr lvl="1"/>
            <a:r>
              <a:rPr lang="en-US" altLang="en-US" sz="3600" dirty="0"/>
              <a:t>location of mouse click</a:t>
            </a:r>
          </a:p>
          <a:p>
            <a:pPr lvl="1"/>
            <a:r>
              <a:rPr lang="en-US" altLang="en-US" sz="3600" dirty="0"/>
              <a:t>event source that was interacted with</a:t>
            </a:r>
          </a:p>
          <a:p>
            <a:pPr lvl="1"/>
            <a:r>
              <a:rPr lang="en-US" altLang="en-US" sz="3600" dirty="0"/>
              <a:t>etc.</a:t>
            </a:r>
          </a:p>
          <a:p>
            <a:endParaRPr lang="en-US" altLang="en-US" sz="3600" dirty="0" smtClean="0"/>
          </a:p>
          <a:p>
            <a:r>
              <a:rPr lang="en-US" altLang="en-US" sz="3600" dirty="0" smtClean="0"/>
              <a:t>Listeners </a:t>
            </a:r>
            <a:r>
              <a:rPr lang="en-US" altLang="en-US" sz="3600" dirty="0"/>
              <a:t>use them to properly respond</a:t>
            </a:r>
          </a:p>
          <a:p>
            <a:pPr lvl="1"/>
            <a:r>
              <a:rPr lang="en-US" altLang="en-US" sz="3600" dirty="0"/>
              <a:t>different methods inside a listener object can react differently to different types of interactions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670050" y="1501319"/>
            <a:ext cx="88709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Application {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start(Stage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pane = 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Button("OK");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btCancel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Button("Cancel");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OKHandler</a:t>
            </a:r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handler1 = new </a:t>
            </a:r>
            <a:r>
              <a:rPr lang="en-US" altLang="en-US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OKHandler</a:t>
            </a:r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en-US" altLang="en-US" sz="2000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btOK.setOnAction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(handler1);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CancelHandler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handler2 = </a:t>
            </a:r>
            <a:endParaRPr lang="en-US" altLang="en-US" sz="2000" b="1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new 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CancelHandler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en-US" altLang="en-US" sz="20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btCancel.setOnAction</a:t>
            </a:r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(handler2);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btCancel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Scene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Scene(pane);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(scene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}…/*main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27" y="111766"/>
            <a:ext cx="3268663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0" y="111766"/>
            <a:ext cx="24384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4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670050" y="1664568"/>
            <a:ext cx="887095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OKHandler</a:t>
            </a:r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("OK button clicked");</a:t>
            </a:r>
          </a:p>
          <a:p>
            <a:r>
              <a:rPr lang="en-US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CancelHandler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("Cancel button clicked");</a:t>
            </a:r>
          </a:p>
          <a:p>
            <a:r>
              <a:rPr lang="en-US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53" y="277815"/>
            <a:ext cx="3268663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25414"/>
            <a:ext cx="243840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2237</TotalTime>
  <Words>1585</Words>
  <Application>Microsoft Office PowerPoint</Application>
  <PresentationFormat>Widescreen</PresentationFormat>
  <Paragraphs>365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Book Antiqua</vt:lpstr>
      <vt:lpstr>Calibri</vt:lpstr>
      <vt:lpstr>Courier New</vt:lpstr>
      <vt:lpstr>Franklin Gothic Book</vt:lpstr>
      <vt:lpstr>Times New Roman</vt:lpstr>
      <vt:lpstr>Trebuchet MS</vt:lpstr>
      <vt:lpstr>Tw Cen MT</vt:lpstr>
      <vt:lpstr>Wingdings 2</vt:lpstr>
      <vt:lpstr>Circuit</vt:lpstr>
      <vt:lpstr>Microsoft Word Picture</vt:lpstr>
      <vt:lpstr>CSE 219 Computer science III</vt:lpstr>
      <vt:lpstr>Event Programming</vt:lpstr>
      <vt:lpstr>Where do we come in?</vt:lpstr>
      <vt:lpstr>Java’s Event Handling</vt:lpstr>
      <vt:lpstr>Java’s Event Handling</vt:lpstr>
      <vt:lpstr>Event Listeners (Event Handler)</vt:lpstr>
      <vt:lpstr>Event Objects</vt:lpstr>
      <vt:lpstr>PowerPoint Presentation</vt:lpstr>
      <vt:lpstr>PowerPoint Presentation</vt:lpstr>
      <vt:lpstr>Handling GUI Events</vt:lpstr>
      <vt:lpstr>Event Classes</vt:lpstr>
      <vt:lpstr>Event Information</vt:lpstr>
      <vt:lpstr>Selected User Actions and Handlers</vt:lpstr>
      <vt:lpstr>Inner Class Listeners</vt:lpstr>
      <vt:lpstr>what’s the output?</vt:lpstr>
      <vt:lpstr>Anonymous Inner Classes</vt:lpstr>
      <vt:lpstr>Anonymous Inner Classes Example</vt:lpstr>
      <vt:lpstr>PowerPoint Presentation</vt:lpstr>
      <vt:lpstr>Simplifying Event Handing Using Lambda Expressions</vt:lpstr>
      <vt:lpstr>PowerPoint Presentation</vt:lpstr>
      <vt:lpstr>Single Abstract Method Interface (SAM)</vt:lpstr>
      <vt:lpstr>Loan Calculator</vt:lpstr>
      <vt:lpstr>Loan Calculator</vt:lpstr>
      <vt:lpstr>Loan Calculator</vt:lpstr>
      <vt:lpstr>Loan Calculator</vt:lpstr>
      <vt:lpstr>MouseEvent</vt:lpstr>
      <vt:lpstr>PowerPoint Presentation</vt:lpstr>
      <vt:lpstr>The KeyEvent Class</vt:lpstr>
      <vt:lpstr>PowerPoint Presentation</vt:lpstr>
      <vt:lpstr>The KeyCode Constants</vt:lpstr>
      <vt:lpstr>JavaFX support for mobile devices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72</cp:revision>
  <dcterms:created xsi:type="dcterms:W3CDTF">2014-08-25T01:25:02Z</dcterms:created>
  <dcterms:modified xsi:type="dcterms:W3CDTF">2014-09-05T16:51:30Z</dcterms:modified>
</cp:coreProperties>
</file>