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30"/>
  </p:notesMasterIdLst>
  <p:sldIdLst>
    <p:sldId id="256" r:id="rId2"/>
    <p:sldId id="282" r:id="rId3"/>
    <p:sldId id="316" r:id="rId4"/>
    <p:sldId id="317" r:id="rId5"/>
    <p:sldId id="283" r:id="rId6"/>
    <p:sldId id="284" r:id="rId7"/>
    <p:sldId id="285" r:id="rId8"/>
    <p:sldId id="286" r:id="rId9"/>
    <p:sldId id="287" r:id="rId10"/>
    <p:sldId id="288" r:id="rId11"/>
    <p:sldId id="318" r:id="rId12"/>
    <p:sldId id="319" r:id="rId13"/>
    <p:sldId id="335" r:id="rId14"/>
    <p:sldId id="320" r:id="rId15"/>
    <p:sldId id="290" r:id="rId16"/>
    <p:sldId id="291" r:id="rId17"/>
    <p:sldId id="326" r:id="rId18"/>
    <p:sldId id="325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6" r:id="rId28"/>
    <p:sldId id="33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7A7"/>
    <a:srgbClr val="EFF698"/>
    <a:srgbClr val="F2FECA"/>
    <a:srgbClr val="FCA342"/>
    <a:srgbClr val="E4F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F965-F3D9-46B1-9DFA-513F35ED27E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8055B-D923-42BF-BB21-45ADF51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rgbClr val="F2FEC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23900"/>
          </a:xfrm>
        </p:spPr>
        <p:txBody>
          <a:bodyPr/>
          <a:lstStyle>
            <a:lvl1pPr>
              <a:defRPr>
                <a:solidFill>
                  <a:srgbClr val="F1F7A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6300"/>
            <a:ext cx="9905999" cy="5765800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800100" indent="-342900">
              <a:buFont typeface="Tw Cen MT" panose="020B0602020104020603" pitchFamily="34" charset="0"/>
              <a:buChar char="–"/>
              <a:defRPr sz="2400"/>
            </a:lvl2pPr>
            <a:lvl3pPr marL="1200150" indent="-285750">
              <a:buFont typeface="Tw Cen MT" panose="020B0602020104020603" pitchFamily="34" charset="0"/>
              <a:buChar char="–"/>
              <a:defRPr/>
            </a:lvl3pPr>
            <a:lvl4pPr marL="1657350" indent="-285750">
              <a:buFont typeface="Tw Cen MT" panose="020B0602020104020603" pitchFamily="34" charset="0"/>
              <a:buChar char="–"/>
              <a:defRPr/>
            </a:lvl4pPr>
            <a:lvl5pPr marL="2114550" indent="-285750">
              <a:buFont typeface="Tw Cen MT" panose="020B0602020104020603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javafx/api/javafx/stage/Window.html" TargetMode="External"/><Relationship Id="rId2" Type="http://schemas.openxmlformats.org/officeDocument/2006/relationships/hyperlink" Target="http://docs.oracle.com/javase/8/docs/api/java/lang/Object.html?is-external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8/javafx/api/javafx/scene/layout/Region.html" TargetMode="External"/><Relationship Id="rId5" Type="http://schemas.openxmlformats.org/officeDocument/2006/relationships/hyperlink" Target="http://docs.oracle.com/javase/8/javafx/api/javafx/scene/Parent.html" TargetMode="External"/><Relationship Id="rId4" Type="http://schemas.openxmlformats.org/officeDocument/2006/relationships/hyperlink" Target="http://docs.oracle.com/javase/8/javafx/api/javafx/scene/Node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://toastytech.com/guis/bigmac1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oastytech.com/guis/w95statup.gif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toastytech.com/guis/bigw203.gi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219</a:t>
            </a:r>
            <a:br>
              <a:rPr lang="en-US" dirty="0" smtClean="0"/>
            </a:br>
            <a:r>
              <a:rPr lang="en-US" dirty="0" smtClean="0"/>
              <a:t>Computer science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Graphical user interfaces with </a:t>
            </a:r>
            <a:r>
              <a:rPr lang="en-US" dirty="0" err="1" smtClean="0"/>
              <a:t>javafx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Primary </a:t>
            </a:r>
            <a:r>
              <a:rPr lang="en-US" altLang="en-US" dirty="0" err="1" smtClean="0"/>
              <a:t>javafx</a:t>
            </a:r>
            <a:r>
              <a:rPr lang="en-US" altLang="en-US" dirty="0" smtClean="0"/>
              <a:t> classes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altLang="en-US" sz="2800" b="1" dirty="0" smtClean="0"/>
          </a:p>
          <a:p>
            <a:r>
              <a:rPr lang="en-US" altLang="en-US" sz="2800" b="1" dirty="0" err="1" smtClean="0"/>
              <a:t>javafx.application.Application</a:t>
            </a:r>
            <a:endParaRPr lang="en-US" altLang="en-US" sz="2800" b="1" dirty="0" smtClean="0"/>
          </a:p>
          <a:p>
            <a:pPr marL="1257300" lvl="1" indent="-4572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entry </a:t>
            </a:r>
            <a:r>
              <a:rPr lang="en-US" altLang="en-US" sz="2000" dirty="0"/>
              <a:t>point for </a:t>
            </a:r>
            <a:r>
              <a:rPr lang="en-US" altLang="en-US" sz="2000" dirty="0" err="1"/>
              <a:t>JavaFX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applications</a:t>
            </a:r>
            <a:endParaRPr lang="en-US" altLang="en-US" sz="2000" dirty="0"/>
          </a:p>
          <a:p>
            <a:r>
              <a:rPr lang="en-US" altLang="en-US" sz="2800" b="1" dirty="0" err="1" smtClean="0"/>
              <a:t>javafx.stage.Stage</a:t>
            </a:r>
            <a:endParaRPr lang="en-US" altLang="en-US" sz="2800" b="1" dirty="0" smtClean="0"/>
          </a:p>
          <a:p>
            <a:pPr marL="1257300" lvl="1" indent="-4572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top </a:t>
            </a:r>
            <a:r>
              <a:rPr lang="en-US" altLang="en-US" sz="2000" dirty="0"/>
              <a:t>level </a:t>
            </a:r>
            <a:r>
              <a:rPr lang="en-US" altLang="en-US" sz="2000" dirty="0" err="1" smtClean="0"/>
              <a:t>JavaFX</a:t>
            </a:r>
            <a:r>
              <a:rPr lang="en-US" altLang="en-US" sz="2000" dirty="0" smtClean="0"/>
              <a:t> container</a:t>
            </a:r>
            <a:endParaRPr lang="en-US" altLang="en-US" sz="2000" dirty="0"/>
          </a:p>
          <a:p>
            <a:r>
              <a:rPr lang="en-US" altLang="en-US" sz="2800" b="1" dirty="0" err="1" smtClean="0"/>
              <a:t>javafx.scene.Scene</a:t>
            </a:r>
            <a:endParaRPr lang="en-US" altLang="en-US" sz="2800" b="1" dirty="0"/>
          </a:p>
          <a:p>
            <a:pPr marL="1257300" lvl="1" indent="-4572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container for </a:t>
            </a:r>
            <a:r>
              <a:rPr lang="en-US" altLang="en-US" sz="2000" dirty="0"/>
              <a:t>all content in a scene </a:t>
            </a:r>
            <a:r>
              <a:rPr lang="en-US" altLang="en-US" sz="2000" dirty="0" smtClean="0"/>
              <a:t>graph</a:t>
            </a:r>
            <a:endParaRPr lang="en-US" altLang="en-US" sz="2000" dirty="0"/>
          </a:p>
          <a:p>
            <a:r>
              <a:rPr lang="en-US" altLang="en-US" sz="2800" dirty="0" err="1" smtClean="0"/>
              <a:t>javafx.scene.Node</a:t>
            </a:r>
            <a:endParaRPr lang="en-US" altLang="en-US" sz="2800" dirty="0" smtClean="0"/>
          </a:p>
          <a:p>
            <a:pPr marL="1257300" lvl="1" indent="-4572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base </a:t>
            </a:r>
            <a:r>
              <a:rPr lang="en-US" altLang="en-US" sz="2000" dirty="0"/>
              <a:t>class </a:t>
            </a:r>
            <a:r>
              <a:rPr lang="en-US" altLang="en-US" sz="2000" dirty="0" smtClean="0"/>
              <a:t>for scene </a:t>
            </a:r>
            <a:r>
              <a:rPr lang="en-US" altLang="en-US" sz="2000" dirty="0"/>
              <a:t>graph </a:t>
            </a:r>
            <a:r>
              <a:rPr lang="en-US" altLang="en-US" sz="2000" dirty="0" smtClean="0"/>
              <a:t>nodes</a:t>
            </a:r>
          </a:p>
        </p:txBody>
      </p:sp>
      <p:sp>
        <p:nvSpPr>
          <p:cNvPr id="2" name="Rectangle 1"/>
          <p:cNvSpPr/>
          <p:nvPr/>
        </p:nvSpPr>
        <p:spPr>
          <a:xfrm>
            <a:off x="7080671" y="1420889"/>
            <a:ext cx="3911503" cy="4554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84141" y="1900518"/>
            <a:ext cx="2940424" cy="349623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8988" y="502024"/>
            <a:ext cx="157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Stage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731045" y="883024"/>
            <a:ext cx="157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Scene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094410" y="2728538"/>
            <a:ext cx="157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Button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032376" y="2205318"/>
            <a:ext cx="2008095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Ok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888941" y="883024"/>
            <a:ext cx="143435" cy="53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879106" y="1268489"/>
            <a:ext cx="161366" cy="63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967889" y="2466928"/>
            <a:ext cx="1064487" cy="33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 all starts with application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en-US" b="1" dirty="0" err="1"/>
              <a:t>javafx.application.Application</a:t>
            </a:r>
            <a:endParaRPr lang="en-US" altLang="en-US" b="1" dirty="0"/>
          </a:p>
          <a:p>
            <a:endParaRPr lang="en-US" altLang="en-US" dirty="0" smtClean="0"/>
          </a:p>
          <a:p>
            <a:r>
              <a:rPr lang="en-US" altLang="en-US" dirty="0" smtClean="0"/>
              <a:t>When one gets created: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err="1" smtClean="0"/>
              <a:t>JavaFX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creates an application thread for running </a:t>
            </a:r>
            <a:r>
              <a:rPr lang="en-US" altLang="en-US" sz="2800" dirty="0" smtClean="0"/>
              <a:t>the application </a:t>
            </a:r>
            <a:r>
              <a:rPr lang="en-US" altLang="en-US" sz="2800" dirty="0"/>
              <a:t>start method, processing input events</a:t>
            </a:r>
            <a:r>
              <a:rPr lang="en-US" altLang="en-US" sz="2800" dirty="0" smtClean="0"/>
              <a:t>, and </a:t>
            </a:r>
            <a:r>
              <a:rPr lang="en-US" altLang="en-US" sz="2800" dirty="0"/>
              <a:t>running animation timelines</a:t>
            </a:r>
            <a:r>
              <a:rPr lang="en-US" alt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r>
              <a:rPr lang="en-US" altLang="en-US" dirty="0" smtClean="0"/>
              <a:t>So what do we do?</a:t>
            </a:r>
            <a:endParaRPr lang="en-US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Override </a:t>
            </a:r>
            <a:r>
              <a:rPr lang="en-US" altLang="en-US" sz="2800" dirty="0" smtClean="0"/>
              <a:t>App’s start </a:t>
            </a:r>
            <a:r>
              <a:rPr lang="en-US" altLang="en-US" sz="2800" dirty="0"/>
              <a:t>method</a:t>
            </a:r>
            <a:r>
              <a:rPr lang="en-US" altLang="en-US" sz="2800" dirty="0" smtClean="0"/>
              <a:t>!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657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</a:t>
            </a:r>
            <a:r>
              <a:rPr lang="en-US" dirty="0" err="1" smtClean="0"/>
              <a:t>JavaFX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public </a:t>
            </a:r>
            <a:r>
              <a:rPr lang="en-US" sz="2000" dirty="0"/>
              <a:t>class </a:t>
            </a:r>
            <a:r>
              <a:rPr lang="en-US" sz="2000" dirty="0" err="1"/>
              <a:t>MyFirstJavaFX</a:t>
            </a:r>
            <a:r>
              <a:rPr lang="en-US" sz="2000" dirty="0"/>
              <a:t> extends Application {</a:t>
            </a:r>
          </a:p>
          <a:p>
            <a:r>
              <a:rPr lang="en-US" sz="2000" dirty="0"/>
              <a:t>    @Override</a:t>
            </a:r>
          </a:p>
          <a:p>
            <a:r>
              <a:rPr lang="en-US" sz="2000" dirty="0"/>
              <a:t>    public void start(Stage </a:t>
            </a:r>
            <a:r>
              <a:rPr lang="en-US" sz="2000" dirty="0" err="1"/>
              <a:t>primaryStage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Button </a:t>
            </a:r>
            <a:r>
              <a:rPr lang="en-US" sz="2000" dirty="0" err="1"/>
              <a:t>btOK</a:t>
            </a:r>
            <a:r>
              <a:rPr lang="en-US" sz="2000" dirty="0"/>
              <a:t> = new Button("OK");</a:t>
            </a:r>
          </a:p>
          <a:p>
            <a:r>
              <a:rPr lang="en-US" sz="2000" dirty="0"/>
              <a:t>        Scene </a:t>
            </a:r>
            <a:r>
              <a:rPr lang="en-US" sz="2000" dirty="0" err="1"/>
              <a:t>scene</a:t>
            </a:r>
            <a:r>
              <a:rPr lang="en-US" sz="2000" dirty="0"/>
              <a:t> = new Scene(</a:t>
            </a:r>
            <a:r>
              <a:rPr lang="en-US" sz="2000" dirty="0" err="1"/>
              <a:t>btOK</a:t>
            </a:r>
            <a:r>
              <a:rPr lang="en-US" sz="2000" dirty="0"/>
              <a:t>, 200, 250);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primaryStage.setTitle</a:t>
            </a:r>
            <a:r>
              <a:rPr lang="en-US" sz="2000" dirty="0"/>
              <a:t>("</a:t>
            </a:r>
            <a:r>
              <a:rPr lang="en-US" sz="2000" dirty="0" err="1"/>
              <a:t>MyFirstJavaFX</a:t>
            </a:r>
            <a:r>
              <a:rPr lang="en-US" sz="2000" dirty="0"/>
              <a:t>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primaryStage.setScene</a:t>
            </a:r>
            <a:r>
              <a:rPr lang="en-US" sz="2000" dirty="0"/>
              <a:t>(scene);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primaryStage.show</a:t>
            </a:r>
            <a:r>
              <a:rPr lang="en-US" sz="2000" dirty="0"/>
              <a:t>();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launch(</a:t>
            </a:r>
            <a:r>
              <a:rPr lang="en-US" sz="2000" dirty="0" err="1"/>
              <a:t>args</a:t>
            </a:r>
            <a:r>
              <a:rPr lang="en-US" sz="2000" dirty="0"/>
              <a:t>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974" y="876299"/>
            <a:ext cx="4238435" cy="42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inherited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hlinkClick r:id="rId2" tooltip="class or interface in java.lang"/>
              </a:rPr>
              <a:t>java.lang.Object</a:t>
            </a:r>
            <a:endParaRPr lang="en-US" sz="2000" dirty="0"/>
          </a:p>
          <a:p>
            <a:pPr lvl="1"/>
            <a:r>
              <a:rPr lang="en-US" sz="2000" dirty="0" err="1">
                <a:hlinkClick r:id="rId3" tooltip="class in javafx.stage"/>
              </a:rPr>
              <a:t>javafx.stage.Window</a:t>
            </a:r>
            <a:endParaRPr lang="en-US" sz="2000" dirty="0"/>
          </a:p>
          <a:p>
            <a:pPr lvl="2"/>
            <a:r>
              <a:rPr lang="en-US" sz="2000" dirty="0" err="1"/>
              <a:t>javafx.stage.Stage</a:t>
            </a:r>
            <a:endParaRPr lang="en-US" sz="2000" dirty="0"/>
          </a:p>
          <a:p>
            <a:endParaRPr lang="en-US" sz="2000" dirty="0" smtClean="0">
              <a:hlinkClick r:id="rId2" tooltip="class or interface in java.lang"/>
            </a:endParaRPr>
          </a:p>
          <a:p>
            <a:r>
              <a:rPr lang="en-US" sz="2000" dirty="0" err="1" smtClean="0">
                <a:hlinkClick r:id="rId2" tooltip="class or interface in java.lang"/>
              </a:rPr>
              <a:t>java.lang.Object</a:t>
            </a:r>
            <a:endParaRPr lang="en-US" sz="2000" dirty="0"/>
          </a:p>
          <a:p>
            <a:pPr lvl="1"/>
            <a:r>
              <a:rPr lang="en-US" sz="2000" dirty="0" err="1">
                <a:hlinkClick r:id="rId4" tooltip="class in javafx.scene"/>
              </a:rPr>
              <a:t>javafx.scene.Node</a:t>
            </a:r>
            <a:endParaRPr lang="en-US" sz="2000" dirty="0"/>
          </a:p>
          <a:p>
            <a:pPr lvl="2"/>
            <a:r>
              <a:rPr lang="en-US" sz="2000" dirty="0" err="1">
                <a:hlinkClick r:id="rId5" tooltip="class in javafx.scene"/>
              </a:rPr>
              <a:t>javafx.scene.Parent</a:t>
            </a:r>
            <a:endParaRPr lang="en-US" sz="2000" dirty="0"/>
          </a:p>
          <a:p>
            <a:pPr lvl="3"/>
            <a:r>
              <a:rPr lang="en-US" sz="2000" dirty="0" err="1">
                <a:hlinkClick r:id="rId6" tooltip="class in javafx.scene.layout"/>
              </a:rPr>
              <a:t>javafx.scene.layout.Region</a:t>
            </a:r>
            <a:endParaRPr lang="en-US" sz="2000" dirty="0"/>
          </a:p>
          <a:p>
            <a:pPr lvl="4"/>
            <a:r>
              <a:rPr lang="en-US" sz="2000" dirty="0" err="1"/>
              <a:t>javafx.scene.layout.Pane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37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Multistage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MultipleStageDemo</a:t>
            </a:r>
            <a:r>
              <a:rPr lang="en-US" sz="2000" dirty="0"/>
              <a:t> extends Application {</a:t>
            </a:r>
          </a:p>
          <a:p>
            <a:r>
              <a:rPr lang="en-US" sz="2000" dirty="0"/>
              <a:t>    @Override </a:t>
            </a:r>
          </a:p>
          <a:p>
            <a:r>
              <a:rPr lang="en-US" sz="2000" dirty="0"/>
              <a:t>    public void start(Stage </a:t>
            </a:r>
            <a:r>
              <a:rPr lang="en-US" sz="2000" dirty="0" err="1"/>
              <a:t>primaryStage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Scene </a:t>
            </a:r>
            <a:r>
              <a:rPr lang="en-US" sz="2000" dirty="0" err="1"/>
              <a:t>scene</a:t>
            </a:r>
            <a:r>
              <a:rPr lang="en-US" sz="2000" dirty="0"/>
              <a:t> = new Scene(new Button("OK"), 200, 250);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primaryStage.setTitle</a:t>
            </a:r>
            <a:r>
              <a:rPr lang="en-US" sz="2000" dirty="0"/>
              <a:t>("</a:t>
            </a:r>
            <a:r>
              <a:rPr lang="en-US" sz="2000" dirty="0" err="1"/>
              <a:t>MultipleStageDemo</a:t>
            </a:r>
            <a:r>
              <a:rPr lang="en-US" sz="2000" dirty="0"/>
              <a:t>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primaryStage.setScene</a:t>
            </a:r>
            <a:r>
              <a:rPr lang="en-US" sz="2000" dirty="0"/>
              <a:t>(scene);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primaryStage.show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Stage </a:t>
            </a:r>
            <a:r>
              <a:rPr lang="en-US" sz="2000" dirty="0" err="1"/>
              <a:t>stage</a:t>
            </a:r>
            <a:r>
              <a:rPr lang="en-US" sz="2000" dirty="0"/>
              <a:t> = new Stage();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stage.setTitle</a:t>
            </a:r>
            <a:r>
              <a:rPr lang="en-US" sz="2000" dirty="0"/>
              <a:t>("Second Stage");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stage.setScene</a:t>
            </a:r>
            <a:r>
              <a:rPr lang="en-US" sz="2000" dirty="0"/>
              <a:t>(new Scene(new Button("New Stage"), 100, 100));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stage.show</a:t>
            </a:r>
            <a:r>
              <a:rPr lang="en-US" sz="2000" dirty="0"/>
              <a:t>();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launch(</a:t>
            </a:r>
            <a:r>
              <a:rPr lang="en-US" sz="2000" dirty="0" err="1"/>
              <a:t>args</a:t>
            </a:r>
            <a:r>
              <a:rPr lang="en-US" sz="2000" dirty="0"/>
              <a:t>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998" y="1044575"/>
            <a:ext cx="3614178" cy="37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Panes, </a:t>
            </a:r>
            <a:r>
              <a:rPr lang="en-US" altLang="en-US" dirty="0" err="1" smtClean="0"/>
              <a:t>ui</a:t>
            </a:r>
            <a:r>
              <a:rPr lang="en-US" altLang="en-US" dirty="0" smtClean="0"/>
              <a:t> controls, and shapes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92" y="1334340"/>
            <a:ext cx="84296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button is a control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2000" b="1" dirty="0">
                <a:latin typeface="Courier New" panose="02070309020205020404" pitchFamily="49" charset="0"/>
              </a:rPr>
              <a:t>public class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ButtonInPane</a:t>
            </a:r>
            <a:r>
              <a:rPr lang="en-US" altLang="en-US" sz="2000" b="1" dirty="0">
                <a:latin typeface="Courier New" panose="02070309020205020404" pitchFamily="49" charset="0"/>
              </a:rPr>
              <a:t> extends Application 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@Override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public void start(Stage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primaryStage</a:t>
            </a:r>
            <a:r>
              <a:rPr lang="en-US" altLang="en-US" sz="2000" b="1" dirty="0">
                <a:latin typeface="Courier New" panose="02070309020205020404" pitchFamily="49" charset="0"/>
              </a:rPr>
              <a:t>) 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StackPane</a:t>
            </a:r>
            <a:r>
              <a:rPr lang="en-US" altLang="en-US" sz="2000" b="1" dirty="0">
                <a:latin typeface="Courier New" panose="02070309020205020404" pitchFamily="49" charset="0"/>
              </a:rPr>
              <a:t> pane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StackPane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pane.getChildren</a:t>
            </a:r>
            <a:r>
              <a:rPr lang="en-US" altLang="en-US" sz="2000" b="1" dirty="0">
                <a:latin typeface="Courier New" panose="02070309020205020404" pitchFamily="49" charset="0"/>
              </a:rPr>
              <a:t>().add(new Button("OK"));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 Scene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scene</a:t>
            </a:r>
            <a:r>
              <a:rPr lang="en-US" altLang="en-US" sz="2000" b="1" dirty="0">
                <a:latin typeface="Courier New" panose="02070309020205020404" pitchFamily="49" charset="0"/>
              </a:rPr>
              <a:t> = new Scene(pane, 200, 50);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primaryStage.setTitle</a:t>
            </a:r>
            <a:r>
              <a:rPr lang="en-US" altLang="en-US" sz="2000" b="1" dirty="0">
                <a:latin typeface="Courier New" panose="02070309020205020404" pitchFamily="49" charset="0"/>
              </a:rPr>
              <a:t>("Button in a pane");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primaryStage.setScene</a:t>
            </a:r>
            <a:r>
              <a:rPr lang="en-US" altLang="en-US" sz="2000" b="1" dirty="0">
                <a:latin typeface="Courier New" panose="02070309020205020404" pitchFamily="49" charset="0"/>
              </a:rPr>
              <a:t>(scene);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primaryStage.show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}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args</a:t>
            </a:r>
            <a:r>
              <a:rPr lang="en-US" altLang="en-US" sz="2000" b="1" dirty="0">
                <a:latin typeface="Courier New" panose="02070309020205020404" pitchFamily="49" charset="0"/>
              </a:rPr>
              <a:t>) 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 launch(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args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}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676" y="2041713"/>
            <a:ext cx="3941667" cy="16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7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/* The </a:t>
            </a:r>
            <a:r>
              <a:rPr lang="en-US" dirty="0" err="1">
                <a:effectLst/>
              </a:rPr>
              <a:t>StackPane</a:t>
            </a:r>
            <a:r>
              <a:rPr lang="en-US" dirty="0">
                <a:effectLst/>
              </a:rPr>
              <a:t> layout pane </a:t>
            </a:r>
            <a:r>
              <a:rPr lang="en-US" dirty="0" smtClean="0">
                <a:effectLst/>
              </a:rPr>
              <a:t>places </a:t>
            </a:r>
            <a:r>
              <a:rPr lang="en-US" dirty="0">
                <a:effectLst/>
              </a:rPr>
              <a:t>all of the nodes within </a:t>
            </a:r>
          </a:p>
          <a:p>
            <a:r>
              <a:rPr lang="en-US" dirty="0">
                <a:effectLst/>
              </a:rPr>
              <a:t>a single stack with each new </a:t>
            </a:r>
            <a:r>
              <a:rPr lang="en-US" dirty="0" smtClean="0">
                <a:effectLst/>
              </a:rPr>
              <a:t>node </a:t>
            </a:r>
            <a:r>
              <a:rPr lang="en-US" dirty="0">
                <a:effectLst/>
              </a:rPr>
              <a:t>added on top of the </a:t>
            </a:r>
          </a:p>
          <a:p>
            <a:r>
              <a:rPr lang="en-US" dirty="0">
                <a:effectLst/>
              </a:rPr>
              <a:t>previous node. This layout </a:t>
            </a:r>
            <a:r>
              <a:rPr lang="en-US" dirty="0" smtClean="0">
                <a:effectLst/>
              </a:rPr>
              <a:t>model provides </a:t>
            </a:r>
            <a:r>
              <a:rPr lang="en-US" dirty="0">
                <a:effectLst/>
              </a:rPr>
              <a:t>an easy way to </a:t>
            </a:r>
          </a:p>
          <a:p>
            <a:r>
              <a:rPr lang="en-US" dirty="0">
                <a:effectLst/>
              </a:rPr>
              <a:t>overlay text on a shape or </a:t>
            </a:r>
            <a:r>
              <a:rPr lang="en-US" dirty="0" smtClean="0">
                <a:effectLst/>
              </a:rPr>
              <a:t>image </a:t>
            </a:r>
            <a:r>
              <a:rPr lang="en-US" dirty="0">
                <a:effectLst/>
              </a:rPr>
              <a:t>and to overlap common </a:t>
            </a:r>
          </a:p>
          <a:p>
            <a:r>
              <a:rPr lang="en-US" dirty="0">
                <a:effectLst/>
              </a:rPr>
              <a:t>shapes to create a complex shape. </a:t>
            </a:r>
            <a:r>
              <a:rPr lang="en-US" dirty="0" smtClean="0">
                <a:effectLst/>
              </a:rPr>
              <a:t>*/</a:t>
            </a:r>
          </a:p>
          <a:p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Note with it we can do CSS-style rotation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6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NodeStyleRotateDemo</a:t>
            </a:r>
            <a:r>
              <a:rPr lang="en-US" dirty="0"/>
              <a:t> extends Application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start(Stage </a:t>
            </a:r>
            <a:r>
              <a:rPr lang="en-US" dirty="0" err="1"/>
              <a:t>primaryStage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StackPane</a:t>
            </a:r>
            <a:r>
              <a:rPr lang="en-US" dirty="0"/>
              <a:t> pane = new </a:t>
            </a:r>
            <a:r>
              <a:rPr lang="en-US" dirty="0" err="1"/>
              <a:t>StackPane</a:t>
            </a:r>
            <a:r>
              <a:rPr lang="en-US" dirty="0"/>
              <a:t>();</a:t>
            </a:r>
          </a:p>
          <a:p>
            <a:r>
              <a:rPr lang="en-US" dirty="0"/>
              <a:t>        Button </a:t>
            </a:r>
            <a:r>
              <a:rPr lang="en-US" dirty="0" err="1"/>
              <a:t>btOK</a:t>
            </a:r>
            <a:r>
              <a:rPr lang="en-US" dirty="0"/>
              <a:t> = new Button("OK");</a:t>
            </a:r>
          </a:p>
          <a:p>
            <a:r>
              <a:rPr lang="en-US" dirty="0"/>
              <a:t>        </a:t>
            </a:r>
            <a:r>
              <a:rPr lang="en-US" dirty="0" err="1"/>
              <a:t>btOK.setStyle</a:t>
            </a:r>
            <a:r>
              <a:rPr lang="en-US" dirty="0"/>
              <a:t>("-</a:t>
            </a:r>
            <a:r>
              <a:rPr lang="en-US" dirty="0" err="1"/>
              <a:t>fx</a:t>
            </a:r>
            <a:r>
              <a:rPr lang="en-US" dirty="0"/>
              <a:t>-border-color: blue;");</a:t>
            </a:r>
          </a:p>
          <a:p>
            <a:r>
              <a:rPr lang="en-US" dirty="0"/>
              <a:t>        </a:t>
            </a:r>
            <a:r>
              <a:rPr lang="en-US" dirty="0" err="1"/>
              <a:t>pane.getChildren</a:t>
            </a:r>
            <a:r>
              <a:rPr lang="en-US" dirty="0"/>
              <a:t>().add(</a:t>
            </a:r>
            <a:r>
              <a:rPr lang="en-US" dirty="0" err="1"/>
              <a:t>btOK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pane.setRotate</a:t>
            </a:r>
            <a:r>
              <a:rPr lang="en-US" dirty="0"/>
              <a:t>(45);</a:t>
            </a:r>
          </a:p>
          <a:p>
            <a:r>
              <a:rPr lang="en-US" dirty="0"/>
              <a:t>        </a:t>
            </a:r>
            <a:r>
              <a:rPr lang="en-US" dirty="0" err="1"/>
              <a:t>pane.setStyle</a:t>
            </a:r>
            <a:r>
              <a:rPr lang="en-US" dirty="0"/>
              <a:t>("-</a:t>
            </a:r>
            <a:r>
              <a:rPr lang="en-US" dirty="0" err="1"/>
              <a:t>fx</a:t>
            </a:r>
            <a:r>
              <a:rPr lang="en-US" dirty="0"/>
              <a:t>-border-color: red;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-</a:t>
            </a:r>
            <a:r>
              <a:rPr lang="en-US" dirty="0" err="1"/>
              <a:t>fx</a:t>
            </a:r>
            <a:r>
              <a:rPr lang="en-US" dirty="0"/>
              <a:t>-background-color: </a:t>
            </a:r>
            <a:r>
              <a:rPr lang="en-US" dirty="0" err="1"/>
              <a:t>lightgray</a:t>
            </a:r>
            <a:r>
              <a:rPr lang="en-US" dirty="0"/>
              <a:t>;");</a:t>
            </a:r>
          </a:p>
          <a:p>
            <a:r>
              <a:rPr lang="en-US" dirty="0"/>
              <a:t>        Scene </a:t>
            </a:r>
            <a:r>
              <a:rPr lang="en-US" dirty="0" err="1"/>
              <a:t>scene</a:t>
            </a:r>
            <a:r>
              <a:rPr lang="en-US" dirty="0"/>
              <a:t> = new Scene(pane, 200, 250);</a:t>
            </a:r>
          </a:p>
          <a:p>
            <a:r>
              <a:rPr lang="en-US" dirty="0"/>
              <a:t>        </a:t>
            </a:r>
            <a:r>
              <a:rPr lang="en-US" dirty="0" err="1"/>
              <a:t>primaryStage.setTitle</a:t>
            </a:r>
            <a:r>
              <a:rPr lang="en-US" dirty="0"/>
              <a:t>("</a:t>
            </a:r>
            <a:r>
              <a:rPr lang="en-US" dirty="0" err="1"/>
              <a:t>NodeStyleRotateDemo</a:t>
            </a:r>
            <a:r>
              <a:rPr lang="en-US" dirty="0"/>
              <a:t>"); </a:t>
            </a:r>
          </a:p>
          <a:p>
            <a:r>
              <a:rPr lang="en-US" dirty="0"/>
              <a:t>        </a:t>
            </a:r>
            <a:r>
              <a:rPr lang="en-US" dirty="0" err="1"/>
              <a:t>primaryStage.setScene</a:t>
            </a:r>
            <a:r>
              <a:rPr lang="en-US" dirty="0"/>
              <a:t>(scene); </a:t>
            </a:r>
          </a:p>
          <a:p>
            <a:r>
              <a:rPr lang="en-US" dirty="0"/>
              <a:t>        </a:t>
            </a:r>
            <a:r>
              <a:rPr lang="en-US" dirty="0" err="1"/>
              <a:t>primaryStage.show</a:t>
            </a:r>
            <a:r>
              <a:rPr lang="en-US" dirty="0" smtClean="0"/>
              <a:t>();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318" y="1642432"/>
            <a:ext cx="2506105" cy="335723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54317" y="0"/>
            <a:ext cx="2993091" cy="723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 Rotation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panes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JavaFX</a:t>
            </a:r>
            <a:r>
              <a:rPr lang="en-US" dirty="0"/>
              <a:t> provides </a:t>
            </a:r>
            <a:r>
              <a:rPr lang="en-US" dirty="0" smtClean="0"/>
              <a:t>many types </a:t>
            </a:r>
            <a:r>
              <a:rPr lang="en-US" dirty="0"/>
              <a:t>of panes for </a:t>
            </a:r>
            <a:r>
              <a:rPr lang="en-US" dirty="0" smtClean="0"/>
              <a:t>organizing nodes </a:t>
            </a:r>
            <a:r>
              <a:rPr lang="en-US" dirty="0"/>
              <a:t>in a container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531046"/>
              </p:ext>
            </p:extLst>
          </p:nvPr>
        </p:nvGraphicFramePr>
        <p:xfrm>
          <a:off x="1240428" y="2270760"/>
          <a:ext cx="980698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512"/>
                <a:gridCol w="763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Class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Description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Pane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base class for layout panes. it contains the </a:t>
                      </a:r>
                      <a:r>
                        <a:rPr lang="en-US" sz="2000" dirty="0" err="1" smtClean="0"/>
                        <a:t>getChildren</a:t>
                      </a:r>
                      <a:r>
                        <a:rPr lang="en-US" sz="2000" dirty="0" smtClean="0"/>
                        <a:t>() method for returning a list of nodes in the pane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StackPane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places the nodes on top of each other in the center of the pane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FlowPane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places the nodes row-by-row horizontally or column-by-column vertically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GridPane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places the nodes in the cells in a two-dimensional grid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BorderPane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places the nodes in the top, right, bottom, left, and center regions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HBox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places the nodes in a single row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VBox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places the nodes in a single column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35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GUI Examples</a:t>
            </a:r>
          </a:p>
        </p:txBody>
      </p:sp>
      <p:pic>
        <p:nvPicPr>
          <p:cNvPr id="506884" name="Picture 4" descr="thumbmac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838201"/>
            <a:ext cx="39624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6886" name="Picture 6" descr="thumbw20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338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6888" name="Picture 8" descr="thumbw95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33800"/>
            <a:ext cx="3962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6891" name="Picture 11" descr="atpo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382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62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6895" y="0"/>
            <a:ext cx="2790513" cy="723900"/>
          </a:xfrm>
        </p:spPr>
        <p:txBody>
          <a:bodyPr/>
          <a:lstStyle/>
          <a:p>
            <a:r>
              <a:rPr lang="en-US" dirty="0" smtClean="0"/>
              <a:t>Flow 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Autofit/>
          </a:bodyPr>
          <a:lstStyle/>
          <a:p>
            <a:r>
              <a:rPr lang="en-US" sz="1500" dirty="0"/>
              <a:t>public class </a:t>
            </a:r>
            <a:r>
              <a:rPr lang="en-US" sz="1500" dirty="0" err="1"/>
              <a:t>ShowFlowPane</a:t>
            </a:r>
            <a:r>
              <a:rPr lang="en-US" sz="1500" dirty="0"/>
              <a:t> extends Application {</a:t>
            </a:r>
          </a:p>
          <a:p>
            <a:r>
              <a:rPr lang="en-US" sz="1500" dirty="0"/>
              <a:t>    @Override</a:t>
            </a:r>
          </a:p>
          <a:p>
            <a:r>
              <a:rPr lang="en-US" sz="1500" dirty="0"/>
              <a:t>    public void start(Stage </a:t>
            </a:r>
            <a:r>
              <a:rPr lang="en-US" sz="1500" dirty="0" err="1"/>
              <a:t>primaryStage</a:t>
            </a:r>
            <a:r>
              <a:rPr lang="en-US" sz="1500" dirty="0"/>
              <a:t>) {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FlowPane</a:t>
            </a:r>
            <a:r>
              <a:rPr lang="en-US" sz="1500" dirty="0"/>
              <a:t> pane = new </a:t>
            </a:r>
            <a:r>
              <a:rPr lang="en-US" sz="1500" dirty="0" err="1"/>
              <a:t>FlowPane</a:t>
            </a:r>
            <a:r>
              <a:rPr lang="en-US" sz="1500" dirty="0"/>
              <a:t>();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pane.setPadding</a:t>
            </a:r>
            <a:r>
              <a:rPr lang="en-US" sz="1500" dirty="0"/>
              <a:t>(new Insets(11, 12, 13, 14));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pane.setHgap</a:t>
            </a:r>
            <a:r>
              <a:rPr lang="en-US" sz="1500" dirty="0"/>
              <a:t>(5);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pane.setVgap</a:t>
            </a:r>
            <a:r>
              <a:rPr lang="en-US" sz="1500" dirty="0"/>
              <a:t>(5);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pane.getChildren</a:t>
            </a:r>
            <a:r>
              <a:rPr lang="en-US" sz="1500" dirty="0"/>
              <a:t>().</a:t>
            </a:r>
            <a:r>
              <a:rPr lang="en-US" sz="1500" dirty="0" err="1"/>
              <a:t>addAll</a:t>
            </a:r>
            <a:r>
              <a:rPr lang="en-US" sz="1500" dirty="0"/>
              <a:t>(new Label("First Name:"),</a:t>
            </a:r>
          </a:p>
          <a:p>
            <a:r>
              <a:rPr lang="en-US" sz="1500" dirty="0"/>
              <a:t>                new </a:t>
            </a:r>
            <a:r>
              <a:rPr lang="en-US" sz="1500" dirty="0" err="1"/>
              <a:t>TextField</a:t>
            </a:r>
            <a:r>
              <a:rPr lang="en-US" sz="1500" dirty="0"/>
              <a:t>(),</a:t>
            </a:r>
          </a:p>
          <a:p>
            <a:r>
              <a:rPr lang="en-US" sz="1500" dirty="0"/>
              <a:t>                new Label("MI:"));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TextField</a:t>
            </a:r>
            <a:r>
              <a:rPr lang="en-US" sz="1500" dirty="0"/>
              <a:t> </a:t>
            </a:r>
            <a:r>
              <a:rPr lang="en-US" sz="1500" dirty="0" err="1"/>
              <a:t>tfMi</a:t>
            </a:r>
            <a:r>
              <a:rPr lang="en-US" sz="1500" dirty="0"/>
              <a:t> = new </a:t>
            </a:r>
            <a:r>
              <a:rPr lang="en-US" sz="1500" dirty="0" err="1"/>
              <a:t>TextField</a:t>
            </a:r>
            <a:r>
              <a:rPr lang="en-US" sz="1500" dirty="0"/>
              <a:t>();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tfMi.setPrefColumnCount</a:t>
            </a:r>
            <a:r>
              <a:rPr lang="en-US" sz="1500" dirty="0"/>
              <a:t>(1);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pane.getChildren</a:t>
            </a:r>
            <a:r>
              <a:rPr lang="en-US" sz="1500" dirty="0"/>
              <a:t>().</a:t>
            </a:r>
            <a:r>
              <a:rPr lang="en-US" sz="1500" dirty="0" err="1"/>
              <a:t>addAll</a:t>
            </a:r>
            <a:r>
              <a:rPr lang="en-US" sz="1500" dirty="0"/>
              <a:t>(</a:t>
            </a:r>
            <a:r>
              <a:rPr lang="en-US" sz="1500" dirty="0" err="1"/>
              <a:t>tfMi</a:t>
            </a:r>
            <a:r>
              <a:rPr lang="en-US" sz="1500" dirty="0"/>
              <a:t>, new Label("Last Name:"), new </a:t>
            </a:r>
            <a:r>
              <a:rPr lang="en-US" sz="1500" dirty="0" err="1"/>
              <a:t>TextField</a:t>
            </a:r>
            <a:r>
              <a:rPr lang="en-US" sz="1500" dirty="0"/>
              <a:t>());</a:t>
            </a:r>
          </a:p>
          <a:p>
            <a:r>
              <a:rPr lang="en-US" sz="1500" dirty="0"/>
              <a:t>        Scene </a:t>
            </a:r>
            <a:r>
              <a:rPr lang="en-US" sz="1500" dirty="0" err="1"/>
              <a:t>scene</a:t>
            </a:r>
            <a:r>
              <a:rPr lang="en-US" sz="1500" dirty="0"/>
              <a:t> = new Scene(pane, 210, 150);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primaryStage.setTitle</a:t>
            </a:r>
            <a:r>
              <a:rPr lang="en-US" sz="1500" dirty="0"/>
              <a:t>("</a:t>
            </a:r>
            <a:r>
              <a:rPr lang="en-US" sz="1500" dirty="0" err="1"/>
              <a:t>ShowFlowPane</a:t>
            </a:r>
            <a:r>
              <a:rPr lang="en-US" sz="1500" dirty="0"/>
              <a:t>");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primaryStage.setScene</a:t>
            </a:r>
            <a:r>
              <a:rPr lang="en-US" sz="1500" dirty="0"/>
              <a:t>(scene); 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primaryStage.show</a:t>
            </a:r>
            <a:r>
              <a:rPr lang="en-US" sz="1500" dirty="0" smtClean="0"/>
              <a:t>();</a:t>
            </a: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446" y="1109520"/>
            <a:ext cx="3108961" cy="306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10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8437" y="25191"/>
            <a:ext cx="2435672" cy="723900"/>
          </a:xfrm>
        </p:spPr>
        <p:txBody>
          <a:bodyPr/>
          <a:lstStyle/>
          <a:p>
            <a:r>
              <a:rPr lang="en-US" dirty="0" smtClean="0"/>
              <a:t>Grid 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ShowGridPane</a:t>
            </a:r>
            <a:r>
              <a:rPr lang="en-US" sz="2000" dirty="0"/>
              <a:t> extends Application {</a:t>
            </a:r>
          </a:p>
          <a:p>
            <a:r>
              <a:rPr lang="en-US" sz="2000" dirty="0"/>
              <a:t>    @Override</a:t>
            </a:r>
          </a:p>
          <a:p>
            <a:r>
              <a:rPr lang="en-US" sz="2000" dirty="0"/>
              <a:t>    public void start(Stage </a:t>
            </a:r>
            <a:r>
              <a:rPr lang="en-US" sz="2000" dirty="0" err="1"/>
              <a:t>primaryStage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GridPane</a:t>
            </a:r>
            <a:r>
              <a:rPr lang="en-US" sz="2000" dirty="0"/>
              <a:t> pane = new </a:t>
            </a:r>
            <a:r>
              <a:rPr lang="en-US" sz="2000" dirty="0" err="1"/>
              <a:t>GridPane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pane.setAlignment</a:t>
            </a:r>
            <a:r>
              <a:rPr lang="en-US" sz="2000" dirty="0"/>
              <a:t>(</a:t>
            </a:r>
            <a:r>
              <a:rPr lang="en-US" sz="2000" dirty="0" err="1"/>
              <a:t>Pos.CENTER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pane.setHgap</a:t>
            </a:r>
            <a:r>
              <a:rPr lang="en-US" sz="2000" dirty="0"/>
              <a:t>(5.5);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pane.setVgap</a:t>
            </a:r>
            <a:r>
              <a:rPr lang="en-US" sz="2000" dirty="0"/>
              <a:t>(5.5);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pane.add</a:t>
            </a:r>
            <a:r>
              <a:rPr lang="en-US" sz="2000" dirty="0"/>
              <a:t>(new Label("First Name:"), 0, 0);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pane.add</a:t>
            </a:r>
            <a:r>
              <a:rPr lang="en-US" sz="2000" dirty="0"/>
              <a:t>(new </a:t>
            </a:r>
            <a:r>
              <a:rPr lang="en-US" sz="2000" dirty="0" err="1"/>
              <a:t>TextField</a:t>
            </a:r>
            <a:r>
              <a:rPr lang="en-US" sz="2000" dirty="0"/>
              <a:t>(), 1, 0);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pane.add</a:t>
            </a:r>
            <a:r>
              <a:rPr lang="en-US" sz="2000" dirty="0"/>
              <a:t>(new Label("MI:"), 0, 1);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pane.add</a:t>
            </a:r>
            <a:r>
              <a:rPr lang="en-US" sz="2000" dirty="0"/>
              <a:t>(new </a:t>
            </a:r>
            <a:r>
              <a:rPr lang="en-US" sz="2000" dirty="0" err="1"/>
              <a:t>TextField</a:t>
            </a:r>
            <a:r>
              <a:rPr lang="en-US" sz="2000" dirty="0"/>
              <a:t>(), 1, 1);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pane.add</a:t>
            </a:r>
            <a:r>
              <a:rPr lang="en-US" sz="2000" dirty="0"/>
              <a:t>(new Label("Last Name:"), 0, 2);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pane.add</a:t>
            </a:r>
            <a:r>
              <a:rPr lang="en-US" sz="2000" dirty="0"/>
              <a:t>(new </a:t>
            </a:r>
            <a:r>
              <a:rPr lang="en-US" sz="2000" dirty="0" err="1"/>
              <a:t>TextField</a:t>
            </a:r>
            <a:r>
              <a:rPr lang="en-US" sz="2000" dirty="0"/>
              <a:t>(), 1, 2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437" y="749091"/>
            <a:ext cx="2442431" cy="167170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82155" y="2799471"/>
            <a:ext cx="5387926" cy="3842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Tx/>
              <a:buNone/>
              <a:defRPr sz="3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Tw Cen MT" panose="020B0602020104020603" pitchFamily="34" charset="0"/>
              <a:buChar char="–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Tw Cen MT" panose="020B0602020104020603" pitchFamily="34" charset="0"/>
              <a:buChar char="–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Tw Cen MT" panose="020B0602020104020603" pitchFamily="34" charset="0"/>
              <a:buChar char="–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Tw Cen MT" panose="020B0602020104020603" pitchFamily="34" charset="0"/>
              <a:buChar char="–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 </a:t>
            </a:r>
            <a:r>
              <a:rPr lang="en-US" sz="2000" dirty="0" smtClean="0"/>
              <a:t>       Button </a:t>
            </a:r>
            <a:r>
              <a:rPr lang="en-US" sz="2000" dirty="0" err="1" smtClean="0"/>
              <a:t>btAdd</a:t>
            </a:r>
            <a:r>
              <a:rPr lang="en-US" sz="2000" dirty="0" smtClean="0"/>
              <a:t> = new Button("Add Name");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pane.add</a:t>
            </a:r>
            <a:r>
              <a:rPr lang="en-US" sz="2000" dirty="0" smtClean="0"/>
              <a:t>(</a:t>
            </a:r>
            <a:r>
              <a:rPr lang="en-US" sz="2000" dirty="0" err="1" smtClean="0"/>
              <a:t>btAdd</a:t>
            </a:r>
            <a:r>
              <a:rPr lang="en-US" sz="2000" dirty="0" smtClean="0"/>
              <a:t>, 1, 3);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GridPane.setHalignment</a:t>
            </a:r>
            <a:r>
              <a:rPr lang="en-US" sz="2000" dirty="0" smtClean="0"/>
              <a:t>(</a:t>
            </a:r>
            <a:r>
              <a:rPr lang="en-US" sz="2000" dirty="0" err="1" smtClean="0"/>
              <a:t>btAdd</a:t>
            </a:r>
            <a:r>
              <a:rPr lang="en-US" sz="2000" dirty="0" smtClean="0"/>
              <a:t>, </a:t>
            </a:r>
            <a:r>
              <a:rPr lang="en-US" sz="2000" dirty="0" err="1" smtClean="0"/>
              <a:t>HPos.RIGHT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  Scene </a:t>
            </a:r>
            <a:r>
              <a:rPr lang="en-US" sz="2000" dirty="0" err="1" smtClean="0"/>
              <a:t>scene</a:t>
            </a:r>
            <a:r>
              <a:rPr lang="en-US" sz="2000" dirty="0" smtClean="0"/>
              <a:t> = new Scene(pane);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primaryStage.setTitle</a:t>
            </a:r>
            <a:r>
              <a:rPr lang="en-US" sz="2000" dirty="0" smtClean="0"/>
              <a:t>("</a:t>
            </a:r>
            <a:r>
              <a:rPr lang="en-US" sz="2000" dirty="0" err="1" smtClean="0"/>
              <a:t>ShowGridPane</a:t>
            </a:r>
            <a:r>
              <a:rPr lang="en-US" sz="2000" dirty="0" smtClean="0"/>
              <a:t>");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primaryStage.setScene</a:t>
            </a:r>
            <a:r>
              <a:rPr lang="en-US" sz="2000" dirty="0" smtClean="0"/>
              <a:t>(scene); 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primaryStage.show</a:t>
            </a:r>
            <a:r>
              <a:rPr lang="en-US" sz="2000" dirty="0" smtClean="0"/>
              <a:t>(); </a:t>
            </a:r>
          </a:p>
          <a:p>
            <a:r>
              <a:rPr lang="en-US" sz="2000" dirty="0" smtClean="0"/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6372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 custom 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CustomPane</a:t>
            </a:r>
            <a:r>
              <a:rPr lang="en-US" dirty="0"/>
              <a:t> extends </a:t>
            </a:r>
            <a:r>
              <a:rPr lang="en-US" dirty="0" err="1"/>
              <a:t>StackPane</a:t>
            </a:r>
            <a:r>
              <a:rPr lang="en-US" dirty="0"/>
              <a:t> {</a:t>
            </a:r>
          </a:p>
          <a:p>
            <a:r>
              <a:rPr lang="en-US" dirty="0"/>
              <a:t>    public </a:t>
            </a:r>
            <a:r>
              <a:rPr lang="en-US" dirty="0" err="1"/>
              <a:t>CustomPane</a:t>
            </a:r>
            <a:r>
              <a:rPr lang="en-US" dirty="0"/>
              <a:t>(String title) {</a:t>
            </a:r>
          </a:p>
          <a:p>
            <a:r>
              <a:rPr lang="en-US" dirty="0"/>
              <a:t>        </a:t>
            </a:r>
            <a:r>
              <a:rPr lang="en-US" dirty="0" err="1"/>
              <a:t>getChildren</a:t>
            </a:r>
            <a:r>
              <a:rPr lang="en-US" dirty="0"/>
              <a:t>().add(new Label(title));</a:t>
            </a:r>
          </a:p>
          <a:p>
            <a:r>
              <a:rPr lang="en-US" dirty="0"/>
              <a:t>        </a:t>
            </a:r>
            <a:r>
              <a:rPr lang="en-US" dirty="0" err="1"/>
              <a:t>setStyle</a:t>
            </a:r>
            <a:r>
              <a:rPr lang="en-US" dirty="0"/>
              <a:t>("-</a:t>
            </a:r>
            <a:r>
              <a:rPr lang="en-US" dirty="0" err="1"/>
              <a:t>fx</a:t>
            </a:r>
            <a:r>
              <a:rPr lang="en-US" dirty="0"/>
              <a:t>-border-color: red");</a:t>
            </a:r>
          </a:p>
          <a:p>
            <a:r>
              <a:rPr lang="en-US" dirty="0"/>
              <a:t>        </a:t>
            </a:r>
            <a:r>
              <a:rPr lang="en-US" dirty="0" err="1"/>
              <a:t>setPadding</a:t>
            </a:r>
            <a:r>
              <a:rPr lang="en-US" dirty="0"/>
              <a:t>(new Insets(11.5, 12.5, 13.5, 14.5));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6291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1235" y="0"/>
            <a:ext cx="3036173" cy="723900"/>
          </a:xfrm>
        </p:spPr>
        <p:txBody>
          <a:bodyPr/>
          <a:lstStyle/>
          <a:p>
            <a:r>
              <a:rPr lang="en-US" dirty="0" err="1" smtClean="0"/>
              <a:t>Borderpane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ShowBorderPane</a:t>
            </a:r>
            <a:r>
              <a:rPr lang="en-US" dirty="0"/>
              <a:t> extends Application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start(Stage </a:t>
            </a:r>
            <a:r>
              <a:rPr lang="en-US" dirty="0" err="1"/>
              <a:t>primaryStage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BorderPane</a:t>
            </a:r>
            <a:r>
              <a:rPr lang="en-US" dirty="0"/>
              <a:t> pane = new </a:t>
            </a:r>
            <a:r>
              <a:rPr lang="en-US" dirty="0" err="1"/>
              <a:t>BorderPane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pane.setTop</a:t>
            </a:r>
            <a:r>
              <a:rPr lang="en-US" dirty="0"/>
              <a:t>(new </a:t>
            </a:r>
            <a:r>
              <a:rPr lang="en-US" dirty="0" err="1"/>
              <a:t>CustomPane</a:t>
            </a:r>
            <a:r>
              <a:rPr lang="en-US" dirty="0"/>
              <a:t>("Top"));</a:t>
            </a:r>
          </a:p>
          <a:p>
            <a:r>
              <a:rPr lang="en-US" dirty="0"/>
              <a:t>        </a:t>
            </a:r>
            <a:r>
              <a:rPr lang="en-US" dirty="0" err="1"/>
              <a:t>pane.setRight</a:t>
            </a:r>
            <a:r>
              <a:rPr lang="en-US" dirty="0"/>
              <a:t>(new </a:t>
            </a:r>
            <a:r>
              <a:rPr lang="en-US" dirty="0" err="1"/>
              <a:t>CustomPane</a:t>
            </a:r>
            <a:r>
              <a:rPr lang="en-US" dirty="0"/>
              <a:t>("Right"));</a:t>
            </a:r>
          </a:p>
          <a:p>
            <a:r>
              <a:rPr lang="en-US" dirty="0"/>
              <a:t>        </a:t>
            </a:r>
            <a:r>
              <a:rPr lang="en-US" dirty="0" err="1"/>
              <a:t>pane.setBottom</a:t>
            </a:r>
            <a:r>
              <a:rPr lang="en-US" dirty="0"/>
              <a:t>(new </a:t>
            </a:r>
            <a:r>
              <a:rPr lang="en-US" dirty="0" err="1"/>
              <a:t>CustomPane</a:t>
            </a:r>
            <a:r>
              <a:rPr lang="en-US" dirty="0"/>
              <a:t>("Bottom"));</a:t>
            </a:r>
          </a:p>
          <a:p>
            <a:r>
              <a:rPr lang="en-US" dirty="0"/>
              <a:t>        </a:t>
            </a:r>
            <a:r>
              <a:rPr lang="en-US" dirty="0" err="1"/>
              <a:t>pane.setLeft</a:t>
            </a:r>
            <a:r>
              <a:rPr lang="en-US" dirty="0"/>
              <a:t>(new </a:t>
            </a:r>
            <a:r>
              <a:rPr lang="en-US" dirty="0" err="1"/>
              <a:t>CustomPane</a:t>
            </a:r>
            <a:r>
              <a:rPr lang="en-US" dirty="0"/>
              <a:t>("Left"));</a:t>
            </a:r>
          </a:p>
          <a:p>
            <a:r>
              <a:rPr lang="en-US" dirty="0"/>
              <a:t>        </a:t>
            </a:r>
            <a:r>
              <a:rPr lang="en-US" dirty="0" err="1"/>
              <a:t>pane.setCenter</a:t>
            </a:r>
            <a:r>
              <a:rPr lang="en-US" dirty="0"/>
              <a:t>(new </a:t>
            </a:r>
            <a:r>
              <a:rPr lang="en-US" dirty="0" err="1"/>
              <a:t>CustomPane</a:t>
            </a:r>
            <a:r>
              <a:rPr lang="en-US" dirty="0"/>
              <a:t>("Center"));</a:t>
            </a:r>
          </a:p>
          <a:p>
            <a:r>
              <a:rPr lang="en-US" dirty="0"/>
              <a:t>        Scene </a:t>
            </a:r>
            <a:r>
              <a:rPr lang="en-US" dirty="0" err="1"/>
              <a:t>scene</a:t>
            </a:r>
            <a:r>
              <a:rPr lang="en-US" dirty="0"/>
              <a:t> = new Scene(pane);</a:t>
            </a:r>
          </a:p>
          <a:p>
            <a:r>
              <a:rPr lang="en-US" dirty="0"/>
              <a:t>        </a:t>
            </a:r>
            <a:r>
              <a:rPr lang="en-US" dirty="0" err="1"/>
              <a:t>primaryStage.setScene</a:t>
            </a:r>
            <a:r>
              <a:rPr lang="en-US" dirty="0"/>
              <a:t>(scene); </a:t>
            </a:r>
          </a:p>
          <a:p>
            <a:r>
              <a:rPr lang="en-US" dirty="0"/>
              <a:t>        </a:t>
            </a:r>
            <a:r>
              <a:rPr lang="en-US" dirty="0" err="1"/>
              <a:t>primaryStage.show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234" y="1168589"/>
            <a:ext cx="3398293" cy="31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04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4693" y="0"/>
            <a:ext cx="2162716" cy="723900"/>
          </a:xfrm>
        </p:spPr>
        <p:txBody>
          <a:bodyPr/>
          <a:lstStyle/>
          <a:p>
            <a:r>
              <a:rPr lang="en-US" dirty="0" err="1" smtClean="0"/>
              <a:t>vbox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ShowVBox</a:t>
            </a:r>
            <a:r>
              <a:rPr lang="en-US" dirty="0"/>
              <a:t> extends Application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start(Stage </a:t>
            </a:r>
            <a:r>
              <a:rPr lang="en-US" dirty="0" err="1"/>
              <a:t>primaryStage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VBox</a:t>
            </a:r>
            <a:r>
              <a:rPr lang="en-US" dirty="0"/>
              <a:t> </a:t>
            </a:r>
            <a:r>
              <a:rPr lang="en-US" dirty="0" err="1"/>
              <a:t>vBox</a:t>
            </a:r>
            <a:r>
              <a:rPr lang="en-US" dirty="0"/>
              <a:t> = new </a:t>
            </a:r>
            <a:r>
              <a:rPr lang="en-US" dirty="0" err="1"/>
              <a:t>VBox</a:t>
            </a:r>
            <a:r>
              <a:rPr lang="en-US" dirty="0"/>
              <a:t>(15);</a:t>
            </a:r>
          </a:p>
          <a:p>
            <a:r>
              <a:rPr lang="en-US" dirty="0"/>
              <a:t>        </a:t>
            </a:r>
            <a:r>
              <a:rPr lang="en-US" dirty="0" err="1"/>
              <a:t>vBox.getChildren</a:t>
            </a:r>
            <a:r>
              <a:rPr lang="en-US" dirty="0"/>
              <a:t>().add(new Label("Courses"));</a:t>
            </a:r>
          </a:p>
          <a:p>
            <a:r>
              <a:rPr lang="en-US" dirty="0"/>
              <a:t>        Label[] courses = {new Label("CSE114"), </a:t>
            </a:r>
          </a:p>
          <a:p>
            <a:r>
              <a:rPr lang="en-US" dirty="0"/>
              <a:t>            new Label("CSE214"),new Label("CSE219"),new Label("CSE308")</a:t>
            </a:r>
          </a:p>
          <a:p>
            <a:r>
              <a:rPr lang="en-US" dirty="0"/>
              <a:t>        };</a:t>
            </a:r>
          </a:p>
          <a:p>
            <a:r>
              <a:rPr lang="en-US" dirty="0"/>
              <a:t>        for (Label course: courses) {</a:t>
            </a:r>
          </a:p>
          <a:p>
            <a:r>
              <a:rPr lang="en-US" dirty="0"/>
              <a:t>            </a:t>
            </a:r>
            <a:r>
              <a:rPr lang="en-US" dirty="0" err="1"/>
              <a:t>vBox.getChildren</a:t>
            </a:r>
            <a:r>
              <a:rPr lang="en-US" dirty="0"/>
              <a:t>().add(course);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Scene </a:t>
            </a:r>
            <a:r>
              <a:rPr lang="en-US" dirty="0" err="1"/>
              <a:t>scene</a:t>
            </a:r>
            <a:r>
              <a:rPr lang="en-US" dirty="0"/>
              <a:t> = new Scene(</a:t>
            </a:r>
            <a:r>
              <a:rPr lang="en-US" dirty="0" err="1"/>
              <a:t>vBox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primaryStage.setScene</a:t>
            </a:r>
            <a:r>
              <a:rPr lang="en-US" dirty="0"/>
              <a:t>(scene);</a:t>
            </a:r>
          </a:p>
          <a:p>
            <a:r>
              <a:rPr lang="en-US" dirty="0"/>
              <a:t>        </a:t>
            </a:r>
            <a:r>
              <a:rPr lang="en-US" dirty="0" err="1"/>
              <a:t>primaryStage.show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480" y="883550"/>
            <a:ext cx="2303689" cy="312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09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7773" y="0"/>
            <a:ext cx="1739636" cy="723900"/>
          </a:xfrm>
        </p:spPr>
        <p:txBody>
          <a:bodyPr/>
          <a:lstStyle/>
          <a:p>
            <a:r>
              <a:rPr lang="en-US" dirty="0" err="1" smtClean="0"/>
              <a:t>hbox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ShowHBox</a:t>
            </a:r>
            <a:r>
              <a:rPr lang="en-US" dirty="0"/>
              <a:t> extends Application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start(Stage </a:t>
            </a:r>
            <a:r>
              <a:rPr lang="en-US" dirty="0" err="1"/>
              <a:t>primaryStage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HBox</a:t>
            </a:r>
            <a:r>
              <a:rPr lang="en-US" dirty="0"/>
              <a:t> </a:t>
            </a:r>
            <a:r>
              <a:rPr lang="en-US" dirty="0" err="1"/>
              <a:t>hBox</a:t>
            </a:r>
            <a:r>
              <a:rPr lang="en-US" dirty="0"/>
              <a:t> = new </a:t>
            </a:r>
            <a:r>
              <a:rPr lang="en-US" dirty="0" err="1"/>
              <a:t>HBox</a:t>
            </a:r>
            <a:r>
              <a:rPr lang="en-US" dirty="0"/>
              <a:t>(15);</a:t>
            </a:r>
          </a:p>
          <a:p>
            <a:r>
              <a:rPr lang="en-US" dirty="0"/>
              <a:t>        </a:t>
            </a:r>
            <a:r>
              <a:rPr lang="en-US" dirty="0" err="1"/>
              <a:t>hBox.getChildren</a:t>
            </a:r>
            <a:r>
              <a:rPr lang="en-US" dirty="0"/>
              <a:t>().add(new Label("Courses"));</a:t>
            </a:r>
          </a:p>
          <a:p>
            <a:r>
              <a:rPr lang="en-US" dirty="0"/>
              <a:t>        Label[] courses = {new Label("CSE114"), </a:t>
            </a:r>
          </a:p>
          <a:p>
            <a:r>
              <a:rPr lang="en-US" dirty="0"/>
              <a:t>            new Label("CSE214"),new Label("CSE219"),new Label("CSE308")</a:t>
            </a:r>
          </a:p>
          <a:p>
            <a:r>
              <a:rPr lang="en-US" dirty="0"/>
              <a:t>        };</a:t>
            </a:r>
          </a:p>
          <a:p>
            <a:r>
              <a:rPr lang="en-US" dirty="0"/>
              <a:t>        for (Label course: courses) {</a:t>
            </a:r>
          </a:p>
          <a:p>
            <a:r>
              <a:rPr lang="en-US" dirty="0"/>
              <a:t>            </a:t>
            </a:r>
            <a:r>
              <a:rPr lang="en-US" dirty="0" err="1"/>
              <a:t>hBox.getChildren</a:t>
            </a:r>
            <a:r>
              <a:rPr lang="en-US" dirty="0"/>
              <a:t>().add(course);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Scene </a:t>
            </a:r>
            <a:r>
              <a:rPr lang="en-US" dirty="0" err="1"/>
              <a:t>scene</a:t>
            </a:r>
            <a:r>
              <a:rPr lang="en-US" dirty="0"/>
              <a:t> = new Scene(</a:t>
            </a:r>
            <a:r>
              <a:rPr lang="en-US" dirty="0" err="1"/>
              <a:t>hBox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primaryStage.setScene</a:t>
            </a:r>
            <a:r>
              <a:rPr lang="en-US" dirty="0"/>
              <a:t>(scene);</a:t>
            </a:r>
          </a:p>
          <a:p>
            <a:r>
              <a:rPr lang="en-US" dirty="0"/>
              <a:t>        </a:t>
            </a:r>
            <a:r>
              <a:rPr lang="en-US" dirty="0" err="1"/>
              <a:t>primaryStage.show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887" y="723900"/>
            <a:ext cx="4583224" cy="88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32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8727" y="0"/>
            <a:ext cx="6038681" cy="723900"/>
          </a:xfrm>
        </p:spPr>
        <p:txBody>
          <a:bodyPr/>
          <a:lstStyle/>
          <a:p>
            <a:r>
              <a:rPr lang="en-US" dirty="0" smtClean="0"/>
              <a:t>How about nested panes?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23582"/>
            <a:ext cx="9905999" cy="56185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…</a:t>
            </a:r>
          </a:p>
          <a:p>
            <a:r>
              <a:rPr lang="en-US" sz="2400" dirty="0" err="1" smtClean="0"/>
              <a:t>FlowPane</a:t>
            </a:r>
            <a:r>
              <a:rPr lang="en-US" sz="2400" dirty="0" smtClean="0"/>
              <a:t> </a:t>
            </a:r>
            <a:r>
              <a:rPr lang="en-US" sz="2400" dirty="0" err="1"/>
              <a:t>northPane</a:t>
            </a:r>
            <a:r>
              <a:rPr lang="en-US" sz="2400" dirty="0"/>
              <a:t> = new </a:t>
            </a:r>
            <a:r>
              <a:rPr lang="en-US" sz="2400" dirty="0" err="1"/>
              <a:t>FlowPane</a:t>
            </a:r>
            <a:r>
              <a:rPr lang="en-US" sz="2400" dirty="0" smtClean="0"/>
              <a:t>();</a:t>
            </a:r>
          </a:p>
          <a:p>
            <a:r>
              <a:rPr lang="en-US" sz="2400" dirty="0" err="1" smtClean="0"/>
              <a:t>northPane.setAlignment</a:t>
            </a:r>
            <a:r>
              <a:rPr lang="en-US" sz="2400" dirty="0" smtClean="0"/>
              <a:t>(</a:t>
            </a:r>
            <a:r>
              <a:rPr lang="en-US" sz="2400" dirty="0" err="1" smtClean="0"/>
              <a:t>Pos.CENTER</a:t>
            </a:r>
            <a:r>
              <a:rPr lang="en-US" sz="2400" dirty="0" smtClean="0"/>
              <a:t>);</a:t>
            </a:r>
          </a:p>
          <a:p>
            <a:r>
              <a:rPr lang="en-US" sz="2400" dirty="0" err="1" smtClean="0"/>
              <a:t>northPane.getChildren</a:t>
            </a:r>
            <a:r>
              <a:rPr lang="en-US" sz="2400" dirty="0"/>
              <a:t>().add(new Button("Yes</a:t>
            </a:r>
            <a:r>
              <a:rPr lang="en-US" sz="2400" dirty="0" smtClean="0"/>
              <a:t>"));</a:t>
            </a:r>
          </a:p>
          <a:p>
            <a:r>
              <a:rPr lang="en-US" sz="2400" dirty="0" err="1" smtClean="0"/>
              <a:t>northPane.getChildren</a:t>
            </a:r>
            <a:r>
              <a:rPr lang="en-US" sz="2400" dirty="0"/>
              <a:t>().add(new Button("No</a:t>
            </a:r>
            <a:r>
              <a:rPr lang="en-US" sz="2400" dirty="0" smtClean="0"/>
              <a:t>"));</a:t>
            </a:r>
          </a:p>
          <a:p>
            <a:r>
              <a:rPr lang="en-US" sz="2400" dirty="0" smtClean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196" y="1023582"/>
            <a:ext cx="3857521" cy="31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16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167" y="0"/>
            <a:ext cx="3227241" cy="723900"/>
          </a:xfrm>
        </p:spPr>
        <p:txBody>
          <a:bodyPr/>
          <a:lstStyle/>
          <a:p>
            <a:r>
              <a:rPr lang="en-US" dirty="0" smtClean="0"/>
              <a:t>nested panes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858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…</a:t>
            </a:r>
          </a:p>
          <a:p>
            <a:r>
              <a:rPr lang="en-US" sz="2000" dirty="0" err="1" smtClean="0"/>
              <a:t>BorderPane</a:t>
            </a:r>
            <a:r>
              <a:rPr lang="en-US" sz="2000" dirty="0" smtClean="0"/>
              <a:t> </a:t>
            </a:r>
            <a:r>
              <a:rPr lang="en-US" sz="2000" dirty="0" err="1"/>
              <a:t>southPane</a:t>
            </a:r>
            <a:r>
              <a:rPr lang="en-US" sz="2000" dirty="0"/>
              <a:t> = new </a:t>
            </a:r>
            <a:r>
              <a:rPr lang="en-US" sz="2000" dirty="0" err="1"/>
              <a:t>BorderPane</a:t>
            </a:r>
            <a:r>
              <a:rPr lang="en-US" sz="2000" dirty="0" smtClean="0"/>
              <a:t>();</a:t>
            </a:r>
          </a:p>
          <a:p>
            <a:r>
              <a:rPr lang="en-US" sz="2000" dirty="0" err="1" smtClean="0"/>
              <a:t>FlowPane</a:t>
            </a:r>
            <a:r>
              <a:rPr lang="en-US" sz="2000" dirty="0" smtClean="0"/>
              <a:t> </a:t>
            </a:r>
            <a:r>
              <a:rPr lang="en-US" sz="2000" dirty="0" err="1"/>
              <a:t>northSouthPane</a:t>
            </a:r>
            <a:r>
              <a:rPr lang="en-US" sz="2000" dirty="0"/>
              <a:t> = new </a:t>
            </a:r>
            <a:r>
              <a:rPr lang="en-US" sz="2000" dirty="0" err="1"/>
              <a:t>FlowPane</a:t>
            </a:r>
            <a:r>
              <a:rPr lang="en-US" sz="2000" dirty="0" smtClean="0"/>
              <a:t>();</a:t>
            </a:r>
          </a:p>
          <a:p>
            <a:r>
              <a:rPr lang="en-US" sz="2000" dirty="0" err="1" smtClean="0"/>
              <a:t>northSouthPane.setAlignment</a:t>
            </a:r>
            <a:r>
              <a:rPr lang="en-US" sz="2000" dirty="0" smtClean="0"/>
              <a:t>(</a:t>
            </a:r>
            <a:r>
              <a:rPr lang="en-US" sz="2000" dirty="0" err="1" smtClean="0"/>
              <a:t>Pos.CENTER</a:t>
            </a:r>
            <a:r>
              <a:rPr lang="en-US" sz="2000" dirty="0" smtClean="0"/>
              <a:t>);</a:t>
            </a:r>
          </a:p>
          <a:p>
            <a:r>
              <a:rPr lang="en-US" sz="2000" dirty="0" err="1" smtClean="0"/>
              <a:t>northSouthPane.setStyle</a:t>
            </a:r>
            <a:r>
              <a:rPr lang="en-US" sz="2000" dirty="0"/>
              <a:t>("-</a:t>
            </a:r>
            <a:r>
              <a:rPr lang="en-US" sz="2000" dirty="0" err="1"/>
              <a:t>fx</a:t>
            </a:r>
            <a:r>
              <a:rPr lang="en-US" sz="2000" dirty="0"/>
              <a:t>-background-color: red</a:t>
            </a:r>
            <a:r>
              <a:rPr lang="en-US" sz="2000" dirty="0" smtClean="0"/>
              <a:t>");</a:t>
            </a:r>
          </a:p>
          <a:p>
            <a:r>
              <a:rPr lang="en-US" sz="2000" dirty="0" err="1" smtClean="0"/>
              <a:t>northSouthPane.getChildren</a:t>
            </a:r>
            <a:r>
              <a:rPr lang="en-US" sz="2000" dirty="0"/>
              <a:t>().add(new Button("Ok</a:t>
            </a:r>
            <a:r>
              <a:rPr lang="en-US" sz="2000" dirty="0" smtClean="0"/>
              <a:t>"));</a:t>
            </a:r>
          </a:p>
          <a:p>
            <a:r>
              <a:rPr lang="en-US" sz="2000" dirty="0" err="1" smtClean="0"/>
              <a:t>northSouthPane.getChildren</a:t>
            </a:r>
            <a:r>
              <a:rPr lang="en-US" sz="2000" dirty="0"/>
              <a:t>().add(new Button("Cancel</a:t>
            </a:r>
            <a:r>
              <a:rPr lang="en-US" sz="2000" dirty="0" smtClean="0"/>
              <a:t>"));</a:t>
            </a:r>
          </a:p>
          <a:p>
            <a:r>
              <a:rPr lang="en-US" sz="2000" dirty="0" err="1" smtClean="0"/>
              <a:t>FlowPane</a:t>
            </a:r>
            <a:r>
              <a:rPr lang="en-US" sz="2000" dirty="0" smtClean="0"/>
              <a:t> </a:t>
            </a:r>
            <a:r>
              <a:rPr lang="en-US" sz="2000" dirty="0" err="1"/>
              <a:t>southSouthPane</a:t>
            </a:r>
            <a:r>
              <a:rPr lang="en-US" sz="2000" dirty="0"/>
              <a:t> = new </a:t>
            </a:r>
            <a:r>
              <a:rPr lang="en-US" sz="2000" dirty="0" err="1"/>
              <a:t>FlowPane</a:t>
            </a:r>
            <a:r>
              <a:rPr lang="en-US" sz="2000" dirty="0" smtClean="0"/>
              <a:t>();</a:t>
            </a:r>
          </a:p>
          <a:p>
            <a:r>
              <a:rPr lang="en-US" sz="2000" dirty="0" err="1" smtClean="0"/>
              <a:t>southSouthPane.setAlignment</a:t>
            </a:r>
            <a:r>
              <a:rPr lang="en-US" sz="2000" dirty="0" smtClean="0"/>
              <a:t>(</a:t>
            </a:r>
            <a:r>
              <a:rPr lang="en-US" sz="2000" dirty="0" err="1" smtClean="0"/>
              <a:t>Pos.CENTER</a:t>
            </a:r>
            <a:r>
              <a:rPr lang="en-US" sz="2000" dirty="0" smtClean="0"/>
              <a:t>);</a:t>
            </a:r>
          </a:p>
          <a:p>
            <a:r>
              <a:rPr lang="en-US" sz="2000" dirty="0" err="1" smtClean="0"/>
              <a:t>southSouthPane.setStyle</a:t>
            </a:r>
            <a:r>
              <a:rPr lang="en-US" sz="2000" dirty="0"/>
              <a:t>("-</a:t>
            </a:r>
            <a:r>
              <a:rPr lang="en-US" sz="2000" dirty="0" err="1"/>
              <a:t>fx</a:t>
            </a:r>
            <a:r>
              <a:rPr lang="en-US" sz="2000" dirty="0"/>
              <a:t>-background-color: yellow");</a:t>
            </a:r>
          </a:p>
          <a:p>
            <a:r>
              <a:rPr lang="en-US" sz="2000" dirty="0" err="1" smtClean="0"/>
              <a:t>southSouthPane.getChildren</a:t>
            </a:r>
            <a:r>
              <a:rPr lang="en-US" sz="2000" dirty="0"/>
              <a:t>().add(new Label("LAYOUT EXAMPLE"));</a:t>
            </a:r>
          </a:p>
          <a:p>
            <a:r>
              <a:rPr lang="en-US" sz="2000" dirty="0" err="1" smtClean="0"/>
              <a:t>southPane.setTop</a:t>
            </a:r>
            <a:r>
              <a:rPr lang="en-US" sz="2000" dirty="0" smtClean="0"/>
              <a:t>(</a:t>
            </a:r>
            <a:r>
              <a:rPr lang="en-US" sz="2000" dirty="0" err="1" smtClean="0"/>
              <a:t>northSouthPane</a:t>
            </a:r>
            <a:r>
              <a:rPr lang="en-US" sz="2000" dirty="0" smtClean="0"/>
              <a:t>);</a:t>
            </a:r>
          </a:p>
          <a:p>
            <a:r>
              <a:rPr lang="en-US" sz="2000" dirty="0" err="1" smtClean="0"/>
              <a:t>southPane.setBottom</a:t>
            </a:r>
            <a:r>
              <a:rPr lang="en-US" sz="2000" dirty="0" smtClean="0"/>
              <a:t>(</a:t>
            </a:r>
            <a:r>
              <a:rPr lang="en-US" sz="2000" dirty="0" err="1" smtClean="0"/>
              <a:t>southSouthPane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253" y="891798"/>
            <a:ext cx="3857521" cy="31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80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167" y="0"/>
            <a:ext cx="3227241" cy="723900"/>
          </a:xfrm>
        </p:spPr>
        <p:txBody>
          <a:bodyPr/>
          <a:lstStyle/>
          <a:p>
            <a:r>
              <a:rPr lang="en-US" dirty="0" smtClean="0"/>
              <a:t>nested panes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…</a:t>
            </a:r>
          </a:p>
          <a:p>
            <a:r>
              <a:rPr lang="en-US" sz="2400" dirty="0" err="1" smtClean="0"/>
              <a:t>BorderPane</a:t>
            </a:r>
            <a:r>
              <a:rPr lang="en-US" sz="2400" dirty="0" smtClean="0"/>
              <a:t> </a:t>
            </a:r>
            <a:r>
              <a:rPr lang="en-US" sz="2400" dirty="0"/>
              <a:t>pane = new </a:t>
            </a:r>
            <a:r>
              <a:rPr lang="en-US" sz="2400" dirty="0" err="1"/>
              <a:t>BorderPane</a:t>
            </a:r>
            <a:r>
              <a:rPr lang="en-US" sz="2400" dirty="0"/>
              <a:t>();</a:t>
            </a:r>
          </a:p>
          <a:p>
            <a:r>
              <a:rPr lang="en-US" sz="2400" dirty="0" err="1" smtClean="0"/>
              <a:t>pane.setTop</a:t>
            </a:r>
            <a:r>
              <a:rPr lang="en-US" sz="2400" dirty="0" smtClean="0"/>
              <a:t>(</a:t>
            </a:r>
            <a:r>
              <a:rPr lang="en-US" sz="2400" dirty="0" err="1" smtClean="0"/>
              <a:t>northPane</a:t>
            </a:r>
            <a:r>
              <a:rPr lang="en-US" sz="2400" dirty="0" smtClean="0"/>
              <a:t>);</a:t>
            </a:r>
          </a:p>
          <a:p>
            <a:r>
              <a:rPr lang="en-US" sz="2400" dirty="0" err="1" smtClean="0"/>
              <a:t>pane.setCenter</a:t>
            </a:r>
            <a:r>
              <a:rPr lang="en-US" sz="2400" dirty="0" smtClean="0"/>
              <a:t>(new </a:t>
            </a:r>
            <a:r>
              <a:rPr lang="en-US" sz="2400" dirty="0" err="1"/>
              <a:t>TextArea</a:t>
            </a:r>
            <a:r>
              <a:rPr lang="en-US" sz="2400" dirty="0" smtClean="0"/>
              <a:t>());</a:t>
            </a:r>
          </a:p>
          <a:p>
            <a:r>
              <a:rPr lang="en-US" sz="2400" dirty="0" err="1" smtClean="0"/>
              <a:t>pane.setBottom</a:t>
            </a:r>
            <a:r>
              <a:rPr lang="en-US" sz="2400" dirty="0" smtClean="0"/>
              <a:t>(</a:t>
            </a:r>
            <a:r>
              <a:rPr lang="en-US" sz="2400" dirty="0" err="1" smtClean="0"/>
              <a:t>southPane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Scene </a:t>
            </a:r>
            <a:r>
              <a:rPr lang="en-US" sz="2400" dirty="0"/>
              <a:t>scene = new Scene(pane, 210, 150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026" y="1164753"/>
            <a:ext cx="3857521" cy="31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recent GUIs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098" y="962025"/>
            <a:ext cx="3771900" cy="2152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638" y="361950"/>
            <a:ext cx="2219325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840" y="3714750"/>
            <a:ext cx="3514725" cy="2190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998" y="4370340"/>
            <a:ext cx="36290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 descr="Half-Life 2 for PC screenshot 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987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GUI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4089" y="990600"/>
            <a:ext cx="7978775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Graphical User Interface (GUI)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provides user-friendly human interaction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One typically uses frameworks for building GUIs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err="1" smtClean="0"/>
              <a:t>JavaFX</a:t>
            </a:r>
            <a:r>
              <a:rPr lang="en-US" altLang="en-US" dirty="0" smtClean="0"/>
              <a:t> (as of Java8, 2014)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</a:t>
            </a:r>
            <a:r>
              <a:rPr lang="en-US" altLang="en-US" dirty="0" smtClean="0"/>
              <a:t>eplaces Swing/AWT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You’ll spend much of your life learning new Web UI frameworks</a:t>
            </a:r>
          </a:p>
          <a:p>
            <a:pPr>
              <a:lnSpc>
                <a:spcPct val="90000"/>
              </a:lnSpc>
            </a:pPr>
            <a:endParaRPr lang="en-US" altLang="en-US" sz="2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5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do GUIs work?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giant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1600200"/>
            <a:ext cx="2743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/>
              <a:t>Construct GUI Components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2819400"/>
            <a:ext cx="2743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/>
              <a:t>Render  GUI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3657600"/>
            <a:ext cx="2743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/>
              <a:t>Check to see if any input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4800600"/>
            <a:ext cx="2743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/>
              <a:t>Respond to user input</a:t>
            </a:r>
          </a:p>
        </p:txBody>
      </p:sp>
      <p:cxnSp>
        <p:nvCxnSpPr>
          <p:cNvPr id="5128" name="Straight Arrow Connector 8"/>
          <p:cNvCxnSpPr>
            <a:cxnSpLocks noChangeShapeType="1"/>
            <a:endCxn id="4" idx="0"/>
          </p:cNvCxnSpPr>
          <p:nvPr/>
        </p:nvCxnSpPr>
        <p:spPr bwMode="auto">
          <a:xfrm flipH="1">
            <a:off x="6629400" y="1220788"/>
            <a:ext cx="1588" cy="3794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Straight Arrow Connector 13"/>
          <p:cNvCxnSpPr>
            <a:cxnSpLocks noChangeShapeType="1"/>
          </p:cNvCxnSpPr>
          <p:nvPr/>
        </p:nvCxnSpPr>
        <p:spPr bwMode="auto">
          <a:xfrm rot="5400000">
            <a:off x="6440488" y="2627313"/>
            <a:ext cx="37941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Straight Arrow Connector 14"/>
          <p:cNvCxnSpPr>
            <a:cxnSpLocks noChangeShapeType="1"/>
          </p:cNvCxnSpPr>
          <p:nvPr/>
        </p:nvCxnSpPr>
        <p:spPr bwMode="auto">
          <a:xfrm rot="5400000">
            <a:off x="6440488" y="3465513"/>
            <a:ext cx="37941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Straight Arrow Connector 15"/>
          <p:cNvCxnSpPr>
            <a:cxnSpLocks noChangeShapeType="1"/>
            <a:stCxn id="6" idx="2"/>
          </p:cNvCxnSpPr>
          <p:nvPr/>
        </p:nvCxnSpPr>
        <p:spPr bwMode="auto">
          <a:xfrm>
            <a:off x="6629400" y="4488597"/>
            <a:ext cx="1" cy="3104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Straight Arrow Connector 18"/>
          <p:cNvCxnSpPr>
            <a:cxnSpLocks noChangeShapeType="1"/>
          </p:cNvCxnSpPr>
          <p:nvPr/>
        </p:nvCxnSpPr>
        <p:spPr bwMode="auto">
          <a:xfrm rot="5400000">
            <a:off x="6438901" y="5829228"/>
            <a:ext cx="37941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Straight Arrow Connector 19"/>
          <p:cNvCxnSpPr>
            <a:cxnSpLocks noChangeShapeType="1"/>
          </p:cNvCxnSpPr>
          <p:nvPr/>
        </p:nvCxnSpPr>
        <p:spPr bwMode="auto">
          <a:xfrm>
            <a:off x="6627813" y="6021315"/>
            <a:ext cx="2286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Straight Arrow Connector 22"/>
          <p:cNvCxnSpPr>
            <a:cxnSpLocks noChangeShapeType="1"/>
          </p:cNvCxnSpPr>
          <p:nvPr/>
        </p:nvCxnSpPr>
        <p:spPr bwMode="auto">
          <a:xfrm flipH="1">
            <a:off x="8913813" y="3049589"/>
            <a:ext cx="3176" cy="297014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Straight Arrow Connector 24"/>
          <p:cNvCxnSpPr>
            <a:cxnSpLocks noChangeShapeType="1"/>
          </p:cNvCxnSpPr>
          <p:nvPr/>
        </p:nvCxnSpPr>
        <p:spPr bwMode="auto">
          <a:xfrm rot="10800000" flipV="1">
            <a:off x="8001000" y="3048000"/>
            <a:ext cx="914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9"/>
          <p:cNvCxnSpPr>
            <a:cxnSpLocks noChangeShapeType="1"/>
            <a:stCxn id="7" idx="1"/>
            <a:endCxn id="21" idx="3"/>
          </p:cNvCxnSpPr>
          <p:nvPr/>
        </p:nvCxnSpPr>
        <p:spPr bwMode="auto">
          <a:xfrm flipH="1" flipV="1">
            <a:off x="4114800" y="5216098"/>
            <a:ext cx="1143000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371600" y="4985265"/>
            <a:ext cx="2743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 smtClean="0"/>
              <a:t>Exit 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64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Example, a mouse click on a button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Operating System recognizes mouse click</a:t>
            </a:r>
          </a:p>
          <a:p>
            <a:pPr lvl="1" eaLnBrk="1" hangingPunct="1"/>
            <a:r>
              <a:rPr lang="en-US" altLang="en-US" sz="2800" dirty="0" smtClean="0"/>
              <a:t>determines which window it was inside</a:t>
            </a:r>
          </a:p>
          <a:p>
            <a:pPr lvl="1" eaLnBrk="1" hangingPunct="1"/>
            <a:r>
              <a:rPr lang="en-US" altLang="en-US" sz="2800" dirty="0" smtClean="0"/>
              <a:t>notifies that program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Program runs in loop</a:t>
            </a:r>
          </a:p>
          <a:p>
            <a:pPr lvl="1" eaLnBrk="1" hangingPunct="1"/>
            <a:r>
              <a:rPr lang="en-US" altLang="en-US" sz="2800" dirty="0" smtClean="0"/>
              <a:t>checks input buffer filled by OS</a:t>
            </a:r>
          </a:p>
          <a:p>
            <a:pPr lvl="1" eaLnBrk="1" hangingPunct="1"/>
            <a:r>
              <a:rPr lang="en-US" altLang="en-US" sz="2800" dirty="0" smtClean="0"/>
              <a:t>if it finds a mouse click:</a:t>
            </a:r>
          </a:p>
          <a:p>
            <a:pPr lvl="2" eaLnBrk="1" hangingPunct="1"/>
            <a:r>
              <a:rPr lang="en-US" altLang="en-US" sz="2400" dirty="0" smtClean="0"/>
              <a:t>determines which component in the program</a:t>
            </a:r>
          </a:p>
          <a:p>
            <a:pPr lvl="2" eaLnBrk="1" hangingPunct="1"/>
            <a:r>
              <a:rPr lang="en-US" altLang="en-US" sz="2400" dirty="0" smtClean="0"/>
              <a:t>if the click was on a relevant component</a:t>
            </a:r>
          </a:p>
          <a:p>
            <a:pPr lvl="3" eaLnBrk="1" hangingPunct="1"/>
            <a:r>
              <a:rPr lang="en-US" altLang="en-US" sz="2000" dirty="0" smtClean="0"/>
              <a:t>respond appropriately according to handler</a:t>
            </a:r>
          </a:p>
        </p:txBody>
      </p:sp>
    </p:spTree>
    <p:extLst>
      <p:ext uri="{BB962C8B-B14F-4D97-AF65-F5344CB8AC3E}">
        <p14:creationId xmlns:p14="http://schemas.microsoft.com/office/powerpoint/2010/main" val="12697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GUI Look vs. Behavior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Look</a:t>
            </a:r>
          </a:p>
          <a:p>
            <a:pPr lvl="1" eaLnBrk="1" hangingPunct="1"/>
            <a:r>
              <a:rPr lang="en-US" altLang="en-US" dirty="0" smtClean="0"/>
              <a:t>physical appearance</a:t>
            </a:r>
          </a:p>
          <a:p>
            <a:pPr lvl="1" eaLnBrk="1" hangingPunct="1"/>
            <a:r>
              <a:rPr lang="en-US" altLang="en-US" dirty="0" smtClean="0"/>
              <a:t>custom component design</a:t>
            </a:r>
          </a:p>
          <a:p>
            <a:pPr lvl="1" eaLnBrk="1" hangingPunct="1"/>
            <a:r>
              <a:rPr lang="en-US" altLang="en-US" dirty="0" smtClean="0"/>
              <a:t>containment</a:t>
            </a:r>
          </a:p>
          <a:p>
            <a:pPr lvl="1" eaLnBrk="1" hangingPunct="1"/>
            <a:r>
              <a:rPr lang="en-US" altLang="en-US" dirty="0" smtClean="0"/>
              <a:t>layout management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Behavior</a:t>
            </a:r>
          </a:p>
          <a:p>
            <a:pPr lvl="1" eaLnBrk="1" hangingPunct="1"/>
            <a:r>
              <a:rPr lang="en-US" altLang="en-US" dirty="0" smtClean="0"/>
              <a:t>interactivity</a:t>
            </a:r>
          </a:p>
          <a:p>
            <a:pPr lvl="1" eaLnBrk="1" hangingPunct="1"/>
            <a:r>
              <a:rPr lang="en-US" altLang="en-US" dirty="0" smtClean="0"/>
              <a:t>event programmed response</a:t>
            </a:r>
          </a:p>
        </p:txBody>
      </p:sp>
    </p:spTree>
    <p:extLst>
      <p:ext uri="{BB962C8B-B14F-4D97-AF65-F5344CB8AC3E}">
        <p14:creationId xmlns:p14="http://schemas.microsoft.com/office/powerpoint/2010/main" val="113212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What does a GUI framework do for you?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Provides ready made visible, interactive, customizable components</a:t>
            </a:r>
          </a:p>
          <a:p>
            <a:pPr lvl="1" eaLnBrk="1" hangingPunct="1"/>
            <a:r>
              <a:rPr lang="en-US" altLang="en-US" smtClean="0"/>
              <a:t>you wouldn’t want to have to code your own window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570" y="3086318"/>
            <a:ext cx="5363921" cy="32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ECA7"/>
      </a:hlink>
      <a:folHlink>
        <a:srgbClr val="FDF0A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1376</TotalTime>
  <Words>1391</Words>
  <Application>Microsoft Office PowerPoint</Application>
  <PresentationFormat>Widescreen</PresentationFormat>
  <Paragraphs>292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Trebuchet MS</vt:lpstr>
      <vt:lpstr>Tw Cen MT</vt:lpstr>
      <vt:lpstr>Circuit</vt:lpstr>
      <vt:lpstr>CSE 219 Computer science III</vt:lpstr>
      <vt:lpstr>GUI Examples</vt:lpstr>
      <vt:lpstr>More recent GUIs</vt:lpstr>
      <vt:lpstr>PowerPoint Presentation</vt:lpstr>
      <vt:lpstr>GUI</vt:lpstr>
      <vt:lpstr>How do GUIs work?</vt:lpstr>
      <vt:lpstr>Example, a mouse click on a button</vt:lpstr>
      <vt:lpstr>GUI Look vs. Behavior</vt:lpstr>
      <vt:lpstr>What does a GUI framework do for you?</vt:lpstr>
      <vt:lpstr>Primary javafx classes</vt:lpstr>
      <vt:lpstr>It all starts with application</vt:lpstr>
      <vt:lpstr>Our first JavaFX App</vt:lpstr>
      <vt:lpstr>Lots of inherited properties</vt:lpstr>
      <vt:lpstr>Multistage Demo</vt:lpstr>
      <vt:lpstr>Panes, ui controls, and shapes</vt:lpstr>
      <vt:lpstr>A button is a control</vt:lpstr>
      <vt:lpstr>stackpane</vt:lpstr>
      <vt:lpstr>CSS Rotation!</vt:lpstr>
      <vt:lpstr>Layout panes</vt:lpstr>
      <vt:lpstr>Flow Pane</vt:lpstr>
      <vt:lpstr>Grid pane</vt:lpstr>
      <vt:lpstr>Let’s make a custom pane</vt:lpstr>
      <vt:lpstr>Borderpane</vt:lpstr>
      <vt:lpstr>vbox</vt:lpstr>
      <vt:lpstr>hbox</vt:lpstr>
      <vt:lpstr>How about nested panes?</vt:lpstr>
      <vt:lpstr>nested panes</vt:lpstr>
      <vt:lpstr>nested panes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219 Computer science III</dc:title>
  <dc:creator>Richard McKenna</dc:creator>
  <cp:lastModifiedBy>Richard McKenna</cp:lastModifiedBy>
  <cp:revision>58</cp:revision>
  <dcterms:created xsi:type="dcterms:W3CDTF">2014-08-25T01:25:02Z</dcterms:created>
  <dcterms:modified xsi:type="dcterms:W3CDTF">2014-08-29T14:26:37Z</dcterms:modified>
</cp:coreProperties>
</file>