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75" r:id="rId6"/>
    <p:sldId id="274" r:id="rId7"/>
    <p:sldId id="276" r:id="rId8"/>
    <p:sldId id="277" r:id="rId9"/>
    <p:sldId id="278" r:id="rId10"/>
    <p:sldId id="280" r:id="rId11"/>
    <p:sldId id="263" r:id="rId12"/>
    <p:sldId id="261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D1FE3"/>
    <a:srgbClr val="E3E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85893" autoAdjust="0"/>
  </p:normalViewPr>
  <p:slideViewPr>
    <p:cSldViewPr>
      <p:cViewPr varScale="1">
        <p:scale>
          <a:sx n="98" d="100"/>
          <a:sy n="98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0406C-3076-4CFC-9DE0-70781D528F36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2F89-A255-47AE-A535-63675A96254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39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Bonjour à tous,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 êtes prêt :D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622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J’ouvre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metasploit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L’outil fétiche des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hackers 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 lance une écoute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j’ai un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accés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console sur le serveur 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1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7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15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0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</a:t>
            </a:r>
          </a:p>
          <a:p>
            <a:r>
              <a:rPr lang="fr-FR" dirty="0"/>
              <a:t>ESAIP </a:t>
            </a:r>
            <a:r>
              <a:rPr lang="fr-FR" dirty="0" err="1"/>
              <a:t>Etc</a:t>
            </a:r>
            <a:r>
              <a:rPr lang="fr-FR" baseline="0" dirty="0"/>
              <a:t> … </a:t>
            </a:r>
          </a:p>
          <a:p>
            <a:r>
              <a:rPr lang="fr-FR" baseline="0" dirty="0"/>
              <a:t>Eden-solution</a:t>
            </a:r>
          </a:p>
          <a:p>
            <a:r>
              <a:rPr lang="fr-FR" baseline="0" dirty="0"/>
              <a:t>Pourquoi ce choix ?</a:t>
            </a:r>
          </a:p>
          <a:p>
            <a:r>
              <a:rPr lang="fr-FR" baseline="0" dirty="0"/>
              <a:t>Approche qu’un hacker peut avoir d’un site.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4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61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Votre site est pour la plupart du temps une porte d’entrée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d’information énorme </a:t>
            </a:r>
          </a:p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11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Présentation de l’attaque sur un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wordpress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Attaque fictif sur un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wordpress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« maison »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38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Nmap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Outils de découverte réseau, ports </a:t>
            </a:r>
            <a:r>
              <a:rPr lang="fr-F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 </a:t>
            </a:r>
          </a:p>
          <a:p>
            <a:r>
              <a:rPr lang="fr-F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Nikto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 Scanneur de vulnérabilité web et d’information </a:t>
            </a:r>
          </a:p>
          <a:p>
            <a:r>
              <a:rPr lang="fr-F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Wpscan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Scanneur de vulnérabilité </a:t>
            </a:r>
            <a:r>
              <a:rPr lang="fr-F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wordpress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 </a:t>
            </a:r>
          </a:p>
          <a:p>
            <a:endParaRPr lang="fr-FR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05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62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Accés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l’administration </a:t>
            </a:r>
          </a:p>
          <a:p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Bon bah pour moi ça me suffit pas, il m’en faut plus là !!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42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Msfvenom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Outils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lié à </a:t>
            </a:r>
            <a:r>
              <a:rPr lang="fr-F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metasploit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permet de faire énormément de chose </a:t>
            </a:r>
          </a:p>
          <a:p>
            <a:pPr marL="171450" indent="-171450">
              <a:buFontTx/>
              <a:buChar char="-"/>
            </a:pP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Virus </a:t>
            </a:r>
          </a:p>
          <a:p>
            <a:pPr marL="171450" indent="-171450">
              <a:buFontTx/>
              <a:buChar char="-"/>
            </a:pPr>
            <a:r>
              <a:rPr lang="fr-F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Backdoor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Maintien de l’</a:t>
            </a:r>
            <a:r>
              <a:rPr lang="fr-F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accés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 </a:t>
            </a:r>
          </a:p>
          <a:p>
            <a:pPr marL="171450" indent="-171450">
              <a:buFontTx/>
              <a:buChar char="-"/>
            </a:pPr>
            <a:endParaRPr lang="fr-FR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implémenté dans la page 404.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F89-A255-47AE-A535-63675A96254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74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11E-7A7D-4770-8421-92D2E2B0459B}" type="datetimeFigureOut">
              <a:rPr lang="fr-FR" smtClean="0"/>
              <a:pPr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793B-8814-4DAD-A82C-C31320B047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5184576"/>
          </a:xfrm>
        </p:spPr>
        <p:txBody>
          <a:bodyPr>
            <a:noAutofit/>
          </a:bodyPr>
          <a:lstStyle/>
          <a:p>
            <a:pPr algn="l"/>
            <a:r>
              <a:rPr lang="fr-FR" sz="1600" dirty="0"/>
              <a:t>[    3.483301] scsi2 : ioc0: LSI53C1030 B0, </a:t>
            </a:r>
            <a:r>
              <a:rPr lang="fr-FR" sz="1600" dirty="0" err="1"/>
              <a:t>FwRev</a:t>
            </a:r>
            <a:r>
              <a:rPr lang="fr-FR" sz="1600" dirty="0"/>
              <a:t>=01032920h, Ports=1, </a:t>
            </a:r>
            <a:r>
              <a:rPr lang="fr-FR" sz="1600" dirty="0" err="1"/>
              <a:t>MaxQ</a:t>
            </a:r>
            <a:r>
              <a:rPr lang="fr-FR" sz="1600" dirty="0"/>
              <a:t>=128, IRQ=17</a:t>
            </a:r>
          </a:p>
          <a:p>
            <a:pPr algn="l"/>
            <a:r>
              <a:rPr lang="fr-FR" sz="1600" dirty="0"/>
              <a:t>[    3.484223] pcnet32: pcnet32.c:v1.35 21.Apr.2008 tsbogend@alpha.franken.de</a:t>
            </a:r>
          </a:p>
          <a:p>
            <a:pPr algn="l"/>
            <a:r>
              <a:rPr lang="fr-FR" sz="1600" dirty="0"/>
              <a:t>[    3.596378] </a:t>
            </a:r>
            <a:r>
              <a:rPr lang="fr-FR" sz="1600" dirty="0" err="1"/>
              <a:t>scsi</a:t>
            </a:r>
            <a:r>
              <a:rPr lang="fr-FR" sz="1600" dirty="0"/>
              <a:t> 2:0:0:0: Direct-Access     </a:t>
            </a:r>
            <a:r>
              <a:rPr lang="fr-FR" sz="1600" dirty="0" err="1"/>
              <a:t>VMware</a:t>
            </a:r>
            <a:r>
              <a:rPr lang="fr-FR" sz="1600" dirty="0"/>
              <a:t>,  </a:t>
            </a:r>
            <a:r>
              <a:rPr lang="fr-FR" sz="1600" dirty="0" err="1"/>
              <a:t>VMware</a:t>
            </a:r>
            <a:r>
              <a:rPr lang="fr-FR" sz="1600" dirty="0"/>
              <a:t> Virtual S 1.0  PQ: 0 ANSI: 2</a:t>
            </a:r>
          </a:p>
          <a:p>
            <a:pPr algn="l"/>
            <a:r>
              <a:rPr lang="fr-FR" sz="1600" dirty="0"/>
              <a:t>[    3.596544] </a:t>
            </a:r>
            <a:r>
              <a:rPr lang="fr-FR" sz="1600" dirty="0" err="1"/>
              <a:t>scsi</a:t>
            </a:r>
            <a:r>
              <a:rPr lang="fr-FR" sz="1600" dirty="0"/>
              <a:t> target2:0:0: </a:t>
            </a:r>
            <a:r>
              <a:rPr lang="fr-FR" sz="1600" dirty="0" err="1"/>
              <a:t>Beginning</a:t>
            </a:r>
            <a:r>
              <a:rPr lang="fr-FR" sz="1600" dirty="0"/>
              <a:t> Domain Validation</a:t>
            </a:r>
          </a:p>
          <a:p>
            <a:pPr algn="l"/>
            <a:r>
              <a:rPr lang="fr-FR" sz="1600" dirty="0"/>
              <a:t>[    3.596709] </a:t>
            </a:r>
            <a:r>
              <a:rPr lang="fr-FR" sz="1600" dirty="0" err="1"/>
              <a:t>scsi</a:t>
            </a:r>
            <a:r>
              <a:rPr lang="fr-FR" sz="1600" dirty="0"/>
              <a:t> target2:0:0: Domain Validation </a:t>
            </a:r>
            <a:r>
              <a:rPr lang="fr-FR" sz="1600" dirty="0" err="1"/>
              <a:t>skipping</a:t>
            </a:r>
            <a:r>
              <a:rPr lang="fr-FR" sz="1600" dirty="0"/>
              <a:t> </a:t>
            </a:r>
            <a:r>
              <a:rPr lang="fr-FR" sz="1600" dirty="0" err="1"/>
              <a:t>write</a:t>
            </a:r>
            <a:r>
              <a:rPr lang="fr-FR" sz="1600" dirty="0"/>
              <a:t> tests</a:t>
            </a:r>
          </a:p>
          <a:p>
            <a:pPr algn="l"/>
            <a:r>
              <a:rPr lang="fr-FR" sz="1600" dirty="0"/>
              <a:t>[    3.596874] </a:t>
            </a:r>
            <a:r>
              <a:rPr lang="fr-FR" sz="1600" dirty="0" err="1"/>
              <a:t>scsi</a:t>
            </a:r>
            <a:r>
              <a:rPr lang="fr-FR" sz="1600" dirty="0"/>
              <a:t> target2:0:0: </a:t>
            </a:r>
            <a:r>
              <a:rPr lang="fr-FR" sz="1600" dirty="0" err="1"/>
              <a:t>Ending</a:t>
            </a:r>
            <a:r>
              <a:rPr lang="fr-FR" sz="1600" dirty="0"/>
              <a:t> Domain Validation</a:t>
            </a:r>
          </a:p>
          <a:p>
            <a:pPr algn="l"/>
            <a:r>
              <a:rPr lang="fr-FR" sz="1600" dirty="0"/>
              <a:t>[    3.597039] </a:t>
            </a:r>
            <a:r>
              <a:rPr lang="fr-FR" sz="1600" dirty="0" err="1"/>
              <a:t>scsi</a:t>
            </a:r>
            <a:r>
              <a:rPr lang="fr-FR" sz="1600" dirty="0"/>
              <a:t> target2:0:0: FAST-40 WIDE SCSI 80.0 MB/s ST (25 ns, offset 127)</a:t>
            </a:r>
          </a:p>
          <a:p>
            <a:pPr algn="l"/>
            <a:r>
              <a:rPr lang="fr-FR" sz="1600" dirty="0"/>
              <a:t>[    3.603477]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41943040 512-</a:t>
            </a:r>
            <a:r>
              <a:rPr lang="fr-FR" sz="1600" dirty="0" err="1"/>
              <a:t>byte</a:t>
            </a:r>
            <a:r>
              <a:rPr lang="fr-FR" sz="1600" dirty="0"/>
              <a:t> </a:t>
            </a:r>
            <a:r>
              <a:rPr lang="fr-FR" sz="1600" dirty="0" err="1"/>
              <a:t>logical</a:t>
            </a:r>
            <a:r>
              <a:rPr lang="fr-FR" sz="1600" dirty="0"/>
              <a:t> blocks: (21.4 GB/20.0 </a:t>
            </a:r>
            <a:r>
              <a:rPr lang="fr-FR" sz="1600" dirty="0" err="1"/>
              <a:t>GiB</a:t>
            </a:r>
            <a:r>
              <a:rPr lang="fr-FR" sz="1600" dirty="0"/>
              <a:t>)</a:t>
            </a:r>
          </a:p>
          <a:p>
            <a:pPr algn="l"/>
            <a:r>
              <a:rPr lang="fr-FR" sz="1600" dirty="0"/>
              <a:t>[    3.603642]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</a:t>
            </a:r>
            <a:r>
              <a:rPr lang="fr-FR" sz="1600" dirty="0" err="1"/>
              <a:t>Write</a:t>
            </a:r>
            <a:r>
              <a:rPr lang="fr-FR" sz="1600" dirty="0"/>
              <a:t> </a:t>
            </a:r>
            <a:r>
              <a:rPr lang="fr-FR" sz="1600" dirty="0" err="1"/>
              <a:t>Protect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off</a:t>
            </a:r>
          </a:p>
          <a:p>
            <a:pPr algn="l"/>
            <a:r>
              <a:rPr lang="fr-FR" sz="1600" dirty="0"/>
              <a:t>[    3.603807]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Mode </a:t>
            </a:r>
            <a:r>
              <a:rPr lang="fr-FR" sz="1600" dirty="0" err="1"/>
              <a:t>Sense</a:t>
            </a:r>
            <a:r>
              <a:rPr lang="fr-FR" sz="1600" dirty="0"/>
              <a:t>: 61 00 </a:t>
            </a:r>
            <a:r>
              <a:rPr lang="fr-FR" sz="1600" dirty="0" err="1"/>
              <a:t>00</a:t>
            </a:r>
            <a:r>
              <a:rPr lang="fr-FR" sz="1600" dirty="0"/>
              <a:t> </a:t>
            </a:r>
            <a:r>
              <a:rPr lang="fr-FR" sz="1600" dirty="0" err="1"/>
              <a:t>00</a:t>
            </a:r>
            <a:endParaRPr lang="fr-FR" sz="1600" dirty="0"/>
          </a:p>
          <a:p>
            <a:pPr algn="l"/>
            <a:r>
              <a:rPr lang="fr-FR" sz="1600" dirty="0"/>
              <a:t>[    3.603951]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Cache data </a:t>
            </a:r>
            <a:r>
              <a:rPr lang="fr-FR" sz="1600" dirty="0" err="1"/>
              <a:t>unavailable</a:t>
            </a:r>
            <a:endParaRPr lang="fr-FR" sz="1600" dirty="0"/>
          </a:p>
          <a:p>
            <a:pPr algn="l"/>
            <a:r>
              <a:rPr lang="fr-FR" sz="1600" dirty="0"/>
              <a:t>[    3.604116]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</a:t>
            </a:r>
            <a:r>
              <a:rPr lang="fr-FR" sz="1600" dirty="0" err="1"/>
              <a:t>Assuming</a:t>
            </a:r>
            <a:r>
              <a:rPr lang="fr-FR" sz="1600" dirty="0"/>
              <a:t> drive cache: </a:t>
            </a:r>
            <a:r>
              <a:rPr lang="fr-FR" sz="1600" dirty="0" err="1"/>
              <a:t>write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endParaRPr lang="fr-FR" sz="1600" dirty="0"/>
          </a:p>
          <a:p>
            <a:pPr algn="l"/>
            <a:r>
              <a:rPr lang="fr-FR" sz="1600" dirty="0"/>
              <a:t>[    3.604281]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Cache data </a:t>
            </a:r>
            <a:r>
              <a:rPr lang="fr-FR" sz="1600" dirty="0" err="1"/>
              <a:t>unavailable</a:t>
            </a:r>
            <a:endParaRPr lang="fr-FR" sz="1600" dirty="0"/>
          </a:p>
          <a:p>
            <a:pPr algn="l"/>
            <a:r>
              <a:rPr lang="fr-FR" sz="1600" dirty="0"/>
              <a:t>[    3.604446]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</a:t>
            </a:r>
            <a:r>
              <a:rPr lang="fr-FR" sz="1600" dirty="0" err="1"/>
              <a:t>Assuming</a:t>
            </a:r>
            <a:r>
              <a:rPr lang="fr-FR" sz="1600" dirty="0"/>
              <a:t> drive cache: </a:t>
            </a:r>
            <a:r>
              <a:rPr lang="fr-FR" sz="1600" dirty="0" err="1"/>
              <a:t>write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endParaRPr lang="fr-FR" sz="1600" dirty="0"/>
          </a:p>
          <a:p>
            <a:pPr algn="l"/>
            <a:r>
              <a:rPr lang="fr-FR" sz="1600" dirty="0"/>
              <a:t>[    3.604732] </a:t>
            </a:r>
            <a:r>
              <a:rPr lang="fr-FR" sz="1600" dirty="0" err="1"/>
              <a:t>sd</a:t>
            </a:r>
            <a:r>
              <a:rPr lang="fr-FR" sz="1600" dirty="0"/>
              <a:t> 2:0:0:0: </a:t>
            </a:r>
            <a:r>
              <a:rPr lang="fr-FR" sz="1600" dirty="0" err="1"/>
              <a:t>Attached</a:t>
            </a:r>
            <a:r>
              <a:rPr lang="fr-FR" sz="1600" dirty="0"/>
              <a:t> </a:t>
            </a:r>
            <a:r>
              <a:rPr lang="fr-FR" sz="1600" dirty="0" err="1"/>
              <a:t>scsi</a:t>
            </a:r>
            <a:r>
              <a:rPr lang="fr-FR" sz="1600" dirty="0"/>
              <a:t> </a:t>
            </a:r>
            <a:r>
              <a:rPr lang="fr-FR" sz="1600" dirty="0" err="1"/>
              <a:t>generic</a:t>
            </a:r>
            <a:r>
              <a:rPr lang="fr-FR" sz="1600" dirty="0"/>
              <a:t> sg1 type 0</a:t>
            </a:r>
          </a:p>
          <a:p>
            <a:pPr algn="l"/>
            <a:r>
              <a:rPr lang="fr-FR" sz="1600" dirty="0"/>
              <a:t>[    3.619325]  </a:t>
            </a:r>
            <a:r>
              <a:rPr lang="fr-FR" sz="1600" dirty="0" err="1"/>
              <a:t>sda</a:t>
            </a:r>
            <a:r>
              <a:rPr lang="fr-FR" sz="1600" dirty="0"/>
              <a:t>: sda1 sda2 &lt; sda5 &gt;</a:t>
            </a:r>
          </a:p>
          <a:p>
            <a:pPr algn="l"/>
            <a:r>
              <a:rPr lang="fr-FR" sz="1600" dirty="0"/>
              <a:t>[    3.619710]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Cache data </a:t>
            </a:r>
            <a:r>
              <a:rPr lang="fr-FR" sz="1600" dirty="0" err="1"/>
              <a:t>unavailable</a:t>
            </a:r>
            <a:endParaRPr lang="fr-FR" sz="1600" dirty="0"/>
          </a:p>
          <a:p>
            <a:pPr algn="l"/>
            <a:r>
              <a:rPr lang="fr-FR" sz="1600" dirty="0"/>
              <a:t>[    3.619875]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</a:t>
            </a:r>
            <a:r>
              <a:rPr lang="fr-FR" sz="1600" dirty="0" err="1"/>
              <a:t>Assuming</a:t>
            </a:r>
            <a:r>
              <a:rPr lang="fr-FR" sz="1600" dirty="0"/>
              <a:t> drive cache: </a:t>
            </a:r>
            <a:r>
              <a:rPr lang="fr-FR" sz="1600" dirty="0" err="1"/>
              <a:t>write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endParaRPr lang="fr-FR" sz="1600" dirty="0"/>
          </a:p>
          <a:p>
            <a:pPr algn="l"/>
            <a:r>
              <a:rPr lang="fr-FR" sz="1600" dirty="0"/>
              <a:t>[    3.620040] </a:t>
            </a:r>
            <a:r>
              <a:rPr lang="fr-FR" sz="1600" dirty="0" err="1"/>
              <a:t>sd</a:t>
            </a:r>
            <a:r>
              <a:rPr lang="fr-FR" sz="1600" dirty="0"/>
              <a:t> 2:0:0:0: [</a:t>
            </a:r>
            <a:r>
              <a:rPr lang="fr-FR" sz="1600" dirty="0" err="1"/>
              <a:t>sda</a:t>
            </a:r>
            <a:r>
              <a:rPr lang="fr-FR" sz="1600" dirty="0"/>
              <a:t>] </a:t>
            </a:r>
            <a:r>
              <a:rPr lang="fr-FR" sz="1600" dirty="0" err="1"/>
              <a:t>Attached</a:t>
            </a:r>
            <a:r>
              <a:rPr lang="fr-FR" sz="1600" dirty="0"/>
              <a:t> SCSI </a:t>
            </a:r>
            <a:r>
              <a:rPr lang="fr-FR" sz="1600" dirty="0" err="1"/>
              <a:t>disk</a:t>
            </a:r>
            <a:endParaRPr lang="fr-FR" sz="1600" dirty="0"/>
          </a:p>
          <a:p>
            <a:pPr algn="l"/>
            <a:r>
              <a:rPr lang="fr-FR" sz="1600" dirty="0"/>
              <a:t>[    4.738439] </a:t>
            </a:r>
            <a:r>
              <a:rPr lang="fr-FR" sz="1600" dirty="0" err="1"/>
              <a:t>VMware</a:t>
            </a:r>
            <a:r>
              <a:rPr lang="fr-FR" sz="1600" dirty="0"/>
              <a:t> vmxnet3 </a:t>
            </a:r>
            <a:r>
              <a:rPr lang="fr-FR" sz="1600" dirty="0" err="1"/>
              <a:t>virtual</a:t>
            </a:r>
            <a:r>
              <a:rPr lang="fr-FR" sz="1600" dirty="0"/>
              <a:t> NIC driver - version 1.0.25.0-k-NAPI</a:t>
            </a:r>
          </a:p>
          <a:p>
            <a:pPr algn="l"/>
            <a:r>
              <a:rPr lang="fr-FR" sz="1600" dirty="0"/>
              <a:t>[    4.750461] </a:t>
            </a:r>
            <a:r>
              <a:rPr lang="fr-FR" sz="1600" dirty="0" err="1"/>
              <a:t>VMware</a:t>
            </a:r>
            <a:r>
              <a:rPr lang="fr-FR" sz="1600" dirty="0"/>
              <a:t> PVSCSI driver - version 1.0.1.0-k</a:t>
            </a:r>
          </a:p>
          <a:p>
            <a:pPr algn="l"/>
            <a:r>
              <a:rPr lang="fr-FR" sz="1600" dirty="0"/>
              <a:t>[    4.846474] EXT4-</a:t>
            </a:r>
            <a:r>
              <a:rPr lang="fr-FR" sz="1600" dirty="0" err="1"/>
              <a:t>fs</a:t>
            </a:r>
            <a:r>
              <a:rPr lang="fr-FR" sz="1600" dirty="0"/>
              <a:t> (sda1): </a:t>
            </a:r>
            <a:r>
              <a:rPr lang="fr-FR" sz="1600" dirty="0" err="1"/>
              <a:t>mounted</a:t>
            </a:r>
            <a:r>
              <a:rPr lang="fr-FR" sz="1600" dirty="0"/>
              <a:t> </a:t>
            </a:r>
            <a:r>
              <a:rPr lang="fr-FR" sz="1600" dirty="0" err="1"/>
              <a:t>filesystem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ordered</a:t>
            </a:r>
            <a:r>
              <a:rPr lang="fr-FR" sz="1600" dirty="0"/>
              <a:t> data mode. </a:t>
            </a:r>
            <a:r>
              <a:rPr lang="fr-FR" sz="1600" dirty="0" err="1"/>
              <a:t>Opts</a:t>
            </a:r>
            <a:r>
              <a:rPr lang="fr-FR" sz="1600" dirty="0"/>
              <a:t>: (</a:t>
            </a:r>
            <a:r>
              <a:rPr lang="fr-FR" sz="1600" dirty="0" err="1"/>
              <a:t>null</a:t>
            </a:r>
            <a:r>
              <a:rPr lang="fr-FR" sz="1600" dirty="0"/>
              <a:t>)</a:t>
            </a:r>
          </a:p>
          <a:p>
            <a:pPr algn="l"/>
            <a:r>
              <a:rPr lang="fr-FR" sz="1600" dirty="0"/>
              <a:t>[   16.766824] </a:t>
            </a:r>
            <a:r>
              <a:rPr lang="fr-FR" sz="1600" dirty="0" err="1"/>
              <a:t>Adding</a:t>
            </a:r>
            <a:r>
              <a:rPr lang="fr-FR" sz="1600" dirty="0"/>
              <a:t> 916476k swap on /</a:t>
            </a:r>
            <a:r>
              <a:rPr lang="fr-FR" sz="1600" dirty="0" err="1"/>
              <a:t>dev</a:t>
            </a:r>
            <a:r>
              <a:rPr lang="fr-FR" sz="1600" dirty="0"/>
              <a:t>/sda5.  </a:t>
            </a:r>
            <a:r>
              <a:rPr lang="fr-FR" sz="1600" dirty="0" err="1"/>
              <a:t>Priority</a:t>
            </a:r>
            <a:r>
              <a:rPr lang="fr-FR" sz="1600" dirty="0"/>
              <a:t>:-1 </a:t>
            </a:r>
            <a:r>
              <a:rPr lang="fr-FR" sz="1600" dirty="0" err="1"/>
              <a:t>extents</a:t>
            </a:r>
            <a:r>
              <a:rPr lang="fr-FR" sz="1600" dirty="0"/>
              <a:t>:1 </a:t>
            </a:r>
            <a:r>
              <a:rPr lang="fr-FR" sz="1600" dirty="0" err="1"/>
              <a:t>across</a:t>
            </a:r>
            <a:r>
              <a:rPr lang="fr-FR" sz="1600" dirty="0"/>
              <a:t>:916476k </a:t>
            </a:r>
          </a:p>
          <a:p>
            <a:pPr algn="l"/>
            <a:r>
              <a:rPr lang="fr-FR" sz="1600" dirty="0"/>
              <a:t>[   17.373058] </a:t>
            </a:r>
            <a:r>
              <a:rPr lang="fr-FR" sz="1600" dirty="0" err="1"/>
              <a:t>udev</a:t>
            </a:r>
            <a:r>
              <a:rPr lang="fr-FR" sz="1600" dirty="0"/>
              <a:t>: </a:t>
            </a:r>
            <a:r>
              <a:rPr lang="fr-FR" sz="1600" dirty="0" err="1"/>
              <a:t>starting</a:t>
            </a:r>
            <a:r>
              <a:rPr lang="fr-FR" sz="1600" dirty="0"/>
              <a:t> version 151</a:t>
            </a:r>
          </a:p>
          <a:p>
            <a:pPr algn="l"/>
            <a:r>
              <a:rPr lang="fr-FR" sz="1600" dirty="0"/>
              <a:t>[   17.714467] EXT4-</a:t>
            </a:r>
            <a:r>
              <a:rPr lang="fr-FR" sz="1600" dirty="0" err="1"/>
              <a:t>fs</a:t>
            </a:r>
            <a:r>
              <a:rPr lang="fr-FR" sz="1600" dirty="0"/>
              <a:t> (sda1): </a:t>
            </a:r>
            <a:r>
              <a:rPr lang="fr-FR" sz="1600" dirty="0" err="1"/>
              <a:t>re</a:t>
            </a:r>
            <a:r>
              <a:rPr lang="fr-FR" sz="1600" dirty="0"/>
              <a:t>-</a:t>
            </a:r>
            <a:r>
              <a:rPr lang="fr-FR" sz="1600" dirty="0" err="1"/>
              <a:t>mounted</a:t>
            </a:r>
            <a:r>
              <a:rPr lang="fr-FR" sz="1600" dirty="0"/>
              <a:t>. </a:t>
            </a:r>
            <a:r>
              <a:rPr lang="fr-FR" sz="1600" dirty="0" err="1"/>
              <a:t>Opts</a:t>
            </a:r>
            <a:r>
              <a:rPr lang="fr-FR" sz="1600" dirty="0"/>
              <a:t>: </a:t>
            </a:r>
            <a:r>
              <a:rPr lang="fr-FR" sz="1600" dirty="0" err="1"/>
              <a:t>errors</a:t>
            </a:r>
            <a:r>
              <a:rPr lang="fr-FR" sz="1600" dirty="0"/>
              <a:t>=</a:t>
            </a:r>
            <a:r>
              <a:rPr lang="fr-FR" sz="1600" dirty="0" err="1"/>
              <a:t>remount</a:t>
            </a:r>
            <a:r>
              <a:rPr lang="fr-FR" sz="1600" dirty="0"/>
              <a:t>-</a:t>
            </a:r>
            <a:r>
              <a:rPr lang="fr-FR" sz="1600" dirty="0" err="1"/>
              <a:t>ro</a:t>
            </a:r>
            <a:endParaRPr lang="fr-FR" sz="1600" dirty="0"/>
          </a:p>
          <a:p>
            <a:pPr algn="l"/>
            <a:r>
              <a:rPr lang="fr-FR" sz="1600" dirty="0"/>
              <a:t>[   19.328225] </a:t>
            </a:r>
            <a:r>
              <a:rPr lang="fr-FR" sz="1600" dirty="0" err="1"/>
              <a:t>shpchp</a:t>
            </a:r>
            <a:r>
              <a:rPr lang="fr-FR" sz="1600" dirty="0"/>
              <a:t>: Standard Hot Plug PCI Controller Driver version: 0.4</a:t>
            </a:r>
          </a:p>
          <a:p>
            <a:pPr algn="l"/>
            <a:r>
              <a:rPr lang="fr-FR" sz="1600" dirty="0"/>
              <a:t>[   19.529979] </a:t>
            </a:r>
            <a:r>
              <a:rPr lang="fr-FR" sz="1600" dirty="0" err="1"/>
              <a:t>lp</a:t>
            </a:r>
            <a:r>
              <a:rPr lang="fr-FR" sz="1600" dirty="0"/>
              <a:t>: driver </a:t>
            </a:r>
            <a:r>
              <a:rPr lang="fr-FR" sz="1600" dirty="0" err="1"/>
              <a:t>loaded</a:t>
            </a:r>
            <a:r>
              <a:rPr lang="fr-FR" sz="1600" dirty="0"/>
              <a:t> but no </a:t>
            </a:r>
            <a:r>
              <a:rPr lang="fr-FR" sz="1600" dirty="0" err="1"/>
              <a:t>devices</a:t>
            </a:r>
            <a:r>
              <a:rPr lang="fr-FR" sz="1600" dirty="0"/>
              <a:t> </a:t>
            </a:r>
            <a:r>
              <a:rPr lang="fr-FR" sz="1600" dirty="0" err="1"/>
              <a:t>found</a:t>
            </a:r>
            <a:endParaRPr lang="fr-FR" sz="1600" dirty="0"/>
          </a:p>
          <a:p>
            <a:pPr algn="l"/>
            <a:r>
              <a:rPr lang="fr-FR" sz="1600" dirty="0"/>
              <a:t>[   20.100677] [341]: VMCI: </a:t>
            </a:r>
            <a:r>
              <a:rPr lang="fr-FR" sz="1600" dirty="0" err="1"/>
              <a:t>shared</a:t>
            </a:r>
            <a:r>
              <a:rPr lang="fr-FR" sz="1600" dirty="0"/>
              <a:t> components </a:t>
            </a:r>
            <a:r>
              <a:rPr lang="fr-FR" sz="1600" dirty="0" err="1"/>
              <a:t>initialized</a:t>
            </a:r>
            <a:r>
              <a:rPr lang="fr-FR" sz="1600" dirty="0"/>
              <a:t>.</a:t>
            </a:r>
          </a:p>
          <a:p>
            <a:pPr algn="l"/>
            <a:r>
              <a:rPr lang="fr-FR" sz="1600" dirty="0"/>
              <a:t>[   20.100746] </a:t>
            </a:r>
            <a:r>
              <a:rPr lang="fr-FR" sz="1600" dirty="0" err="1"/>
              <a:t>Probing</a:t>
            </a:r>
            <a:r>
              <a:rPr lang="fr-FR" sz="1600" dirty="0"/>
              <a:t> for </a:t>
            </a:r>
            <a:r>
              <a:rPr lang="fr-FR" sz="1600" dirty="0" err="1"/>
              <a:t>vmci</a:t>
            </a:r>
            <a:r>
              <a:rPr lang="fr-FR" sz="1600" dirty="0"/>
              <a:t>/PCI.</a:t>
            </a:r>
          </a:p>
          <a:p>
            <a:pPr algn="l"/>
            <a:r>
              <a:rPr lang="fr-FR" sz="1600" dirty="0"/>
              <a:t>[   20.100804] </a:t>
            </a:r>
            <a:r>
              <a:rPr lang="fr-FR" sz="1600" dirty="0" err="1"/>
              <a:t>vmci</a:t>
            </a:r>
            <a:r>
              <a:rPr lang="fr-FR" sz="1600" dirty="0"/>
              <a:t> 0000:00:07.7: PCI INT A -&gt; GSI 16 (</a:t>
            </a:r>
            <a:r>
              <a:rPr lang="fr-FR" sz="1600" dirty="0" err="1"/>
              <a:t>level</a:t>
            </a:r>
            <a:r>
              <a:rPr lang="fr-FR" sz="1600" dirty="0"/>
              <a:t>, </a:t>
            </a:r>
            <a:r>
              <a:rPr lang="fr-FR" sz="1600" dirty="0" err="1"/>
              <a:t>low</a:t>
            </a:r>
            <a:r>
              <a:rPr lang="fr-FR" sz="1600" dirty="0"/>
              <a:t>) -&gt; IRQ 16</a:t>
            </a:r>
          </a:p>
          <a:p>
            <a:pPr algn="l"/>
            <a:r>
              <a:rPr lang="fr-FR" sz="1600" dirty="0"/>
              <a:t>[   20.100857] </a:t>
            </a:r>
            <a:r>
              <a:rPr lang="fr-FR" sz="1600" dirty="0" err="1"/>
              <a:t>Found</a:t>
            </a:r>
            <a:r>
              <a:rPr lang="fr-FR" sz="1600" dirty="0"/>
              <a:t> </a:t>
            </a:r>
            <a:r>
              <a:rPr lang="fr-FR" sz="1600" dirty="0" err="1"/>
              <a:t>vmci</a:t>
            </a:r>
            <a:r>
              <a:rPr lang="fr-FR" sz="1600" dirty="0"/>
              <a:t>/PCI </a:t>
            </a:r>
            <a:r>
              <a:rPr lang="fr-FR" sz="1600" dirty="0" err="1"/>
              <a:t>at</a:t>
            </a:r>
            <a:r>
              <a:rPr lang="fr-FR" sz="1600" dirty="0"/>
              <a:t> 0x1080, </a:t>
            </a:r>
            <a:r>
              <a:rPr lang="fr-FR" sz="1600" dirty="0" err="1"/>
              <a:t>irq</a:t>
            </a:r>
            <a:r>
              <a:rPr lang="fr-FR" sz="1600" dirty="0"/>
              <a:t> 16.</a:t>
            </a:r>
          </a:p>
          <a:p>
            <a:pPr algn="l"/>
            <a:r>
              <a:rPr lang="fr-FR" sz="1600" dirty="0"/>
              <a:t>[   20.100905] VMCI: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capabilities</a:t>
            </a:r>
            <a:r>
              <a:rPr lang="fr-FR" sz="1600" dirty="0"/>
              <a:t> 0x4.</a:t>
            </a:r>
          </a:p>
          <a:p>
            <a:pPr algn="l"/>
            <a:r>
              <a:rPr lang="fr-FR" sz="1600" dirty="0"/>
              <a:t>[   20.100977] [341]: VMCI: Host </a:t>
            </a:r>
            <a:r>
              <a:rPr lang="fr-FR" sz="1600" dirty="0" err="1"/>
              <a:t>capability</a:t>
            </a:r>
            <a:r>
              <a:rPr lang="fr-FR" sz="1600" dirty="0"/>
              <a:t> check: PASSED.</a:t>
            </a:r>
          </a:p>
          <a:p>
            <a:pPr algn="l"/>
            <a:r>
              <a:rPr lang="fr-FR" sz="1600" dirty="0"/>
              <a:t>[   20.101035] </a:t>
            </a:r>
            <a:r>
              <a:rPr lang="fr-FR" sz="1600" dirty="0" err="1"/>
              <a:t>Registered</a:t>
            </a:r>
            <a:r>
              <a:rPr lang="fr-FR" sz="1600" dirty="0"/>
              <a:t> </a:t>
            </a:r>
            <a:r>
              <a:rPr lang="fr-FR" sz="1600" dirty="0" err="1"/>
              <a:t>vmci</a:t>
            </a:r>
            <a:r>
              <a:rPr lang="fr-FR" sz="1600" dirty="0"/>
              <a:t> </a:t>
            </a:r>
            <a:r>
              <a:rPr lang="fr-FR" sz="1600" dirty="0" err="1"/>
              <a:t>device</a:t>
            </a:r>
            <a:r>
              <a:rPr lang="fr-FR" sz="1600" dirty="0"/>
              <a:t>.</a:t>
            </a:r>
          </a:p>
          <a:p>
            <a:pPr algn="l"/>
            <a:r>
              <a:rPr lang="fr-FR" sz="1600" dirty="0"/>
              <a:t>[   20.102700] [341]: VMCI: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guest</a:t>
            </a:r>
            <a:r>
              <a:rPr lang="fr-FR" sz="1600" dirty="0"/>
              <a:t> </a:t>
            </a:r>
            <a:r>
              <a:rPr lang="fr-FR" sz="1600" dirty="0" err="1"/>
              <a:t>personality</a:t>
            </a:r>
            <a:endParaRPr lang="fr-FR" sz="1600" dirty="0"/>
          </a:p>
          <a:p>
            <a:pPr algn="l"/>
            <a:r>
              <a:rPr lang="fr-FR" sz="1600" dirty="0"/>
              <a:t>[   20.102707] [341]: VMCI: host components </a:t>
            </a:r>
            <a:r>
              <a:rPr lang="fr-FR" sz="1600" dirty="0" err="1"/>
              <a:t>initialized</a:t>
            </a:r>
            <a:r>
              <a:rPr lang="fr-FR" sz="1600" dirty="0"/>
              <a:t>.</a:t>
            </a:r>
          </a:p>
          <a:p>
            <a:pPr algn="l"/>
            <a:r>
              <a:rPr lang="fr-FR" sz="1600" dirty="0"/>
              <a:t>[   20.115578] [341]: VMCI: Module </a:t>
            </a:r>
            <a:r>
              <a:rPr lang="fr-FR" sz="1600" dirty="0" err="1"/>
              <a:t>registered</a:t>
            </a:r>
            <a:r>
              <a:rPr lang="fr-FR" sz="1600" dirty="0"/>
              <a:t> (</a:t>
            </a:r>
            <a:r>
              <a:rPr lang="fr-FR" sz="1600" dirty="0" err="1"/>
              <a:t>name</a:t>
            </a:r>
            <a:r>
              <a:rPr lang="fr-FR" sz="1600" dirty="0"/>
              <a:t>=</a:t>
            </a:r>
            <a:r>
              <a:rPr lang="fr-FR" sz="1600" dirty="0" err="1"/>
              <a:t>vmci,major</a:t>
            </a:r>
            <a:r>
              <a:rPr lang="fr-FR" sz="1600" dirty="0"/>
              <a:t>=10,</a:t>
            </a:r>
            <a:r>
              <a:rPr lang="fr-FR" sz="1600" dirty="0" err="1"/>
              <a:t>minor</a:t>
            </a:r>
            <a:r>
              <a:rPr lang="fr-FR" sz="1600" dirty="0"/>
              <a:t>=57).</a:t>
            </a:r>
          </a:p>
          <a:p>
            <a:pPr algn="l"/>
            <a:r>
              <a:rPr lang="fr-FR" sz="1600" dirty="0"/>
              <a:t>[   20.115582] [341]: VMCI: </a:t>
            </a:r>
            <a:r>
              <a:rPr lang="fr-FR" sz="1600" dirty="0" err="1"/>
              <a:t>Using</a:t>
            </a:r>
            <a:r>
              <a:rPr lang="fr-FR" sz="1600" dirty="0"/>
              <a:t> host </a:t>
            </a:r>
            <a:r>
              <a:rPr lang="fr-FR" sz="1600" dirty="0" err="1"/>
              <a:t>personality</a:t>
            </a:r>
            <a:endParaRPr lang="fr-FR" sz="1600" dirty="0"/>
          </a:p>
          <a:p>
            <a:pPr algn="l"/>
            <a:r>
              <a:rPr lang="fr-FR" sz="1600" dirty="0"/>
              <a:t>[   20.115584] [341]: VMCI: Module (</a:t>
            </a:r>
            <a:r>
              <a:rPr lang="fr-FR" sz="1600" dirty="0" err="1"/>
              <a:t>name</a:t>
            </a:r>
            <a:r>
              <a:rPr lang="fr-FR" sz="1600" dirty="0"/>
              <a:t>=</a:t>
            </a:r>
            <a:r>
              <a:rPr lang="fr-FR" sz="1600" dirty="0" err="1"/>
              <a:t>vmci</a:t>
            </a:r>
            <a:r>
              <a:rPr lang="fr-FR" sz="1600" dirty="0"/>
              <a:t>)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initialized</a:t>
            </a:r>
            <a:endParaRPr lang="fr-FR" sz="1600" dirty="0"/>
          </a:p>
          <a:p>
            <a:pPr algn="l"/>
            <a:r>
              <a:rPr lang="fr-FR" sz="1600" dirty="0"/>
              <a:t>[   20.895544] piix4_smbus 0000:00:07.3: Host </a:t>
            </a:r>
            <a:r>
              <a:rPr lang="fr-FR" sz="1600" dirty="0" err="1"/>
              <a:t>SMBus</a:t>
            </a:r>
            <a:r>
              <a:rPr lang="fr-FR" sz="1600" dirty="0"/>
              <a:t> </a:t>
            </a:r>
            <a:r>
              <a:rPr lang="fr-FR" sz="1600" dirty="0" err="1"/>
              <a:t>controller</a:t>
            </a:r>
            <a:r>
              <a:rPr lang="fr-FR" sz="1600" dirty="0"/>
              <a:t> not </a:t>
            </a:r>
            <a:r>
              <a:rPr lang="fr-FR" sz="1600" dirty="0" err="1"/>
              <a:t>enabled</a:t>
            </a:r>
            <a:r>
              <a:rPr lang="fr-FR" sz="1600" dirty="0"/>
              <a:t>!</a:t>
            </a:r>
          </a:p>
          <a:p>
            <a:pPr algn="l"/>
            <a:r>
              <a:rPr lang="fr-FR" sz="1600" dirty="0"/>
              <a:t>[   21.752996] </a:t>
            </a:r>
            <a:r>
              <a:rPr lang="fr-FR" sz="1600" dirty="0" err="1"/>
              <a:t>udev</a:t>
            </a:r>
            <a:r>
              <a:rPr lang="fr-FR" sz="1600" dirty="0"/>
              <a:t>: </a:t>
            </a:r>
            <a:r>
              <a:rPr lang="fr-FR" sz="1600" dirty="0" err="1"/>
              <a:t>renamed</a:t>
            </a:r>
            <a:r>
              <a:rPr lang="fr-FR" sz="1600" dirty="0"/>
              <a:t> network interface eth0 to eth2</a:t>
            </a:r>
          </a:p>
          <a:p>
            <a:pPr algn="l"/>
            <a:r>
              <a:rPr lang="fr-FR" sz="1600" dirty="0"/>
              <a:t>[   24.692219] </a:t>
            </a:r>
            <a:r>
              <a:rPr lang="fr-FR" sz="1600" dirty="0" err="1"/>
              <a:t>parport_pc</a:t>
            </a:r>
            <a:r>
              <a:rPr lang="fr-FR" sz="1600" dirty="0"/>
              <a:t> 00:08: </a:t>
            </a:r>
            <a:r>
              <a:rPr lang="fr-FR" sz="1600" dirty="0" err="1"/>
              <a:t>reported</a:t>
            </a:r>
            <a:r>
              <a:rPr lang="fr-FR" sz="1600" dirty="0"/>
              <a:t> by Plug and Play ACPI</a:t>
            </a:r>
          </a:p>
          <a:p>
            <a:pPr algn="l"/>
            <a:r>
              <a:rPr lang="fr-FR" sz="1600" dirty="0"/>
              <a:t>[   24.692485] parport0: PC-style </a:t>
            </a:r>
            <a:r>
              <a:rPr lang="fr-FR" sz="1600" dirty="0" err="1"/>
              <a:t>at</a:t>
            </a:r>
            <a:r>
              <a:rPr lang="fr-FR" sz="1600" dirty="0"/>
              <a:t> 0x378, </a:t>
            </a:r>
            <a:r>
              <a:rPr lang="fr-FR" sz="1600" dirty="0" err="1"/>
              <a:t>irq</a:t>
            </a:r>
            <a:r>
              <a:rPr lang="fr-FR" sz="1600" dirty="0"/>
              <a:t> 7 [PCSPP,TRISTATE]</a:t>
            </a:r>
          </a:p>
          <a:p>
            <a:pPr algn="l"/>
            <a:r>
              <a:rPr lang="fr-FR" sz="1600" dirty="0"/>
              <a:t>[   26.715880] lp0: </a:t>
            </a:r>
            <a:r>
              <a:rPr lang="fr-FR" sz="1600" dirty="0" err="1"/>
              <a:t>using</a:t>
            </a:r>
            <a:r>
              <a:rPr lang="fr-FR" sz="1600" dirty="0"/>
              <a:t> parport0 (</a:t>
            </a:r>
            <a:r>
              <a:rPr lang="fr-FR" sz="1600" dirty="0" err="1"/>
              <a:t>interrupt</a:t>
            </a:r>
            <a:r>
              <a:rPr lang="fr-FR" sz="1600" dirty="0"/>
              <a:t>-</a:t>
            </a:r>
            <a:r>
              <a:rPr lang="fr-FR" sz="1600" dirty="0" err="1"/>
              <a:t>driven</a:t>
            </a:r>
            <a:r>
              <a:rPr lang="fr-FR" sz="1600" dirty="0"/>
              <a:t>).</a:t>
            </a:r>
          </a:p>
          <a:p>
            <a:pPr algn="l"/>
            <a:r>
              <a:rPr lang="fr-FR" sz="1600" dirty="0"/>
              <a:t>[   26.880864] input: </a:t>
            </a:r>
            <a:r>
              <a:rPr lang="fr-FR" sz="1600" dirty="0" err="1"/>
              <a:t>ImPS</a:t>
            </a:r>
            <a:r>
              <a:rPr lang="fr-FR" sz="1600" dirty="0"/>
              <a:t>/2 </a:t>
            </a:r>
            <a:r>
              <a:rPr lang="fr-FR" sz="1600" dirty="0" err="1"/>
              <a:t>Generic</a:t>
            </a:r>
            <a:r>
              <a:rPr lang="fr-FR" sz="1600" dirty="0"/>
              <a:t> Wheel Mouse as /</a:t>
            </a:r>
            <a:r>
              <a:rPr lang="fr-FR" sz="1600" dirty="0" err="1"/>
              <a:t>devices</a:t>
            </a:r>
            <a:r>
              <a:rPr lang="fr-FR" sz="1600" dirty="0"/>
              <a:t>/</a:t>
            </a:r>
            <a:r>
              <a:rPr lang="fr-FR" sz="1600" dirty="0" err="1"/>
              <a:t>platform</a:t>
            </a:r>
            <a:r>
              <a:rPr lang="fr-FR" sz="1600" dirty="0"/>
              <a:t>/i8042/serio1/input/input2</a:t>
            </a:r>
          </a:p>
          <a:p>
            <a:pPr algn="l"/>
            <a:r>
              <a:rPr lang="fr-FR" sz="1600" dirty="0"/>
              <a:t>[   27.172200] </a:t>
            </a:r>
            <a:r>
              <a:rPr lang="fr-FR" sz="1600" dirty="0" err="1"/>
              <a:t>ppdev</a:t>
            </a:r>
            <a:r>
              <a:rPr lang="fr-FR" sz="1600" dirty="0"/>
              <a:t>: user-</a:t>
            </a:r>
            <a:r>
              <a:rPr lang="fr-FR" sz="1600" dirty="0" err="1"/>
              <a:t>space</a:t>
            </a:r>
            <a:r>
              <a:rPr lang="fr-FR" sz="1600" dirty="0"/>
              <a:t> </a:t>
            </a:r>
            <a:r>
              <a:rPr lang="fr-FR" sz="1600" dirty="0" err="1"/>
              <a:t>parallel</a:t>
            </a:r>
            <a:r>
              <a:rPr lang="fr-FR" sz="1600" dirty="0"/>
              <a:t> port driver</a:t>
            </a:r>
          </a:p>
          <a:p>
            <a:pPr algn="l"/>
            <a:r>
              <a:rPr lang="fr-FR" sz="1600" dirty="0"/>
              <a:t>[   29.267906] ENS1371 0000:02:02.0: PCI INT A -&gt; GSI 16 (</a:t>
            </a:r>
            <a:r>
              <a:rPr lang="fr-FR" sz="1600" dirty="0" err="1"/>
              <a:t>level</a:t>
            </a:r>
            <a:r>
              <a:rPr lang="fr-FR" sz="1600" dirty="0"/>
              <a:t>, </a:t>
            </a:r>
            <a:r>
              <a:rPr lang="fr-FR" sz="1600" dirty="0" err="1"/>
              <a:t>low</a:t>
            </a:r>
            <a:r>
              <a:rPr lang="fr-FR" sz="1600" dirty="0"/>
              <a:t>) -&gt; IRQ 16</a:t>
            </a:r>
          </a:p>
        </p:txBody>
      </p:sp>
      <p:pic>
        <p:nvPicPr>
          <p:cNvPr id="1033" name="Picture 9" descr="http://2.bp.blogspot.com/-VSMpdsYgLTk/TbmdT7En51I/AAAAAAAAANY/kMFXzByncIo/s1600/ey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556792"/>
            <a:ext cx="45720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2026568" cy="38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44708" y="390684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demo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attacks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|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fr-FR" sz="2000" b="0" i="0" u="none" strike="noStrike" kern="1200" cap="none" spc="0" normalizeH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grep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-B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Wordpress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7169" y="4132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195736" y="5685350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clear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67544" y="5704657"/>
            <a:ext cx="2026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~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0847" y="56681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3808" y="566604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8" y="773996"/>
            <a:ext cx="7476418" cy="22764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77" y="3050471"/>
            <a:ext cx="7393699" cy="26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4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 txBox="1">
            <a:spLocks/>
          </p:cNvSpPr>
          <p:nvPr/>
        </p:nvSpPr>
        <p:spPr>
          <a:xfrm>
            <a:off x="477888" y="721295"/>
            <a:ext cx="792088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Exploitation_Tools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Forensics</a:t>
            </a:r>
          </a:p>
          <a:p>
            <a:pPr lvl="0">
              <a:spcBef>
                <a:spcPct val="200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Information_Gathering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Maintaining_Access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Privilege_Escalation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Reverse_Engineering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Stress_Testing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Vulnerability_Assessment</a:t>
            </a:r>
            <a:endParaRPr lang="fr-FR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467544" y="404664"/>
            <a:ext cx="5256584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/home/Security/Exploit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137720" y="361766"/>
            <a:ext cx="13784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Tools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27376" y="356865"/>
            <a:ext cx="5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_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452735" y="5464831"/>
            <a:ext cx="5256584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/home/Security/Exploit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75647" y="546483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5565303" y="5464831"/>
            <a:ext cx="936104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clear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2111" y="546483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467543" y="2233463"/>
            <a:ext cx="5256585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/home/Security/Exploit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Espace réservé du contenu 2"/>
          <p:cNvSpPr txBox="1">
            <a:spLocks/>
          </p:cNvSpPr>
          <p:nvPr/>
        </p:nvSpPr>
        <p:spPr>
          <a:xfrm>
            <a:off x="5137720" y="2212780"/>
            <a:ext cx="3096344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cat &gt; 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top_tools.memo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0850" y="221278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8" y="25363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467544" y="2536305"/>
            <a:ext cx="7560840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Découverte d’information: 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nmap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netdiscover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7888" y="30117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Espace réservé du contenu 2"/>
          <p:cNvSpPr txBox="1">
            <a:spLocks/>
          </p:cNvSpPr>
          <p:nvPr/>
        </p:nvSpPr>
        <p:spPr>
          <a:xfrm>
            <a:off x="467544" y="3011762"/>
            <a:ext cx="7920880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Evaluation de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Vulnerabilités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Wpscan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nessus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nikto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7888" y="354441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467544" y="3487219"/>
            <a:ext cx="8568952" cy="445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Outils d’Exploitation :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John,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Burp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metasploit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sqlmap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Github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7888" y="40484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Espace réservé du contenu 2"/>
          <p:cNvSpPr txBox="1">
            <a:spLocks/>
          </p:cNvSpPr>
          <p:nvPr/>
        </p:nvSpPr>
        <p:spPr>
          <a:xfrm>
            <a:off x="467544" y="4048473"/>
            <a:ext cx="770485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Augmentation de privilège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eterpreter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exploitdb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7888" y="45525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Espace réservé du contenu 2"/>
          <p:cNvSpPr txBox="1">
            <a:spLocks/>
          </p:cNvSpPr>
          <p:nvPr/>
        </p:nvSpPr>
        <p:spPr>
          <a:xfrm>
            <a:off x="467544" y="4552529"/>
            <a:ext cx="6120680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Maintien de l’accès: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msfencode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msfpayload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0" name="Espace réservé du contenu 2"/>
          <p:cNvSpPr txBox="1">
            <a:spLocks/>
          </p:cNvSpPr>
          <p:nvPr/>
        </p:nvSpPr>
        <p:spPr>
          <a:xfrm>
            <a:off x="452735" y="5020580"/>
            <a:ext cx="576064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^C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4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4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2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4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6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6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4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19" grpId="0"/>
      <p:bldP spid="20" grpId="0"/>
      <p:bldP spid="37" grpId="0"/>
      <p:bldP spid="38" grpId="0"/>
      <p:bldP spid="40" grpId="0"/>
      <p:bldP spid="25" grpId="0"/>
      <p:bldP spid="26" grpId="0"/>
      <p:bldP spid="28" grpId="0"/>
      <p:bldP spid="29" grpId="0"/>
      <p:bldP spid="31" grpId="0"/>
      <p:bldP spid="32" grpId="0"/>
      <p:bldP spid="34" grpId="0"/>
      <p:bldP spid="35" grpId="0"/>
      <p:bldP spid="44" grpId="0"/>
      <p:bldP spid="45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contenu 2"/>
          <p:cNvSpPr txBox="1">
            <a:spLocks/>
          </p:cNvSpPr>
          <p:nvPr/>
        </p:nvSpPr>
        <p:spPr>
          <a:xfrm>
            <a:off x="323528" y="188640"/>
            <a:ext cx="8496944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CERTFR-2017-0314(1)		CERTFR		CERTFR-2017-0314 (1)</a:t>
            </a:r>
          </a:p>
          <a:p>
            <a:pPr lvl="0">
              <a:spcBef>
                <a:spcPct val="20000"/>
              </a:spcBef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www.cert.ssi.gouv.fr 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SYNOPSIS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CERT-FR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un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dictionnaire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vulnérabilités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de 	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sécurité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[ -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CERT-FR]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[ -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date ]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[ -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numéro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incrémenté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SUMMARY</a:t>
            </a:r>
          </a:p>
          <a:p>
            <a:pPr lvl="2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&lt;&lt; La bonne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pratique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&gt;&gt;</a:t>
            </a:r>
          </a:p>
          <a:p>
            <a:pPr lvl="2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Regarder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de temps en temps le site</a:t>
            </a:r>
          </a:p>
          <a:p>
            <a:pPr lvl="2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Suivre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le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compte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@CERT-FR</a:t>
            </a:r>
            <a:r>
              <a:rPr lang="fr-FR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  </a:t>
            </a:r>
            <a:endParaRPr lang="fr-FR" sz="2000" b="1" dirty="0">
              <a:solidFill>
                <a:srgbClr val="0000CC"/>
              </a:solidFill>
            </a:endParaRPr>
          </a:p>
          <a:p>
            <a:pPr lvl="2">
              <a:spcBef>
                <a:spcPct val="20000"/>
              </a:spcBef>
            </a:pPr>
            <a:r>
              <a:rPr lang="fr-FR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	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Lire les fiches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spcBef>
                <a:spcPct val="20000"/>
              </a:spcBef>
            </a:pPr>
            <a:r>
              <a:rPr lang="fr-F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SEE ALSO</a:t>
            </a:r>
          </a:p>
          <a:p>
            <a:pPr>
              <a:spcBef>
                <a:spcPct val="20000"/>
              </a:spcBef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OWASP – CVE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 txBox="1">
            <a:spLocks/>
          </p:cNvSpPr>
          <p:nvPr/>
        </p:nvSpPr>
        <p:spPr>
          <a:xfrm>
            <a:off x="611560" y="1340768"/>
            <a:ext cx="5256584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/var/www/html/Twitter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2120" y="13407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5652120" y="1340768"/>
            <a:ext cx="2880320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ABC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/abc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--info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611560" y="3717032"/>
            <a:ext cx="5112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/var/www/html/</a:t>
            </a:r>
            <a:r>
              <a:rPr lang="fr-FR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mywebsite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62464" y="37170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5652119" y="3717032"/>
            <a:ext cx="2598969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an github.com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96336" y="371228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611560" y="1628800"/>
            <a:ext cx="792088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Absolute Bash Command</a:t>
            </a: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 Info :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RemiDubz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611560" y="2420888"/>
            <a:ext cx="5256584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/var/www/html/</a:t>
            </a:r>
            <a:r>
              <a:rPr lang="fr-FR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Linkedin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2120" y="242088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5652120" y="2420888"/>
            <a:ext cx="2880320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def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--info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611560" y="2708920"/>
            <a:ext cx="792088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Define External flood</a:t>
            </a: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 Info :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dubsremi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algn="ctr">
              <a:spcBef>
                <a:spcPct val="20000"/>
              </a:spcBef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611560" y="4086364"/>
            <a:ext cx="792088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Good Hacking Instruction</a:t>
            </a: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 Info :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Dubzctf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6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6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  <p:bldP spid="20" grpId="0"/>
      <p:bldP spid="22" grpId="0"/>
      <p:bldP spid="26" grpId="0"/>
      <p:bldP spid="27" grpId="0"/>
      <p:bldP spid="28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HACKED" panose="02000500000000000000" pitchFamily="2" charset="0"/>
              </a:rPr>
              <a:t>Comment un hacker voit votre site web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Rémi Dubois – Code Name 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Dubzsploitsec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64 bit tty1</a:t>
            </a:r>
          </a:p>
          <a:p>
            <a:pPr marL="0" indent="0" algn="just">
              <a:buNone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login: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1296" y="201270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7544" y="2420888"/>
            <a:ext cx="8229600" cy="43204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Password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3688" y="242088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1296" y="1989259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HumanTalk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67544" y="3183285"/>
            <a:ext cx="8229600" cy="43204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Password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318328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57200" y="2843283"/>
            <a:ext cx="2674640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HumanTalk@kali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879304" y="2819835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u -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1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6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6" grpId="1"/>
      <p:bldP spid="6" grpId="2"/>
      <p:bldP spid="7" grpId="0"/>
      <p:bldP spid="10" grpId="0"/>
      <p:bldP spid="11" grpId="0"/>
      <p:bldP spid="11" grpId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2026568" cy="38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160309" y="1691154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cat 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etc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presentation.conf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332656"/>
            <a:ext cx="8147248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#########################################################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[*] Sommaire</a:t>
            </a:r>
          </a:p>
          <a:p>
            <a:pPr>
              <a:spcBef>
                <a:spcPct val="20000"/>
              </a:spcBef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#########################################################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32419" y="2060848"/>
            <a:ext cx="792088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fr-FR" sz="2000" noProof="0" dirty="0" err="1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chap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2000" noProof="0" dirty="0">
                <a:solidFill>
                  <a:srgbClr val="ED1FE3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Rappel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fr-FR" sz="2000" noProof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angage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FR-utf8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>
              <a:spcBef>
                <a:spcPct val="20000"/>
              </a:spcBef>
            </a:pPr>
            <a:endParaRPr lang="fr-FR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fr-FR" sz="2000" dirty="0" err="1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fr-FR" sz="2000" noProof="0" dirty="0" err="1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hap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2000" noProof="0" dirty="0">
                <a:solidFill>
                  <a:srgbClr val="ED1FE3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fr-FR" sz="2000" noProof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angage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FR-utf8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>
              <a:spcBef>
                <a:spcPct val="20000"/>
              </a:spcBef>
            </a:pPr>
            <a:endParaRPr lang="fr-FR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fr-FR" sz="2000" noProof="0" dirty="0" err="1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chap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2000" noProof="0" dirty="0">
                <a:solidFill>
                  <a:srgbClr val="ED1FE3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Outils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fr-FR" sz="2000" noProof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angage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-utf8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fr-FR" sz="2000" dirty="0">
              <a:solidFill>
                <a:srgbClr val="E3ED5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fr-FR" sz="2000" dirty="0" err="1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chap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2000" dirty="0">
                <a:solidFill>
                  <a:srgbClr val="ED1FE3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CERT-FR 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langage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FR-utf8 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fr-FR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fr-FR" sz="2000" noProof="0" dirty="0" err="1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chap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2000" dirty="0">
                <a:solidFill>
                  <a:srgbClr val="ED1FE3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noProof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Questions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fr-FR" sz="2000" noProof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angage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-utf8 </a:t>
            </a:r>
            <a:r>
              <a:rPr lang="fr-FR" sz="2000" noProof="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fr-FR" sz="2000" noProof="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dirty="0">
                <a:solidFill>
                  <a:srgbClr val="E3ED5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>
              <a:spcBef>
                <a:spcPct val="20000"/>
              </a:spcBef>
            </a:pPr>
            <a:endParaRPr lang="fr-FR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0828" y="171046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57200" y="5877272"/>
            <a:ext cx="2026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~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3905" y="588371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161254" y="5848311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clear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43808" y="588855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2026568" cy="38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52535" y="378012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sbin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attacks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-–arg1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39552" y="764704"/>
            <a:ext cx="792088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Problèmes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cryptographie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: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65%</a:t>
            </a:r>
          </a:p>
          <a:p>
            <a:pPr lvl="0">
              <a:spcBef>
                <a:spcPct val="20000"/>
              </a:spcBef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Qualité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du code 		: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62%</a:t>
            </a: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CRLF Injection 		: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53%</a:t>
            </a: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XSS 				: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50%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SQL Injection			: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32%</a:t>
            </a:r>
          </a:p>
          <a:p>
            <a:pPr lvl="0">
              <a:spcBef>
                <a:spcPct val="20000"/>
              </a:spcBef>
            </a:pP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spcBef>
                <a:spcPct val="20000"/>
              </a:spcBef>
            </a:pP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spcBef>
                <a:spcPct val="20000"/>
              </a:spcBef>
            </a:pPr>
            <a:endParaRPr lang="fr-FR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2535" y="4076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169855" y="5683261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clear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67544" y="4077072"/>
            <a:ext cx="2026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~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152535" y="4052784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sbin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cost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--total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549896" y="4437112"/>
            <a:ext cx="792088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Coût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total	: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773 000 €</a:t>
            </a:r>
          </a:p>
          <a:p>
            <a:pPr lvl="0">
              <a:spcBef>
                <a:spcPct val="20000"/>
              </a:spcBef>
            </a:pPr>
            <a:endParaRPr lang="fr-FR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52535" y="40753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467544" y="5704657"/>
            <a:ext cx="2026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~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0847" y="56681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3808" y="566604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2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2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2026568" cy="38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52535" y="395072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demo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attacks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|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fr-FR" sz="2000" b="0" i="0" u="none" strike="noStrike" kern="1200" cap="none" spc="0" normalizeH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grep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-B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Wordpress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2535" y="41431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186871" y="5683261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clear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53232"/>
            <a:ext cx="6551198" cy="3591495"/>
          </a:xfrm>
          <a:prstGeom prst="rect">
            <a:avLst/>
          </a:prstGeom>
        </p:spPr>
      </p:pic>
      <p:sp>
        <p:nvSpPr>
          <p:cNvPr id="16" name="Espace réservé du contenu 2"/>
          <p:cNvSpPr txBox="1">
            <a:spLocks/>
          </p:cNvSpPr>
          <p:nvPr/>
        </p:nvSpPr>
        <p:spPr>
          <a:xfrm>
            <a:off x="467544" y="5704657"/>
            <a:ext cx="2026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~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70847" y="56681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3808" y="566604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2026568" cy="38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56404" y="404664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demo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attacks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|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fr-FR" sz="2000" b="0" i="0" u="none" strike="noStrike" kern="1200" cap="none" spc="0" normalizeH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grep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-B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Wordpress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6404" y="41431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67544" y="5704657"/>
            <a:ext cx="2026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~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0847" y="56681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195736" y="5685350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clear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3808" y="566604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2736"/>
            <a:ext cx="7360818" cy="4320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96962" y="1484784"/>
            <a:ext cx="447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Port 80 et 443 ouvert avec un service Apache.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62" y="1921241"/>
            <a:ext cx="7099374" cy="7876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08" y="2726138"/>
            <a:ext cx="7877787" cy="212371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75" y="5116250"/>
            <a:ext cx="7890619" cy="4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5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2026568" cy="38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60627" y="388116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demo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attacks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|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fr-FR" sz="2000" b="0" i="0" u="none" strike="noStrike" kern="1200" cap="none" spc="0" normalizeH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grep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-B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Wordpress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0627" y="4046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195736" y="5685350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clear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67544" y="5704657"/>
            <a:ext cx="2026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~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0847" y="56681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3808" y="566604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0728"/>
            <a:ext cx="7772400" cy="792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6" y="1960241"/>
            <a:ext cx="7829550" cy="5238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58" y="2520641"/>
            <a:ext cx="3638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0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6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6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6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2026568" cy="38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44443" y="371935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demo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attacks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|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fr-FR" sz="2000" b="0" i="0" u="none" strike="noStrike" kern="1200" cap="none" spc="0" normalizeH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grep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-B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Wordpress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4443" y="4046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195736" y="5685350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clear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67544" y="5704657"/>
            <a:ext cx="2026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~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0847" y="56681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3808" y="566604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84" y="1079959"/>
            <a:ext cx="8501929" cy="43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2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2026568" cy="38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root@kali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fr-F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41982" y="377112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demo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attacks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|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fr-FR" sz="2000" b="0" i="0" u="none" strike="noStrike" kern="1200" cap="none" spc="0" normalizeH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grep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-B </a:t>
            </a:r>
            <a:r>
              <a:rPr lang="fr-FR" sz="2000" noProof="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Wordpress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1982" y="42179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195736" y="5685350"/>
            <a:ext cx="6264696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clear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67544" y="5704657"/>
            <a:ext cx="20265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noProof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@kali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~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0847" y="56681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3808" y="566604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7344816" cy="30842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44" y="829828"/>
            <a:ext cx="7306716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0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5375</TotalTime>
  <Words>1303</Words>
  <Application>Microsoft Office PowerPoint</Application>
  <PresentationFormat>Affichage à l'écran (4:3)</PresentationFormat>
  <Paragraphs>232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HACKED</vt:lpstr>
      <vt:lpstr>Thème Office</vt:lpstr>
      <vt:lpstr>Présentation PowerPoint</vt:lpstr>
      <vt:lpstr>Comment un hacker voit votre site web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Lascom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Thibault VINSON</dc:creator>
  <cp:lastModifiedBy>DUBOIS Remi</cp:lastModifiedBy>
  <cp:revision>406</cp:revision>
  <dcterms:created xsi:type="dcterms:W3CDTF">2012-07-16T14:18:24Z</dcterms:created>
  <dcterms:modified xsi:type="dcterms:W3CDTF">2018-03-16T20:55:09Z</dcterms:modified>
</cp:coreProperties>
</file>