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8288000" cy="10287000"/>
  <p:notesSz cx="6858000" cy="9144000"/>
  <p:embeddedFontLst>
    <p:embeddedFont>
      <p:font typeface="Baloo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BD87DE-1582-4D97-8DE4-3E90F04A3B82}" v="88" dt="2024-12-26T17:05:00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27" d="100"/>
          <a:sy n="27" d="100"/>
        </p:scale>
        <p:origin x="128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ức Anh" userId="87bbb235201c0736" providerId="LiveId" clId="{A3BD87DE-1582-4D97-8DE4-3E90F04A3B82}"/>
    <pc:docChg chg="undo custSel delSld modSld sldOrd">
      <pc:chgData name="Đức Anh" userId="87bbb235201c0736" providerId="LiveId" clId="{A3BD87DE-1582-4D97-8DE4-3E90F04A3B82}" dt="2024-12-26T17:05:00.749" v="106" actId="1076"/>
      <pc:docMkLst>
        <pc:docMk/>
      </pc:docMkLst>
      <pc:sldChg chg="modTransition">
        <pc:chgData name="Đức Anh" userId="87bbb235201c0736" providerId="LiveId" clId="{A3BD87DE-1582-4D97-8DE4-3E90F04A3B82}" dt="2024-12-26T16:23:26.872" v="56"/>
        <pc:sldMkLst>
          <pc:docMk/>
          <pc:sldMk cId="0" sldId="256"/>
        </pc:sldMkLst>
      </pc:sldChg>
      <pc:sldChg chg="modTransition">
        <pc:chgData name="Đức Anh" userId="87bbb235201c0736" providerId="LiveId" clId="{A3BD87DE-1582-4D97-8DE4-3E90F04A3B82}" dt="2024-12-26T16:23:36.640" v="58"/>
        <pc:sldMkLst>
          <pc:docMk/>
          <pc:sldMk cId="0" sldId="257"/>
        </pc:sldMkLst>
      </pc:sldChg>
      <pc:sldChg chg="ord modTransition">
        <pc:chgData name="Đức Anh" userId="87bbb235201c0736" providerId="LiveId" clId="{A3BD87DE-1582-4D97-8DE4-3E90F04A3B82}" dt="2024-12-26T16:29:36.433" v="61"/>
        <pc:sldMkLst>
          <pc:docMk/>
          <pc:sldMk cId="0" sldId="258"/>
        </pc:sldMkLst>
      </pc:sldChg>
      <pc:sldChg chg="modSp mod modTransition">
        <pc:chgData name="Đức Anh" userId="87bbb235201c0736" providerId="LiveId" clId="{A3BD87DE-1582-4D97-8DE4-3E90F04A3B82}" dt="2024-12-26T16:29:31.721" v="59" actId="20577"/>
        <pc:sldMkLst>
          <pc:docMk/>
          <pc:sldMk cId="0" sldId="259"/>
        </pc:sldMkLst>
        <pc:spChg chg="mod">
          <ac:chgData name="Đức Anh" userId="87bbb235201c0736" providerId="LiveId" clId="{A3BD87DE-1582-4D97-8DE4-3E90F04A3B82}" dt="2024-12-26T16:29:31.721" v="59" actId="20577"/>
          <ac:spMkLst>
            <pc:docMk/>
            <pc:sldMk cId="0" sldId="259"/>
            <ac:spMk id="9" creationId="{00000000-0000-0000-0000-000000000000}"/>
          </ac:spMkLst>
        </pc:spChg>
      </pc:sldChg>
      <pc:sldChg chg="modTransition modAnim">
        <pc:chgData name="Đức Anh" userId="87bbb235201c0736" providerId="LiveId" clId="{A3BD87DE-1582-4D97-8DE4-3E90F04A3B82}" dt="2024-12-26T16:20:02.697" v="16"/>
        <pc:sldMkLst>
          <pc:docMk/>
          <pc:sldMk cId="0" sldId="260"/>
        </pc:sldMkLst>
      </pc:sldChg>
      <pc:sldChg chg="modTransition modAnim">
        <pc:chgData name="Đức Anh" userId="87bbb235201c0736" providerId="LiveId" clId="{A3BD87DE-1582-4D97-8DE4-3E90F04A3B82}" dt="2024-12-26T16:20:05.010" v="17"/>
        <pc:sldMkLst>
          <pc:docMk/>
          <pc:sldMk cId="0" sldId="261"/>
        </pc:sldMkLst>
      </pc:sldChg>
      <pc:sldChg chg="del modTransition">
        <pc:chgData name="Đức Anh" userId="87bbb235201c0736" providerId="LiveId" clId="{A3BD87DE-1582-4D97-8DE4-3E90F04A3B82}" dt="2024-12-26T16:35:02.799" v="62" actId="47"/>
        <pc:sldMkLst>
          <pc:docMk/>
          <pc:sldMk cId="0" sldId="262"/>
        </pc:sldMkLst>
      </pc:sldChg>
      <pc:sldChg chg="addSp delSp modSp mod modTransition addAnim delAnim modAnim">
        <pc:chgData name="Đức Anh" userId="87bbb235201c0736" providerId="LiveId" clId="{A3BD87DE-1582-4D97-8DE4-3E90F04A3B82}" dt="2024-12-26T16:39:27.420" v="79"/>
        <pc:sldMkLst>
          <pc:docMk/>
          <pc:sldMk cId="0" sldId="263"/>
        </pc:sldMkLst>
        <pc:spChg chg="add del mod">
          <ac:chgData name="Đức Anh" userId="87bbb235201c0736" providerId="LiveId" clId="{A3BD87DE-1582-4D97-8DE4-3E90F04A3B82}" dt="2024-12-26T16:39:23.302" v="78" actId="478"/>
          <ac:spMkLst>
            <pc:docMk/>
            <pc:sldMk cId="0" sldId="263"/>
            <ac:spMk id="8" creationId="{00000000-0000-0000-0000-000000000000}"/>
          </ac:spMkLst>
        </pc:spChg>
        <pc:picChg chg="add del mod">
          <ac:chgData name="Đức Anh" userId="87bbb235201c0736" providerId="LiveId" clId="{A3BD87DE-1582-4D97-8DE4-3E90F04A3B82}" dt="2024-12-26T16:39:03.296" v="77" actId="22"/>
          <ac:picMkLst>
            <pc:docMk/>
            <pc:sldMk cId="0" sldId="263"/>
            <ac:picMk id="13" creationId="{739B1459-CE34-F746-06F1-F6110B53234A}"/>
          </ac:picMkLst>
        </pc:picChg>
      </pc:sldChg>
      <pc:sldChg chg="addSp delSp modSp mod modTransition delAnim modAnim">
        <pc:chgData name="Đức Anh" userId="87bbb235201c0736" providerId="LiveId" clId="{A3BD87DE-1582-4D97-8DE4-3E90F04A3B82}" dt="2024-12-26T17:05:00.749" v="106" actId="1076"/>
        <pc:sldMkLst>
          <pc:docMk/>
          <pc:sldMk cId="0" sldId="264"/>
        </pc:sldMkLst>
        <pc:spChg chg="mod">
          <ac:chgData name="Đức Anh" userId="87bbb235201c0736" providerId="LiveId" clId="{A3BD87DE-1582-4D97-8DE4-3E90F04A3B82}" dt="2024-12-26T17:04:37.109" v="94" actId="1076"/>
          <ac:spMkLst>
            <pc:docMk/>
            <pc:sldMk cId="0" sldId="264"/>
            <ac:spMk id="2" creationId="{00000000-0000-0000-0000-000000000000}"/>
          </ac:spMkLst>
        </pc:spChg>
        <pc:spChg chg="del">
          <ac:chgData name="Đức Anh" userId="87bbb235201c0736" providerId="LiveId" clId="{A3BD87DE-1582-4D97-8DE4-3E90F04A3B82}" dt="2024-12-26T17:04:16.528" v="80" actId="478"/>
          <ac:spMkLst>
            <pc:docMk/>
            <pc:sldMk cId="0" sldId="264"/>
            <ac:spMk id="8" creationId="{00000000-0000-0000-0000-000000000000}"/>
          </ac:spMkLst>
        </pc:spChg>
        <pc:spChg chg="mod">
          <ac:chgData name="Đức Anh" userId="87bbb235201c0736" providerId="LiveId" clId="{A3BD87DE-1582-4D97-8DE4-3E90F04A3B82}" dt="2024-12-26T16:38:14.231" v="63" actId="14100"/>
          <ac:spMkLst>
            <pc:docMk/>
            <pc:sldMk cId="0" sldId="264"/>
            <ac:spMk id="11" creationId="{00000000-0000-0000-0000-000000000000}"/>
          </ac:spMkLst>
        </pc:spChg>
        <pc:picChg chg="add mod">
          <ac:chgData name="Đức Anh" userId="87bbb235201c0736" providerId="LiveId" clId="{A3BD87DE-1582-4D97-8DE4-3E90F04A3B82}" dt="2024-12-26T17:04:28.203" v="87" actId="1076"/>
          <ac:picMkLst>
            <pc:docMk/>
            <pc:sldMk cId="0" sldId="264"/>
            <ac:picMk id="1026" creationId="{7EEFD21E-686C-A349-6875-F0F051388F2C}"/>
          </ac:picMkLst>
        </pc:picChg>
        <pc:picChg chg="add mod">
          <ac:chgData name="Đức Anh" userId="87bbb235201c0736" providerId="LiveId" clId="{A3BD87DE-1582-4D97-8DE4-3E90F04A3B82}" dt="2024-12-26T17:04:37.109" v="94" actId="1076"/>
          <ac:picMkLst>
            <pc:docMk/>
            <pc:sldMk cId="0" sldId="264"/>
            <ac:picMk id="1028" creationId="{16CFF61B-B405-9178-5131-5BAC3551B041}"/>
          </ac:picMkLst>
        </pc:picChg>
        <pc:picChg chg="add mod">
          <ac:chgData name="Đức Anh" userId="87bbb235201c0736" providerId="LiveId" clId="{A3BD87DE-1582-4D97-8DE4-3E90F04A3B82}" dt="2024-12-26T17:05:00.749" v="106" actId="1076"/>
          <ac:picMkLst>
            <pc:docMk/>
            <pc:sldMk cId="0" sldId="264"/>
            <ac:picMk id="1030" creationId="{75E8930D-D45D-5EA7-E228-F6A3B156482A}"/>
          </ac:picMkLst>
        </pc:picChg>
      </pc:sldChg>
      <pc:sldChg chg="modTransition">
        <pc:chgData name="Đức Anh" userId="87bbb235201c0736" providerId="LiveId" clId="{A3BD87DE-1582-4D97-8DE4-3E90F04A3B82}" dt="2024-12-26T16:20:41.978" v="23"/>
        <pc:sldMkLst>
          <pc:docMk/>
          <pc:sldMk cId="0" sldId="265"/>
        </pc:sldMkLst>
      </pc:sldChg>
      <pc:sldChg chg="modTransition">
        <pc:chgData name="Đức Anh" userId="87bbb235201c0736" providerId="LiveId" clId="{A3BD87DE-1582-4D97-8DE4-3E90F04A3B82}" dt="2024-12-26T16:20:50.110" v="26"/>
        <pc:sldMkLst>
          <pc:docMk/>
          <pc:sldMk cId="0" sldId="266"/>
        </pc:sldMkLst>
      </pc:sldChg>
      <pc:sldChg chg="modTransition modAnim">
        <pc:chgData name="Đức Anh" userId="87bbb235201c0736" providerId="LiveId" clId="{A3BD87DE-1582-4D97-8DE4-3E90F04A3B82}" dt="2024-12-26T16:21:35.848" v="38"/>
        <pc:sldMkLst>
          <pc:docMk/>
          <pc:sldMk cId="0" sldId="267"/>
        </pc:sldMkLst>
      </pc:sldChg>
      <pc:sldChg chg="modTransition modAnim">
        <pc:chgData name="Đức Anh" userId="87bbb235201c0736" providerId="LiveId" clId="{A3BD87DE-1582-4D97-8DE4-3E90F04A3B82}" dt="2024-12-26T16:22:07.448" v="49"/>
        <pc:sldMkLst>
          <pc:docMk/>
          <pc:sldMk cId="0" sldId="268"/>
        </pc:sldMkLst>
      </pc:sldChg>
      <pc:sldChg chg="modTransition">
        <pc:chgData name="Đức Anh" userId="87bbb235201c0736" providerId="LiveId" clId="{A3BD87DE-1582-4D97-8DE4-3E90F04A3B82}" dt="2024-12-26T16:22:14.667" v="50"/>
        <pc:sldMkLst>
          <pc:docMk/>
          <pc:sldMk cId="0" sldId="269"/>
        </pc:sldMkLst>
      </pc:sldChg>
      <pc:sldChg chg="modTransition">
        <pc:chgData name="Đức Anh" userId="87bbb235201c0736" providerId="LiveId" clId="{A3BD87DE-1582-4D97-8DE4-3E90F04A3B82}" dt="2024-12-26T16:22:17.765" v="51"/>
        <pc:sldMkLst>
          <pc:docMk/>
          <pc:sldMk cId="0" sldId="270"/>
        </pc:sldMkLst>
      </pc:sldChg>
      <pc:sldChg chg="modTransition">
        <pc:chgData name="Đức Anh" userId="87bbb235201c0736" providerId="LiveId" clId="{A3BD87DE-1582-4D97-8DE4-3E90F04A3B82}" dt="2024-12-26T16:22:34.752" v="55"/>
        <pc:sldMkLst>
          <pc:docMk/>
          <pc:sldMk cId="0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38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5" Type="http://schemas.openxmlformats.org/officeDocument/2006/relationships/image" Target="../media/image40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42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Relationship Id="rId1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9.svg"/><Relationship Id="rId3" Type="http://schemas.openxmlformats.org/officeDocument/2006/relationships/image" Target="../media/image14.png"/><Relationship Id="rId7" Type="http://schemas.openxmlformats.org/officeDocument/2006/relationships/image" Target="../media/image21.sv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11.svg"/><Relationship Id="rId5" Type="http://schemas.openxmlformats.org/officeDocument/2006/relationships/image" Target="../media/image30.png"/><Relationship Id="rId15" Type="http://schemas.openxmlformats.org/officeDocument/2006/relationships/image" Target="../media/image32.png"/><Relationship Id="rId10" Type="http://schemas.openxmlformats.org/officeDocument/2006/relationships/image" Target="../media/image10.png"/><Relationship Id="rId4" Type="http://schemas.openxmlformats.org/officeDocument/2006/relationships/image" Target="../media/image15.svg"/><Relationship Id="rId9" Type="http://schemas.openxmlformats.org/officeDocument/2006/relationships/image" Target="../media/image27.sv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3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36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37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367398" y="6627476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3957297" y="3315862"/>
            <a:ext cx="10373406" cy="2080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3"/>
              </a:lnSpc>
            </a:pPr>
            <a:r>
              <a:rPr lang="en-US" sz="846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CẤU TRÚC DỮ LIỆU VÀ GIẢi THUẬT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457592" y="6965800"/>
            <a:ext cx="11909807" cy="644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17"/>
              </a:lnSpc>
            </a:pPr>
            <a:r>
              <a:rPr lang="en-US" sz="4817" spc="-96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Bài tập lớn: Quản lý hoạt động cho sinh viên</a:t>
            </a:r>
          </a:p>
        </p:txBody>
      </p:sp>
      <p:sp>
        <p:nvSpPr>
          <p:cNvPr id="19" name="Freeform 19"/>
          <p:cNvSpPr/>
          <p:nvPr/>
        </p:nvSpPr>
        <p:spPr>
          <a:xfrm>
            <a:off x="3957297" y="2371030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3841799" y="5596197"/>
            <a:ext cx="10373406" cy="76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27"/>
              </a:lnSpc>
              <a:spcBef>
                <a:spcPct val="0"/>
              </a:spcBef>
            </a:pPr>
            <a:r>
              <a:rPr lang="en-US" sz="4448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GV: Trần Thị Thanh Hải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1446381" y="8540136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282649">
            <a:off x="16399631" y="350391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8" y="0"/>
                </a:lnTo>
                <a:lnTo>
                  <a:pt x="4017208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9143936" y="2613014"/>
            <a:ext cx="9525" cy="76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27"/>
              </a:lnSpc>
              <a:spcBef>
                <a:spcPct val="0"/>
              </a:spcBef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4130155" y="103632"/>
            <a:ext cx="10027564" cy="1185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7"/>
              </a:lnSpc>
              <a:spcBef>
                <a:spcPct val="0"/>
              </a:spcBef>
            </a:pPr>
            <a:r>
              <a:rPr lang="en-US" sz="6948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CÁCH XÂY DỰNG BỘ TEST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1372256"/>
            <a:ext cx="17203713" cy="7437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4625" lvl="1" indent="-572313" algn="l">
              <a:lnSpc>
                <a:spcPts val="7422"/>
              </a:lnSpc>
              <a:buFont typeface="Arial"/>
              <a:buChar char="•"/>
            </a:pPr>
            <a:r>
              <a:rPr lang="en-US" sz="530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Mục đích xây dựng bộ test:</a:t>
            </a:r>
          </a:p>
          <a:p>
            <a:pPr algn="l">
              <a:lnSpc>
                <a:spcPts val="7422"/>
              </a:lnSpc>
            </a:pPr>
            <a:r>
              <a:rPr lang="en-US" sz="530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   - Đảm bảo chương trình hoạt động đúng trong mọi trường hợp.</a:t>
            </a:r>
          </a:p>
          <a:p>
            <a:pPr algn="l">
              <a:lnSpc>
                <a:spcPts val="7422"/>
              </a:lnSpc>
            </a:pPr>
            <a:r>
              <a:rPr lang="en-US" sz="530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   - Kiểm  tra tính chính xác của các giải thuật.</a:t>
            </a:r>
          </a:p>
          <a:p>
            <a:pPr marL="1144625" lvl="1" indent="-572313" algn="l">
              <a:lnSpc>
                <a:spcPts val="7422"/>
              </a:lnSpc>
              <a:buFont typeface="Arial"/>
              <a:buChar char="•"/>
            </a:pPr>
            <a:r>
              <a:rPr lang="en-US" sz="530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Các bước xây dựng bộ test:</a:t>
            </a:r>
          </a:p>
          <a:p>
            <a:pPr marL="1144625" lvl="1" indent="-572313" algn="l">
              <a:lnSpc>
                <a:spcPts val="7422"/>
              </a:lnSpc>
              <a:buAutoNum type="arabicPeriod"/>
            </a:pPr>
            <a:r>
              <a:rPr lang="en-US" sz="530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Xác định các kiểm thử chính</a:t>
            </a:r>
          </a:p>
          <a:p>
            <a:pPr marL="1144625" lvl="1" indent="-572313" algn="l">
              <a:lnSpc>
                <a:spcPts val="7422"/>
              </a:lnSpc>
              <a:buAutoNum type="arabicPeriod"/>
            </a:pPr>
            <a:r>
              <a:rPr lang="en-US" sz="530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Viết các bộ test cụ thể</a:t>
            </a:r>
          </a:p>
          <a:p>
            <a:pPr marL="1144625" lvl="1" indent="-572313" algn="l">
              <a:lnSpc>
                <a:spcPts val="7422"/>
              </a:lnSpc>
              <a:buAutoNum type="arabicPeriod"/>
            </a:pPr>
            <a:r>
              <a:rPr lang="en-US" sz="530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Kiểm tra độ ổn định với nhiều lần chạy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3467097" y="2209048"/>
            <a:ext cx="13906597" cy="406375"/>
          </a:xfrm>
          <a:custGeom>
            <a:avLst/>
            <a:gdLst/>
            <a:ahLst/>
            <a:cxnLst/>
            <a:rect l="l" t="t" r="r" b="b"/>
            <a:pathLst>
              <a:path w="13906597" h="406375">
                <a:moveTo>
                  <a:pt x="0" y="0"/>
                </a:moveTo>
                <a:lnTo>
                  <a:pt x="13906597" y="0"/>
                </a:lnTo>
                <a:lnTo>
                  <a:pt x="13906597" y="406375"/>
                </a:lnTo>
                <a:lnTo>
                  <a:pt x="0" y="40637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b="-694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3467097" y="2824973"/>
            <a:ext cx="13906597" cy="2277205"/>
          </a:xfrm>
          <a:custGeom>
            <a:avLst/>
            <a:gdLst/>
            <a:ahLst/>
            <a:cxnLst/>
            <a:rect l="l" t="t" r="r" b="b"/>
            <a:pathLst>
              <a:path w="13906597" h="2277205">
                <a:moveTo>
                  <a:pt x="0" y="0"/>
                </a:moveTo>
                <a:lnTo>
                  <a:pt x="13906597" y="0"/>
                </a:lnTo>
                <a:lnTo>
                  <a:pt x="13906597" y="2277205"/>
                </a:lnTo>
                <a:lnTo>
                  <a:pt x="0" y="227720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3467097" y="5816219"/>
            <a:ext cx="13906597" cy="1129911"/>
          </a:xfrm>
          <a:custGeom>
            <a:avLst/>
            <a:gdLst/>
            <a:ahLst/>
            <a:cxnLst/>
            <a:rect l="l" t="t" r="r" b="b"/>
            <a:pathLst>
              <a:path w="13906597" h="1129911">
                <a:moveTo>
                  <a:pt x="0" y="0"/>
                </a:moveTo>
                <a:lnTo>
                  <a:pt x="13906597" y="0"/>
                </a:lnTo>
                <a:lnTo>
                  <a:pt x="13906597" y="1129911"/>
                </a:lnTo>
                <a:lnTo>
                  <a:pt x="0" y="112991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467097" y="7158208"/>
            <a:ext cx="13978066" cy="2303759"/>
          </a:xfrm>
          <a:custGeom>
            <a:avLst/>
            <a:gdLst/>
            <a:ahLst/>
            <a:cxnLst/>
            <a:rect l="l" t="t" r="r" b="b"/>
            <a:pathLst>
              <a:path w="13978066" h="2303759">
                <a:moveTo>
                  <a:pt x="0" y="0"/>
                </a:moveTo>
                <a:lnTo>
                  <a:pt x="13978066" y="0"/>
                </a:lnTo>
                <a:lnTo>
                  <a:pt x="13978066" y="2303760"/>
                </a:lnTo>
                <a:lnTo>
                  <a:pt x="0" y="230376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b="-5699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9143936" y="2613014"/>
            <a:ext cx="9525" cy="76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27"/>
              </a:lnSpc>
              <a:spcBef>
                <a:spcPct val="0"/>
              </a:spcBef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6934255" y="183806"/>
            <a:ext cx="4419362" cy="151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87"/>
              </a:lnSpc>
              <a:spcBef>
                <a:spcPct val="0"/>
              </a:spcBef>
            </a:pPr>
            <a:r>
              <a:rPr lang="en-US" sz="8847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BỘ TEST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1454494"/>
            <a:ext cx="10324917" cy="67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2441" lvl="1" indent="-426221" algn="l">
              <a:lnSpc>
                <a:spcPts val="5527"/>
              </a:lnSpc>
              <a:buFont typeface="Arial"/>
              <a:buChar char="•"/>
            </a:pPr>
            <a:r>
              <a:rPr lang="en-US" sz="394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Test 1: </a:t>
            </a:r>
            <a:r>
              <a:rPr lang="en-US" sz="394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Thêm</a:t>
            </a:r>
            <a:r>
              <a:rPr lang="en-US" sz="394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394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hoạt</a:t>
            </a:r>
            <a:r>
              <a:rPr lang="en-US" sz="394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394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động</a:t>
            </a:r>
            <a:r>
              <a:rPr lang="en-US" sz="394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394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vào</a:t>
            </a:r>
            <a:r>
              <a:rPr lang="en-US" sz="394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394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cây</a:t>
            </a:r>
            <a:r>
              <a:rPr lang="en-US" sz="394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394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trống</a:t>
            </a:r>
            <a:endParaRPr lang="en-US" sz="3948" dirty="0">
              <a:solidFill>
                <a:srgbClr val="000000"/>
              </a:solidFill>
              <a:latin typeface="Baloo"/>
              <a:ea typeface="Baloo"/>
              <a:cs typeface="Baloo"/>
              <a:sym typeface="Baloo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575971" y="2049532"/>
            <a:ext cx="1360289" cy="67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7"/>
              </a:lnSpc>
              <a:spcBef>
                <a:spcPct val="0"/>
              </a:spcBef>
            </a:pPr>
            <a:r>
              <a:rPr lang="en-US" sz="394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Input: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75971" y="2748773"/>
            <a:ext cx="1759982" cy="67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7"/>
              </a:lnSpc>
              <a:spcBef>
                <a:spcPct val="0"/>
              </a:spcBef>
            </a:pPr>
            <a:r>
              <a:rPr lang="en-US" sz="394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Output: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96420" y="5111703"/>
            <a:ext cx="8085573" cy="67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2441" lvl="1" indent="-426221" algn="l">
              <a:lnSpc>
                <a:spcPts val="5527"/>
              </a:lnSpc>
              <a:buFont typeface="Arial"/>
              <a:buChar char="•"/>
            </a:pPr>
            <a:r>
              <a:rPr lang="en-US" sz="3948" dirty="0">
                <a:solidFill>
                  <a:srgbClr val="1D1C1D"/>
                </a:solidFill>
                <a:latin typeface="Baloo"/>
                <a:ea typeface="Baloo"/>
                <a:cs typeface="Baloo"/>
                <a:sym typeface="Baloo"/>
              </a:rPr>
              <a:t>Test 2: </a:t>
            </a:r>
            <a:r>
              <a:rPr lang="en-US" sz="3948" dirty="0" err="1">
                <a:solidFill>
                  <a:srgbClr val="1D1C1D"/>
                </a:solidFill>
                <a:latin typeface="Baloo"/>
                <a:ea typeface="Baloo"/>
                <a:cs typeface="Baloo"/>
                <a:sym typeface="Baloo"/>
              </a:rPr>
              <a:t>Xử</a:t>
            </a:r>
            <a:r>
              <a:rPr lang="en-US" sz="3948" dirty="0">
                <a:solidFill>
                  <a:srgbClr val="1D1C1D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3948" dirty="0" err="1">
                <a:solidFill>
                  <a:srgbClr val="1D1C1D"/>
                </a:solidFill>
                <a:latin typeface="Baloo"/>
                <a:ea typeface="Baloo"/>
                <a:cs typeface="Baloo"/>
                <a:sym typeface="Baloo"/>
              </a:rPr>
              <a:t>lý</a:t>
            </a:r>
            <a:r>
              <a:rPr lang="en-US" sz="3948" dirty="0">
                <a:solidFill>
                  <a:srgbClr val="1D1C1D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3948" dirty="0" err="1">
                <a:solidFill>
                  <a:srgbClr val="1D1C1D"/>
                </a:solidFill>
                <a:latin typeface="Baloo"/>
                <a:ea typeface="Baloo"/>
                <a:cs typeface="Baloo"/>
                <a:sym typeface="Baloo"/>
              </a:rPr>
              <a:t>xung</a:t>
            </a:r>
            <a:r>
              <a:rPr lang="en-US" sz="3948" dirty="0">
                <a:solidFill>
                  <a:srgbClr val="1D1C1D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3948" dirty="0" err="1">
                <a:solidFill>
                  <a:srgbClr val="1D1C1D"/>
                </a:solidFill>
                <a:latin typeface="Baloo"/>
                <a:ea typeface="Baloo"/>
                <a:cs typeface="Baloo"/>
                <a:sym typeface="Baloo"/>
              </a:rPr>
              <a:t>đột</a:t>
            </a:r>
            <a:r>
              <a:rPr lang="en-US" sz="3948" dirty="0">
                <a:solidFill>
                  <a:srgbClr val="1D1C1D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3948" dirty="0" err="1">
                <a:solidFill>
                  <a:srgbClr val="1D1C1D"/>
                </a:solidFill>
                <a:latin typeface="Baloo"/>
                <a:ea typeface="Baloo"/>
                <a:cs typeface="Baloo"/>
                <a:sym typeface="Baloo"/>
              </a:rPr>
              <a:t>thời</a:t>
            </a:r>
            <a:r>
              <a:rPr lang="en-US" sz="3948" dirty="0">
                <a:solidFill>
                  <a:srgbClr val="1D1C1D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3948" dirty="0" err="1">
                <a:solidFill>
                  <a:srgbClr val="1D1C1D"/>
                </a:solidFill>
                <a:latin typeface="Baloo"/>
                <a:ea typeface="Baloo"/>
                <a:cs typeface="Baloo"/>
                <a:sym typeface="Baloo"/>
              </a:rPr>
              <a:t>gian</a:t>
            </a:r>
            <a:r>
              <a:rPr lang="en-US" sz="3948" dirty="0">
                <a:solidFill>
                  <a:srgbClr val="1D1C1D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75971" y="5706741"/>
            <a:ext cx="1360289" cy="67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7"/>
              </a:lnSpc>
              <a:spcBef>
                <a:spcPct val="0"/>
              </a:spcBef>
            </a:pPr>
            <a:r>
              <a:rPr lang="en-US" sz="394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Input: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75971" y="7017578"/>
            <a:ext cx="1759982" cy="67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7"/>
              </a:lnSpc>
              <a:spcBef>
                <a:spcPct val="0"/>
              </a:spcBef>
            </a:pPr>
            <a:r>
              <a:rPr lang="en-US" sz="394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Output: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3493371" y="3511331"/>
            <a:ext cx="13765929" cy="825956"/>
          </a:xfrm>
          <a:custGeom>
            <a:avLst/>
            <a:gdLst/>
            <a:ahLst/>
            <a:cxnLst/>
            <a:rect l="l" t="t" r="r" b="b"/>
            <a:pathLst>
              <a:path w="13765929" h="825956">
                <a:moveTo>
                  <a:pt x="0" y="0"/>
                </a:moveTo>
                <a:lnTo>
                  <a:pt x="13765929" y="0"/>
                </a:lnTo>
                <a:lnTo>
                  <a:pt x="13765929" y="825956"/>
                </a:lnTo>
                <a:lnTo>
                  <a:pt x="0" y="82595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3493371" y="5851762"/>
            <a:ext cx="13765929" cy="2615527"/>
          </a:xfrm>
          <a:custGeom>
            <a:avLst/>
            <a:gdLst/>
            <a:ahLst/>
            <a:cxnLst/>
            <a:rect l="l" t="t" r="r" b="b"/>
            <a:pathLst>
              <a:path w="13765929" h="2615527">
                <a:moveTo>
                  <a:pt x="0" y="0"/>
                </a:moveTo>
                <a:lnTo>
                  <a:pt x="13765929" y="0"/>
                </a:lnTo>
                <a:lnTo>
                  <a:pt x="13765929" y="2615526"/>
                </a:lnTo>
                <a:lnTo>
                  <a:pt x="0" y="261552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t="-715" r="-1430" b="-715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0" name="TextBox 10"/>
          <p:cNvSpPr txBox="1"/>
          <p:nvPr/>
        </p:nvSpPr>
        <p:spPr>
          <a:xfrm>
            <a:off x="9143936" y="2613014"/>
            <a:ext cx="9525" cy="76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27"/>
              </a:lnSpc>
              <a:spcBef>
                <a:spcPct val="0"/>
              </a:spcBef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6934255" y="183806"/>
            <a:ext cx="4419362" cy="151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87"/>
              </a:lnSpc>
              <a:spcBef>
                <a:spcPct val="0"/>
              </a:spcBef>
            </a:pPr>
            <a:r>
              <a:rPr lang="en-US" sz="8847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BỘ TEST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2167830"/>
            <a:ext cx="10324917" cy="67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2441" lvl="1" indent="-426221" algn="l">
              <a:lnSpc>
                <a:spcPts val="5527"/>
              </a:lnSpc>
              <a:buFont typeface="Arial"/>
              <a:buChar char="•"/>
            </a:pPr>
            <a:r>
              <a:rPr lang="en-US" sz="394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Test 3: </a:t>
            </a:r>
            <a:r>
              <a:rPr lang="en-US" sz="394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Tìm</a:t>
            </a:r>
            <a:r>
              <a:rPr lang="en-US" sz="394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394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hoạt</a:t>
            </a:r>
            <a:r>
              <a:rPr lang="en-US" sz="394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394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động</a:t>
            </a:r>
            <a:r>
              <a:rPr lang="en-US" sz="394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394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sớm</a:t>
            </a:r>
            <a:r>
              <a:rPr lang="en-US" sz="394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394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nhất</a:t>
            </a:r>
            <a:endParaRPr lang="en-US" sz="3948" dirty="0">
              <a:solidFill>
                <a:srgbClr val="000000"/>
              </a:solidFill>
              <a:latin typeface="Baloo"/>
              <a:ea typeface="Baloo"/>
              <a:cs typeface="Baloo"/>
              <a:sym typeface="Balo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75971" y="3300127"/>
            <a:ext cx="1360289" cy="67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7"/>
              </a:lnSpc>
              <a:spcBef>
                <a:spcPct val="0"/>
              </a:spcBef>
            </a:pPr>
            <a:r>
              <a:rPr lang="en-US" sz="394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Input: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6125" y="5775562"/>
            <a:ext cx="1759982" cy="67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7"/>
              </a:lnSpc>
              <a:spcBef>
                <a:spcPct val="0"/>
              </a:spcBef>
            </a:pPr>
            <a:r>
              <a:rPr lang="en-US" sz="394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Output: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1446381" y="8540136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282649">
            <a:off x="16399631" y="350391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8" y="0"/>
                </a:lnTo>
                <a:lnTo>
                  <a:pt x="4017208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9143936" y="2613014"/>
            <a:ext cx="9525" cy="76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27"/>
              </a:lnSpc>
              <a:spcBef>
                <a:spcPct val="0"/>
              </a:spcBef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4715169" y="103632"/>
            <a:ext cx="8857536" cy="1185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7"/>
              </a:lnSpc>
              <a:spcBef>
                <a:spcPct val="0"/>
              </a:spcBef>
            </a:pPr>
            <a:r>
              <a:rPr lang="en-US" sz="6948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MỨC ĐỘ HOÀN THÀNH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93488" y="1699136"/>
            <a:ext cx="16700896" cy="706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65981" lvl="1" indent="-482991" algn="l">
              <a:lnSpc>
                <a:spcPts val="6263"/>
              </a:lnSpc>
              <a:buFont typeface="Arial"/>
              <a:buChar char="•"/>
            </a:pPr>
            <a:r>
              <a:rPr lang="en-US" sz="4474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Mức độ hoàn thành nhiệm vụ:</a:t>
            </a:r>
          </a:p>
          <a:p>
            <a:pPr algn="l">
              <a:lnSpc>
                <a:spcPts val="6263"/>
              </a:lnSpc>
            </a:pPr>
            <a:r>
              <a:rPr lang="en-US" sz="4474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  - Đã xây dựng cây AVL lý lịch hoạt động.</a:t>
            </a:r>
          </a:p>
          <a:p>
            <a:pPr algn="l">
              <a:lnSpc>
                <a:spcPts val="6263"/>
              </a:lnSpc>
            </a:pPr>
            <a:r>
              <a:rPr lang="en-US" sz="4474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  - Hoàn thành các chức năng chính: thêm, xóa, nhắc nhở.</a:t>
            </a:r>
          </a:p>
          <a:p>
            <a:pPr marL="965981" lvl="1" indent="-482991" algn="l">
              <a:lnSpc>
                <a:spcPts val="6263"/>
              </a:lnSpc>
              <a:buFont typeface="Arial"/>
              <a:buChar char="•"/>
            </a:pPr>
            <a:r>
              <a:rPr lang="en-US" sz="4474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Hiệu quả:</a:t>
            </a:r>
          </a:p>
          <a:p>
            <a:pPr algn="l">
              <a:lnSpc>
                <a:spcPts val="6263"/>
              </a:lnSpc>
            </a:pPr>
            <a:r>
              <a:rPr lang="en-US" sz="4474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  - Đảm bảo tính đúng đắn và hiệu suất cao O(log n).</a:t>
            </a:r>
          </a:p>
          <a:p>
            <a:pPr algn="l">
              <a:lnSpc>
                <a:spcPts val="6263"/>
              </a:lnSpc>
            </a:pPr>
            <a:r>
              <a:rPr lang="en-US" sz="4474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  - Bộ test phong phú kết quả đạt yêu cầu.</a:t>
            </a:r>
          </a:p>
          <a:p>
            <a:pPr marL="965981" lvl="1" indent="-482991" algn="l">
              <a:lnSpc>
                <a:spcPts val="6263"/>
              </a:lnSpc>
              <a:buFont typeface="Arial"/>
              <a:buChar char="•"/>
            </a:pPr>
            <a:r>
              <a:rPr lang="en-US" sz="4474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Tổng quan: </a:t>
            </a:r>
          </a:p>
          <a:p>
            <a:pPr algn="l">
              <a:lnSpc>
                <a:spcPts val="6263"/>
              </a:lnSpc>
            </a:pPr>
            <a:r>
              <a:rPr lang="en-US" sz="4474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  - Hoàn thành 95% kế hoạch.</a:t>
            </a:r>
          </a:p>
          <a:p>
            <a:pPr algn="l">
              <a:lnSpc>
                <a:spcPts val="6263"/>
              </a:lnSpc>
            </a:pPr>
            <a:r>
              <a:rPr lang="en-US" sz="4474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  - Đáp ứng mục tiêu.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2971858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1116944" y="7770789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9143936" y="2613014"/>
            <a:ext cx="9525" cy="76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27"/>
              </a:lnSpc>
              <a:spcBef>
                <a:spcPct val="0"/>
              </a:spcBef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666623" y="434518"/>
            <a:ext cx="16954627" cy="937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84"/>
              </a:lnSpc>
              <a:spcBef>
                <a:spcPct val="0"/>
              </a:spcBef>
            </a:pPr>
            <a:r>
              <a:rPr lang="en-US" sz="556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CÁC KHÓ KHĂN, HẠN CHẾ VÀ HƯỚNG PHÁT TRIỂN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28090" y="1286128"/>
            <a:ext cx="14279204" cy="8358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1273" lvl="1" indent="-465636" algn="just">
              <a:lnSpc>
                <a:spcPts val="6038"/>
              </a:lnSpc>
              <a:buFont typeface="Arial"/>
              <a:buChar char="•"/>
            </a:pPr>
            <a:r>
              <a:rPr lang="en-US" sz="4313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Khó khăn:</a:t>
            </a:r>
          </a:p>
          <a:p>
            <a:pPr algn="just">
              <a:lnSpc>
                <a:spcPts val="6038"/>
              </a:lnSpc>
            </a:pPr>
            <a:r>
              <a:rPr lang="en-US" sz="4313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  - Xử lý cân bằng cây phức tạp.</a:t>
            </a:r>
          </a:p>
          <a:p>
            <a:pPr algn="just">
              <a:lnSpc>
                <a:spcPts val="6038"/>
              </a:lnSpc>
              <a:spcBef>
                <a:spcPct val="0"/>
              </a:spcBef>
            </a:pPr>
            <a:r>
              <a:rPr lang="en-US" sz="4313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  - Nhắc nhở chính xác trong thời gian thực.</a:t>
            </a:r>
          </a:p>
          <a:p>
            <a:pPr marL="931273" lvl="1" indent="-465636" algn="just">
              <a:lnSpc>
                <a:spcPts val="6038"/>
              </a:lnSpc>
              <a:spcBef>
                <a:spcPct val="0"/>
              </a:spcBef>
              <a:buFont typeface="Arial"/>
              <a:buChar char="•"/>
            </a:pPr>
            <a:r>
              <a:rPr lang="en-US" sz="4313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Cách giải quyết:</a:t>
            </a:r>
          </a:p>
          <a:p>
            <a:pPr algn="just">
              <a:lnSpc>
                <a:spcPts val="6038"/>
              </a:lnSpc>
              <a:spcBef>
                <a:spcPct val="0"/>
              </a:spcBef>
            </a:pPr>
            <a:r>
              <a:rPr lang="en-US" sz="4313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  - Nghiên cứu thuật toán AVL kỹ lưỡng.</a:t>
            </a:r>
          </a:p>
          <a:p>
            <a:pPr algn="just">
              <a:lnSpc>
                <a:spcPts val="6038"/>
              </a:lnSpc>
              <a:spcBef>
                <a:spcPct val="0"/>
              </a:spcBef>
            </a:pPr>
            <a:r>
              <a:rPr lang="en-US" sz="4313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  - Kiểm thử nhiều tình huống và tối ưu mã nguồn.</a:t>
            </a:r>
          </a:p>
          <a:p>
            <a:pPr marL="931273" lvl="1" indent="-465636" algn="just">
              <a:lnSpc>
                <a:spcPts val="6038"/>
              </a:lnSpc>
              <a:spcBef>
                <a:spcPct val="0"/>
              </a:spcBef>
              <a:buFont typeface="Arial"/>
              <a:buChar char="•"/>
            </a:pPr>
            <a:r>
              <a:rPr lang="en-US" sz="4313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Hạn chế:</a:t>
            </a:r>
          </a:p>
          <a:p>
            <a:pPr algn="just">
              <a:lnSpc>
                <a:spcPts val="6038"/>
              </a:lnSpc>
              <a:spcBef>
                <a:spcPct val="0"/>
              </a:spcBef>
            </a:pPr>
            <a:r>
              <a:rPr lang="en-US" sz="4313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  - Không hỗ trợ hoạt động với thời gian động.</a:t>
            </a:r>
          </a:p>
          <a:p>
            <a:pPr marL="931273" lvl="1" indent="-465636" algn="just">
              <a:lnSpc>
                <a:spcPts val="6038"/>
              </a:lnSpc>
              <a:spcBef>
                <a:spcPct val="0"/>
              </a:spcBef>
              <a:buFont typeface="Arial"/>
              <a:buChar char="•"/>
            </a:pPr>
            <a:r>
              <a:rPr lang="en-US" sz="4313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Hướng phát triển:</a:t>
            </a:r>
          </a:p>
          <a:p>
            <a:pPr algn="just">
              <a:lnSpc>
                <a:spcPts val="6038"/>
              </a:lnSpc>
              <a:spcBef>
                <a:spcPct val="0"/>
              </a:spcBef>
            </a:pPr>
            <a:r>
              <a:rPr lang="en-US" sz="4313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  - Hỗ trợ đa người dùng.</a:t>
            </a:r>
          </a:p>
          <a:p>
            <a:pPr algn="just">
              <a:lnSpc>
                <a:spcPts val="6038"/>
              </a:lnSpc>
              <a:spcBef>
                <a:spcPct val="0"/>
              </a:spcBef>
            </a:pPr>
            <a:r>
              <a:rPr lang="en-US" sz="4313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  - Kết nối với lịch online.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923274" y="2821558"/>
            <a:ext cx="14441451" cy="4092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46"/>
              </a:lnSpc>
              <a:spcBef>
                <a:spcPct val="0"/>
              </a:spcBef>
            </a:pPr>
            <a:r>
              <a:rPr lang="en-US" sz="11747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Cảm ơn cô và các bạn đã lắng nghe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476991" y="1654802"/>
            <a:ext cx="5497601" cy="1043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sz="7997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GIỚI THIỆU</a:t>
            </a:r>
          </a:p>
        </p:txBody>
      </p:sp>
      <p:sp>
        <p:nvSpPr>
          <p:cNvPr id="4" name="Freeform 4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9143936" y="2613014"/>
            <a:ext cx="9525" cy="76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27"/>
              </a:lnSpc>
              <a:spcBef>
                <a:spcPct val="0"/>
              </a:spcBef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1476991" y="2622539"/>
            <a:ext cx="15632659" cy="616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9764" lvl="1" indent="-419882" algn="l">
              <a:lnSpc>
                <a:spcPts val="5445"/>
              </a:lnSpc>
              <a:buFont typeface="Arial"/>
              <a:buChar char="•"/>
            </a:pPr>
            <a:r>
              <a:rPr lang="en-US" sz="3889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Bài toán:</a:t>
            </a:r>
          </a:p>
          <a:p>
            <a:pPr algn="l">
              <a:lnSpc>
                <a:spcPts val="5445"/>
              </a:lnSpc>
            </a:pPr>
            <a:r>
              <a:rPr lang="en-US" sz="3889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       - Input: Danh sách các hoạt động, tên, thời gian, mức độ ưu tiên.</a:t>
            </a:r>
          </a:p>
          <a:p>
            <a:pPr algn="l">
              <a:lnSpc>
                <a:spcPts val="5445"/>
              </a:lnSpc>
            </a:pPr>
            <a:r>
              <a:rPr lang="en-US" sz="3889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       - Output: Quản lý, nhắc nhở các hoạt động.</a:t>
            </a:r>
          </a:p>
          <a:p>
            <a:pPr marL="839764" lvl="1" indent="-419882" algn="l">
              <a:lnSpc>
                <a:spcPts val="5445"/>
              </a:lnSpc>
              <a:buFont typeface="Arial"/>
              <a:buChar char="•"/>
            </a:pPr>
            <a:r>
              <a:rPr lang="en-US" sz="3889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Động lực thực hiện bài toán: </a:t>
            </a:r>
          </a:p>
          <a:p>
            <a:pPr algn="l">
              <a:lnSpc>
                <a:spcPts val="5445"/>
              </a:lnSpc>
            </a:pPr>
            <a:r>
              <a:rPr lang="en-US" sz="3889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       - Có công cụ giúp quản lý lịch trình cá nhân hiệu quả hơn.</a:t>
            </a:r>
          </a:p>
          <a:p>
            <a:pPr algn="l">
              <a:lnSpc>
                <a:spcPts val="5445"/>
              </a:lnSpc>
            </a:pPr>
            <a:r>
              <a:rPr lang="en-US" sz="3889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       - Học hỏi nâng cao kĩ năng lập trình.</a:t>
            </a:r>
          </a:p>
          <a:p>
            <a:pPr marL="839764" lvl="1" indent="-419882" algn="l">
              <a:lnSpc>
                <a:spcPts val="5445"/>
              </a:lnSpc>
              <a:buFont typeface="Arial"/>
              <a:buChar char="•"/>
            </a:pPr>
            <a:r>
              <a:rPr lang="en-US" sz="3889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Các ứng dụng trong thực tế: </a:t>
            </a:r>
          </a:p>
          <a:p>
            <a:pPr algn="l">
              <a:lnSpc>
                <a:spcPts val="5445"/>
              </a:lnSpc>
            </a:pPr>
            <a:r>
              <a:rPr lang="en-US" sz="3889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       - Lập lịch học tập, công việc.</a:t>
            </a:r>
          </a:p>
          <a:p>
            <a:pPr algn="l">
              <a:lnSpc>
                <a:spcPts val="5445"/>
              </a:lnSpc>
            </a:pPr>
            <a:r>
              <a:rPr lang="en-US" sz="3889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       - Ứng dụng trong hệ thống quản lý danh nghiệp, tổ chức sự kiện.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-8407113"/>
            <a:ext cx="16521923" cy="23858373"/>
          </a:xfrm>
          <a:custGeom>
            <a:avLst/>
            <a:gdLst/>
            <a:ahLst/>
            <a:cxnLst/>
            <a:rect l="l" t="t" r="r" b="b"/>
            <a:pathLst>
              <a:path w="16521923" h="23858373">
                <a:moveTo>
                  <a:pt x="0" y="0"/>
                </a:moveTo>
                <a:lnTo>
                  <a:pt x="16521923" y="0"/>
                </a:lnTo>
                <a:lnTo>
                  <a:pt x="16521923" y="23858373"/>
                </a:lnTo>
                <a:lnTo>
                  <a:pt x="0" y="23858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5282649">
            <a:off x="16279396" y="34326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8" y="0"/>
                </a:lnTo>
                <a:lnTo>
                  <a:pt x="4017208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378831" y="-946892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3"/>
                </a:lnTo>
                <a:lnTo>
                  <a:pt x="0" y="30685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397129" y="7931503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868046" y="2072704"/>
            <a:ext cx="14805499" cy="51542"/>
          </a:xfrm>
          <a:custGeom>
            <a:avLst/>
            <a:gdLst/>
            <a:ahLst/>
            <a:cxnLst/>
            <a:rect l="l" t="t" r="r" b="b"/>
            <a:pathLst>
              <a:path w="14805499" h="51542">
                <a:moveTo>
                  <a:pt x="0" y="0"/>
                </a:moveTo>
                <a:lnTo>
                  <a:pt x="14805499" y="0"/>
                </a:lnTo>
                <a:lnTo>
                  <a:pt x="14805499" y="51542"/>
                </a:lnTo>
                <a:lnTo>
                  <a:pt x="0" y="5154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6259" r="-16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9143936" y="2613014"/>
            <a:ext cx="9525" cy="76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27"/>
              </a:lnSpc>
              <a:spcBef>
                <a:spcPct val="0"/>
              </a:spcBef>
            </a:pPr>
            <a:endParaRPr/>
          </a:p>
        </p:txBody>
      </p:sp>
      <p:sp>
        <p:nvSpPr>
          <p:cNvPr id="11" name="Freeform 11"/>
          <p:cNvSpPr/>
          <p:nvPr/>
        </p:nvSpPr>
        <p:spPr>
          <a:xfrm>
            <a:off x="1868046" y="9512653"/>
            <a:ext cx="14805499" cy="51542"/>
          </a:xfrm>
          <a:custGeom>
            <a:avLst/>
            <a:gdLst/>
            <a:ahLst/>
            <a:cxnLst/>
            <a:rect l="l" t="t" r="r" b="b"/>
            <a:pathLst>
              <a:path w="14805499" h="51542">
                <a:moveTo>
                  <a:pt x="0" y="0"/>
                </a:moveTo>
                <a:lnTo>
                  <a:pt x="14805499" y="0"/>
                </a:lnTo>
                <a:lnTo>
                  <a:pt x="14805499" y="51541"/>
                </a:lnTo>
                <a:lnTo>
                  <a:pt x="0" y="5154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6259" r="-16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-964983" y="8226778"/>
            <a:ext cx="3249054" cy="2870565"/>
          </a:xfrm>
          <a:custGeom>
            <a:avLst/>
            <a:gdLst/>
            <a:ahLst/>
            <a:cxnLst/>
            <a:rect l="l" t="t" r="r" b="b"/>
            <a:pathLst>
              <a:path w="3249054" h="2870565">
                <a:moveTo>
                  <a:pt x="0" y="0"/>
                </a:moveTo>
                <a:lnTo>
                  <a:pt x="3249054" y="0"/>
                </a:lnTo>
                <a:lnTo>
                  <a:pt x="3249054" y="2870564"/>
                </a:lnTo>
                <a:lnTo>
                  <a:pt x="0" y="287056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50712" y="7876821"/>
            <a:ext cx="14989185" cy="55360"/>
          </a:xfrm>
          <a:custGeom>
            <a:avLst/>
            <a:gdLst/>
            <a:ahLst/>
            <a:cxnLst/>
            <a:rect l="l" t="t" r="r" b="b"/>
            <a:pathLst>
              <a:path w="14989185" h="55360">
                <a:moveTo>
                  <a:pt x="0" y="0"/>
                </a:moveTo>
                <a:lnTo>
                  <a:pt x="14989185" y="0"/>
                </a:lnTo>
                <a:lnTo>
                  <a:pt x="14989185" y="55360"/>
                </a:lnTo>
                <a:lnTo>
                  <a:pt x="0" y="5536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20295" r="-202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868046" y="2985991"/>
            <a:ext cx="14805499" cy="51542"/>
          </a:xfrm>
          <a:custGeom>
            <a:avLst/>
            <a:gdLst/>
            <a:ahLst/>
            <a:cxnLst/>
            <a:rect l="l" t="t" r="r" b="b"/>
            <a:pathLst>
              <a:path w="14805499" h="51542">
                <a:moveTo>
                  <a:pt x="0" y="0"/>
                </a:moveTo>
                <a:lnTo>
                  <a:pt x="14805499" y="0"/>
                </a:lnTo>
                <a:lnTo>
                  <a:pt x="14805499" y="51542"/>
                </a:lnTo>
                <a:lnTo>
                  <a:pt x="0" y="5154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6259" r="-16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868046" y="6247269"/>
            <a:ext cx="14805499" cy="51542"/>
          </a:xfrm>
          <a:custGeom>
            <a:avLst/>
            <a:gdLst/>
            <a:ahLst/>
            <a:cxnLst/>
            <a:rect l="l" t="t" r="r" b="b"/>
            <a:pathLst>
              <a:path w="14805499" h="51542">
                <a:moveTo>
                  <a:pt x="0" y="0"/>
                </a:moveTo>
                <a:lnTo>
                  <a:pt x="14805499" y="0"/>
                </a:lnTo>
                <a:lnTo>
                  <a:pt x="14805499" y="51542"/>
                </a:lnTo>
                <a:lnTo>
                  <a:pt x="0" y="5154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6259" r="-16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868046" y="4614577"/>
            <a:ext cx="14805499" cy="51542"/>
          </a:xfrm>
          <a:custGeom>
            <a:avLst/>
            <a:gdLst/>
            <a:ahLst/>
            <a:cxnLst/>
            <a:rect l="l" t="t" r="r" b="b"/>
            <a:pathLst>
              <a:path w="14805499" h="51542">
                <a:moveTo>
                  <a:pt x="0" y="0"/>
                </a:moveTo>
                <a:lnTo>
                  <a:pt x="14805499" y="0"/>
                </a:lnTo>
                <a:lnTo>
                  <a:pt x="14805499" y="51542"/>
                </a:lnTo>
                <a:lnTo>
                  <a:pt x="0" y="5154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6259" r="-16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6569129" y="2150017"/>
            <a:ext cx="36285" cy="7414178"/>
          </a:xfrm>
          <a:custGeom>
            <a:avLst/>
            <a:gdLst/>
            <a:ahLst/>
            <a:cxnLst/>
            <a:rect l="l" t="t" r="r" b="b"/>
            <a:pathLst>
              <a:path w="36285" h="7414178">
                <a:moveTo>
                  <a:pt x="0" y="0"/>
                </a:moveTo>
                <a:lnTo>
                  <a:pt x="36285" y="0"/>
                </a:lnTo>
                <a:lnTo>
                  <a:pt x="36285" y="7414177"/>
                </a:lnTo>
                <a:lnTo>
                  <a:pt x="0" y="741417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5003948" y="601717"/>
            <a:ext cx="8500467" cy="1145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07"/>
              </a:lnSpc>
              <a:spcBef>
                <a:spcPct val="0"/>
              </a:spcBef>
            </a:pPr>
            <a:r>
              <a:rPr lang="en-US" sz="6648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PHÂN CÔNG NHIỆM VỤ</a:t>
            </a:r>
          </a:p>
        </p:txBody>
      </p:sp>
      <p:sp>
        <p:nvSpPr>
          <p:cNvPr id="19" name="Freeform 19"/>
          <p:cNvSpPr/>
          <p:nvPr/>
        </p:nvSpPr>
        <p:spPr>
          <a:xfrm>
            <a:off x="13894045" y="2072704"/>
            <a:ext cx="47625" cy="7491490"/>
          </a:xfrm>
          <a:custGeom>
            <a:avLst/>
            <a:gdLst/>
            <a:ahLst/>
            <a:cxnLst/>
            <a:rect l="l" t="t" r="r" b="b"/>
            <a:pathLst>
              <a:path w="47625" h="7491490">
                <a:moveTo>
                  <a:pt x="0" y="0"/>
                </a:moveTo>
                <a:lnTo>
                  <a:pt x="47625" y="0"/>
                </a:lnTo>
                <a:lnTo>
                  <a:pt x="47625" y="7491490"/>
                </a:lnTo>
                <a:lnTo>
                  <a:pt x="0" y="749149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t="-14949" b="-1494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1868046" y="2160755"/>
            <a:ext cx="4794471" cy="71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6"/>
              </a:lnSpc>
              <a:spcBef>
                <a:spcPct val="0"/>
              </a:spcBef>
            </a:pPr>
            <a:r>
              <a:rPr lang="en-US" sz="4197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HỌ VÀ TÊN - MSSV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975886" y="2149696"/>
            <a:ext cx="6412331" cy="702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NHIỆM VỤ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710359" y="2155178"/>
            <a:ext cx="2905938" cy="718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0"/>
              </a:lnSpc>
              <a:spcBef>
                <a:spcPct val="0"/>
              </a:spcBef>
            </a:pPr>
            <a:r>
              <a:rPr lang="en-US" sz="417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TIẾN ĐỘ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777958" y="3075633"/>
            <a:ext cx="4818963" cy="1419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6"/>
              </a:lnSpc>
            </a:pPr>
            <a:r>
              <a:rPr lang="en-US" sz="4097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Phạm Minh Đức</a:t>
            </a:r>
          </a:p>
          <a:p>
            <a:pPr algn="ctr">
              <a:lnSpc>
                <a:spcPts val="5736"/>
              </a:lnSpc>
              <a:spcBef>
                <a:spcPct val="0"/>
              </a:spcBef>
            </a:pPr>
            <a:r>
              <a:rPr lang="en-US" sz="4097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20233335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868046" y="4726408"/>
            <a:ext cx="4672371" cy="1384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6"/>
              </a:lnSpc>
            </a:pPr>
            <a:r>
              <a:rPr lang="en-US" sz="3997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Trần Mạnh Linh</a:t>
            </a:r>
          </a:p>
          <a:p>
            <a:pPr algn="ctr">
              <a:lnSpc>
                <a:spcPts val="5596"/>
              </a:lnSpc>
              <a:spcBef>
                <a:spcPct val="0"/>
              </a:spcBef>
            </a:pPr>
            <a:r>
              <a:rPr lang="en-US" sz="3997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20233500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764335" y="6384536"/>
            <a:ext cx="4699617" cy="1384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6"/>
              </a:lnSpc>
            </a:pPr>
            <a:r>
              <a:rPr lang="en-US" sz="3997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Trần Tiến Đạt</a:t>
            </a:r>
          </a:p>
          <a:p>
            <a:pPr algn="ctr">
              <a:lnSpc>
                <a:spcPts val="5596"/>
              </a:lnSpc>
              <a:spcBef>
                <a:spcPct val="0"/>
              </a:spcBef>
            </a:pPr>
            <a:r>
              <a:rPr lang="en-US" sz="3997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23233313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167046" y="8017906"/>
            <a:ext cx="4040787" cy="1384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6"/>
              </a:lnSpc>
            </a:pPr>
            <a:r>
              <a:rPr lang="en-US" sz="3997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Trịnh Đức Anh</a:t>
            </a:r>
          </a:p>
          <a:p>
            <a:pPr algn="ctr">
              <a:lnSpc>
                <a:spcPts val="5596"/>
              </a:lnSpc>
              <a:spcBef>
                <a:spcPct val="0"/>
              </a:spcBef>
            </a:pPr>
            <a:r>
              <a:rPr lang="en-US" sz="3997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20233263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894045" y="3445874"/>
            <a:ext cx="284585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95%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941670" y="5067300"/>
            <a:ext cx="284585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95%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894045" y="6698861"/>
            <a:ext cx="284585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100%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974203" y="8331553"/>
            <a:ext cx="284585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100%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398408" y="3395377"/>
            <a:ext cx="5821862" cy="696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6"/>
              </a:lnSpc>
              <a:spcBef>
                <a:spcPct val="0"/>
              </a:spcBef>
            </a:pPr>
            <a:r>
              <a:rPr lang="en-US" sz="4097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Code phụ, lên ý tưởng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975886" y="4998684"/>
            <a:ext cx="6941971" cy="687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9"/>
              </a:lnSpc>
              <a:spcBef>
                <a:spcPct val="0"/>
              </a:spcBef>
            </a:pPr>
            <a:r>
              <a:rPr lang="en-US" sz="4042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Nhóm trưởng, code chính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271121" y="8179831"/>
            <a:ext cx="5821862" cy="696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6"/>
              </a:lnSpc>
              <a:spcBef>
                <a:spcPct val="0"/>
              </a:spcBef>
            </a:pPr>
            <a:r>
              <a:rPr lang="en-US" sz="4097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Làm slide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8739014" y="6698790"/>
            <a:ext cx="2886075" cy="679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6"/>
              </a:lnSpc>
              <a:spcBef>
                <a:spcPct val="0"/>
              </a:spcBef>
            </a:pPr>
            <a:r>
              <a:rPr lang="en-US" sz="3997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Thuyết trình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9143936" y="2613014"/>
            <a:ext cx="9525" cy="76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27"/>
              </a:lnSpc>
              <a:spcBef>
                <a:spcPct val="0"/>
              </a:spcBef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028700" y="2354304"/>
            <a:ext cx="16520988" cy="5514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12297" lvl="1" indent="-656148" algn="l">
              <a:lnSpc>
                <a:spcPts val="8509"/>
              </a:lnSpc>
              <a:buFont typeface="Arial"/>
              <a:buChar char="•"/>
            </a:pPr>
            <a:r>
              <a:rPr lang="en-US" sz="60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Các</a:t>
            </a:r>
            <a:r>
              <a:rPr lang="en-US" sz="60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60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loại</a:t>
            </a:r>
            <a:r>
              <a:rPr lang="en-US" sz="60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60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cấu</a:t>
            </a:r>
            <a:r>
              <a:rPr lang="en-US" sz="60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60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trúc</a:t>
            </a:r>
            <a:r>
              <a:rPr lang="en-US" sz="60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60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dữ</a:t>
            </a:r>
            <a:r>
              <a:rPr lang="en-US" sz="60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60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liệu</a:t>
            </a:r>
            <a:r>
              <a:rPr lang="en-US" sz="60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60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sử</a:t>
            </a:r>
            <a:r>
              <a:rPr lang="en-US" sz="60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60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dụng</a:t>
            </a:r>
            <a:r>
              <a:rPr lang="en-US" sz="60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:</a:t>
            </a:r>
          </a:p>
          <a:p>
            <a:pPr algn="l">
              <a:lnSpc>
                <a:spcPts val="6549"/>
              </a:lnSpc>
            </a:pP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 -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Cây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AVL :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cân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bằng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tự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động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,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tìm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kiếm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nhanh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O(log n)</a:t>
            </a:r>
          </a:p>
          <a:p>
            <a:pPr algn="l">
              <a:lnSpc>
                <a:spcPts val="6549"/>
              </a:lnSpc>
            </a:pP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 -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Cấu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trúc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hoạt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động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: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Chứa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thông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tin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tên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,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thời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gian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,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mức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   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độ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ưu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tiên</a:t>
            </a:r>
            <a:endParaRPr lang="en-US" sz="4678" dirty="0">
              <a:solidFill>
                <a:srgbClr val="000000"/>
              </a:solidFill>
              <a:latin typeface="Baloo"/>
              <a:ea typeface="Baloo"/>
              <a:cs typeface="Baloo"/>
              <a:sym typeface="Baloo"/>
            </a:endParaRPr>
          </a:p>
          <a:p>
            <a:pPr marL="1312297" lvl="1" indent="-656148" algn="l">
              <a:lnSpc>
                <a:spcPts val="8509"/>
              </a:lnSpc>
              <a:buFont typeface="Arial"/>
              <a:buChar char="•"/>
            </a:pPr>
            <a:r>
              <a:rPr lang="en-US" sz="60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Độ</a:t>
            </a:r>
            <a:r>
              <a:rPr lang="en-US" sz="60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60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lớn</a:t>
            </a:r>
            <a:r>
              <a:rPr lang="en-US" sz="60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</a:t>
            </a:r>
          </a:p>
          <a:p>
            <a:pPr algn="l">
              <a:lnSpc>
                <a:spcPts val="6549"/>
              </a:lnSpc>
            </a:pP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 -  n x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sizeof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(Node) (n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là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số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sự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kiện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trong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678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cây</a:t>
            </a:r>
            <a:r>
              <a:rPr lang="en-US" sz="4678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)                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78872" y="1995962"/>
            <a:ext cx="15330129" cy="7530926"/>
          </a:xfrm>
          <a:custGeom>
            <a:avLst/>
            <a:gdLst/>
            <a:ahLst/>
            <a:cxnLst/>
            <a:rect l="l" t="t" r="r" b="b"/>
            <a:pathLst>
              <a:path w="15330129" h="7530926">
                <a:moveTo>
                  <a:pt x="0" y="0"/>
                </a:moveTo>
                <a:lnTo>
                  <a:pt x="15330129" y="0"/>
                </a:lnTo>
                <a:lnTo>
                  <a:pt x="15330129" y="7530926"/>
                </a:lnTo>
                <a:lnTo>
                  <a:pt x="0" y="753092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9143936" y="2613014"/>
            <a:ext cx="9525" cy="76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27"/>
              </a:lnSpc>
              <a:spcBef>
                <a:spcPct val="0"/>
              </a:spcBef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740325" y="904875"/>
            <a:ext cx="5198983" cy="1045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12"/>
              </a:lnSpc>
              <a:spcBef>
                <a:spcPct val="0"/>
              </a:spcBef>
            </a:pPr>
            <a:r>
              <a:rPr lang="en-US" sz="608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Cách khai báo: 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198582" y="2142849"/>
            <a:ext cx="15507195" cy="7688595"/>
          </a:xfrm>
          <a:custGeom>
            <a:avLst/>
            <a:gdLst/>
            <a:ahLst/>
            <a:cxnLst/>
            <a:rect l="l" t="t" r="r" b="b"/>
            <a:pathLst>
              <a:path w="15507195" h="7688595">
                <a:moveTo>
                  <a:pt x="0" y="0"/>
                </a:moveTo>
                <a:lnTo>
                  <a:pt x="15507195" y="0"/>
                </a:lnTo>
                <a:lnTo>
                  <a:pt x="15507195" y="7688594"/>
                </a:lnTo>
                <a:lnTo>
                  <a:pt x="0" y="768859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389" r="-9270" b="-319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9143936" y="2613014"/>
            <a:ext cx="9525" cy="76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27"/>
              </a:lnSpc>
              <a:spcBef>
                <a:spcPct val="0"/>
              </a:spcBef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607655" y="569810"/>
            <a:ext cx="8738553" cy="920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6"/>
              </a:lnSpc>
              <a:spcBef>
                <a:spcPct val="0"/>
              </a:spcBef>
            </a:pPr>
            <a:r>
              <a:rPr lang="en-US" sz="5397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Giải thuật và phương thức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5716" y="1404272"/>
            <a:ext cx="7896463" cy="738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7764" lvl="1" indent="-463882" algn="ctr">
              <a:lnSpc>
                <a:spcPts val="6016"/>
              </a:lnSpc>
              <a:buFont typeface="Arial"/>
              <a:buChar char="•"/>
            </a:pPr>
            <a:r>
              <a:rPr lang="en-US" sz="4297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Chèn các hoạt động vào cây: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53994" y="2108717"/>
            <a:ext cx="15568227" cy="7628431"/>
          </a:xfrm>
          <a:custGeom>
            <a:avLst/>
            <a:gdLst/>
            <a:ahLst/>
            <a:cxnLst/>
            <a:rect l="l" t="t" r="r" b="b"/>
            <a:pathLst>
              <a:path w="15568227" h="7628431">
                <a:moveTo>
                  <a:pt x="0" y="0"/>
                </a:moveTo>
                <a:lnTo>
                  <a:pt x="15568227" y="0"/>
                </a:lnTo>
                <a:lnTo>
                  <a:pt x="15568227" y="7628431"/>
                </a:lnTo>
                <a:lnTo>
                  <a:pt x="0" y="762843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9143936" y="2613014"/>
            <a:ext cx="9525" cy="76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27"/>
              </a:lnSpc>
              <a:spcBef>
                <a:spcPct val="0"/>
              </a:spcBef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607655" y="569810"/>
            <a:ext cx="8738553" cy="920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6"/>
              </a:lnSpc>
              <a:spcBef>
                <a:spcPct val="0"/>
              </a:spcBef>
            </a:pPr>
            <a:r>
              <a:rPr lang="en-US" sz="5397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Giải thuật và phương thức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03744" y="1404272"/>
            <a:ext cx="7109698" cy="738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7764" lvl="1" indent="-463882" algn="ctr">
              <a:lnSpc>
                <a:spcPts val="6016"/>
              </a:lnSpc>
              <a:buFont typeface="Arial"/>
              <a:buChar char="•"/>
            </a:pPr>
            <a:r>
              <a:rPr lang="en-US" sz="4297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Xử</a:t>
            </a:r>
            <a:r>
              <a:rPr lang="en-US" sz="4297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297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lý</a:t>
            </a:r>
            <a:r>
              <a:rPr lang="en-US" sz="4297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297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xung</a:t>
            </a:r>
            <a:r>
              <a:rPr lang="en-US" sz="4297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297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đột</a:t>
            </a:r>
            <a:r>
              <a:rPr lang="en-US" sz="4297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297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thời</a:t>
            </a:r>
            <a:r>
              <a:rPr lang="en-US" sz="4297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297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gian</a:t>
            </a:r>
            <a:r>
              <a:rPr lang="en-US" sz="4297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: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9143936" y="2613014"/>
            <a:ext cx="9525" cy="76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27"/>
              </a:lnSpc>
              <a:spcBef>
                <a:spcPct val="0"/>
              </a:spcBef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607655" y="569810"/>
            <a:ext cx="8738553" cy="920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6"/>
              </a:lnSpc>
              <a:spcBef>
                <a:spcPct val="0"/>
              </a:spcBef>
            </a:pPr>
            <a:r>
              <a:rPr lang="en-US" sz="5397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Giải thuật và phương thức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8274" y="1404272"/>
            <a:ext cx="7271326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28369" lvl="1" indent="-464185" algn="ctr">
              <a:lnSpc>
                <a:spcPts val="6019"/>
              </a:lnSpc>
              <a:buFont typeface="Arial"/>
              <a:buChar char="•"/>
            </a:pPr>
            <a:r>
              <a:rPr lang="en-US" sz="4299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Tìm</a:t>
            </a:r>
            <a:r>
              <a:rPr lang="en-US" sz="4299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299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hoạt</a:t>
            </a:r>
            <a:r>
              <a:rPr lang="en-US" sz="4299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299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động</a:t>
            </a:r>
            <a:r>
              <a:rPr lang="en-US" sz="4299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299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sớm</a:t>
            </a:r>
            <a:r>
              <a:rPr lang="en-US" sz="4299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r>
              <a:rPr lang="en-US" sz="4299" dirty="0" err="1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nhất</a:t>
            </a:r>
            <a:r>
              <a:rPr lang="en-US" sz="4299" dirty="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:</a:t>
            </a:r>
          </a:p>
        </p:txBody>
      </p:sp>
      <p:pic>
        <p:nvPicPr>
          <p:cNvPr id="1030" name="Picture 6" descr="Không có mô tả.">
            <a:extLst>
              <a:ext uri="{FF2B5EF4-FFF2-40B4-BE49-F238E27FC236}">
                <a16:creationId xmlns:a16="http://schemas.microsoft.com/office/drawing/2014/main" id="{75E8930D-D45D-5EA7-E228-F6A3B1564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378" y="2243766"/>
            <a:ext cx="11289116" cy="755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9143936" y="2613014"/>
            <a:ext cx="9525" cy="76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27"/>
              </a:lnSpc>
              <a:spcBef>
                <a:spcPct val="0"/>
              </a:spcBef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358847" y="1556590"/>
            <a:ext cx="13075726" cy="7059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30412" lvl="1" indent="-615206" algn="l">
              <a:lnSpc>
                <a:spcPts val="7978"/>
              </a:lnSpc>
              <a:buFont typeface="Arial"/>
              <a:buChar char="•"/>
            </a:pPr>
            <a:r>
              <a:rPr lang="en-US" sz="5698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Môi trường lập trình:</a:t>
            </a:r>
          </a:p>
          <a:p>
            <a:pPr algn="l">
              <a:lnSpc>
                <a:spcPts val="7978"/>
              </a:lnSpc>
            </a:pPr>
            <a:r>
              <a:rPr lang="en-US" sz="5698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- Ngôn ngữ: C</a:t>
            </a:r>
          </a:p>
          <a:p>
            <a:pPr algn="l">
              <a:lnSpc>
                <a:spcPts val="7978"/>
              </a:lnSpc>
            </a:pPr>
            <a:r>
              <a:rPr lang="en-US" sz="5698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- IDE: Visual studio, Visual studio code</a:t>
            </a:r>
          </a:p>
          <a:p>
            <a:pPr marL="1230412" lvl="1" indent="-615206" algn="l">
              <a:lnSpc>
                <a:spcPts val="7978"/>
              </a:lnSpc>
              <a:buFont typeface="Arial"/>
              <a:buChar char="•"/>
            </a:pPr>
            <a:r>
              <a:rPr lang="en-US" sz="5698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Thư viện sử dụng:</a:t>
            </a:r>
          </a:p>
          <a:p>
            <a:pPr algn="l">
              <a:lnSpc>
                <a:spcPts val="7978"/>
              </a:lnSpc>
            </a:pPr>
            <a:r>
              <a:rPr lang="en-US" sz="5698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- &lt;iostream&gt; </a:t>
            </a:r>
          </a:p>
          <a:p>
            <a:pPr algn="l">
              <a:lnSpc>
                <a:spcPts val="7978"/>
              </a:lnSpc>
            </a:pPr>
            <a:r>
              <a:rPr lang="en-US" sz="5698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- &lt;ctime&gt;</a:t>
            </a:r>
          </a:p>
          <a:p>
            <a:pPr algn="l">
              <a:lnSpc>
                <a:spcPts val="7978"/>
              </a:lnSpc>
            </a:pPr>
            <a:r>
              <a:rPr lang="en-US" sz="5698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   - &lt;string&gt;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635</Words>
  <Application>Microsoft Office PowerPoint</Application>
  <PresentationFormat>Custom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Baloo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Doodle Project Presentation</dc:title>
  <cp:lastModifiedBy>Đức Anh</cp:lastModifiedBy>
  <cp:revision>1</cp:revision>
  <dcterms:created xsi:type="dcterms:W3CDTF">2006-08-16T00:00:00Z</dcterms:created>
  <dcterms:modified xsi:type="dcterms:W3CDTF">2024-12-26T17:05:03Z</dcterms:modified>
  <dc:identifier>DAGaTgL0XY4</dc:identifier>
</cp:coreProperties>
</file>