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48" d="100"/>
          <a:sy n="48" d="100"/>
        </p:scale>
        <p:origin x="67" y="7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êu đề Bản chiếu">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vi-VN"/>
              <a:t>Bấm để sửa kiểu tiêu đề Bản cái</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vi-VN"/>
              <a:t>Bấm để chỉnh sửa kiểu tiêu đề phụ của Bản cái</a:t>
            </a:r>
            <a:endParaRPr lang="en-US" dirty="0"/>
          </a:p>
        </p:txBody>
      </p:sp>
      <p:sp>
        <p:nvSpPr>
          <p:cNvPr id="4" name="Date Placeholder 3"/>
          <p:cNvSpPr>
            <a:spLocks noGrp="1"/>
          </p:cNvSpPr>
          <p:nvPr>
            <p:ph type="dt" sz="half" idx="10"/>
          </p:nvPr>
        </p:nvSpPr>
        <p:spPr/>
        <p:txBody>
          <a:bodyPr/>
          <a:lstStyle/>
          <a:p>
            <a:fld id="{A20A0C28-F5EC-43EC-906F-C0D7D565AC55}" type="datetimeFigureOut">
              <a:rPr lang="en-US" smtClean="0"/>
              <a:t>3/5/2025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CA922A92-81D4-4783-9E1D-D80E0EEC8BD9}" type="slidenum">
              <a:rPr lang="en-US" smtClean="0"/>
              <a:t>‹#›</a:t>
            </a:fld>
            <a:endParaRPr lang="en-US"/>
          </a:p>
        </p:txBody>
      </p:sp>
    </p:spTree>
    <p:extLst>
      <p:ext uri="{BB962C8B-B14F-4D97-AF65-F5344CB8AC3E}">
        <p14:creationId xmlns:p14="http://schemas.microsoft.com/office/powerpoint/2010/main" val="223193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Vertical Text Placeholder 2"/>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A20A0C28-F5EC-43EC-906F-C0D7D565AC55}" type="datetimeFigureOut">
              <a:rPr lang="en-US" smtClean="0"/>
              <a:t>3/5/2025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922A92-81D4-4783-9E1D-D80E0EEC8BD9}" type="slidenum">
              <a:rPr lang="en-US" smtClean="0"/>
              <a:t>‹#›</a:t>
            </a:fld>
            <a:endParaRPr lang="en-US"/>
          </a:p>
        </p:txBody>
      </p:sp>
    </p:spTree>
    <p:extLst>
      <p:ext uri="{BB962C8B-B14F-4D97-AF65-F5344CB8AC3E}">
        <p14:creationId xmlns:p14="http://schemas.microsoft.com/office/powerpoint/2010/main" val="3734484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vi-VN"/>
              <a:t>Bấm để sửa kiểu tiêu đề Bản cái</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A20A0C28-F5EC-43EC-906F-C0D7D565AC55}" type="datetimeFigureOut">
              <a:rPr lang="en-US" smtClean="0"/>
              <a:t>3/5/2025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922A92-81D4-4783-9E1D-D80E0EEC8BD9}" type="slidenum">
              <a:rPr lang="en-US" smtClean="0"/>
              <a:t>‹#›</a:t>
            </a:fld>
            <a:endParaRPr lang="en-US"/>
          </a:p>
        </p:txBody>
      </p:sp>
    </p:spTree>
    <p:extLst>
      <p:ext uri="{BB962C8B-B14F-4D97-AF65-F5344CB8AC3E}">
        <p14:creationId xmlns:p14="http://schemas.microsoft.com/office/powerpoint/2010/main" val="3721624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A20A0C28-F5EC-43EC-906F-C0D7D565AC55}" type="datetimeFigureOut">
              <a:rPr lang="en-US" smtClean="0"/>
              <a:t>3/5/2025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922A92-81D4-4783-9E1D-D80E0EEC8BD9}" type="slidenum">
              <a:rPr lang="en-US" smtClean="0"/>
              <a:t>‹#›</a:t>
            </a:fld>
            <a:endParaRPr lang="en-US"/>
          </a:p>
        </p:txBody>
      </p:sp>
    </p:spTree>
    <p:extLst>
      <p:ext uri="{BB962C8B-B14F-4D97-AF65-F5344CB8AC3E}">
        <p14:creationId xmlns:p14="http://schemas.microsoft.com/office/powerpoint/2010/main" val="3452509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Đầu trang của Phầ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vi-VN"/>
              <a:t>Bấm để sửa kiểu tiêu đề Bản cái</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a:xfrm>
            <a:off x="8593667" y="6272784"/>
            <a:ext cx="2644309" cy="365125"/>
          </a:xfrm>
        </p:spPr>
        <p:txBody>
          <a:bodyPr/>
          <a:lstStyle/>
          <a:p>
            <a:fld id="{A20A0C28-F5EC-43EC-906F-C0D7D565AC55}" type="datetimeFigureOut">
              <a:rPr lang="en-US" smtClean="0"/>
              <a:t>3/5/2025</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CA922A92-81D4-4783-9E1D-D80E0EEC8BD9}" type="slidenum">
              <a:rPr lang="en-US" smtClean="0"/>
              <a:t>‹#›</a:t>
            </a:fld>
            <a:endParaRPr lang="en-US"/>
          </a:p>
        </p:txBody>
      </p:sp>
    </p:spTree>
    <p:extLst>
      <p:ext uri="{BB962C8B-B14F-4D97-AF65-F5344CB8AC3E}">
        <p14:creationId xmlns:p14="http://schemas.microsoft.com/office/powerpoint/2010/main" val="656388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Date Placeholder 4"/>
          <p:cNvSpPr>
            <a:spLocks noGrp="1"/>
          </p:cNvSpPr>
          <p:nvPr>
            <p:ph type="dt" sz="half" idx="10"/>
          </p:nvPr>
        </p:nvSpPr>
        <p:spPr/>
        <p:txBody>
          <a:bodyPr/>
          <a:lstStyle/>
          <a:p>
            <a:fld id="{A20A0C28-F5EC-43EC-906F-C0D7D565AC55}" type="datetimeFigureOut">
              <a:rPr lang="en-US" smtClean="0"/>
              <a:t>3/5/2025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922A92-81D4-4783-9E1D-D80E0EEC8BD9}" type="slidenum">
              <a:rPr lang="en-US" smtClean="0"/>
              <a:t>‹#›</a:t>
            </a:fld>
            <a:endParaRPr lang="en-US"/>
          </a:p>
        </p:txBody>
      </p:sp>
    </p:spTree>
    <p:extLst>
      <p:ext uri="{BB962C8B-B14F-4D97-AF65-F5344CB8AC3E}">
        <p14:creationId xmlns:p14="http://schemas.microsoft.com/office/powerpoint/2010/main" val="2604131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vi-VN"/>
              <a:t>Bấm để sửa kiểu tiêu đề Bản cái</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7" name="Date Placeholder 6"/>
          <p:cNvSpPr>
            <a:spLocks noGrp="1"/>
          </p:cNvSpPr>
          <p:nvPr>
            <p:ph type="dt" sz="half" idx="10"/>
          </p:nvPr>
        </p:nvSpPr>
        <p:spPr/>
        <p:txBody>
          <a:bodyPr/>
          <a:lstStyle/>
          <a:p>
            <a:fld id="{A20A0C28-F5EC-43EC-906F-C0D7D565AC55}" type="datetimeFigureOut">
              <a:rPr lang="en-US" smtClean="0"/>
              <a:t>3/5/2025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922A92-81D4-4783-9E1D-D80E0EEC8BD9}" type="slidenum">
              <a:rPr lang="en-US" smtClean="0"/>
              <a:t>‹#›</a:t>
            </a:fld>
            <a:endParaRPr lang="en-US"/>
          </a:p>
        </p:txBody>
      </p:sp>
    </p:spTree>
    <p:extLst>
      <p:ext uri="{BB962C8B-B14F-4D97-AF65-F5344CB8AC3E}">
        <p14:creationId xmlns:p14="http://schemas.microsoft.com/office/powerpoint/2010/main" val="3137037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vi-VN"/>
              <a:t>Bấm để sửa kiểu tiêu đề Bản cái</a:t>
            </a:r>
            <a:endParaRPr lang="en-US" dirty="0"/>
          </a:p>
        </p:txBody>
      </p:sp>
      <p:sp>
        <p:nvSpPr>
          <p:cNvPr id="3" name="Date Placeholder 2"/>
          <p:cNvSpPr>
            <a:spLocks noGrp="1"/>
          </p:cNvSpPr>
          <p:nvPr>
            <p:ph type="dt" sz="half" idx="10"/>
          </p:nvPr>
        </p:nvSpPr>
        <p:spPr/>
        <p:txBody>
          <a:bodyPr/>
          <a:lstStyle/>
          <a:p>
            <a:fld id="{A20A0C28-F5EC-43EC-906F-C0D7D565AC55}" type="datetimeFigureOut">
              <a:rPr lang="en-US" smtClean="0"/>
              <a:t>3/5/2025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922A92-81D4-4783-9E1D-D80E0EEC8BD9}" type="slidenum">
              <a:rPr lang="en-US" smtClean="0"/>
              <a:t>‹#›</a:t>
            </a:fld>
            <a:endParaRPr lang="en-US"/>
          </a:p>
        </p:txBody>
      </p:sp>
    </p:spTree>
    <p:extLst>
      <p:ext uri="{BB962C8B-B14F-4D97-AF65-F5344CB8AC3E}">
        <p14:creationId xmlns:p14="http://schemas.microsoft.com/office/powerpoint/2010/main" val="816128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0A0C28-F5EC-43EC-906F-C0D7D565AC55}" type="datetimeFigureOut">
              <a:rPr lang="en-US" smtClean="0"/>
              <a:t>3/5/2025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922A92-81D4-4783-9E1D-D80E0EEC8BD9}" type="slidenum">
              <a:rPr lang="en-US" smtClean="0"/>
              <a:t>‹#›</a:t>
            </a:fld>
            <a:endParaRPr lang="en-US"/>
          </a:p>
        </p:txBody>
      </p:sp>
    </p:spTree>
    <p:extLst>
      <p:ext uri="{BB962C8B-B14F-4D97-AF65-F5344CB8AC3E}">
        <p14:creationId xmlns:p14="http://schemas.microsoft.com/office/powerpoint/2010/main" val="367424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Nội dung với Chú thích">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vi-VN"/>
              <a:t>Bấm để sửa kiểu tiêu đề Bản cái</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A20A0C28-F5EC-43EC-906F-C0D7D565AC55}" type="datetimeFigureOut">
              <a:rPr lang="en-US" smtClean="0"/>
              <a:t>3/5/2025</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A922A92-81D4-4783-9E1D-D80E0EEC8BD9}" type="slidenum">
              <a:rPr lang="en-US" smtClean="0"/>
              <a:t>‹#›</a:t>
            </a:fld>
            <a:endParaRPr lang="en-US"/>
          </a:p>
        </p:txBody>
      </p:sp>
    </p:spTree>
    <p:extLst>
      <p:ext uri="{BB962C8B-B14F-4D97-AF65-F5344CB8AC3E}">
        <p14:creationId xmlns:p14="http://schemas.microsoft.com/office/powerpoint/2010/main" val="1459596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Ảnh với Chú thích">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vi-VN"/>
              <a:t>Bấm để sửa kiểu tiêu đề Bản cái</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vi-VN"/>
              <a:t>Bấm biểu tượng để thêm hình ảnh</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A20A0C28-F5EC-43EC-906F-C0D7D565AC55}" type="datetimeFigureOut">
              <a:rPr lang="en-US" smtClean="0"/>
              <a:t>3/5/2025</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A922A92-81D4-4783-9E1D-D80E0EEC8BD9}" type="slidenum">
              <a:rPr lang="en-US" smtClean="0"/>
              <a:t>‹#›</a:t>
            </a:fld>
            <a:endParaRPr lang="en-US"/>
          </a:p>
        </p:txBody>
      </p:sp>
    </p:spTree>
    <p:extLst>
      <p:ext uri="{BB962C8B-B14F-4D97-AF65-F5344CB8AC3E}">
        <p14:creationId xmlns:p14="http://schemas.microsoft.com/office/powerpoint/2010/main" val="2617388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vi-VN"/>
              <a:t>Bấm để sửa kiểu tiêu đề Bản cái</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A20A0C28-F5EC-43EC-906F-C0D7D565AC55}" type="datetimeFigureOut">
              <a:rPr lang="en-US" smtClean="0"/>
              <a:t>3/5/2025</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CA922A92-81D4-4783-9E1D-D80E0EEC8BD9}" type="slidenum">
              <a:rPr lang="en-US" smtClean="0"/>
              <a:t>‹#›</a:t>
            </a:fld>
            <a:endParaRPr lang="en-US"/>
          </a:p>
        </p:txBody>
      </p:sp>
    </p:spTree>
    <p:extLst>
      <p:ext uri="{BB962C8B-B14F-4D97-AF65-F5344CB8AC3E}">
        <p14:creationId xmlns:p14="http://schemas.microsoft.com/office/powerpoint/2010/main" val="2194238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2B60240-65AF-885C-6CE2-41E847925EDC}"/>
              </a:ext>
            </a:extLst>
          </p:cNvPr>
          <p:cNvSpPr>
            <a:spLocks noGrp="1"/>
          </p:cNvSpPr>
          <p:nvPr>
            <p:ph type="ctrTitle"/>
          </p:nvPr>
        </p:nvSpPr>
        <p:spPr>
          <a:xfrm>
            <a:off x="1051560" y="1432223"/>
            <a:ext cx="10314530" cy="3035808"/>
          </a:xfrm>
        </p:spPr>
        <p:txBody>
          <a:bodyPr/>
          <a:lstStyle/>
          <a:p>
            <a:pPr algn="ctr"/>
            <a:r>
              <a:rPr lang="vi-VN">
                <a:latin typeface="+mn-lt"/>
              </a:rPr>
              <a:t>Trí tuệ nhân tạo</a:t>
            </a:r>
            <a:endParaRPr lang="en-US">
              <a:latin typeface="+mn-lt"/>
            </a:endParaRPr>
          </a:p>
        </p:txBody>
      </p:sp>
      <p:sp>
        <p:nvSpPr>
          <p:cNvPr id="3" name="Tiêu đề phụ 2">
            <a:extLst>
              <a:ext uri="{FF2B5EF4-FFF2-40B4-BE49-F238E27FC236}">
                <a16:creationId xmlns:a16="http://schemas.microsoft.com/office/drawing/2014/main" id="{4DA38BE9-5F1A-3551-DD57-F6C565D88EF5}"/>
              </a:ext>
            </a:extLst>
          </p:cNvPr>
          <p:cNvSpPr>
            <a:spLocks noGrp="1"/>
          </p:cNvSpPr>
          <p:nvPr>
            <p:ph type="subTitle" idx="1"/>
          </p:nvPr>
        </p:nvSpPr>
        <p:spPr/>
        <p:txBody>
          <a:bodyPr/>
          <a:lstStyle/>
          <a:p>
            <a:r>
              <a:rPr lang="vi-VN"/>
              <a:t>Giảng viên:ThS Lê Trung Hiếu</a:t>
            </a:r>
            <a:endParaRPr lang="en-US"/>
          </a:p>
        </p:txBody>
      </p:sp>
    </p:spTree>
    <p:extLst>
      <p:ext uri="{BB962C8B-B14F-4D97-AF65-F5344CB8AC3E}">
        <p14:creationId xmlns:p14="http://schemas.microsoft.com/office/powerpoint/2010/main" val="2550658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Thank you là gì? 10 cách diễn đạt lời cảm ơn bằng tiếng anh">
            <a:extLst>
              <a:ext uri="{FF2B5EF4-FFF2-40B4-BE49-F238E27FC236}">
                <a16:creationId xmlns:a16="http://schemas.microsoft.com/office/drawing/2014/main" id="{85A1F7AE-E76C-E1ED-B7B7-00D16155E93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 y="0"/>
            <a:ext cx="12191999"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8263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B152CAE-F964-1AD3-F764-4081EAAB72EC}"/>
              </a:ext>
            </a:extLst>
          </p:cNvPr>
          <p:cNvSpPr>
            <a:spLocks noGrp="1"/>
          </p:cNvSpPr>
          <p:nvPr>
            <p:ph type="title"/>
          </p:nvPr>
        </p:nvSpPr>
        <p:spPr/>
        <p:txBody>
          <a:bodyPr/>
          <a:lstStyle/>
          <a:p>
            <a:pPr algn="ctr"/>
            <a:r>
              <a:rPr lang="vi-VN"/>
              <a:t>Nhóm 7</a:t>
            </a:r>
            <a:endParaRPr lang="en-US"/>
          </a:p>
        </p:txBody>
      </p:sp>
      <p:sp>
        <p:nvSpPr>
          <p:cNvPr id="3" name="Chỗ dành sẵn cho Nội dung 2">
            <a:extLst>
              <a:ext uri="{FF2B5EF4-FFF2-40B4-BE49-F238E27FC236}">
                <a16:creationId xmlns:a16="http://schemas.microsoft.com/office/drawing/2014/main" id="{11DECC85-E661-0849-1B3E-4284CFE06C62}"/>
              </a:ext>
            </a:extLst>
          </p:cNvPr>
          <p:cNvSpPr>
            <a:spLocks noGrp="1"/>
          </p:cNvSpPr>
          <p:nvPr>
            <p:ph idx="1"/>
          </p:nvPr>
        </p:nvSpPr>
        <p:spPr/>
        <p:txBody>
          <a:bodyPr>
            <a:normAutofit/>
          </a:bodyPr>
          <a:lstStyle/>
          <a:p>
            <a:pPr marL="0" indent="0" algn="ctr">
              <a:buNone/>
            </a:pPr>
            <a:r>
              <a:rPr lang="vi-VN" sz="5000">
                <a:solidFill>
                  <a:srgbClr val="FF0000"/>
                </a:solidFill>
              </a:rPr>
              <a:t>Chu Đức Anh</a:t>
            </a:r>
          </a:p>
          <a:p>
            <a:pPr marL="0" indent="0" algn="ctr">
              <a:buNone/>
            </a:pPr>
            <a:r>
              <a:rPr lang="vi-VN" sz="5000">
                <a:solidFill>
                  <a:srgbClr val="FF0000"/>
                </a:solidFill>
              </a:rPr>
              <a:t>Phùng Văn Đạt</a:t>
            </a:r>
          </a:p>
          <a:p>
            <a:pPr marL="0" indent="0" algn="ctr">
              <a:buNone/>
            </a:pPr>
            <a:r>
              <a:rPr lang="vi-VN" sz="5000">
                <a:solidFill>
                  <a:srgbClr val="FF0000"/>
                </a:solidFill>
              </a:rPr>
              <a:t>Đinh Minh Đức </a:t>
            </a:r>
          </a:p>
          <a:p>
            <a:pPr marL="0" indent="0" algn="ctr">
              <a:buNone/>
            </a:pPr>
            <a:r>
              <a:rPr lang="vi-VN" sz="5000">
                <a:solidFill>
                  <a:srgbClr val="FF0000"/>
                </a:solidFill>
              </a:rPr>
              <a:t>Nguyễn Hoàng Anh</a:t>
            </a:r>
            <a:endParaRPr lang="en-US" sz="5000">
              <a:solidFill>
                <a:srgbClr val="FF0000"/>
              </a:solidFill>
            </a:endParaRPr>
          </a:p>
        </p:txBody>
      </p:sp>
    </p:spTree>
    <p:extLst>
      <p:ext uri="{BB962C8B-B14F-4D97-AF65-F5344CB8AC3E}">
        <p14:creationId xmlns:p14="http://schemas.microsoft.com/office/powerpoint/2010/main" val="1223313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AB5E8B0-1A49-9753-BF19-EB7DF270306C}"/>
              </a:ext>
            </a:extLst>
          </p:cNvPr>
          <p:cNvSpPr>
            <a:spLocks noGrp="1"/>
          </p:cNvSpPr>
          <p:nvPr>
            <p:ph type="title"/>
          </p:nvPr>
        </p:nvSpPr>
        <p:spPr/>
        <p:txBody>
          <a:bodyPr/>
          <a:lstStyle/>
          <a:p>
            <a:pPr algn="ctr"/>
            <a:r>
              <a:rPr lang="vi-VN"/>
              <a:t>Nội dung</a:t>
            </a:r>
            <a:endParaRPr lang="en-US"/>
          </a:p>
        </p:txBody>
      </p:sp>
      <p:sp>
        <p:nvSpPr>
          <p:cNvPr id="3" name="Chỗ dành sẵn cho Nội dung 2">
            <a:extLst>
              <a:ext uri="{FF2B5EF4-FFF2-40B4-BE49-F238E27FC236}">
                <a16:creationId xmlns:a16="http://schemas.microsoft.com/office/drawing/2014/main" id="{6BA0A317-C124-01EE-47BA-A8792121A5F4}"/>
              </a:ext>
            </a:extLst>
          </p:cNvPr>
          <p:cNvSpPr>
            <a:spLocks noGrp="1"/>
          </p:cNvSpPr>
          <p:nvPr>
            <p:ph idx="1"/>
          </p:nvPr>
        </p:nvSpPr>
        <p:spPr/>
        <p:txBody>
          <a:bodyPr>
            <a:noAutofit/>
          </a:bodyPr>
          <a:lstStyle/>
          <a:p>
            <a:pPr marL="0" indent="0">
              <a:buNone/>
            </a:pPr>
            <a:r>
              <a:rPr lang="vi-VN" sz="4000">
                <a:solidFill>
                  <a:srgbClr val="081B3A"/>
                </a:solidFill>
                <a:latin typeface="SegoeuiPc"/>
              </a:rPr>
              <a:t>1.</a:t>
            </a:r>
            <a:r>
              <a:rPr lang="vi-VN" sz="4000" b="0" i="0">
                <a:solidFill>
                  <a:srgbClr val="081B3A"/>
                </a:solidFill>
                <a:effectLst/>
                <a:latin typeface="SegoeuiPc"/>
              </a:rPr>
              <a:t>Đặt vấn đề </a:t>
            </a:r>
          </a:p>
          <a:p>
            <a:pPr marL="0" indent="0">
              <a:buNone/>
            </a:pPr>
            <a:r>
              <a:rPr lang="vi-VN" sz="4000" b="0" i="0">
                <a:solidFill>
                  <a:srgbClr val="081B3A"/>
                </a:solidFill>
                <a:effectLst/>
                <a:latin typeface="SegoeuiPc"/>
              </a:rPr>
              <a:t>2.Các nghiên cứu liên quan </a:t>
            </a:r>
          </a:p>
          <a:p>
            <a:pPr marL="0" indent="0">
              <a:buNone/>
            </a:pPr>
            <a:r>
              <a:rPr lang="vi-VN" sz="4000" b="0" i="0">
                <a:solidFill>
                  <a:srgbClr val="081B3A"/>
                </a:solidFill>
                <a:effectLst/>
                <a:latin typeface="SegoeuiPc"/>
              </a:rPr>
              <a:t>3.Phương pháp của mình </a:t>
            </a:r>
          </a:p>
          <a:p>
            <a:pPr marL="0" indent="0">
              <a:buNone/>
            </a:pPr>
            <a:r>
              <a:rPr lang="vi-VN" sz="4000">
                <a:solidFill>
                  <a:srgbClr val="081B3A"/>
                </a:solidFill>
                <a:latin typeface="SegoeuiPc"/>
              </a:rPr>
              <a:t>4.</a:t>
            </a:r>
            <a:r>
              <a:rPr lang="vi-VN" sz="4000" b="0" i="0">
                <a:solidFill>
                  <a:srgbClr val="081B3A"/>
                </a:solidFill>
                <a:effectLst/>
                <a:latin typeface="SegoeuiPc"/>
              </a:rPr>
              <a:t>Dữ liệu của mình </a:t>
            </a:r>
          </a:p>
          <a:p>
            <a:pPr marL="0" indent="0">
              <a:buNone/>
            </a:pPr>
            <a:r>
              <a:rPr lang="vi-VN" sz="4000">
                <a:solidFill>
                  <a:srgbClr val="081B3A"/>
                </a:solidFill>
                <a:latin typeface="SegoeuiPc"/>
              </a:rPr>
              <a:t>5.Kết quả đánh giá </a:t>
            </a:r>
          </a:p>
          <a:p>
            <a:pPr marL="0" indent="0">
              <a:buNone/>
            </a:pPr>
            <a:r>
              <a:rPr lang="vi-VN" sz="4000" b="0" i="0">
                <a:solidFill>
                  <a:srgbClr val="081B3A"/>
                </a:solidFill>
                <a:effectLst/>
                <a:latin typeface="SegoeuiPc"/>
              </a:rPr>
              <a:t>6.Tương lai</a:t>
            </a:r>
            <a:endParaRPr lang="en-US" sz="4000"/>
          </a:p>
        </p:txBody>
      </p:sp>
    </p:spTree>
    <p:extLst>
      <p:ext uri="{BB962C8B-B14F-4D97-AF65-F5344CB8AC3E}">
        <p14:creationId xmlns:p14="http://schemas.microsoft.com/office/powerpoint/2010/main" val="1151932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Trò chơi: &quot;Oẳn tù tì&quot; | Mầm non 10A">
            <a:extLst>
              <a:ext uri="{FF2B5EF4-FFF2-40B4-BE49-F238E27FC236}">
                <a16:creationId xmlns:a16="http://schemas.microsoft.com/office/drawing/2014/main" id="{C4416C48-E710-2A33-5458-3FA8F0156D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20"/>
            <a:ext cx="12192000" cy="6860720"/>
          </a:xfrm>
          <a:prstGeom prst="rect">
            <a:avLst/>
          </a:prstGeom>
          <a:noFill/>
          <a:extLst>
            <a:ext uri="{909E8E84-426E-40DD-AFC4-6F175D3DCCD1}">
              <a14:hiddenFill xmlns:a14="http://schemas.microsoft.com/office/drawing/2010/main">
                <a:solidFill>
                  <a:srgbClr val="FFFFFF"/>
                </a:solidFill>
              </a14:hiddenFill>
            </a:ext>
          </a:extLst>
        </p:spPr>
      </p:pic>
      <p:sp>
        <p:nvSpPr>
          <p:cNvPr id="2" name="Tiêu đề 1">
            <a:extLst>
              <a:ext uri="{FF2B5EF4-FFF2-40B4-BE49-F238E27FC236}">
                <a16:creationId xmlns:a16="http://schemas.microsoft.com/office/drawing/2014/main" id="{F4B9C1CF-C65C-53D7-A37E-1D83EFA9AD63}"/>
              </a:ext>
            </a:extLst>
          </p:cNvPr>
          <p:cNvSpPr>
            <a:spLocks noGrp="1"/>
          </p:cNvSpPr>
          <p:nvPr>
            <p:ph type="title"/>
          </p:nvPr>
        </p:nvSpPr>
        <p:spPr/>
        <p:txBody>
          <a:bodyPr/>
          <a:lstStyle/>
          <a:p>
            <a:r>
              <a:rPr lang="vi-VN">
                <a:solidFill>
                  <a:schemeClr val="bg1"/>
                </a:solidFill>
              </a:rPr>
              <a:t>Đặt vấn đề</a:t>
            </a:r>
            <a:endParaRPr lang="en-US">
              <a:solidFill>
                <a:schemeClr val="bg1"/>
              </a:solidFill>
            </a:endParaRPr>
          </a:p>
        </p:txBody>
      </p:sp>
      <p:sp>
        <p:nvSpPr>
          <p:cNvPr id="3" name="Chỗ dành sẵn cho Nội dung 2">
            <a:extLst>
              <a:ext uri="{FF2B5EF4-FFF2-40B4-BE49-F238E27FC236}">
                <a16:creationId xmlns:a16="http://schemas.microsoft.com/office/drawing/2014/main" id="{A3E03813-1DCB-8C4D-336A-6C150B11F797}"/>
              </a:ext>
            </a:extLst>
          </p:cNvPr>
          <p:cNvSpPr>
            <a:spLocks noGrp="1"/>
          </p:cNvSpPr>
          <p:nvPr>
            <p:ph idx="1"/>
          </p:nvPr>
        </p:nvSpPr>
        <p:spPr>
          <a:xfrm>
            <a:off x="1069848" y="2121407"/>
            <a:ext cx="10058400" cy="2342437"/>
          </a:xfrm>
        </p:spPr>
        <p:txBody>
          <a:bodyPr>
            <a:normAutofit/>
          </a:bodyPr>
          <a:lstStyle/>
          <a:p>
            <a:r>
              <a:rPr lang="vi-VN" sz="2800">
                <a:solidFill>
                  <a:srgbClr val="FF0000"/>
                </a:solidFill>
              </a:rPr>
              <a:t>Trò chơi "Đá, Giấy, Kéo" truyền thống yêu cầu người chơi thực hiện hành động thủ công, gây thiếu sự sáng tạo và trải nghiệm nhàm chán. Với sự phát triển của công nghệ nhận diện hình ảnh và giọng nói, việc kết hợp những công nghệ này vào trò chơi sẽ mang lại một trải nghiệm tương tác mới mẻ và thú vị.</a:t>
            </a:r>
            <a:endParaRPr lang="en-US" sz="2800">
              <a:solidFill>
                <a:srgbClr val="FF0000"/>
              </a:solidFill>
            </a:endParaRPr>
          </a:p>
        </p:txBody>
      </p:sp>
    </p:spTree>
    <p:extLst>
      <p:ext uri="{BB962C8B-B14F-4D97-AF65-F5344CB8AC3E}">
        <p14:creationId xmlns:p14="http://schemas.microsoft.com/office/powerpoint/2010/main" val="97293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1059653-FA79-B394-4C38-F945AE0B8B2C}"/>
              </a:ext>
            </a:extLst>
          </p:cNvPr>
          <p:cNvSpPr>
            <a:spLocks noGrp="1"/>
          </p:cNvSpPr>
          <p:nvPr>
            <p:ph type="title"/>
          </p:nvPr>
        </p:nvSpPr>
        <p:spPr/>
        <p:txBody>
          <a:bodyPr/>
          <a:lstStyle/>
          <a:p>
            <a:r>
              <a:rPr lang="vi-VN"/>
              <a:t>Các nghiên cứu liên quan</a:t>
            </a:r>
            <a:endParaRPr lang="en-US"/>
          </a:p>
        </p:txBody>
      </p:sp>
      <p:sp>
        <p:nvSpPr>
          <p:cNvPr id="3" name="Chỗ dành sẵn cho Nội dung 2">
            <a:extLst>
              <a:ext uri="{FF2B5EF4-FFF2-40B4-BE49-F238E27FC236}">
                <a16:creationId xmlns:a16="http://schemas.microsoft.com/office/drawing/2014/main" id="{B45A5162-4CA5-8474-36C8-168CDFA0FED4}"/>
              </a:ext>
            </a:extLst>
          </p:cNvPr>
          <p:cNvSpPr>
            <a:spLocks noGrp="1"/>
          </p:cNvSpPr>
          <p:nvPr>
            <p:ph idx="1"/>
          </p:nvPr>
        </p:nvSpPr>
        <p:spPr>
          <a:xfrm>
            <a:off x="1069848" y="2093976"/>
            <a:ext cx="10058400" cy="4476037"/>
          </a:xfrm>
        </p:spPr>
        <p:txBody>
          <a:bodyPr>
            <a:normAutofit lnSpcReduction="10000"/>
          </a:bodyPr>
          <a:lstStyle/>
          <a:p>
            <a:r>
              <a:rPr lang="en-US" sz="3200" b="1"/>
              <a:t>Nhận diện cử chỉ tay với Mediapipe</a:t>
            </a:r>
            <a:endParaRPr lang="vi-VN" sz="3200" b="1"/>
          </a:p>
          <a:p>
            <a:pPr marL="0" indent="0">
              <a:buNone/>
            </a:pPr>
            <a:endParaRPr lang="vi-VN" sz="3200" b="1"/>
          </a:p>
          <a:p>
            <a:r>
              <a:rPr lang="en-US" sz="3200" b="1"/>
              <a:t>Nhận diện giọng nói</a:t>
            </a:r>
            <a:endParaRPr lang="vi-VN" sz="3200" b="1"/>
          </a:p>
          <a:p>
            <a:endParaRPr lang="vi-VN" sz="3200" b="1"/>
          </a:p>
          <a:p>
            <a:r>
              <a:rPr lang="vi-VN" sz="3200" b="1"/>
              <a:t>Giao diện người dùng tương tác (UI/UX)</a:t>
            </a:r>
          </a:p>
          <a:p>
            <a:r>
              <a:rPr lang="vi-VN" sz="3200" b="1"/>
              <a:t>Ứng dụng trong trò chơi tương tác</a:t>
            </a:r>
          </a:p>
          <a:p>
            <a:r>
              <a:rPr lang="en-US" sz="3200" b="1"/>
              <a:t>Ứng dụng trong các hệ thống nhận diện kết hợp (Multi-modal Interaction)</a:t>
            </a:r>
            <a:endParaRPr lang="en-US" sz="3200"/>
          </a:p>
        </p:txBody>
      </p:sp>
      <p:pic>
        <p:nvPicPr>
          <p:cNvPr id="2052" name="Picture 4" descr="MediaPipe: Live ML Solutions và ứng dụng vẽ bằng Hands Gestures">
            <a:extLst>
              <a:ext uri="{FF2B5EF4-FFF2-40B4-BE49-F238E27FC236}">
                <a16:creationId xmlns:a16="http://schemas.microsoft.com/office/drawing/2014/main" id="{4613A8D9-DD99-1C49-4A26-AFA4A2EBF1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9918" y="2645647"/>
            <a:ext cx="4105275" cy="111442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Mách Bạn 3 Ứng Dụng Nhận Dạng Giọng Nói Tốt Nhất Hiện Nay">
            <a:extLst>
              <a:ext uri="{FF2B5EF4-FFF2-40B4-BE49-F238E27FC236}">
                <a16:creationId xmlns:a16="http://schemas.microsoft.com/office/drawing/2014/main" id="{022DEFB0-6C0E-E136-5BA9-21776BBA6F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99364" y="697602"/>
            <a:ext cx="2872025" cy="1789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347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B4EA8E8-675F-E857-3F50-6A83C10E313F}"/>
              </a:ext>
            </a:extLst>
          </p:cNvPr>
          <p:cNvSpPr>
            <a:spLocks noGrp="1"/>
          </p:cNvSpPr>
          <p:nvPr>
            <p:ph type="title"/>
          </p:nvPr>
        </p:nvSpPr>
        <p:spPr/>
        <p:txBody>
          <a:bodyPr/>
          <a:lstStyle/>
          <a:p>
            <a:r>
              <a:rPr lang="vi-VN" sz="5400" b="0" i="0">
                <a:solidFill>
                  <a:srgbClr val="081B3A"/>
                </a:solidFill>
                <a:effectLst/>
                <a:latin typeface="SegoeuiPc"/>
              </a:rPr>
              <a:t>Dữ liệu của mình </a:t>
            </a:r>
            <a:endParaRPr lang="en-US"/>
          </a:p>
        </p:txBody>
      </p:sp>
      <p:sp>
        <p:nvSpPr>
          <p:cNvPr id="3" name="Chỗ dành sẵn cho Nội dung 2">
            <a:extLst>
              <a:ext uri="{FF2B5EF4-FFF2-40B4-BE49-F238E27FC236}">
                <a16:creationId xmlns:a16="http://schemas.microsoft.com/office/drawing/2014/main" id="{3F88D22C-BF12-A42C-870A-80482E8EE14C}"/>
              </a:ext>
            </a:extLst>
          </p:cNvPr>
          <p:cNvSpPr>
            <a:spLocks noGrp="1"/>
          </p:cNvSpPr>
          <p:nvPr>
            <p:ph idx="1"/>
          </p:nvPr>
        </p:nvSpPr>
        <p:spPr>
          <a:xfrm>
            <a:off x="1069848" y="2187124"/>
            <a:ext cx="10058400" cy="3026560"/>
          </a:xfrm>
        </p:spPr>
        <p:txBody>
          <a:bodyPr>
            <a:normAutofit/>
          </a:bodyPr>
          <a:lstStyle/>
          <a:p>
            <a:r>
              <a:rPr lang="vi-VN" sz="2800"/>
              <a:t>1. </a:t>
            </a:r>
            <a:r>
              <a:rPr lang="vi-VN" sz="2800" b="1"/>
              <a:t>Dữ liệu hình ảnh của các cử chỉ trong trò chơi "Đá, Giấy, Kéo“</a:t>
            </a:r>
          </a:p>
          <a:p>
            <a:r>
              <a:rPr lang="en-US" sz="2800"/>
              <a:t>2. </a:t>
            </a:r>
            <a:r>
              <a:rPr lang="en-US" sz="2800" b="1"/>
              <a:t>Dữ liệu nhận diện cử chỉ tay</a:t>
            </a:r>
            <a:endParaRPr lang="vi-VN" sz="2800" b="1"/>
          </a:p>
          <a:p>
            <a:r>
              <a:rPr lang="en-US" sz="2800"/>
              <a:t>3. </a:t>
            </a:r>
            <a:r>
              <a:rPr lang="en-US" sz="2800" b="1"/>
              <a:t>Dữ liệu nhận diện giọng nói</a:t>
            </a:r>
            <a:endParaRPr lang="vi-VN" sz="2800" b="1"/>
          </a:p>
          <a:p>
            <a:r>
              <a:rPr lang="vi-VN" sz="2800"/>
              <a:t>4. </a:t>
            </a:r>
            <a:r>
              <a:rPr lang="vi-VN" sz="2800" b="1"/>
              <a:t>Dữ liệu kết quả của trò chơi</a:t>
            </a:r>
          </a:p>
          <a:p>
            <a:r>
              <a:rPr lang="en-US" sz="2800"/>
              <a:t>5. </a:t>
            </a:r>
            <a:r>
              <a:rPr lang="en-US" sz="2800" b="1"/>
              <a:t>Dữ liệu video từ webcam</a:t>
            </a:r>
            <a:endParaRPr lang="en-US" sz="2800"/>
          </a:p>
        </p:txBody>
      </p:sp>
      <p:pic>
        <p:nvPicPr>
          <p:cNvPr id="1026" name="Picture 2" descr="Hơn 800 Oẳn Tù Tì Hình Minh Họa ảnh, hình chụp &amp; hình ảnh trả phí bản quyền  một lần sẵn có - iStock">
            <a:extLst>
              <a:ext uri="{FF2B5EF4-FFF2-40B4-BE49-F238E27FC236}">
                <a16:creationId xmlns:a16="http://schemas.microsoft.com/office/drawing/2014/main" id="{C5D0FD70-876C-BF44-3420-0C167614E4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5386" y="222504"/>
            <a:ext cx="2143125" cy="196462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ử chỉ bằng ngón tay bạn nên biết trước khi đi du lịch! - Cao Đẳng FPT  Polytechnic">
            <a:extLst>
              <a:ext uri="{FF2B5EF4-FFF2-40B4-BE49-F238E27FC236}">
                <a16:creationId xmlns:a16="http://schemas.microsoft.com/office/drawing/2014/main" id="{41CD852C-E619-84F2-CE4B-B7D4CC050C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9961" y="2897546"/>
            <a:ext cx="2990850" cy="15335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5 CÁCH LUYỆN GIỌNG NÓI CẢM XÚC AI CŨNG CÓ THỂ ÁP DỤNG">
            <a:extLst>
              <a:ext uri="{FF2B5EF4-FFF2-40B4-BE49-F238E27FC236}">
                <a16:creationId xmlns:a16="http://schemas.microsoft.com/office/drawing/2014/main" id="{651B3243-2C88-840D-DF15-1F842AFB75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04672" y="4860758"/>
            <a:ext cx="3894565" cy="177473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ách ghi hình webcam trực tuyến | Clipchamp Blog">
            <a:extLst>
              <a:ext uri="{FF2B5EF4-FFF2-40B4-BE49-F238E27FC236}">
                <a16:creationId xmlns:a16="http://schemas.microsoft.com/office/drawing/2014/main" id="{D0C1D563-7FD6-7499-4389-99E9305DED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3628" y="5124490"/>
            <a:ext cx="3754855"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3622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ABEC63E-349B-D1E5-D2CD-49D91C0C84D7}"/>
              </a:ext>
            </a:extLst>
          </p:cNvPr>
          <p:cNvSpPr>
            <a:spLocks noGrp="1"/>
          </p:cNvSpPr>
          <p:nvPr>
            <p:ph type="title"/>
          </p:nvPr>
        </p:nvSpPr>
        <p:spPr/>
        <p:txBody>
          <a:bodyPr/>
          <a:lstStyle/>
          <a:p>
            <a:r>
              <a:rPr lang="vi-VN" sz="5400">
                <a:solidFill>
                  <a:srgbClr val="081B3A"/>
                </a:solidFill>
                <a:latin typeface="SegoeuiPc"/>
              </a:rPr>
              <a:t>Kết quả đánh giá</a:t>
            </a:r>
            <a:endParaRPr lang="en-US"/>
          </a:p>
        </p:txBody>
      </p:sp>
      <p:sp>
        <p:nvSpPr>
          <p:cNvPr id="3" name="Chỗ dành sẵn cho Nội dung 2">
            <a:extLst>
              <a:ext uri="{FF2B5EF4-FFF2-40B4-BE49-F238E27FC236}">
                <a16:creationId xmlns:a16="http://schemas.microsoft.com/office/drawing/2014/main" id="{9DEA8636-FF4E-1FFF-A982-D1FC223F9611}"/>
              </a:ext>
            </a:extLst>
          </p:cNvPr>
          <p:cNvSpPr>
            <a:spLocks noGrp="1"/>
          </p:cNvSpPr>
          <p:nvPr>
            <p:ph idx="1"/>
          </p:nvPr>
        </p:nvSpPr>
        <p:spPr>
          <a:xfrm>
            <a:off x="1069848" y="2121408"/>
            <a:ext cx="10058400" cy="4251960"/>
          </a:xfrm>
        </p:spPr>
        <p:txBody>
          <a:bodyPr>
            <a:normAutofit/>
          </a:bodyPr>
          <a:lstStyle/>
          <a:p>
            <a:r>
              <a:rPr lang="en-US" sz="2800"/>
              <a:t>1. </a:t>
            </a:r>
            <a:r>
              <a:rPr lang="en-US" sz="2800" b="1"/>
              <a:t>Chức năng nhận diện cử chỉ tay</a:t>
            </a:r>
            <a:endParaRPr lang="vi-VN" sz="2800" b="1"/>
          </a:p>
          <a:p>
            <a:pPr lvl="1"/>
            <a:r>
              <a:rPr lang="en-US" sz="2400"/>
              <a:t>Độ chính xác</a:t>
            </a:r>
            <a:endParaRPr lang="vi-VN" sz="2400" b="1"/>
          </a:p>
          <a:p>
            <a:pPr lvl="1"/>
            <a:r>
              <a:rPr lang="en-US" sz="2400"/>
              <a:t>Tốc độ nhận diện</a:t>
            </a:r>
            <a:endParaRPr lang="vi-VN" sz="2400" b="1"/>
          </a:p>
          <a:p>
            <a:r>
              <a:rPr lang="en-US" sz="2800"/>
              <a:t>2. </a:t>
            </a:r>
            <a:r>
              <a:rPr lang="en-US" sz="2800" b="1"/>
              <a:t>Chức năng nhận diện giọng nói</a:t>
            </a:r>
            <a:endParaRPr lang="vi-VN" sz="2800" b="1"/>
          </a:p>
          <a:p>
            <a:pPr lvl="1"/>
            <a:r>
              <a:rPr lang="en-US" sz="2400" b="1"/>
              <a:t>Độ chính xác trong nhận diện giọng nói</a:t>
            </a:r>
            <a:endParaRPr lang="vi-VN" sz="2400" b="1"/>
          </a:p>
          <a:p>
            <a:pPr lvl="1"/>
            <a:r>
              <a:rPr lang="en-US" sz="2400"/>
              <a:t>Tốc độ nhận diện giọng nói</a:t>
            </a:r>
            <a:endParaRPr lang="vi-VN" sz="2400"/>
          </a:p>
          <a:p>
            <a:r>
              <a:rPr lang="en-US" sz="2800"/>
              <a:t>3. </a:t>
            </a:r>
            <a:r>
              <a:rPr lang="en-US" sz="2800" b="1"/>
              <a:t>Chức năng hiển thị và xử lý hình ảnh</a:t>
            </a:r>
            <a:endParaRPr lang="vi-VN" sz="2800" b="1"/>
          </a:p>
          <a:p>
            <a:pPr lvl="1"/>
            <a:r>
              <a:rPr lang="en-US" sz="2400"/>
              <a:t>Hiển thị kết quả</a:t>
            </a:r>
            <a:endParaRPr lang="vi-VN" sz="2400"/>
          </a:p>
          <a:p>
            <a:pPr lvl="1"/>
            <a:r>
              <a:rPr lang="en-US" sz="2400"/>
              <a:t>Tính trực quan</a:t>
            </a:r>
            <a:endParaRPr lang="vi-VN" sz="2400"/>
          </a:p>
          <a:p>
            <a:endParaRPr lang="vi-VN" b="1"/>
          </a:p>
        </p:txBody>
      </p:sp>
      <p:pic>
        <p:nvPicPr>
          <p:cNvPr id="2050" name="Picture 2" descr="Nhận diện cử chỉ tay (Hand gesture recognition) trong ROS">
            <a:extLst>
              <a:ext uri="{FF2B5EF4-FFF2-40B4-BE49-F238E27FC236}">
                <a16:creationId xmlns:a16="http://schemas.microsoft.com/office/drawing/2014/main" id="{FBC5EAE7-8C31-DBF7-A351-A798F4CE76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46708" y="484632"/>
            <a:ext cx="2847975" cy="195376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ác ứng dụng của công nghệ nhận dạng giọng nói - Luci">
            <a:extLst>
              <a:ext uri="{FF2B5EF4-FFF2-40B4-BE49-F238E27FC236}">
                <a16:creationId xmlns:a16="http://schemas.microsoft.com/office/drawing/2014/main" id="{89B6C77E-0890-C6E5-22ED-6D8684F513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13382" y="3360821"/>
            <a:ext cx="2714625" cy="1685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5121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B0B956C-9BC7-FEE1-D4B2-0A429673F9D5}"/>
              </a:ext>
            </a:extLst>
          </p:cNvPr>
          <p:cNvSpPr>
            <a:spLocks noGrp="1"/>
          </p:cNvSpPr>
          <p:nvPr>
            <p:ph type="title"/>
          </p:nvPr>
        </p:nvSpPr>
        <p:spPr/>
        <p:txBody>
          <a:bodyPr/>
          <a:lstStyle/>
          <a:p>
            <a:r>
              <a:rPr lang="vi-VN" sz="5400">
                <a:solidFill>
                  <a:srgbClr val="081B3A"/>
                </a:solidFill>
                <a:latin typeface="SegoeuiPc"/>
              </a:rPr>
              <a:t>Kết quả đánh giá</a:t>
            </a:r>
            <a:endParaRPr lang="en-US"/>
          </a:p>
        </p:txBody>
      </p:sp>
      <p:sp>
        <p:nvSpPr>
          <p:cNvPr id="3" name="Chỗ dành sẵn cho Nội dung 2">
            <a:extLst>
              <a:ext uri="{FF2B5EF4-FFF2-40B4-BE49-F238E27FC236}">
                <a16:creationId xmlns:a16="http://schemas.microsoft.com/office/drawing/2014/main" id="{A93C3BC2-BDF1-24A4-22A3-E078721A13D3}"/>
              </a:ext>
            </a:extLst>
          </p:cNvPr>
          <p:cNvSpPr>
            <a:spLocks noGrp="1"/>
          </p:cNvSpPr>
          <p:nvPr>
            <p:ph idx="1"/>
          </p:nvPr>
        </p:nvSpPr>
        <p:spPr/>
        <p:txBody>
          <a:bodyPr>
            <a:normAutofit/>
          </a:bodyPr>
          <a:lstStyle/>
          <a:p>
            <a:r>
              <a:rPr lang="en-US" sz="2800"/>
              <a:t>4. </a:t>
            </a:r>
            <a:r>
              <a:rPr lang="en-US" sz="2800" b="1"/>
              <a:t>Chức năng so sánh kết quả</a:t>
            </a:r>
            <a:endParaRPr lang="vi-VN" sz="2800" b="1"/>
          </a:p>
          <a:p>
            <a:pPr lvl="1"/>
            <a:r>
              <a:rPr lang="en-US" sz="2400"/>
              <a:t>Độ chính xác trong tính toán kết quả</a:t>
            </a:r>
            <a:endParaRPr lang="vi-VN" sz="2400" b="1"/>
          </a:p>
          <a:p>
            <a:pPr lvl="1"/>
            <a:r>
              <a:rPr lang="en-US" sz="2400"/>
              <a:t>Khả năng xử lý lỗi</a:t>
            </a:r>
            <a:endParaRPr lang="vi-VN" sz="2400" b="1"/>
          </a:p>
          <a:p>
            <a:r>
              <a:rPr lang="en-US" sz="2800" b="1"/>
              <a:t>5. Tính ổn định và khả năng mở rộng</a:t>
            </a:r>
            <a:endParaRPr lang="vi-VN" sz="2800" b="1"/>
          </a:p>
          <a:p>
            <a:pPr lvl="1"/>
            <a:r>
              <a:rPr lang="en-US" sz="2400"/>
              <a:t>Ổn định</a:t>
            </a:r>
            <a:endParaRPr lang="vi-VN" sz="2400" b="1"/>
          </a:p>
          <a:p>
            <a:pPr lvl="1"/>
            <a:r>
              <a:rPr lang="en-US" sz="2400"/>
              <a:t>Khả năng mở rộng</a:t>
            </a:r>
            <a:endParaRPr lang="en-US" sz="2400" b="1"/>
          </a:p>
          <a:p>
            <a:r>
              <a:rPr lang="en-US" sz="2800"/>
              <a:t>6. </a:t>
            </a:r>
            <a:r>
              <a:rPr lang="en-US" sz="2800" b="1"/>
              <a:t>Tính linh hoạt và dễ sử dụng</a:t>
            </a:r>
            <a:endParaRPr lang="vi-VN" sz="2800" b="1"/>
          </a:p>
          <a:p>
            <a:pPr lvl="1"/>
            <a:r>
              <a:rPr lang="en-US" sz="2400"/>
              <a:t>Linh hoạt</a:t>
            </a:r>
            <a:endParaRPr lang="vi-VN" sz="2400"/>
          </a:p>
          <a:p>
            <a:pPr lvl="1"/>
            <a:r>
              <a:rPr lang="en-US" sz="2400"/>
              <a:t>Dễ sử dụng</a:t>
            </a:r>
          </a:p>
        </p:txBody>
      </p:sp>
    </p:spTree>
    <p:extLst>
      <p:ext uri="{BB962C8B-B14F-4D97-AF65-F5344CB8AC3E}">
        <p14:creationId xmlns:p14="http://schemas.microsoft.com/office/powerpoint/2010/main" val="2707684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16DCCD5-B23A-3A10-5C71-EF38A8B5828D}"/>
              </a:ext>
            </a:extLst>
          </p:cNvPr>
          <p:cNvSpPr>
            <a:spLocks noGrp="1"/>
          </p:cNvSpPr>
          <p:nvPr>
            <p:ph type="title"/>
          </p:nvPr>
        </p:nvSpPr>
        <p:spPr/>
        <p:txBody>
          <a:bodyPr/>
          <a:lstStyle/>
          <a:p>
            <a:r>
              <a:rPr lang="vi-VN" sz="5400" b="0" i="0">
                <a:solidFill>
                  <a:srgbClr val="081B3A"/>
                </a:solidFill>
                <a:effectLst/>
                <a:latin typeface="SegoeuiPc"/>
              </a:rPr>
              <a:t>Tương lai</a:t>
            </a:r>
            <a:endParaRPr lang="en-US"/>
          </a:p>
        </p:txBody>
      </p:sp>
      <p:sp>
        <p:nvSpPr>
          <p:cNvPr id="3" name="Chỗ dành sẵn cho Nội dung 2">
            <a:extLst>
              <a:ext uri="{FF2B5EF4-FFF2-40B4-BE49-F238E27FC236}">
                <a16:creationId xmlns:a16="http://schemas.microsoft.com/office/drawing/2014/main" id="{EA7F7068-BC64-5B2B-68C7-47FD47C10931}"/>
              </a:ext>
            </a:extLst>
          </p:cNvPr>
          <p:cNvSpPr>
            <a:spLocks noGrp="1"/>
          </p:cNvSpPr>
          <p:nvPr>
            <p:ph idx="1"/>
          </p:nvPr>
        </p:nvSpPr>
        <p:spPr>
          <a:xfrm>
            <a:off x="1069848" y="2121407"/>
            <a:ext cx="10058400" cy="4328553"/>
          </a:xfrm>
        </p:spPr>
        <p:txBody>
          <a:bodyPr/>
          <a:lstStyle/>
          <a:p>
            <a:r>
              <a:rPr lang="en-US" sz="2400" b="1"/>
              <a:t>1. Ứng dụng Trí Tuệ Nhân Tạo (AI) và Học Máy (Machine Learning)</a:t>
            </a:r>
            <a:endParaRPr lang="vi-VN" sz="2400" b="1"/>
          </a:p>
          <a:p>
            <a:r>
              <a:rPr lang="vi-VN" sz="2400" b="1"/>
              <a:t>2. Tăng cường tương tác người dùng (User Interaction)</a:t>
            </a:r>
          </a:p>
          <a:p>
            <a:r>
              <a:rPr lang="vi-VN" sz="2400" b="1"/>
              <a:t>3. Mở rộng khả năng nhận diện đa dạng hơn</a:t>
            </a:r>
          </a:p>
          <a:p>
            <a:r>
              <a:rPr lang="en-US" sz="2400" b="1"/>
              <a:t>4. Tích hợp các công nghệ khác</a:t>
            </a:r>
          </a:p>
          <a:p>
            <a:r>
              <a:rPr lang="vi-VN" sz="2400" b="1"/>
              <a:t>5. Chơi game xã hội và kết nối trực tuyến</a:t>
            </a:r>
          </a:p>
          <a:p>
            <a:r>
              <a:rPr lang="en-US" sz="2400" b="1"/>
              <a:t>6. Ứng dụng trong giáo dục và huấn luyện</a:t>
            </a:r>
          </a:p>
          <a:p>
            <a:r>
              <a:rPr lang="en-US" sz="2400" b="1"/>
              <a:t>7. Kết hợp với các công nghệ AI tiên tiến khác</a:t>
            </a:r>
          </a:p>
          <a:p>
            <a:endParaRPr lang="vi-VN" b="1"/>
          </a:p>
        </p:txBody>
      </p:sp>
      <p:pic>
        <p:nvPicPr>
          <p:cNvPr id="3074" name="Picture 2" descr="Trí tuệ nhân tạo (AI) và Machine Learning (ML) - Công ty Tư vấn Quản lý OCD">
            <a:extLst>
              <a:ext uri="{FF2B5EF4-FFF2-40B4-BE49-F238E27FC236}">
                <a16:creationId xmlns:a16="http://schemas.microsoft.com/office/drawing/2014/main" id="{2C03C8B2-327F-B519-4EB7-1A872955F6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7085" y="-13715"/>
            <a:ext cx="3982631" cy="210769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nteraction trong website là gì ? - w3seo">
            <a:extLst>
              <a:ext uri="{FF2B5EF4-FFF2-40B4-BE49-F238E27FC236}">
                <a16:creationId xmlns:a16="http://schemas.microsoft.com/office/drawing/2014/main" id="{67D956AB-5060-1206-8C64-142C8300B5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86875" y="2613795"/>
            <a:ext cx="2905125" cy="157162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Tích hợp hệ thống là gì? Tổng quan về tích hợp hệ thống">
            <a:extLst>
              <a:ext uri="{FF2B5EF4-FFF2-40B4-BE49-F238E27FC236}">
                <a16:creationId xmlns:a16="http://schemas.microsoft.com/office/drawing/2014/main" id="{5CAAA913-5B03-5810-DDB7-7F2FD8CC69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02777" y="4447837"/>
            <a:ext cx="3400465" cy="2262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3830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Kiểu vân gỗ">
  <a:themeElements>
    <a:clrScheme name="Kiểu vân gỗ">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Kiểu vân gỗ">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Kiểu vân gỗ">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TM03090434[[fn=Kiểu vân gỗ]]</Template>
  <TotalTime>30</TotalTime>
  <Words>440</Words>
  <Application>Microsoft Office PowerPoint</Application>
  <PresentationFormat>Màn hình rộng</PresentationFormat>
  <Paragraphs>58</Paragraphs>
  <Slides>10</Slides>
  <Notes>0</Notes>
  <HiddenSlides>0</HiddenSlides>
  <MMClips>0</MMClips>
  <ScaleCrop>false</ScaleCrop>
  <HeadingPairs>
    <vt:vector size="6" baseType="variant">
      <vt:variant>
        <vt:lpstr>Phông được Dùng</vt:lpstr>
      </vt:variant>
      <vt:variant>
        <vt:i4>6</vt:i4>
      </vt:variant>
      <vt:variant>
        <vt:lpstr>Chủ đề</vt:lpstr>
      </vt:variant>
      <vt:variant>
        <vt:i4>1</vt:i4>
      </vt:variant>
      <vt:variant>
        <vt:lpstr>Tiêu đề Bản chiếu</vt:lpstr>
      </vt:variant>
      <vt:variant>
        <vt:i4>10</vt:i4>
      </vt:variant>
    </vt:vector>
  </HeadingPairs>
  <TitlesOfParts>
    <vt:vector size="17" baseType="lpstr">
      <vt:lpstr>Arial</vt:lpstr>
      <vt:lpstr>Rockwell</vt:lpstr>
      <vt:lpstr>Rockwell Condensed</vt:lpstr>
      <vt:lpstr>SegoeuiPc</vt:lpstr>
      <vt:lpstr>Times New Roman</vt:lpstr>
      <vt:lpstr>Wingdings</vt:lpstr>
      <vt:lpstr>Kiểu vân gỗ</vt:lpstr>
      <vt:lpstr>Trí tuệ nhân tạo</vt:lpstr>
      <vt:lpstr>Nhóm 7</vt:lpstr>
      <vt:lpstr>Nội dung</vt:lpstr>
      <vt:lpstr>Đặt vấn đề</vt:lpstr>
      <vt:lpstr>Các nghiên cứu liên quan</vt:lpstr>
      <vt:lpstr>Dữ liệu của mình </vt:lpstr>
      <vt:lpstr>Kết quả đánh giá</vt:lpstr>
      <vt:lpstr>Kết quả đánh giá</vt:lpstr>
      <vt:lpstr>Tương lai</vt:lpstr>
      <vt:lpstr>Bản trình bày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Anh Đức</dc:creator>
  <cp:lastModifiedBy>Anh Đức</cp:lastModifiedBy>
  <cp:revision>2</cp:revision>
  <dcterms:created xsi:type="dcterms:W3CDTF">2025-03-04T16:35:57Z</dcterms:created>
  <dcterms:modified xsi:type="dcterms:W3CDTF">2025-03-05T01:13:14Z</dcterms:modified>
</cp:coreProperties>
</file>