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82" r:id="rId3"/>
    <p:sldId id="279" r:id="rId4"/>
    <p:sldId id="283" r:id="rId5"/>
    <p:sldId id="281" r:id="rId6"/>
    <p:sldId id="270" r:id="rId7"/>
    <p:sldId id="271" r:id="rId8"/>
    <p:sldId id="272" r:id="rId9"/>
    <p:sldId id="273" r:id="rId10"/>
    <p:sldId id="274" r:id="rId11"/>
    <p:sldId id="275" r:id="rId12"/>
    <p:sldId id="260" r:id="rId13"/>
    <p:sldId id="257"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1F6C1-C973-4F1F-92EE-AF2BB4FE6616}" v="21" dt="2025-04-30T00:47:23.125"/>
    <p1510:client id="{611A5EE7-913C-4136-9425-FBE7D3E93282}" v="1" dt="2025-04-30T20:50:53.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3879" autoAdjust="0"/>
  </p:normalViewPr>
  <p:slideViewPr>
    <p:cSldViewPr snapToGrid="0">
      <p:cViewPr varScale="1">
        <p:scale>
          <a:sx n="92" d="100"/>
          <a:sy n="92" d="100"/>
        </p:scale>
        <p:origin x="7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Swartz" userId="fa5fbd6ce30e021b" providerId="LiveId" clId="{08E1F6C1-C973-4F1F-92EE-AF2BB4FE6616}"/>
    <pc:docChg chg="undo custSel addSld delSld modSld">
      <pc:chgData name="Steve Swartz" userId="fa5fbd6ce30e021b" providerId="LiveId" clId="{08E1F6C1-C973-4F1F-92EE-AF2BB4FE6616}" dt="2025-04-30T00:47:23.124" v="267"/>
      <pc:docMkLst>
        <pc:docMk/>
      </pc:docMkLst>
      <pc:sldChg chg="del">
        <pc:chgData name="Steve Swartz" userId="fa5fbd6ce30e021b" providerId="LiveId" clId="{08E1F6C1-C973-4F1F-92EE-AF2BB4FE6616}" dt="2025-04-29T17:47:57.130" v="0" actId="47"/>
        <pc:sldMkLst>
          <pc:docMk/>
          <pc:sldMk cId="2829747970" sldId="256"/>
        </pc:sldMkLst>
      </pc:sldChg>
      <pc:sldChg chg="del">
        <pc:chgData name="Steve Swartz" userId="fa5fbd6ce30e021b" providerId="LiveId" clId="{08E1F6C1-C973-4F1F-92EE-AF2BB4FE6616}" dt="2025-04-29T17:53:45.354" v="149" actId="2696"/>
        <pc:sldMkLst>
          <pc:docMk/>
          <pc:sldMk cId="1442490525" sldId="257"/>
        </pc:sldMkLst>
      </pc:sldChg>
      <pc:sldChg chg="add del mod modShow">
        <pc:chgData name="Steve Swartz" userId="fa5fbd6ce30e021b" providerId="LiveId" clId="{08E1F6C1-C973-4F1F-92EE-AF2BB4FE6616}" dt="2025-04-29T17:58:13.049" v="249" actId="729"/>
        <pc:sldMkLst>
          <pc:docMk/>
          <pc:sldMk cId="3682714053" sldId="257"/>
        </pc:sldMkLst>
      </pc:sldChg>
      <pc:sldChg chg="del">
        <pc:chgData name="Steve Swartz" userId="fa5fbd6ce30e021b" providerId="LiveId" clId="{08E1F6C1-C973-4F1F-92EE-AF2BB4FE6616}" dt="2025-04-29T17:53:45.354" v="149" actId="2696"/>
        <pc:sldMkLst>
          <pc:docMk/>
          <pc:sldMk cId="1866325147" sldId="258"/>
        </pc:sldMkLst>
      </pc:sldChg>
      <pc:sldChg chg="add mod modShow">
        <pc:chgData name="Steve Swartz" userId="fa5fbd6ce30e021b" providerId="LiveId" clId="{08E1F6C1-C973-4F1F-92EE-AF2BB4FE6616}" dt="2025-04-29T17:58:13.049" v="249" actId="729"/>
        <pc:sldMkLst>
          <pc:docMk/>
          <pc:sldMk cId="3931126852" sldId="258"/>
        </pc:sldMkLst>
      </pc:sldChg>
      <pc:sldChg chg="addSp delSp modSp new mod setBg modClrScheme chgLayout">
        <pc:chgData name="Steve Swartz" userId="fa5fbd6ce30e021b" providerId="LiveId" clId="{08E1F6C1-C973-4F1F-92EE-AF2BB4FE6616}" dt="2025-04-29T17:51:01.092" v="139" actId="20577"/>
        <pc:sldMkLst>
          <pc:docMk/>
          <pc:sldMk cId="2114304695" sldId="259"/>
        </pc:sldMkLst>
        <pc:spChg chg="del mod ord">
          <ac:chgData name="Steve Swartz" userId="fa5fbd6ce30e021b" providerId="LiveId" clId="{08E1F6C1-C973-4F1F-92EE-AF2BB4FE6616}" dt="2025-04-29T17:48:27.222" v="3" actId="700"/>
          <ac:spMkLst>
            <pc:docMk/>
            <pc:sldMk cId="2114304695" sldId="259"/>
            <ac:spMk id="2" creationId="{EBAC661C-FE12-12A3-CA0E-BE6108F1CA57}"/>
          </ac:spMkLst>
        </pc:spChg>
        <pc:spChg chg="del mod ord">
          <ac:chgData name="Steve Swartz" userId="fa5fbd6ce30e021b" providerId="LiveId" clId="{08E1F6C1-C973-4F1F-92EE-AF2BB4FE6616}" dt="2025-04-29T17:48:27.222" v="3" actId="700"/>
          <ac:spMkLst>
            <pc:docMk/>
            <pc:sldMk cId="2114304695" sldId="259"/>
            <ac:spMk id="3" creationId="{1882623E-6E07-6405-7AF5-FFC9F8F20067}"/>
          </ac:spMkLst>
        </pc:spChg>
        <pc:spChg chg="del">
          <ac:chgData name="Steve Swartz" userId="fa5fbd6ce30e021b" providerId="LiveId" clId="{08E1F6C1-C973-4F1F-92EE-AF2BB4FE6616}" dt="2025-04-29T17:48:27.222" v="3" actId="700"/>
          <ac:spMkLst>
            <pc:docMk/>
            <pc:sldMk cId="2114304695" sldId="259"/>
            <ac:spMk id="4" creationId="{6B52CDBB-A7E9-7E0F-BCF1-1E6371999E2D}"/>
          </ac:spMkLst>
        </pc:spChg>
        <pc:spChg chg="add mod ord">
          <ac:chgData name="Steve Swartz" userId="fa5fbd6ce30e021b" providerId="LiveId" clId="{08E1F6C1-C973-4F1F-92EE-AF2BB4FE6616}" dt="2025-04-29T17:50:51.735" v="138" actId="20577"/>
          <ac:spMkLst>
            <pc:docMk/>
            <pc:sldMk cId="2114304695" sldId="259"/>
            <ac:spMk id="5" creationId="{E08AAC93-E29F-B998-117C-855A0950F88F}"/>
          </ac:spMkLst>
        </pc:spChg>
        <pc:spChg chg="add mod ord">
          <ac:chgData name="Steve Swartz" userId="fa5fbd6ce30e021b" providerId="LiveId" clId="{08E1F6C1-C973-4F1F-92EE-AF2BB4FE6616}" dt="2025-04-29T17:51:01.092" v="139" actId="20577"/>
          <ac:spMkLst>
            <pc:docMk/>
            <pc:sldMk cId="2114304695" sldId="259"/>
            <ac:spMk id="6" creationId="{0B40E023-5541-8512-63C9-E888C2287847}"/>
          </ac:spMkLst>
        </pc:spChg>
        <pc:spChg chg="add del">
          <ac:chgData name="Steve Swartz" userId="fa5fbd6ce30e021b" providerId="LiveId" clId="{08E1F6C1-C973-4F1F-92EE-AF2BB4FE6616}" dt="2025-04-29T17:48:41.045" v="5" actId="26606"/>
          <ac:spMkLst>
            <pc:docMk/>
            <pc:sldMk cId="2114304695" sldId="259"/>
            <ac:spMk id="11" creationId="{3677BAFB-3BD3-41BB-9107-FAE224AE21C4}"/>
          </ac:spMkLst>
        </pc:spChg>
        <pc:spChg chg="add del">
          <ac:chgData name="Steve Swartz" userId="fa5fbd6ce30e021b" providerId="LiveId" clId="{08E1F6C1-C973-4F1F-92EE-AF2BB4FE6616}" dt="2025-04-29T17:48:41.045" v="5" actId="26606"/>
          <ac:spMkLst>
            <pc:docMk/>
            <pc:sldMk cId="2114304695" sldId="259"/>
            <ac:spMk id="13" creationId="{E6823A9B-C188-42D4-847C-3AD928DB145C}"/>
          </ac:spMkLst>
        </pc:spChg>
        <pc:spChg chg="add del">
          <ac:chgData name="Steve Swartz" userId="fa5fbd6ce30e021b" providerId="LiveId" clId="{08E1F6C1-C973-4F1F-92EE-AF2BB4FE6616}" dt="2025-04-29T17:48:41.045" v="5" actId="26606"/>
          <ac:spMkLst>
            <pc:docMk/>
            <pc:sldMk cId="2114304695" sldId="259"/>
            <ac:spMk id="15" creationId="{34B557F3-1A0C-4749-A6DB-EAC082DF390B}"/>
          </ac:spMkLst>
        </pc:spChg>
        <pc:spChg chg="add del">
          <ac:chgData name="Steve Swartz" userId="fa5fbd6ce30e021b" providerId="LiveId" clId="{08E1F6C1-C973-4F1F-92EE-AF2BB4FE6616}" dt="2025-04-29T17:48:41.045" v="5" actId="26606"/>
          <ac:spMkLst>
            <pc:docMk/>
            <pc:sldMk cId="2114304695" sldId="259"/>
            <ac:spMk id="17" creationId="{55D55AA6-3751-494F-868A-DCEDC5CE82BF}"/>
          </ac:spMkLst>
        </pc:spChg>
        <pc:spChg chg="add del">
          <ac:chgData name="Steve Swartz" userId="fa5fbd6ce30e021b" providerId="LiveId" clId="{08E1F6C1-C973-4F1F-92EE-AF2BB4FE6616}" dt="2025-04-29T17:48:41.045" v="5" actId="26606"/>
          <ac:spMkLst>
            <pc:docMk/>
            <pc:sldMk cId="2114304695" sldId="259"/>
            <ac:spMk id="19" creationId="{4D4C00DC-4DC6-4CD2-9E31-F17E6CEBC5A6}"/>
          </ac:spMkLst>
        </pc:spChg>
        <pc:spChg chg="add del">
          <ac:chgData name="Steve Swartz" userId="fa5fbd6ce30e021b" providerId="LiveId" clId="{08E1F6C1-C973-4F1F-92EE-AF2BB4FE6616}" dt="2025-04-29T17:48:41.045" v="5" actId="26606"/>
          <ac:spMkLst>
            <pc:docMk/>
            <pc:sldMk cId="2114304695" sldId="259"/>
            <ac:spMk id="21" creationId="{D82AB1B2-7970-42CF-8BF5-567C69E9FFFB}"/>
          </ac:spMkLst>
        </pc:spChg>
        <pc:spChg chg="add del">
          <ac:chgData name="Steve Swartz" userId="fa5fbd6ce30e021b" providerId="LiveId" clId="{08E1F6C1-C973-4F1F-92EE-AF2BB4FE6616}" dt="2025-04-29T17:48:41.045" v="5" actId="26606"/>
          <ac:spMkLst>
            <pc:docMk/>
            <pc:sldMk cId="2114304695" sldId="259"/>
            <ac:spMk id="27" creationId="{C10FB9CA-E7FA-462C-B537-F1224ED1ACF4}"/>
          </ac:spMkLst>
        </pc:spChg>
        <pc:spChg chg="add del">
          <ac:chgData name="Steve Swartz" userId="fa5fbd6ce30e021b" providerId="LiveId" clId="{08E1F6C1-C973-4F1F-92EE-AF2BB4FE6616}" dt="2025-04-29T17:48:41.045" v="5" actId="26606"/>
          <ac:spMkLst>
            <pc:docMk/>
            <pc:sldMk cId="2114304695" sldId="259"/>
            <ac:spMk id="29" creationId="{D8469AE7-A75B-4F37-850B-EF5974ABED2C}"/>
          </ac:spMkLst>
        </pc:spChg>
      </pc:sldChg>
      <pc:sldChg chg="del">
        <pc:chgData name="Steve Swartz" userId="fa5fbd6ce30e021b" providerId="LiveId" clId="{08E1F6C1-C973-4F1F-92EE-AF2BB4FE6616}" dt="2025-04-29T17:47:58.392" v="1" actId="47"/>
        <pc:sldMkLst>
          <pc:docMk/>
          <pc:sldMk cId="3792406271" sldId="259"/>
        </pc:sldMkLst>
      </pc:sldChg>
      <pc:sldChg chg="addSp modSp add">
        <pc:chgData name="Steve Swartz" userId="fa5fbd6ce30e021b" providerId="LiveId" clId="{08E1F6C1-C973-4F1F-92EE-AF2BB4FE6616}" dt="2025-04-29T17:53:30.592" v="148" actId="12788"/>
        <pc:sldMkLst>
          <pc:docMk/>
          <pc:sldMk cId="2073332520" sldId="260"/>
        </pc:sldMkLst>
        <pc:spChg chg="mod">
          <ac:chgData name="Steve Swartz" userId="fa5fbd6ce30e021b" providerId="LiveId" clId="{08E1F6C1-C973-4F1F-92EE-AF2BB4FE6616}" dt="2025-04-29T17:53:30.592" v="148" actId="12788"/>
          <ac:spMkLst>
            <pc:docMk/>
            <pc:sldMk cId="2073332520" sldId="260"/>
            <ac:spMk id="5" creationId="{CA931895-9D28-7A03-C328-13DF45BC241E}"/>
          </ac:spMkLst>
        </pc:spChg>
        <pc:spChg chg="mod">
          <ac:chgData name="Steve Swartz" userId="fa5fbd6ce30e021b" providerId="LiveId" clId="{08E1F6C1-C973-4F1F-92EE-AF2BB4FE6616}" dt="2025-04-29T17:53:30.592" v="148" actId="12788"/>
          <ac:spMkLst>
            <pc:docMk/>
            <pc:sldMk cId="2073332520" sldId="260"/>
            <ac:spMk id="6" creationId="{C1FCA5FD-646B-D8F5-BC66-2D572C6DD874}"/>
          </ac:spMkLst>
        </pc:spChg>
        <pc:picChg chg="add mod">
          <ac:chgData name="Steve Swartz" userId="fa5fbd6ce30e021b" providerId="LiveId" clId="{08E1F6C1-C973-4F1F-92EE-AF2BB4FE6616}" dt="2025-04-29T17:53:30.592" v="148" actId="12788"/>
          <ac:picMkLst>
            <pc:docMk/>
            <pc:sldMk cId="2073332520" sldId="260"/>
            <ac:picMk id="1026" creationId="{4FF44E88-63CC-E0E6-F2DB-E1E8A21A0D06}"/>
          </ac:picMkLst>
        </pc:picChg>
      </pc:sldChg>
      <pc:sldChg chg="addSp modSp new mod">
        <pc:chgData name="Steve Swartz" userId="fa5fbd6ce30e021b" providerId="LiveId" clId="{08E1F6C1-C973-4F1F-92EE-AF2BB4FE6616}" dt="2025-04-30T00:46:44.060" v="256" actId="1076"/>
        <pc:sldMkLst>
          <pc:docMk/>
          <pc:sldMk cId="3248046169" sldId="261"/>
        </pc:sldMkLst>
        <pc:spChg chg="mod">
          <ac:chgData name="Steve Swartz" userId="fa5fbd6ce30e021b" providerId="LiveId" clId="{08E1F6C1-C973-4F1F-92EE-AF2BB4FE6616}" dt="2025-04-29T17:53:57.097" v="156" actId="20577"/>
          <ac:spMkLst>
            <pc:docMk/>
            <pc:sldMk cId="3248046169" sldId="261"/>
            <ac:spMk id="2" creationId="{E8035842-AC2E-692D-2CB0-5C524643964C}"/>
          </ac:spMkLst>
        </pc:spChg>
        <pc:spChg chg="add mod">
          <ac:chgData name="Steve Swartz" userId="fa5fbd6ce30e021b" providerId="LiveId" clId="{08E1F6C1-C973-4F1F-92EE-AF2BB4FE6616}" dt="2025-04-30T00:46:44.060" v="256" actId="1076"/>
          <ac:spMkLst>
            <pc:docMk/>
            <pc:sldMk cId="3248046169" sldId="261"/>
            <ac:spMk id="4" creationId="{9A78DF86-24C6-619B-451E-7BD2D5BAC47A}"/>
          </ac:spMkLst>
        </pc:spChg>
      </pc:sldChg>
      <pc:sldChg chg="addSp modSp new mod">
        <pc:chgData name="Steve Swartz" userId="fa5fbd6ce30e021b" providerId="LiveId" clId="{08E1F6C1-C973-4F1F-92EE-AF2BB4FE6616}" dt="2025-04-30T00:46:53.233" v="257"/>
        <pc:sldMkLst>
          <pc:docMk/>
          <pc:sldMk cId="3374893084" sldId="262"/>
        </pc:sldMkLst>
        <pc:spChg chg="mod">
          <ac:chgData name="Steve Swartz" userId="fa5fbd6ce30e021b" providerId="LiveId" clId="{08E1F6C1-C973-4F1F-92EE-AF2BB4FE6616}" dt="2025-04-29T17:54:14.192" v="166" actId="20577"/>
          <ac:spMkLst>
            <pc:docMk/>
            <pc:sldMk cId="3374893084" sldId="262"/>
            <ac:spMk id="2" creationId="{A6314836-6CCB-0800-87F2-F2FB62A2F5DD}"/>
          </ac:spMkLst>
        </pc:spChg>
        <pc:spChg chg="add mod">
          <ac:chgData name="Steve Swartz" userId="fa5fbd6ce30e021b" providerId="LiveId" clId="{08E1F6C1-C973-4F1F-92EE-AF2BB4FE6616}" dt="2025-04-30T00:46:53.233" v="257"/>
          <ac:spMkLst>
            <pc:docMk/>
            <pc:sldMk cId="3374893084" sldId="262"/>
            <ac:spMk id="4" creationId="{F6D81339-640B-2120-501D-186170A1D569}"/>
          </ac:spMkLst>
        </pc:spChg>
      </pc:sldChg>
      <pc:sldChg chg="addSp modSp new mod">
        <pc:chgData name="Steve Swartz" userId="fa5fbd6ce30e021b" providerId="LiveId" clId="{08E1F6C1-C973-4F1F-92EE-AF2BB4FE6616}" dt="2025-04-30T00:46:54.680" v="258"/>
        <pc:sldMkLst>
          <pc:docMk/>
          <pc:sldMk cId="3467556616" sldId="263"/>
        </pc:sldMkLst>
        <pc:spChg chg="mod">
          <ac:chgData name="Steve Swartz" userId="fa5fbd6ce30e021b" providerId="LiveId" clId="{08E1F6C1-C973-4F1F-92EE-AF2BB4FE6616}" dt="2025-04-29T17:54:59.193" v="177" actId="20577"/>
          <ac:spMkLst>
            <pc:docMk/>
            <pc:sldMk cId="3467556616" sldId="263"/>
            <ac:spMk id="2" creationId="{99BFB23F-D52A-C467-FE4E-6B1D91CAF88F}"/>
          </ac:spMkLst>
        </pc:spChg>
        <pc:spChg chg="add mod">
          <ac:chgData name="Steve Swartz" userId="fa5fbd6ce30e021b" providerId="LiveId" clId="{08E1F6C1-C973-4F1F-92EE-AF2BB4FE6616}" dt="2025-04-30T00:46:54.680" v="258"/>
          <ac:spMkLst>
            <pc:docMk/>
            <pc:sldMk cId="3467556616" sldId="263"/>
            <ac:spMk id="4" creationId="{9FD3C948-D4CD-8899-5F6F-639D757D95DC}"/>
          </ac:spMkLst>
        </pc:spChg>
      </pc:sldChg>
      <pc:sldChg chg="addSp modSp new mod">
        <pc:chgData name="Steve Swartz" userId="fa5fbd6ce30e021b" providerId="LiveId" clId="{08E1F6C1-C973-4F1F-92EE-AF2BB4FE6616}" dt="2025-04-30T00:46:56.797" v="259"/>
        <pc:sldMkLst>
          <pc:docMk/>
          <pc:sldMk cId="293938748" sldId="264"/>
        </pc:sldMkLst>
        <pc:spChg chg="mod">
          <ac:chgData name="Steve Swartz" userId="fa5fbd6ce30e021b" providerId="LiveId" clId="{08E1F6C1-C973-4F1F-92EE-AF2BB4FE6616}" dt="2025-04-29T17:55:54.401" v="190" actId="20577"/>
          <ac:spMkLst>
            <pc:docMk/>
            <pc:sldMk cId="293938748" sldId="264"/>
            <ac:spMk id="2" creationId="{E5A5D905-17A3-E78D-3E8D-F67EFA424FE9}"/>
          </ac:spMkLst>
        </pc:spChg>
        <pc:spChg chg="add mod">
          <ac:chgData name="Steve Swartz" userId="fa5fbd6ce30e021b" providerId="LiveId" clId="{08E1F6C1-C973-4F1F-92EE-AF2BB4FE6616}" dt="2025-04-30T00:46:56.797" v="259"/>
          <ac:spMkLst>
            <pc:docMk/>
            <pc:sldMk cId="293938748" sldId="264"/>
            <ac:spMk id="4" creationId="{590D0D0C-C94B-7DA1-7885-5C46E546D7AC}"/>
          </ac:spMkLst>
        </pc:spChg>
      </pc:sldChg>
      <pc:sldChg chg="add del">
        <pc:chgData name="Steve Swartz" userId="fa5fbd6ce30e021b" providerId="LiveId" clId="{08E1F6C1-C973-4F1F-92EE-AF2BB4FE6616}" dt="2025-04-29T17:54:45.162" v="168" actId="47"/>
        <pc:sldMkLst>
          <pc:docMk/>
          <pc:sldMk cId="3071704235" sldId="265"/>
        </pc:sldMkLst>
      </pc:sldChg>
      <pc:sldChg chg="addSp modSp new mod">
        <pc:chgData name="Steve Swartz" userId="fa5fbd6ce30e021b" providerId="LiveId" clId="{08E1F6C1-C973-4F1F-92EE-AF2BB4FE6616}" dt="2025-04-30T00:47:04.604" v="263" actId="20577"/>
        <pc:sldMkLst>
          <pc:docMk/>
          <pc:sldMk cId="4014904213" sldId="265"/>
        </pc:sldMkLst>
        <pc:spChg chg="mod">
          <ac:chgData name="Steve Swartz" userId="fa5fbd6ce30e021b" providerId="LiveId" clId="{08E1F6C1-C973-4F1F-92EE-AF2BB4FE6616}" dt="2025-04-29T17:56:19.431" v="198" actId="20577"/>
          <ac:spMkLst>
            <pc:docMk/>
            <pc:sldMk cId="4014904213" sldId="265"/>
            <ac:spMk id="2" creationId="{76BD9005-92E2-C396-F066-E905FCB00724}"/>
          </ac:spMkLst>
        </pc:spChg>
        <pc:spChg chg="add mod">
          <ac:chgData name="Steve Swartz" userId="fa5fbd6ce30e021b" providerId="LiveId" clId="{08E1F6C1-C973-4F1F-92EE-AF2BB4FE6616}" dt="2025-04-30T00:47:04.604" v="263" actId="20577"/>
          <ac:spMkLst>
            <pc:docMk/>
            <pc:sldMk cId="4014904213" sldId="265"/>
            <ac:spMk id="4" creationId="{A910FAF8-BE86-090B-145E-977C585E43B9}"/>
          </ac:spMkLst>
        </pc:spChg>
      </pc:sldChg>
      <pc:sldChg chg="addSp modSp new mod">
        <pc:chgData name="Steve Swartz" userId="fa5fbd6ce30e021b" providerId="LiveId" clId="{08E1F6C1-C973-4F1F-92EE-AF2BB4FE6616}" dt="2025-04-30T00:47:13.181" v="264"/>
        <pc:sldMkLst>
          <pc:docMk/>
          <pc:sldMk cId="3672255520" sldId="266"/>
        </pc:sldMkLst>
        <pc:spChg chg="mod">
          <ac:chgData name="Steve Swartz" userId="fa5fbd6ce30e021b" providerId="LiveId" clId="{08E1F6C1-C973-4F1F-92EE-AF2BB4FE6616}" dt="2025-04-29T17:56:25.367" v="202" actId="20577"/>
          <ac:spMkLst>
            <pc:docMk/>
            <pc:sldMk cId="3672255520" sldId="266"/>
            <ac:spMk id="2" creationId="{4C5F64E5-7B05-06C5-2BAD-15906F71492C}"/>
          </ac:spMkLst>
        </pc:spChg>
        <pc:spChg chg="add mod">
          <ac:chgData name="Steve Swartz" userId="fa5fbd6ce30e021b" providerId="LiveId" clId="{08E1F6C1-C973-4F1F-92EE-AF2BB4FE6616}" dt="2025-04-30T00:47:13.181" v="264"/>
          <ac:spMkLst>
            <pc:docMk/>
            <pc:sldMk cId="3672255520" sldId="266"/>
            <ac:spMk id="4" creationId="{138C0814-FDB5-BC5C-A332-BDC31B86FA3E}"/>
          </ac:spMkLst>
        </pc:spChg>
      </pc:sldChg>
      <pc:sldChg chg="addSp modSp new mod">
        <pc:chgData name="Steve Swartz" userId="fa5fbd6ce30e021b" providerId="LiveId" clId="{08E1F6C1-C973-4F1F-92EE-AF2BB4FE6616}" dt="2025-04-30T00:47:15.957" v="265"/>
        <pc:sldMkLst>
          <pc:docMk/>
          <pc:sldMk cId="367996804" sldId="267"/>
        </pc:sldMkLst>
        <pc:spChg chg="mod">
          <ac:chgData name="Steve Swartz" userId="fa5fbd6ce30e021b" providerId="LiveId" clId="{08E1F6C1-C973-4F1F-92EE-AF2BB4FE6616}" dt="2025-04-29T17:57:20.092" v="232" actId="20577"/>
          <ac:spMkLst>
            <pc:docMk/>
            <pc:sldMk cId="367996804" sldId="267"/>
            <ac:spMk id="2" creationId="{7B95B9F2-7F85-2BE4-0E69-750F311A523A}"/>
          </ac:spMkLst>
        </pc:spChg>
        <pc:spChg chg="add mod">
          <ac:chgData name="Steve Swartz" userId="fa5fbd6ce30e021b" providerId="LiveId" clId="{08E1F6C1-C973-4F1F-92EE-AF2BB4FE6616}" dt="2025-04-30T00:47:15.957" v="265"/>
          <ac:spMkLst>
            <pc:docMk/>
            <pc:sldMk cId="367996804" sldId="267"/>
            <ac:spMk id="4" creationId="{86D7EAAB-E117-0E96-356C-E3C3424A5C17}"/>
          </ac:spMkLst>
        </pc:spChg>
      </pc:sldChg>
      <pc:sldChg chg="addSp modSp new mod">
        <pc:chgData name="Steve Swartz" userId="fa5fbd6ce30e021b" providerId="LiveId" clId="{08E1F6C1-C973-4F1F-92EE-AF2BB4FE6616}" dt="2025-04-30T00:47:17.805" v="266"/>
        <pc:sldMkLst>
          <pc:docMk/>
          <pc:sldMk cId="701201403" sldId="268"/>
        </pc:sldMkLst>
        <pc:spChg chg="mod">
          <ac:chgData name="Steve Swartz" userId="fa5fbd6ce30e021b" providerId="LiveId" clId="{08E1F6C1-C973-4F1F-92EE-AF2BB4FE6616}" dt="2025-04-29T17:57:34.025" v="240" actId="20577"/>
          <ac:spMkLst>
            <pc:docMk/>
            <pc:sldMk cId="701201403" sldId="268"/>
            <ac:spMk id="2" creationId="{CEAB25EE-6E11-B86E-B9EF-313E7FAB791D}"/>
          </ac:spMkLst>
        </pc:spChg>
        <pc:spChg chg="add mod">
          <ac:chgData name="Steve Swartz" userId="fa5fbd6ce30e021b" providerId="LiveId" clId="{08E1F6C1-C973-4F1F-92EE-AF2BB4FE6616}" dt="2025-04-30T00:47:17.805" v="266"/>
          <ac:spMkLst>
            <pc:docMk/>
            <pc:sldMk cId="701201403" sldId="268"/>
            <ac:spMk id="4" creationId="{1F007838-B626-8770-3DF2-53E4D0DEFEEE}"/>
          </ac:spMkLst>
        </pc:spChg>
      </pc:sldChg>
      <pc:sldChg chg="addSp modSp new mod">
        <pc:chgData name="Steve Swartz" userId="fa5fbd6ce30e021b" providerId="LiveId" clId="{08E1F6C1-C973-4F1F-92EE-AF2BB4FE6616}" dt="2025-04-30T00:47:23.124" v="267"/>
        <pc:sldMkLst>
          <pc:docMk/>
          <pc:sldMk cId="4265348810" sldId="269"/>
        </pc:sldMkLst>
        <pc:spChg chg="mod">
          <ac:chgData name="Steve Swartz" userId="fa5fbd6ce30e021b" providerId="LiveId" clId="{08E1F6C1-C973-4F1F-92EE-AF2BB4FE6616}" dt="2025-04-29T17:57:45.199" v="245" actId="20577"/>
          <ac:spMkLst>
            <pc:docMk/>
            <pc:sldMk cId="4265348810" sldId="269"/>
            <ac:spMk id="2" creationId="{9E6B45E6-120E-2C4D-861A-96D44A89CBC7}"/>
          </ac:spMkLst>
        </pc:spChg>
        <pc:spChg chg="add mod">
          <ac:chgData name="Steve Swartz" userId="fa5fbd6ce30e021b" providerId="LiveId" clId="{08E1F6C1-C973-4F1F-92EE-AF2BB4FE6616}" dt="2025-04-30T00:47:23.124" v="267"/>
          <ac:spMkLst>
            <pc:docMk/>
            <pc:sldMk cId="4265348810" sldId="269"/>
            <ac:spMk id="4" creationId="{93D7153A-DCC9-EBB7-366F-7A626241F935}"/>
          </ac:spMkLst>
        </pc:spChg>
      </pc:sldChg>
      <pc:sldChg chg="new del">
        <pc:chgData name="Steve Swartz" userId="fa5fbd6ce30e021b" providerId="LiveId" clId="{08E1F6C1-C973-4F1F-92EE-AF2BB4FE6616}" dt="2025-04-29T17:57:47.500" v="246" actId="47"/>
        <pc:sldMkLst>
          <pc:docMk/>
          <pc:sldMk cId="141497239" sldId="270"/>
        </pc:sldMkLst>
      </pc:sldChg>
    </pc:docChg>
  </pc:docChgLst>
  <pc:docChgLst>
    <pc:chgData name="Steve Swartz" userId="fa5fbd6ce30e021b" providerId="LiveId" clId="{611A5EE7-913C-4136-9425-FBE7D3E93282}"/>
    <pc:docChg chg="addSld delSld modSld">
      <pc:chgData name="Steve Swartz" userId="fa5fbd6ce30e021b" providerId="LiveId" clId="{611A5EE7-913C-4136-9425-FBE7D3E93282}" dt="2025-04-30T20:51:02.615" v="1" actId="47"/>
      <pc:docMkLst>
        <pc:docMk/>
      </pc:docMkLst>
      <pc:sldChg chg="del">
        <pc:chgData name="Steve Swartz" userId="fa5fbd6ce30e021b" providerId="LiveId" clId="{611A5EE7-913C-4136-9425-FBE7D3E93282}" dt="2025-04-30T20:51:02.615" v="1" actId="47"/>
        <pc:sldMkLst>
          <pc:docMk/>
          <pc:sldMk cId="4014904213" sldId="265"/>
        </pc:sldMkLst>
      </pc:sldChg>
      <pc:sldChg chg="del">
        <pc:chgData name="Steve Swartz" userId="fa5fbd6ce30e021b" providerId="LiveId" clId="{611A5EE7-913C-4136-9425-FBE7D3E93282}" dt="2025-04-30T20:51:02.615" v="1" actId="47"/>
        <pc:sldMkLst>
          <pc:docMk/>
          <pc:sldMk cId="3672255520" sldId="266"/>
        </pc:sldMkLst>
      </pc:sldChg>
      <pc:sldChg chg="del">
        <pc:chgData name="Steve Swartz" userId="fa5fbd6ce30e021b" providerId="LiveId" clId="{611A5EE7-913C-4136-9425-FBE7D3E93282}" dt="2025-04-30T20:51:02.615" v="1" actId="47"/>
        <pc:sldMkLst>
          <pc:docMk/>
          <pc:sldMk cId="367996804" sldId="267"/>
        </pc:sldMkLst>
      </pc:sldChg>
      <pc:sldChg chg="del">
        <pc:chgData name="Steve Swartz" userId="fa5fbd6ce30e021b" providerId="LiveId" clId="{611A5EE7-913C-4136-9425-FBE7D3E93282}" dt="2025-04-30T20:51:02.615" v="1" actId="47"/>
        <pc:sldMkLst>
          <pc:docMk/>
          <pc:sldMk cId="701201403" sldId="268"/>
        </pc:sldMkLst>
      </pc:sldChg>
      <pc:sldChg chg="del">
        <pc:chgData name="Steve Swartz" userId="fa5fbd6ce30e021b" providerId="LiveId" clId="{611A5EE7-913C-4136-9425-FBE7D3E93282}" dt="2025-04-30T20:51:02.615" v="1" actId="47"/>
        <pc:sldMkLst>
          <pc:docMk/>
          <pc:sldMk cId="4265348810" sldId="269"/>
        </pc:sldMkLst>
      </pc:sldChg>
      <pc:sldChg chg="add">
        <pc:chgData name="Steve Swartz" userId="fa5fbd6ce30e021b" providerId="LiveId" clId="{611A5EE7-913C-4136-9425-FBE7D3E93282}" dt="2025-04-30T20:50:53.059" v="0"/>
        <pc:sldMkLst>
          <pc:docMk/>
          <pc:sldMk cId="614610062" sldId="270"/>
        </pc:sldMkLst>
      </pc:sldChg>
      <pc:sldChg chg="add">
        <pc:chgData name="Steve Swartz" userId="fa5fbd6ce30e021b" providerId="LiveId" clId="{611A5EE7-913C-4136-9425-FBE7D3E93282}" dt="2025-04-30T20:50:53.059" v="0"/>
        <pc:sldMkLst>
          <pc:docMk/>
          <pc:sldMk cId="2392400975" sldId="271"/>
        </pc:sldMkLst>
      </pc:sldChg>
      <pc:sldChg chg="add">
        <pc:chgData name="Steve Swartz" userId="fa5fbd6ce30e021b" providerId="LiveId" clId="{611A5EE7-913C-4136-9425-FBE7D3E93282}" dt="2025-04-30T20:50:53.059" v="0"/>
        <pc:sldMkLst>
          <pc:docMk/>
          <pc:sldMk cId="3235861235" sldId="272"/>
        </pc:sldMkLst>
      </pc:sldChg>
      <pc:sldChg chg="add">
        <pc:chgData name="Steve Swartz" userId="fa5fbd6ce30e021b" providerId="LiveId" clId="{611A5EE7-913C-4136-9425-FBE7D3E93282}" dt="2025-04-30T20:50:53.059" v="0"/>
        <pc:sldMkLst>
          <pc:docMk/>
          <pc:sldMk cId="212396472" sldId="273"/>
        </pc:sldMkLst>
      </pc:sldChg>
      <pc:sldChg chg="add">
        <pc:chgData name="Steve Swartz" userId="fa5fbd6ce30e021b" providerId="LiveId" clId="{611A5EE7-913C-4136-9425-FBE7D3E93282}" dt="2025-04-30T20:50:53.059" v="0"/>
        <pc:sldMkLst>
          <pc:docMk/>
          <pc:sldMk cId="578600240" sldId="274"/>
        </pc:sldMkLst>
      </pc:sldChg>
      <pc:sldChg chg="add">
        <pc:chgData name="Steve Swartz" userId="fa5fbd6ce30e021b" providerId="LiveId" clId="{611A5EE7-913C-4136-9425-FBE7D3E93282}" dt="2025-04-30T20:50:53.059" v="0"/>
        <pc:sldMkLst>
          <pc:docMk/>
          <pc:sldMk cId="930106469"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17133-554E-4767-B7F1-983C9D24CB7E}" type="datetimeFigureOut">
              <a:rPr lang="en-US" smtClean="0"/>
              <a:t>30-Apr-25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0E5CD-2A3C-4784-9C53-84840DFC1E9E}" type="slidenum">
              <a:rPr lang="en-US" smtClean="0"/>
              <a:t>‹#›</a:t>
            </a:fld>
            <a:endParaRPr lang="en-US"/>
          </a:p>
        </p:txBody>
      </p:sp>
    </p:spTree>
    <p:extLst>
      <p:ext uri="{BB962C8B-B14F-4D97-AF65-F5344CB8AC3E}">
        <p14:creationId xmlns:p14="http://schemas.microsoft.com/office/powerpoint/2010/main" val="1739291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C0E5CD-2A3C-4784-9C53-84840DFC1E9E}" type="slidenum">
              <a:rPr lang="en-US" smtClean="0"/>
              <a:t>2</a:t>
            </a:fld>
            <a:endParaRPr lang="en-US"/>
          </a:p>
        </p:txBody>
      </p:sp>
    </p:spTree>
    <p:extLst>
      <p:ext uri="{BB962C8B-B14F-4D97-AF65-F5344CB8AC3E}">
        <p14:creationId xmlns:p14="http://schemas.microsoft.com/office/powerpoint/2010/main" val="1388735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EAD06-9138-C2B8-D252-779D6F0EE1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CF0FDC-05E2-34C7-6B8A-228893787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FF476A-ED85-5B26-2ED4-3DC5580E882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OWFs provide essential “blue electricity”, but their siting and development can impact fisheries, wildlife, views, tourism, and other coastal resources.</a:t>
            </a:r>
          </a:p>
          <a:p>
            <a:pPr>
              <a:buNone/>
            </a:pPr>
            <a:endParaRPr lang="en-US" b="0" dirty="0"/>
          </a:p>
          <a:p>
            <a:pPr>
              <a:buNone/>
            </a:pPr>
            <a:r>
              <a:rPr lang="en-US" b="0" dirty="0"/>
              <a:t>We need ‘blue electricity’ for climate stability and energy security, but deploying OWFs brings significant trade-offs. For example:</a:t>
            </a:r>
          </a:p>
          <a:p>
            <a:pPr>
              <a:buFont typeface="Arial" panose="020B0604020202020204" pitchFamily="34" charset="0"/>
              <a:buChar char="•"/>
            </a:pPr>
            <a:r>
              <a:rPr lang="en-US" b="0" dirty="0"/>
              <a:t>Fisheries may lose income as key fishing grounds overlap with wind farm areas.</a:t>
            </a:r>
          </a:p>
          <a:p>
            <a:pPr>
              <a:buFont typeface="Arial" panose="020B0604020202020204" pitchFamily="34" charset="0"/>
              <a:buChar char="•"/>
            </a:pPr>
            <a:r>
              <a:rPr lang="en-US" b="0" dirty="0"/>
              <a:t>Wildlife may be at risk due to turbine placement disrupting migration routes or habitats.</a:t>
            </a:r>
          </a:p>
          <a:p>
            <a:pPr>
              <a:buFont typeface="Arial" panose="020B0604020202020204" pitchFamily="34" charset="0"/>
              <a:buChar char="•"/>
            </a:pPr>
            <a:r>
              <a:rPr lang="en-US" b="0" dirty="0"/>
              <a:t>Tourism could be impacted by visual changes to the coast.</a:t>
            </a:r>
          </a:p>
          <a:p>
            <a:r>
              <a:rPr lang="en-US" b="0" dirty="0"/>
              <a:t>The question here is: How can we organize and structure the data on these impacts so that policy makers can clearly understand the trade-offs and make informed decisions about where to deploy these farms?</a:t>
            </a:r>
            <a:br>
              <a:rPr lang="en-US" b="0" dirty="0"/>
            </a:br>
            <a:endParaRPr lang="en-US" b="0" dirty="0"/>
          </a:p>
          <a:p>
            <a:pPr>
              <a:buNone/>
            </a:pPr>
            <a:r>
              <a:rPr lang="en-US" b="0" dirty="0"/>
              <a:t>GRAPHS: trade-offs between energy generation (in megawatts, MW) and fisheries value and wildlife vulnerability (seabirds and cetaceans).</a:t>
            </a:r>
          </a:p>
          <a:p>
            <a:pPr>
              <a:buFont typeface="Arial" panose="020B0604020202020204" pitchFamily="34" charset="0"/>
              <a:buChar char="•"/>
            </a:pPr>
            <a:r>
              <a:rPr lang="en-US" b="0" dirty="0"/>
              <a:t>Graph a (Fisheries Value vs. Energy Value):</a:t>
            </a:r>
            <a:br>
              <a:rPr lang="en-US" b="0" dirty="0"/>
            </a:br>
            <a:r>
              <a:rPr lang="en-US" b="0" dirty="0"/>
              <a:t>This graph shows that as we increase energy production (MW), the fisheries value significantly decreases. The data suggests a non-linear relationship where higher energy outputs (towards 1500 MW) result in much lower fisheries values. We can see that the fisheries value plummets as the energy output increases, especially after a certain threshold. This is an important tradeoff — more turbines may generate more electricity, but they also lead to larger economic losses for fisheries.</a:t>
            </a:r>
          </a:p>
          <a:p>
            <a:pPr>
              <a:buFont typeface="Arial" panose="020B0604020202020204" pitchFamily="34" charset="0"/>
              <a:buChar char="•"/>
            </a:pPr>
            <a:r>
              <a:rPr lang="en-US" b="0" dirty="0"/>
              <a:t>Graph b (Seabird Vulnerability vs. Energy Value):</a:t>
            </a:r>
            <a:br>
              <a:rPr lang="en-US" b="0" dirty="0"/>
            </a:br>
            <a:r>
              <a:rPr lang="en-US" b="0" dirty="0"/>
              <a:t>This graph indicates the vulnerability of seabirds as the energy production increases. As we increase wind farm energy capacity (MW), seabird vulnerability also increases. This suggests that the placement of wind farms impacts seabird populations, with a significant increase in vulnerability as the size of the wind farms grows. The inset shows a more detailed view for energy outputs around 500 MW, revealing how these vulnerabilities are exacerbated by larger projects.</a:t>
            </a:r>
          </a:p>
          <a:p>
            <a:pPr>
              <a:buFont typeface="Arial" panose="020B0604020202020204" pitchFamily="34" charset="0"/>
              <a:buChar char="•"/>
            </a:pPr>
            <a:r>
              <a:rPr lang="en-US" b="0" dirty="0"/>
              <a:t>Graph c (Cetacean Vulnerability vs. Energy Value):</a:t>
            </a:r>
            <a:br>
              <a:rPr lang="en-US" b="0" dirty="0"/>
            </a:br>
            <a:r>
              <a:rPr lang="en-US" b="0" dirty="0"/>
              <a:t>Similar to seabirds, the vulnerability of cetaceans (whales, dolphins) increases as we move toward higher energy production. Cetaceans show a steeper vulnerability curve, where their risk increases rapidly with energy production. This highlights that larger wind farms could disrupt marine life, particularly whales and dolphins.</a:t>
            </a:r>
          </a:p>
          <a:p>
            <a:r>
              <a:rPr lang="en-US" b="0" dirty="0"/>
              <a:t>Together, these graphs emphasize the complex tradeoffs we must consider when siting wind farms. More energy output means more economic benefits, but it also leads to significant impacts on fisheries and marine wildlife. Our challenge is finding a way to balance these factors and minimize negative consequences while still achieving high energy production</a:t>
            </a:r>
          </a:p>
          <a:p>
            <a:endParaRPr lang="en-US" b="0" dirty="0"/>
          </a:p>
        </p:txBody>
      </p:sp>
      <p:sp>
        <p:nvSpPr>
          <p:cNvPr id="4" name="Slide Number Placeholder 3">
            <a:extLst>
              <a:ext uri="{FF2B5EF4-FFF2-40B4-BE49-F238E27FC236}">
                <a16:creationId xmlns:a16="http://schemas.microsoft.com/office/drawing/2014/main" id="{0FC0B734-98DF-0182-9009-71F3C8A7736C}"/>
              </a:ext>
            </a:extLst>
          </p:cNvPr>
          <p:cNvSpPr>
            <a:spLocks noGrp="1"/>
          </p:cNvSpPr>
          <p:nvPr>
            <p:ph type="sldNum" sz="quarter" idx="5"/>
          </p:nvPr>
        </p:nvSpPr>
        <p:spPr/>
        <p:txBody>
          <a:bodyPr/>
          <a:lstStyle/>
          <a:p>
            <a:fld id="{684CEEFA-1CB2-4617-A8B8-BC080926CCB5}" type="slidenum">
              <a:rPr lang="en-US" smtClean="0"/>
              <a:t>3</a:t>
            </a:fld>
            <a:endParaRPr lang="en-US"/>
          </a:p>
        </p:txBody>
      </p:sp>
    </p:spTree>
    <p:extLst>
      <p:ext uri="{BB962C8B-B14F-4D97-AF65-F5344CB8AC3E}">
        <p14:creationId xmlns:p14="http://schemas.microsoft.com/office/powerpoint/2010/main" val="48789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92AB9-C688-F978-1E1B-3E03E6CFFB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0C0DA1-DBF2-E0F6-7B85-E62D1D1D6E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B07C74-915D-EE4C-264D-C9930A4B2674}"/>
              </a:ext>
            </a:extLst>
          </p:cNvPr>
          <p:cNvSpPr>
            <a:spLocks noGrp="1"/>
          </p:cNvSpPr>
          <p:nvPr>
            <p:ph type="body" idx="1"/>
          </p:nvPr>
        </p:nvSpPr>
        <p:spPr/>
        <p:txBody>
          <a:bodyPr/>
          <a:lstStyle/>
          <a:p>
            <a:pPr>
              <a:buNone/>
            </a:pPr>
            <a:r>
              <a:rPr lang="en-US" b="0" dirty="0"/>
              <a:t>1.Crow White et al. (2024)</a:t>
            </a:r>
          </a:p>
          <a:p>
            <a:pPr>
              <a:buFont typeface="Arial" panose="020B0604020202020204" pitchFamily="34" charset="0"/>
              <a:buChar char="•"/>
            </a:pPr>
            <a:r>
              <a:rPr lang="en-US" b="0" dirty="0"/>
              <a:t>What they did: Developed a tradeoff analysis framework for evaluating wind farm impacts on fisheries and wildlife. It integrates spatial data layers for wind energy, fisheries, and wildlife to find optimal wind farm locations that minimize negative impacts.</a:t>
            </a:r>
          </a:p>
          <a:p>
            <a:pPr>
              <a:buFont typeface="Arial" panose="020B0604020202020204" pitchFamily="34" charset="0"/>
              <a:buChar char="•"/>
            </a:pPr>
            <a:r>
              <a:rPr lang="en-US" b="0" dirty="0"/>
              <a:t>What we learn: This framework is the core method we will use to model Oregon’s wind farm siting, balancing energy production and environmental preservation.</a:t>
            </a:r>
          </a:p>
          <a:p>
            <a:pPr>
              <a:buNone/>
            </a:pPr>
            <a:r>
              <a:rPr lang="en-US" b="0" dirty="0"/>
              <a:t>2. Perry &amp; Heyman (2020) &amp; </a:t>
            </a:r>
            <a:r>
              <a:rPr lang="en-US" b="0" dirty="0" err="1"/>
              <a:t>Stelzenmuller</a:t>
            </a:r>
            <a:r>
              <a:rPr lang="en-US" b="0" dirty="0"/>
              <a:t> et al. (2021)</a:t>
            </a:r>
          </a:p>
          <a:p>
            <a:pPr>
              <a:buFont typeface="Arial" panose="020B0604020202020204" pitchFamily="34" charset="0"/>
              <a:buChar char="•"/>
            </a:pPr>
            <a:r>
              <a:rPr lang="en-US" b="0" dirty="0"/>
              <a:t>What they did: Both papers explore the impacts of OWFs on fisheries and co-location opportunities. Perry &amp; Heyman (2020) focus on artificial reef benefits from wind farms, while </a:t>
            </a:r>
            <a:r>
              <a:rPr lang="en-US" b="0" dirty="0" err="1"/>
              <a:t>Stelzenmuller</a:t>
            </a:r>
            <a:r>
              <a:rPr lang="en-US" b="0" dirty="0"/>
              <a:t> et al. (2021) examine passive fishing (crab pots) and spatial management.</a:t>
            </a:r>
          </a:p>
          <a:p>
            <a:pPr>
              <a:buFont typeface="Arial" panose="020B0604020202020204" pitchFamily="34" charset="0"/>
              <a:buChar char="•"/>
            </a:pPr>
            <a:r>
              <a:rPr lang="en-US" b="0" dirty="0"/>
              <a:t>What we learn: These papers emphasize the potential benefits of co-locating fisheries with wind farms (especially crab pots) and suggest methods for spatial conflict analysis—critical for our co-location analysis in Oregon.</a:t>
            </a:r>
          </a:p>
          <a:p>
            <a:pPr>
              <a:buNone/>
            </a:pPr>
            <a:r>
              <a:rPr lang="en-US" b="0" dirty="0"/>
              <a:t>3. Wang et al. (2022) &amp; Blake et al. (2025)</a:t>
            </a:r>
          </a:p>
          <a:p>
            <a:pPr>
              <a:buFont typeface="Arial" panose="020B0604020202020204" pitchFamily="34" charset="0"/>
              <a:buChar char="•"/>
            </a:pPr>
            <a:r>
              <a:rPr lang="en-US" b="0" dirty="0"/>
              <a:t>What they did: Both focus on spatial analysis of fisheries and wind farm overlap. Wang et al. (2022) map fisheries and potential wind farm sites in California, while Blake et al. (2025) provide economic mapping of LCOE and fisheries revenue for the U.S. West Coast.</a:t>
            </a:r>
          </a:p>
          <a:p>
            <a:pPr>
              <a:buFont typeface="Arial" panose="020B0604020202020204" pitchFamily="34" charset="0"/>
              <a:buChar char="•"/>
            </a:pPr>
            <a:r>
              <a:rPr lang="en-US" b="0" dirty="0"/>
              <a:t>What we learn: These studies provide useful spatial data methods for fisheries value mapping and wind energy costs. They will guide our economic analysis and help prioritize high-value fisheries in Oregon when planning wind farm sites.</a:t>
            </a:r>
          </a:p>
          <a:p>
            <a:pPr>
              <a:buNone/>
            </a:pPr>
            <a:br>
              <a:rPr lang="en-US" b="0" dirty="0"/>
            </a:br>
            <a:br>
              <a:rPr lang="en-US" b="0" dirty="0"/>
            </a:br>
            <a:r>
              <a:rPr lang="en-US" b="0" dirty="0"/>
              <a:t>In the literature, we draw from several key studies:</a:t>
            </a:r>
          </a:p>
          <a:p>
            <a:pPr>
              <a:buFont typeface="Arial" panose="020B0604020202020204" pitchFamily="34" charset="0"/>
              <a:buChar char="•"/>
            </a:pPr>
            <a:r>
              <a:rPr lang="en-US" b="0" dirty="0"/>
              <a:t>Crow White et al. (2024) gives us the tradeoff analysis framework for balancing wind farm development with fisheries and wildlife conservation goals. This framework will be our primary method for spatially modeling Oregon’s wind farm siting.</a:t>
            </a:r>
          </a:p>
          <a:p>
            <a:pPr>
              <a:buFont typeface="Arial" panose="020B0604020202020204" pitchFamily="34" charset="0"/>
              <a:buChar char="•"/>
            </a:pPr>
            <a:endParaRPr lang="en-US" b="0" dirty="0"/>
          </a:p>
          <a:p>
            <a:pPr>
              <a:buFont typeface="Arial" panose="020B0604020202020204" pitchFamily="34" charset="0"/>
              <a:buChar char="•"/>
            </a:pPr>
            <a:r>
              <a:rPr lang="en-US" b="0" dirty="0"/>
              <a:t>Perry &amp; Heyman (2020) and </a:t>
            </a:r>
            <a:r>
              <a:rPr lang="en-US" b="0" dirty="0" err="1"/>
              <a:t>Stelzenmuller</a:t>
            </a:r>
            <a:r>
              <a:rPr lang="en-US" b="0" dirty="0"/>
              <a:t> et al. (2021) focus on the synergies and tradeoffs between wind farms and fisheries, particularly around passive fishing methods like crab pots. This is useful for analyzing co-location opportunities for Oregon's fisheries.</a:t>
            </a:r>
          </a:p>
          <a:p>
            <a:pPr>
              <a:buFont typeface="Arial" panose="020B0604020202020204" pitchFamily="34" charset="0"/>
              <a:buNone/>
            </a:pPr>
            <a:endParaRPr lang="en-US" b="0" dirty="0"/>
          </a:p>
          <a:p>
            <a:pPr>
              <a:buFont typeface="Arial" panose="020B0604020202020204" pitchFamily="34" charset="0"/>
              <a:buChar char="•"/>
            </a:pPr>
            <a:r>
              <a:rPr lang="en-US" b="0" dirty="0"/>
              <a:t>Wang et al. (2022) and Blake et al. (2025) both use spatial mapping techniques for assessing fisheries overlap with OWFs. These methods will guide our economic analysis, helping us understand the impacts of wind farm siting on Oregon’s fisheries value.</a:t>
            </a:r>
          </a:p>
        </p:txBody>
      </p:sp>
      <p:sp>
        <p:nvSpPr>
          <p:cNvPr id="4" name="Slide Number Placeholder 3">
            <a:extLst>
              <a:ext uri="{FF2B5EF4-FFF2-40B4-BE49-F238E27FC236}">
                <a16:creationId xmlns:a16="http://schemas.microsoft.com/office/drawing/2014/main" id="{B09E873E-F687-EDCB-633B-6320421DD2C4}"/>
              </a:ext>
            </a:extLst>
          </p:cNvPr>
          <p:cNvSpPr>
            <a:spLocks noGrp="1"/>
          </p:cNvSpPr>
          <p:nvPr>
            <p:ph type="sldNum" sz="quarter" idx="5"/>
          </p:nvPr>
        </p:nvSpPr>
        <p:spPr/>
        <p:txBody>
          <a:bodyPr/>
          <a:lstStyle/>
          <a:p>
            <a:fld id="{684CEEFA-1CB2-4617-A8B8-BC080926CCB5}" type="slidenum">
              <a:rPr lang="en-US" smtClean="0"/>
              <a:t>5</a:t>
            </a:fld>
            <a:endParaRPr lang="en-US"/>
          </a:p>
        </p:txBody>
      </p:sp>
    </p:spTree>
    <p:extLst>
      <p:ext uri="{BB962C8B-B14F-4D97-AF65-F5344CB8AC3E}">
        <p14:creationId xmlns:p14="http://schemas.microsoft.com/office/powerpoint/2010/main" val="202081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D01-024F-6605-F2B1-2395A4989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1EAC2-6616-C8AA-9ADC-A23BEC125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AA81D-A951-C96B-C671-C306432C79DA}"/>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5" name="Footer Placeholder 4">
            <a:extLst>
              <a:ext uri="{FF2B5EF4-FFF2-40B4-BE49-F238E27FC236}">
                <a16:creationId xmlns:a16="http://schemas.microsoft.com/office/drawing/2014/main" id="{419B6BED-E0CB-DD62-C946-DC930327F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23820-1371-32CF-250F-0E6B782662D1}"/>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53935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EB97-4AAF-B264-2FC4-803D8180A0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075200-E310-A332-BD75-A23F5CAC7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1AEAC-1F8B-AD0B-AFBE-C258758E7477}"/>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5" name="Footer Placeholder 4">
            <a:extLst>
              <a:ext uri="{FF2B5EF4-FFF2-40B4-BE49-F238E27FC236}">
                <a16:creationId xmlns:a16="http://schemas.microsoft.com/office/drawing/2014/main" id="{73A9F779-E8AA-0153-B9C8-41BD38AE2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298EC-48AF-04C1-872A-73489AAD64CD}"/>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58690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0F6D9-804C-61E9-544D-92CCEAB88B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778AF1-61B2-06C0-D18E-272400B1B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478F8-8B86-9D63-B719-AC068D08CC47}"/>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5" name="Footer Placeholder 4">
            <a:extLst>
              <a:ext uri="{FF2B5EF4-FFF2-40B4-BE49-F238E27FC236}">
                <a16:creationId xmlns:a16="http://schemas.microsoft.com/office/drawing/2014/main" id="{958BA643-8BCD-EF67-DF7F-4E792523B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14554-764C-A4F2-DD04-DC98AB2378F2}"/>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87443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0D5-49EB-5270-698E-71E31D82A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E16D6-E1F4-AF98-0A74-D4A4AD94B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44851-B557-6C3D-C269-F952B8549F5D}"/>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5" name="Footer Placeholder 4">
            <a:extLst>
              <a:ext uri="{FF2B5EF4-FFF2-40B4-BE49-F238E27FC236}">
                <a16:creationId xmlns:a16="http://schemas.microsoft.com/office/drawing/2014/main" id="{846A08E3-3B61-8251-5597-AAB85A2D4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DBF9E-B7BA-8695-E56C-0755068F7F41}"/>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419119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A3B0-F2C0-A1E1-12D4-CE8C3F9F99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E81BF5-7E84-6232-A127-5BDCF6150F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6C70F-DC8B-E69A-E07E-B5CE62062F2C}"/>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5" name="Footer Placeholder 4">
            <a:extLst>
              <a:ext uri="{FF2B5EF4-FFF2-40B4-BE49-F238E27FC236}">
                <a16:creationId xmlns:a16="http://schemas.microsoft.com/office/drawing/2014/main" id="{F01013AE-775B-195C-267D-D4D97026A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EF4D1-1003-7630-5FFB-5DE48A619F1C}"/>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37046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FF7B-EAC4-90AC-86B5-1465C6921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0BCAA-5896-D53F-23E9-3576D2425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CA8C9B-9CBB-1982-597D-74E3177EC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63BAB3-0455-6D89-EB54-53F2EBB4D8A8}"/>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6" name="Footer Placeholder 5">
            <a:extLst>
              <a:ext uri="{FF2B5EF4-FFF2-40B4-BE49-F238E27FC236}">
                <a16:creationId xmlns:a16="http://schemas.microsoft.com/office/drawing/2014/main" id="{4D3C58CA-A2D3-CBB8-581D-8F633B715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24FF7-EAE1-1EDC-608F-5731D9C2C1BF}"/>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77882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550E-2FB6-5905-2AAD-10EC0E07A6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02C8C-7F06-E0D0-3D25-2110B6582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46A468-7EF1-BD42-711E-6273153F1A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A4612-9C14-9297-39E8-8A55C2F0B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8D428-9C63-FCD1-D080-1C6687E981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DC8FF-4D20-80CC-B4E2-2E0F6BF82D02}"/>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8" name="Footer Placeholder 7">
            <a:extLst>
              <a:ext uri="{FF2B5EF4-FFF2-40B4-BE49-F238E27FC236}">
                <a16:creationId xmlns:a16="http://schemas.microsoft.com/office/drawing/2014/main" id="{24C1E1B4-1C4E-6AE3-5B58-E9ADE40113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1F314-ACAF-4467-02AA-5A0E3FD5FF2A}"/>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182193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F2BE-AA38-5E93-951C-38EC5367A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3CE83-B4DA-6035-8EB9-C5FBAB112E9A}"/>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4" name="Footer Placeholder 3">
            <a:extLst>
              <a:ext uri="{FF2B5EF4-FFF2-40B4-BE49-F238E27FC236}">
                <a16:creationId xmlns:a16="http://schemas.microsoft.com/office/drawing/2014/main" id="{98EE6B03-6958-C0E9-98AB-14BC10A0E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6281D8-E95C-2F43-E7D3-74BECDC9BD08}"/>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137900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B45DF-CC38-FC17-67A4-F7B2875EB926}"/>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3" name="Footer Placeholder 2">
            <a:extLst>
              <a:ext uri="{FF2B5EF4-FFF2-40B4-BE49-F238E27FC236}">
                <a16:creationId xmlns:a16="http://schemas.microsoft.com/office/drawing/2014/main" id="{654D444B-8629-9165-CE34-ED4FACFBA9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98C85-0498-4798-15FA-CB6A265C8707}"/>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26945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3157-9DF1-B1AA-98BA-D9C48E9A8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0FAD70-F32E-0F86-CBD8-3ED2147AA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E260A2-D938-8B6D-7C2E-F5D8957E9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A084E-2C16-1D11-C15A-E1218A7E5551}"/>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6" name="Footer Placeholder 5">
            <a:extLst>
              <a:ext uri="{FF2B5EF4-FFF2-40B4-BE49-F238E27FC236}">
                <a16:creationId xmlns:a16="http://schemas.microsoft.com/office/drawing/2014/main" id="{FA001913-43FA-A7B0-9E29-D64EEA9A1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5A7CC-E367-6943-F671-4804DC8CD053}"/>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79323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0D5A-E8F7-5569-5AA6-6008D2BCE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FB782-0098-E3A3-00E0-9C8C3560C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4B24FE-92CA-FF12-2CEE-2357B10F1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7AC0D-B263-904D-1143-1A1C007CB562}"/>
              </a:ext>
            </a:extLst>
          </p:cNvPr>
          <p:cNvSpPr>
            <a:spLocks noGrp="1"/>
          </p:cNvSpPr>
          <p:nvPr>
            <p:ph type="dt" sz="half" idx="10"/>
          </p:nvPr>
        </p:nvSpPr>
        <p:spPr/>
        <p:txBody>
          <a:bodyPr/>
          <a:lstStyle/>
          <a:p>
            <a:fld id="{F36F61C0-5178-44D8-8269-00E6008AF246}" type="datetimeFigureOut">
              <a:rPr lang="en-US" smtClean="0"/>
              <a:t>30-Apr-25</a:t>
            </a:fld>
            <a:endParaRPr lang="en-US"/>
          </a:p>
        </p:txBody>
      </p:sp>
      <p:sp>
        <p:nvSpPr>
          <p:cNvPr id="6" name="Footer Placeholder 5">
            <a:extLst>
              <a:ext uri="{FF2B5EF4-FFF2-40B4-BE49-F238E27FC236}">
                <a16:creationId xmlns:a16="http://schemas.microsoft.com/office/drawing/2014/main" id="{848D8C53-0B7E-8C89-96C0-DAD8A130A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A722-717C-FF99-691F-BB7E189742A9}"/>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89258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8DD2D-154E-D55D-AB97-E6A8B6C0E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6F20E-1FD5-7670-D2E3-2AA010A36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113BC-7B09-6120-BC5F-416B9AAA5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6F61C0-5178-44D8-8269-00E6008AF246}" type="datetimeFigureOut">
              <a:rPr lang="en-US" smtClean="0"/>
              <a:t>30-Apr-25</a:t>
            </a:fld>
            <a:endParaRPr lang="en-US"/>
          </a:p>
        </p:txBody>
      </p:sp>
      <p:sp>
        <p:nvSpPr>
          <p:cNvPr id="5" name="Footer Placeholder 4">
            <a:extLst>
              <a:ext uri="{FF2B5EF4-FFF2-40B4-BE49-F238E27FC236}">
                <a16:creationId xmlns:a16="http://schemas.microsoft.com/office/drawing/2014/main" id="{A69CD99D-8B6D-8C3C-F25A-47E1C8ADC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4449C0-B641-B806-26F9-97563C882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DDE9CE-00A4-444A-A09F-399C41659345}" type="slidenum">
              <a:rPr lang="en-US" smtClean="0"/>
              <a:t>‹#›</a:t>
            </a:fld>
            <a:endParaRPr lang="en-US"/>
          </a:p>
        </p:txBody>
      </p:sp>
    </p:spTree>
    <p:extLst>
      <p:ext uri="{BB962C8B-B14F-4D97-AF65-F5344CB8AC3E}">
        <p14:creationId xmlns:p14="http://schemas.microsoft.com/office/powerpoint/2010/main" val="200602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wartzSt@OregonState.edu" TargetMode="External"/><Relationship Id="rId2" Type="http://schemas.openxmlformats.org/officeDocument/2006/relationships/hyperlink" Target="mailto:lephuo@OregonStat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SwartzSt@OregonState.edu" TargetMode="External"/><Relationship Id="rId2" Type="http://schemas.openxmlformats.org/officeDocument/2006/relationships/hyperlink" Target="mailto:lephuo@OregonState.edu"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8AAC93-E29F-B998-117C-855A0950F88F}"/>
              </a:ext>
            </a:extLst>
          </p:cNvPr>
          <p:cNvSpPr>
            <a:spLocks noGrp="1"/>
          </p:cNvSpPr>
          <p:nvPr>
            <p:ph type="ctrTitle"/>
          </p:nvPr>
        </p:nvSpPr>
        <p:spPr/>
        <p:txBody>
          <a:bodyPr>
            <a:normAutofit fontScale="90000"/>
          </a:bodyPr>
          <a:lstStyle/>
          <a:p>
            <a:r>
              <a:rPr lang="en-US" dirty="0"/>
              <a:t>Considering Fisheries Impacts During Allocation of OWF leases</a:t>
            </a:r>
          </a:p>
        </p:txBody>
      </p:sp>
      <p:sp>
        <p:nvSpPr>
          <p:cNvPr id="6" name="Subtitle 5">
            <a:extLst>
              <a:ext uri="{FF2B5EF4-FFF2-40B4-BE49-F238E27FC236}">
                <a16:creationId xmlns:a16="http://schemas.microsoft.com/office/drawing/2014/main" id="{0B40E023-5541-8512-63C9-E888C2287847}"/>
              </a:ext>
            </a:extLst>
          </p:cNvPr>
          <p:cNvSpPr>
            <a:spLocks noGrp="1"/>
          </p:cNvSpPr>
          <p:nvPr>
            <p:ph type="subTitle" idx="1"/>
          </p:nvPr>
        </p:nvSpPr>
        <p:spPr/>
        <p:txBody>
          <a:bodyPr/>
          <a:lstStyle/>
          <a:p>
            <a:endParaRPr lang="en-US" dirty="0"/>
          </a:p>
          <a:p>
            <a:r>
              <a:rPr lang="en-US" dirty="0"/>
              <a:t>Duc Le : </a:t>
            </a:r>
            <a:r>
              <a:rPr lang="en-US" dirty="0">
                <a:hlinkClick r:id="rId2"/>
              </a:rPr>
              <a:t>lephuo@oregonstate.edu</a:t>
            </a:r>
            <a:endParaRPr lang="en-US" dirty="0"/>
          </a:p>
          <a:p>
            <a:r>
              <a:rPr lang="en-US" dirty="0"/>
              <a:t>Steve Swartz: </a:t>
            </a:r>
            <a:r>
              <a:rPr lang="en-US" dirty="0">
                <a:hlinkClick r:id="rId3"/>
              </a:rPr>
              <a:t>SwartzSt@oregonstate.edu</a:t>
            </a:r>
            <a:r>
              <a:rPr lang="en-US" dirty="0"/>
              <a:t> </a:t>
            </a:r>
          </a:p>
        </p:txBody>
      </p:sp>
    </p:spTree>
    <p:extLst>
      <p:ext uri="{BB962C8B-B14F-4D97-AF65-F5344CB8AC3E}">
        <p14:creationId xmlns:p14="http://schemas.microsoft.com/office/powerpoint/2010/main" val="211430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25EE-6E11-B86E-B9EF-313E7FAB791D}"/>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35E608CF-F493-CC37-E424-9B2044833213}"/>
              </a:ext>
            </a:extLst>
          </p:cNvPr>
          <p:cNvSpPr>
            <a:spLocks noGrp="1"/>
          </p:cNvSpPr>
          <p:nvPr>
            <p:ph idx="1"/>
          </p:nvPr>
        </p:nvSpPr>
        <p:spPr/>
        <p:txBody>
          <a:bodyPr/>
          <a:lstStyle/>
          <a:p>
            <a:r>
              <a:rPr lang="en-US" dirty="0"/>
              <a:t>Simple discussable way to test assumptions, alternatives</a:t>
            </a:r>
          </a:p>
          <a:p>
            <a:pPr lvl="1"/>
            <a:r>
              <a:rPr lang="en-US" dirty="0"/>
              <a:t>Analysis can be updated as assumptions are tested</a:t>
            </a:r>
          </a:p>
          <a:p>
            <a:pPr lvl="1"/>
            <a:r>
              <a:rPr lang="en-US" dirty="0"/>
              <a:t>Often analysis will identify nearly cost-free changes</a:t>
            </a:r>
          </a:p>
          <a:p>
            <a:r>
              <a:rPr lang="en-US" dirty="0"/>
              <a:t>Includes players other than power companies</a:t>
            </a:r>
          </a:p>
          <a:p>
            <a:r>
              <a:rPr lang="en-US" dirty="0"/>
              <a:t>Safeguards coastal communities, economic interests, </a:t>
            </a:r>
          </a:p>
        </p:txBody>
      </p:sp>
    </p:spTree>
    <p:extLst>
      <p:ext uri="{BB962C8B-B14F-4D97-AF65-F5344CB8AC3E}">
        <p14:creationId xmlns:p14="http://schemas.microsoft.com/office/powerpoint/2010/main" val="57860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45E6-120E-2C4D-861A-96D44A89CBC7}"/>
              </a:ext>
            </a:extLst>
          </p:cNvPr>
          <p:cNvSpPr>
            <a:spLocks noGrp="1"/>
          </p:cNvSpPr>
          <p:nvPr>
            <p:ph type="title"/>
          </p:nvPr>
        </p:nvSpPr>
        <p:spPr/>
        <p:txBody>
          <a:bodyPr/>
          <a:lstStyle/>
          <a:p>
            <a:r>
              <a:rPr lang="en-US" dirty="0"/>
              <a:t>Kudos</a:t>
            </a:r>
          </a:p>
        </p:txBody>
      </p:sp>
      <p:sp>
        <p:nvSpPr>
          <p:cNvPr id="3" name="Content Placeholder 2">
            <a:extLst>
              <a:ext uri="{FF2B5EF4-FFF2-40B4-BE49-F238E27FC236}">
                <a16:creationId xmlns:a16="http://schemas.microsoft.com/office/drawing/2014/main" id="{35B0B24F-B204-F96F-1B17-0AB4907A94D4}"/>
              </a:ext>
            </a:extLst>
          </p:cNvPr>
          <p:cNvSpPr>
            <a:spLocks noGrp="1"/>
          </p:cNvSpPr>
          <p:nvPr>
            <p:ph idx="1"/>
          </p:nvPr>
        </p:nvSpPr>
        <p:spPr/>
        <p:txBody>
          <a:bodyPr/>
          <a:lstStyle/>
          <a:p>
            <a:r>
              <a:rPr lang="en-US" dirty="0"/>
              <a:t>James and Zech, for helping seed our bibliographic research</a:t>
            </a:r>
          </a:p>
          <a:p>
            <a:r>
              <a:rPr lang="en-US" dirty="0"/>
              <a:t>Classmates for useful feedback</a:t>
            </a:r>
          </a:p>
        </p:txBody>
      </p:sp>
    </p:spTree>
    <p:extLst>
      <p:ext uri="{BB962C8B-B14F-4D97-AF65-F5344CB8AC3E}">
        <p14:creationId xmlns:p14="http://schemas.microsoft.com/office/powerpoint/2010/main" val="93010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17EF5-5D94-1672-3CFE-0031ED21CA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931895-9D28-7A03-C328-13DF45BC241E}"/>
              </a:ext>
            </a:extLst>
          </p:cNvPr>
          <p:cNvSpPr>
            <a:spLocks noGrp="1"/>
          </p:cNvSpPr>
          <p:nvPr>
            <p:ph type="ctrTitle"/>
          </p:nvPr>
        </p:nvSpPr>
        <p:spPr>
          <a:xfrm>
            <a:off x="1524000" y="1122363"/>
            <a:ext cx="9144000" cy="2387600"/>
          </a:xfrm>
        </p:spPr>
        <p:txBody>
          <a:bodyPr>
            <a:normAutofit fontScale="90000"/>
          </a:bodyPr>
          <a:lstStyle/>
          <a:p>
            <a:r>
              <a:rPr lang="en-US" dirty="0"/>
              <a:t>Considering Fisheries Impacts During Allocation of OWF leases</a:t>
            </a:r>
          </a:p>
        </p:txBody>
      </p:sp>
      <p:sp>
        <p:nvSpPr>
          <p:cNvPr id="6" name="Subtitle 5">
            <a:extLst>
              <a:ext uri="{FF2B5EF4-FFF2-40B4-BE49-F238E27FC236}">
                <a16:creationId xmlns:a16="http://schemas.microsoft.com/office/drawing/2014/main" id="{C1FCA5FD-646B-D8F5-BC66-2D572C6DD874}"/>
              </a:ext>
            </a:extLst>
          </p:cNvPr>
          <p:cNvSpPr>
            <a:spLocks noGrp="1"/>
          </p:cNvSpPr>
          <p:nvPr>
            <p:ph type="subTitle" idx="1"/>
          </p:nvPr>
        </p:nvSpPr>
        <p:spPr>
          <a:xfrm>
            <a:off x="1524000" y="3602038"/>
            <a:ext cx="9144000" cy="1655762"/>
          </a:xfrm>
        </p:spPr>
        <p:txBody>
          <a:bodyPr/>
          <a:lstStyle/>
          <a:p>
            <a:endParaRPr lang="en-US" dirty="0"/>
          </a:p>
          <a:p>
            <a:r>
              <a:rPr lang="en-US" dirty="0"/>
              <a:t>Duc Le: </a:t>
            </a:r>
            <a:r>
              <a:rPr lang="en-US" dirty="0">
                <a:hlinkClick r:id="rId2"/>
              </a:rPr>
              <a:t>lephuo@OregonState.edu</a:t>
            </a:r>
            <a:endParaRPr lang="en-US" dirty="0"/>
          </a:p>
          <a:p>
            <a:r>
              <a:rPr lang="en-US" dirty="0"/>
              <a:t>Steve Swartz: </a:t>
            </a:r>
            <a:r>
              <a:rPr lang="en-US" dirty="0">
                <a:hlinkClick r:id="rId3"/>
              </a:rPr>
              <a:t>SwartzSt@OregonState.edu</a:t>
            </a:r>
            <a:r>
              <a:rPr lang="en-US" dirty="0"/>
              <a:t> </a:t>
            </a:r>
          </a:p>
        </p:txBody>
      </p:sp>
      <p:pic>
        <p:nvPicPr>
          <p:cNvPr id="1026" name="Picture 2" descr="Thank You handwritten inscription. Hand drawn lettering. Thank You calligraphy. Thank you card ...">
            <a:extLst>
              <a:ext uri="{FF2B5EF4-FFF2-40B4-BE49-F238E27FC236}">
                <a16:creationId xmlns:a16="http://schemas.microsoft.com/office/drawing/2014/main" id="{4FF44E88-63CC-E0E6-F2DB-E1E8A21A0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394" y="5031441"/>
            <a:ext cx="3375212" cy="168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3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37A2-B078-3ADB-B740-B5935CCBDD76}"/>
              </a:ext>
            </a:extLst>
          </p:cNvPr>
          <p:cNvSpPr>
            <a:spLocks noGrp="1"/>
          </p:cNvSpPr>
          <p:nvPr>
            <p:ph type="title"/>
          </p:nvPr>
        </p:nvSpPr>
        <p:spPr/>
        <p:txBody>
          <a:bodyPr/>
          <a:lstStyle/>
          <a:p>
            <a:r>
              <a:rPr lang="en-US" dirty="0"/>
              <a:t>Storyboard</a:t>
            </a:r>
          </a:p>
        </p:txBody>
      </p:sp>
      <p:sp>
        <p:nvSpPr>
          <p:cNvPr id="4" name="Content Placeholder 3">
            <a:extLst>
              <a:ext uri="{FF2B5EF4-FFF2-40B4-BE49-F238E27FC236}">
                <a16:creationId xmlns:a16="http://schemas.microsoft.com/office/drawing/2014/main" id="{27345343-DB85-560A-8255-F34E4C0ADEF2}"/>
              </a:ext>
            </a:extLst>
          </p:cNvPr>
          <p:cNvSpPr>
            <a:spLocks noGrp="1"/>
          </p:cNvSpPr>
          <p:nvPr>
            <p:ph sz="half" idx="1"/>
          </p:nvPr>
        </p:nvSpPr>
        <p:spPr/>
        <p:txBody>
          <a:bodyPr/>
          <a:lstStyle/>
          <a:p>
            <a:r>
              <a:rPr lang="en-US" dirty="0"/>
              <a:t>Title, Name/Email</a:t>
            </a:r>
          </a:p>
          <a:p>
            <a:r>
              <a:rPr lang="en-US" dirty="0"/>
              <a:t>Issue</a:t>
            </a:r>
          </a:p>
          <a:p>
            <a:r>
              <a:rPr lang="en-US" dirty="0"/>
              <a:t>Specific Problem</a:t>
            </a:r>
          </a:p>
          <a:p>
            <a:r>
              <a:rPr lang="en-US" dirty="0"/>
              <a:t>So What</a:t>
            </a:r>
          </a:p>
          <a:p>
            <a:r>
              <a:rPr lang="en-US" dirty="0"/>
              <a:t>Solution 1 (2 slides?)</a:t>
            </a:r>
          </a:p>
          <a:p>
            <a:pPr lvl="1"/>
            <a:r>
              <a:rPr lang="en-US" dirty="0"/>
              <a:t>Literature Review</a:t>
            </a:r>
          </a:p>
          <a:p>
            <a:r>
              <a:rPr lang="en-US" dirty="0"/>
              <a:t>Solution 2</a:t>
            </a:r>
          </a:p>
          <a:p>
            <a:pPr lvl="1"/>
            <a:r>
              <a:rPr lang="en-US" dirty="0"/>
              <a:t>What you did (will do)</a:t>
            </a:r>
          </a:p>
        </p:txBody>
      </p:sp>
      <p:sp>
        <p:nvSpPr>
          <p:cNvPr id="5" name="Content Placeholder 4">
            <a:extLst>
              <a:ext uri="{FF2B5EF4-FFF2-40B4-BE49-F238E27FC236}">
                <a16:creationId xmlns:a16="http://schemas.microsoft.com/office/drawing/2014/main" id="{3EBC4983-D54E-2D8C-2E2D-133CF19078EB}"/>
              </a:ext>
            </a:extLst>
          </p:cNvPr>
          <p:cNvSpPr>
            <a:spLocks noGrp="1"/>
          </p:cNvSpPr>
          <p:nvPr>
            <p:ph sz="half" idx="2"/>
          </p:nvPr>
        </p:nvSpPr>
        <p:spPr/>
        <p:txBody>
          <a:bodyPr/>
          <a:lstStyle/>
          <a:p>
            <a:r>
              <a:rPr lang="en-US" dirty="0"/>
              <a:t>Solution 3</a:t>
            </a:r>
          </a:p>
          <a:p>
            <a:pPr lvl="1"/>
            <a:r>
              <a:rPr lang="en-US" dirty="0"/>
              <a:t>Results (Anticipated)</a:t>
            </a:r>
          </a:p>
          <a:p>
            <a:r>
              <a:rPr lang="en-US" dirty="0"/>
              <a:t>Benefits</a:t>
            </a:r>
          </a:p>
          <a:p>
            <a:r>
              <a:rPr lang="en-US" dirty="0"/>
              <a:t>Friends / Funders</a:t>
            </a:r>
          </a:p>
          <a:p>
            <a:r>
              <a:rPr lang="en-US" dirty="0"/>
              <a:t>Thanks (Title, name, email)</a:t>
            </a:r>
          </a:p>
        </p:txBody>
      </p:sp>
    </p:spTree>
    <p:extLst>
      <p:ext uri="{BB962C8B-B14F-4D97-AF65-F5344CB8AC3E}">
        <p14:creationId xmlns:p14="http://schemas.microsoft.com/office/powerpoint/2010/main" val="368271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5C97-5B94-C3F6-7D90-D44A8D50EB98}"/>
              </a:ext>
            </a:extLst>
          </p:cNvPr>
          <p:cNvSpPr>
            <a:spLocks noGrp="1"/>
          </p:cNvSpPr>
          <p:nvPr>
            <p:ph type="title"/>
          </p:nvPr>
        </p:nvSpPr>
        <p:spPr/>
        <p:txBody>
          <a:bodyPr/>
          <a:lstStyle/>
          <a:p>
            <a:r>
              <a:rPr lang="en-US" dirty="0"/>
              <a:t>Storyboard: Rules of Thumb</a:t>
            </a:r>
          </a:p>
        </p:txBody>
      </p:sp>
      <p:sp>
        <p:nvSpPr>
          <p:cNvPr id="3" name="Content Placeholder 2">
            <a:extLst>
              <a:ext uri="{FF2B5EF4-FFF2-40B4-BE49-F238E27FC236}">
                <a16:creationId xmlns:a16="http://schemas.microsoft.com/office/drawing/2014/main" id="{E3BF8C72-47C5-0879-71C1-4054E60BA35F}"/>
              </a:ext>
            </a:extLst>
          </p:cNvPr>
          <p:cNvSpPr>
            <a:spLocks noGrp="1"/>
          </p:cNvSpPr>
          <p:nvPr>
            <p:ph sz="half" idx="1"/>
          </p:nvPr>
        </p:nvSpPr>
        <p:spPr/>
        <p:txBody>
          <a:bodyPr/>
          <a:lstStyle/>
          <a:p>
            <a:r>
              <a:rPr lang="en-US" dirty="0"/>
              <a:t>Figures</a:t>
            </a:r>
          </a:p>
          <a:p>
            <a:pPr lvl="1"/>
            <a:r>
              <a:rPr lang="en-US" dirty="0"/>
              <a:t>No small fonts</a:t>
            </a:r>
          </a:p>
          <a:p>
            <a:pPr lvl="1"/>
            <a:r>
              <a:rPr lang="en-US" dirty="0"/>
              <a:t>No bad colors</a:t>
            </a:r>
          </a:p>
          <a:p>
            <a:pPr lvl="1"/>
            <a:r>
              <a:rPr lang="en-US" dirty="0"/>
              <a:t>Use </a:t>
            </a:r>
            <a:r>
              <a:rPr lang="en-US" dirty="0" err="1"/>
              <a:t>lables</a:t>
            </a:r>
            <a:endParaRPr lang="en-US" dirty="0"/>
          </a:p>
          <a:p>
            <a:r>
              <a:rPr lang="en-US" dirty="0"/>
              <a:t>Slide Design</a:t>
            </a:r>
          </a:p>
          <a:p>
            <a:pPr lvl="1"/>
            <a:r>
              <a:rPr lang="en-US" dirty="0"/>
              <a:t>Minimal Text</a:t>
            </a:r>
          </a:p>
          <a:p>
            <a:pPr lvl="1"/>
            <a:r>
              <a:rPr lang="en-US" dirty="0"/>
              <a:t>Clear Visual Trajectory</a:t>
            </a:r>
          </a:p>
          <a:p>
            <a:r>
              <a:rPr lang="en-US" dirty="0" err="1"/>
              <a:t>Accessability</a:t>
            </a:r>
            <a:endParaRPr lang="en-US" dirty="0"/>
          </a:p>
          <a:p>
            <a:pPr lvl="1"/>
            <a:r>
              <a:rPr lang="en-US" dirty="0"/>
              <a:t>Deaf Person should understand</a:t>
            </a:r>
          </a:p>
          <a:p>
            <a:pPr lvl="1"/>
            <a:r>
              <a:rPr lang="en-US" dirty="0"/>
              <a:t>Blind person should understand</a:t>
            </a:r>
          </a:p>
        </p:txBody>
      </p:sp>
      <p:sp>
        <p:nvSpPr>
          <p:cNvPr id="4" name="Content Placeholder 3">
            <a:extLst>
              <a:ext uri="{FF2B5EF4-FFF2-40B4-BE49-F238E27FC236}">
                <a16:creationId xmlns:a16="http://schemas.microsoft.com/office/drawing/2014/main" id="{40E3DA1A-2A0F-B2D2-9088-60637C724E4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3112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CF77-3136-0642-671A-3D34D339CB52}"/>
              </a:ext>
            </a:extLst>
          </p:cNvPr>
          <p:cNvSpPr>
            <a:spLocks noGrp="1"/>
          </p:cNvSpPr>
          <p:nvPr>
            <p:ph type="title"/>
          </p:nvPr>
        </p:nvSpPr>
        <p:spPr/>
        <p:txBody>
          <a:bodyPr/>
          <a:lstStyle/>
          <a:p>
            <a:r>
              <a:rPr lang="en-US" dirty="0"/>
              <a:t>Issue</a:t>
            </a:r>
          </a:p>
        </p:txBody>
      </p:sp>
      <p:sp>
        <p:nvSpPr>
          <p:cNvPr id="3" name="Content Placeholder 2">
            <a:extLst>
              <a:ext uri="{FF2B5EF4-FFF2-40B4-BE49-F238E27FC236}">
                <a16:creationId xmlns:a16="http://schemas.microsoft.com/office/drawing/2014/main" id="{0C3F4A03-3D15-B781-BA3B-939E62667835}"/>
              </a:ext>
            </a:extLst>
          </p:cNvPr>
          <p:cNvSpPr>
            <a:spLocks noGrp="1"/>
          </p:cNvSpPr>
          <p:nvPr>
            <p:ph idx="1"/>
          </p:nvPr>
        </p:nvSpPr>
        <p:spPr>
          <a:xfrm>
            <a:off x="838200" y="1825625"/>
            <a:ext cx="10515600" cy="4351338"/>
          </a:xfrm>
        </p:spPr>
        <p:txBody>
          <a:bodyPr>
            <a:normAutofit/>
          </a:bodyPr>
          <a:lstStyle/>
          <a:p>
            <a:pPr algn="just">
              <a:lnSpc>
                <a:spcPct val="150000"/>
              </a:lnSpc>
            </a:pPr>
            <a:r>
              <a:rPr lang="en-US" dirty="0"/>
              <a:t>Most existing models focus mainly on energy generation (power output). We need a holistic approach that accounts for social, economic, and environmental factors.</a:t>
            </a:r>
          </a:p>
          <a:p>
            <a:pPr algn="just">
              <a:lnSpc>
                <a:spcPct val="150000"/>
              </a:lnSpc>
            </a:pPr>
            <a:r>
              <a:rPr lang="en-US" dirty="0"/>
              <a:t>How can we support the consideration of issues other than power generation during offshore wind farm (OWF) lease allocation?</a:t>
            </a:r>
          </a:p>
        </p:txBody>
      </p:sp>
    </p:spTree>
    <p:extLst>
      <p:ext uri="{BB962C8B-B14F-4D97-AF65-F5344CB8AC3E}">
        <p14:creationId xmlns:p14="http://schemas.microsoft.com/office/powerpoint/2010/main" val="81433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62C02-81E5-1062-A4F1-D923C3658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271DAF-D4A2-6F4D-C7D9-700334F5A6D0}"/>
              </a:ext>
            </a:extLst>
          </p:cNvPr>
          <p:cNvSpPr>
            <a:spLocks noGrp="1"/>
          </p:cNvSpPr>
          <p:nvPr>
            <p:ph type="title"/>
          </p:nvPr>
        </p:nvSpPr>
        <p:spPr>
          <a:xfrm>
            <a:off x="1137034" y="609597"/>
            <a:ext cx="9392421" cy="1330841"/>
          </a:xfrm>
        </p:spPr>
        <p:txBody>
          <a:bodyPr>
            <a:normAutofit/>
          </a:bodyPr>
          <a:lstStyle/>
          <a:p>
            <a:r>
              <a:rPr lang="en-US" dirty="0"/>
              <a:t>Problem</a:t>
            </a:r>
          </a:p>
        </p:txBody>
      </p:sp>
      <p:sp>
        <p:nvSpPr>
          <p:cNvPr id="3" name="Content Placeholder 2">
            <a:extLst>
              <a:ext uri="{FF2B5EF4-FFF2-40B4-BE49-F238E27FC236}">
                <a16:creationId xmlns:a16="http://schemas.microsoft.com/office/drawing/2014/main" id="{4D878C69-5722-4D28-9399-AC9BD7BC633F}"/>
              </a:ext>
            </a:extLst>
          </p:cNvPr>
          <p:cNvSpPr>
            <a:spLocks noGrp="1"/>
          </p:cNvSpPr>
          <p:nvPr>
            <p:ph idx="1"/>
          </p:nvPr>
        </p:nvSpPr>
        <p:spPr>
          <a:xfrm>
            <a:off x="277682" y="1470113"/>
            <a:ext cx="11636636" cy="3917773"/>
          </a:xfrm>
        </p:spPr>
        <p:txBody>
          <a:bodyPr>
            <a:normAutofit fontScale="92500" lnSpcReduction="10000"/>
          </a:bodyPr>
          <a:lstStyle/>
          <a:p>
            <a:pPr algn="just">
              <a:lnSpc>
                <a:spcPct val="120000"/>
              </a:lnSpc>
            </a:pPr>
            <a:endParaRPr lang="en-US" dirty="0"/>
          </a:p>
          <a:p>
            <a:pPr algn="just">
              <a:lnSpc>
                <a:spcPct val="120000"/>
              </a:lnSpc>
            </a:pPr>
            <a:r>
              <a:rPr lang="en-US" dirty="0"/>
              <a:t>OWFs have significant tradeoffs with other vital coastal resources.</a:t>
            </a:r>
          </a:p>
          <a:p>
            <a:pPr algn="just">
              <a:lnSpc>
                <a:spcPct val="120000"/>
              </a:lnSpc>
              <a:buFontTx/>
              <a:buChar char="-"/>
            </a:pPr>
            <a:r>
              <a:rPr lang="en-US" dirty="0"/>
              <a:t>Fisheries </a:t>
            </a:r>
          </a:p>
          <a:p>
            <a:pPr algn="just">
              <a:lnSpc>
                <a:spcPct val="120000"/>
              </a:lnSpc>
              <a:buFontTx/>
              <a:buChar char="-"/>
            </a:pPr>
            <a:r>
              <a:rPr lang="en-US" dirty="0"/>
              <a:t>Wildlife</a:t>
            </a:r>
          </a:p>
          <a:p>
            <a:pPr algn="just">
              <a:lnSpc>
                <a:spcPct val="120000"/>
              </a:lnSpc>
              <a:buFontTx/>
              <a:buChar char="-"/>
            </a:pPr>
            <a:r>
              <a:rPr lang="en-US" dirty="0"/>
              <a:t>Tourism and Views</a:t>
            </a:r>
          </a:p>
          <a:p>
            <a:pPr algn="just">
              <a:lnSpc>
                <a:spcPct val="120000"/>
              </a:lnSpc>
            </a:pPr>
            <a:r>
              <a:rPr lang="en-US" dirty="0"/>
              <a:t>How can we organize data about these impacts so that they can be objectively understood and included in the decision-making process?</a:t>
            </a:r>
          </a:p>
          <a:p>
            <a:pPr algn="just">
              <a:lnSpc>
                <a:spcPct val="120000"/>
              </a:lnSpc>
            </a:pPr>
            <a:endParaRPr lang="en-US" dirty="0"/>
          </a:p>
          <a:p>
            <a:pPr algn="just">
              <a:lnSpc>
                <a:spcPct val="120000"/>
              </a:lnSpc>
            </a:pPr>
            <a:endParaRPr lang="en-US" dirty="0"/>
          </a:p>
        </p:txBody>
      </p:sp>
    </p:spTree>
    <p:extLst>
      <p:ext uri="{BB962C8B-B14F-4D97-AF65-F5344CB8AC3E}">
        <p14:creationId xmlns:p14="http://schemas.microsoft.com/office/powerpoint/2010/main" val="184491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96F5-77F9-5AD9-0D15-E45A0C7D9BCF}"/>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2A43C502-F0B6-D328-4C47-152D8315E294}"/>
              </a:ext>
            </a:extLst>
          </p:cNvPr>
          <p:cNvSpPr>
            <a:spLocks noGrp="1"/>
          </p:cNvSpPr>
          <p:nvPr>
            <p:ph idx="1"/>
          </p:nvPr>
        </p:nvSpPr>
        <p:spPr>
          <a:xfrm>
            <a:off x="838199" y="1825625"/>
            <a:ext cx="10787743" cy="4351338"/>
          </a:xfrm>
        </p:spPr>
        <p:txBody>
          <a:bodyPr>
            <a:normAutofit fontScale="92500"/>
          </a:bodyPr>
          <a:lstStyle/>
          <a:p>
            <a:pPr algn="just">
              <a:lnSpc>
                <a:spcPct val="200000"/>
              </a:lnSpc>
            </a:pPr>
            <a:r>
              <a:rPr lang="en-US" dirty="0"/>
              <a:t>Electricity: renewable energy is critical .</a:t>
            </a:r>
          </a:p>
          <a:p>
            <a:pPr algn="just">
              <a:lnSpc>
                <a:spcPct val="200000"/>
              </a:lnSpc>
            </a:pPr>
            <a:r>
              <a:rPr lang="en-US" dirty="0"/>
              <a:t>Fish: vital for coastal communities.</a:t>
            </a:r>
          </a:p>
          <a:p>
            <a:pPr algn="just">
              <a:lnSpc>
                <a:spcPct val="200000"/>
              </a:lnSpc>
            </a:pPr>
            <a:r>
              <a:rPr lang="en-US" dirty="0"/>
              <a:t>Tourism: coastal communities depend on tourism.</a:t>
            </a:r>
          </a:p>
          <a:p>
            <a:pPr algn="just">
              <a:lnSpc>
                <a:spcPct val="200000"/>
              </a:lnSpc>
            </a:pPr>
            <a:r>
              <a:rPr lang="en-US" dirty="0"/>
              <a:t>Biodiversity: essential for biodiversity and long-term ecosystem services.</a:t>
            </a:r>
          </a:p>
        </p:txBody>
      </p:sp>
    </p:spTree>
    <p:extLst>
      <p:ext uri="{BB962C8B-B14F-4D97-AF65-F5344CB8AC3E}">
        <p14:creationId xmlns:p14="http://schemas.microsoft.com/office/powerpoint/2010/main" val="61312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FAE51-C225-B67C-E33B-F11885349B3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F5E985D-2FD1-37D7-AF35-FAAD3D765982}"/>
              </a:ext>
            </a:extLst>
          </p:cNvPr>
          <p:cNvSpPr>
            <a:spLocks noGrp="1"/>
          </p:cNvSpPr>
          <p:nvPr>
            <p:ph type="title"/>
          </p:nvPr>
        </p:nvSpPr>
        <p:spPr>
          <a:xfrm>
            <a:off x="838200" y="365125"/>
            <a:ext cx="10515600" cy="1325563"/>
          </a:xfrm>
        </p:spPr>
        <p:txBody>
          <a:bodyPr anchor="b">
            <a:normAutofit/>
          </a:bodyPr>
          <a:lstStyle/>
          <a:p>
            <a:r>
              <a:rPr lang="en-US" dirty="0"/>
              <a:t>Literature</a:t>
            </a:r>
          </a:p>
        </p:txBody>
      </p:sp>
      <p:sp>
        <p:nvSpPr>
          <p:cNvPr id="4" name="Content Placeholder 2">
            <a:extLst>
              <a:ext uri="{FF2B5EF4-FFF2-40B4-BE49-F238E27FC236}">
                <a16:creationId xmlns:a16="http://schemas.microsoft.com/office/drawing/2014/main" id="{29D0D8FC-CA73-2E72-D855-469241266A2C}"/>
              </a:ext>
            </a:extLst>
          </p:cNvPr>
          <p:cNvSpPr>
            <a:spLocks noGrp="1"/>
          </p:cNvSpPr>
          <p:nvPr>
            <p:ph idx="1"/>
          </p:nvPr>
        </p:nvSpPr>
        <p:spPr>
          <a:xfrm>
            <a:off x="838199" y="1825625"/>
            <a:ext cx="10787743" cy="4351338"/>
          </a:xfrm>
        </p:spPr>
        <p:txBody>
          <a:bodyPr>
            <a:normAutofit lnSpcReduction="10000"/>
          </a:bodyPr>
          <a:lstStyle/>
          <a:p>
            <a:pPr>
              <a:buNone/>
            </a:pPr>
            <a:r>
              <a:rPr lang="en-US" b="1" dirty="0"/>
              <a:t>Crow White et al. (2024)</a:t>
            </a:r>
          </a:p>
          <a:p>
            <a:pPr>
              <a:buFont typeface="Arial" panose="020B0604020202020204" pitchFamily="34" charset="0"/>
              <a:buChar char="•"/>
            </a:pPr>
            <a:r>
              <a:rPr lang="en-US" dirty="0"/>
              <a:t>Tradeoff analysis: wind energy, fisheries and wildlife.</a:t>
            </a:r>
          </a:p>
          <a:p>
            <a:pPr>
              <a:buFont typeface="Arial" panose="020B0604020202020204" pitchFamily="34" charset="0"/>
              <a:buChar char="•"/>
            </a:pPr>
            <a:r>
              <a:rPr lang="en-US" dirty="0"/>
              <a:t>Framework applied to Oregon.</a:t>
            </a:r>
          </a:p>
          <a:p>
            <a:pPr>
              <a:buNone/>
            </a:pPr>
            <a:r>
              <a:rPr lang="en-US" b="1" dirty="0"/>
              <a:t>Perry &amp; Heyman (2020) &amp; </a:t>
            </a:r>
            <a:r>
              <a:rPr lang="en-US" b="1" dirty="0" err="1"/>
              <a:t>Stelzenmuller</a:t>
            </a:r>
            <a:r>
              <a:rPr lang="en-US" b="1" dirty="0"/>
              <a:t> et al. (2021)</a:t>
            </a:r>
          </a:p>
          <a:p>
            <a:pPr>
              <a:buFont typeface="Arial" panose="020B0604020202020204" pitchFamily="34" charset="0"/>
              <a:buChar char="•"/>
            </a:pPr>
            <a:r>
              <a:rPr lang="en-US" dirty="0"/>
              <a:t>Co-location of fisheries &amp; wind farms.</a:t>
            </a:r>
          </a:p>
          <a:p>
            <a:pPr>
              <a:buNone/>
            </a:pPr>
            <a:r>
              <a:rPr lang="en-US" b="1" dirty="0"/>
              <a:t>Marina &amp; Samantha (2023)</a:t>
            </a:r>
          </a:p>
          <a:p>
            <a:pPr>
              <a:buFont typeface="Arial" panose="020B0604020202020204" pitchFamily="34" charset="0"/>
              <a:buChar char="•"/>
            </a:pPr>
            <a:r>
              <a:rPr lang="en-US" dirty="0"/>
              <a:t>Economic impacts: Fuel, revenue, insurance, support businesses</a:t>
            </a:r>
          </a:p>
          <a:p>
            <a:pPr>
              <a:buNone/>
            </a:pPr>
            <a:r>
              <a:rPr lang="da-DK" b="1" dirty="0"/>
              <a:t>Wang et al. (2022) &amp; Blake et al. (2025)</a:t>
            </a:r>
            <a:endParaRPr lang="en-US" b="1" dirty="0"/>
          </a:p>
          <a:p>
            <a:pPr>
              <a:buFont typeface="Arial" panose="020B0604020202020204" pitchFamily="34" charset="0"/>
              <a:buChar char="•"/>
            </a:pPr>
            <a:r>
              <a:rPr lang="en-US" dirty="0"/>
              <a:t>Spatial data methods for fisheries value mapping</a:t>
            </a:r>
          </a:p>
        </p:txBody>
      </p:sp>
    </p:spTree>
    <p:extLst>
      <p:ext uri="{BB962C8B-B14F-4D97-AF65-F5344CB8AC3E}">
        <p14:creationId xmlns:p14="http://schemas.microsoft.com/office/powerpoint/2010/main" val="308099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9005-92E2-C396-F066-E905FCB00724}"/>
              </a:ext>
            </a:extLst>
          </p:cNvPr>
          <p:cNvSpPr>
            <a:spLocks noGrp="1"/>
          </p:cNvSpPr>
          <p:nvPr>
            <p:ph type="title"/>
          </p:nvPr>
        </p:nvSpPr>
        <p:spPr/>
        <p:txBody>
          <a:bodyPr/>
          <a:lstStyle/>
          <a:p>
            <a:r>
              <a:rPr lang="en-US" dirty="0"/>
              <a:t>Solution</a:t>
            </a:r>
          </a:p>
        </p:txBody>
      </p:sp>
      <p:grpSp>
        <p:nvGrpSpPr>
          <p:cNvPr id="16" name="Group 15">
            <a:extLst>
              <a:ext uri="{FF2B5EF4-FFF2-40B4-BE49-F238E27FC236}">
                <a16:creationId xmlns:a16="http://schemas.microsoft.com/office/drawing/2014/main" id="{24B534C9-CE07-0200-3092-78F787EC1601}"/>
              </a:ext>
            </a:extLst>
          </p:cNvPr>
          <p:cNvGrpSpPr/>
          <p:nvPr/>
        </p:nvGrpSpPr>
        <p:grpSpPr>
          <a:xfrm>
            <a:off x="1934703" y="2169763"/>
            <a:ext cx="8322593" cy="3117741"/>
            <a:chOff x="728419" y="2216258"/>
            <a:chExt cx="8322593" cy="3117741"/>
          </a:xfrm>
        </p:grpSpPr>
        <p:grpSp>
          <p:nvGrpSpPr>
            <p:cNvPr id="9" name="Group 8">
              <a:extLst>
                <a:ext uri="{FF2B5EF4-FFF2-40B4-BE49-F238E27FC236}">
                  <a16:creationId xmlns:a16="http://schemas.microsoft.com/office/drawing/2014/main" id="{FC911E8D-E273-4D4C-1B94-EFC0581413C9}"/>
                </a:ext>
              </a:extLst>
            </p:cNvPr>
            <p:cNvGrpSpPr/>
            <p:nvPr/>
          </p:nvGrpSpPr>
          <p:grpSpPr>
            <a:xfrm>
              <a:off x="728419" y="2216258"/>
              <a:ext cx="1565330" cy="3117741"/>
              <a:chOff x="728419" y="2216258"/>
              <a:chExt cx="1565330" cy="3117741"/>
            </a:xfrm>
          </p:grpSpPr>
          <p:sp>
            <p:nvSpPr>
              <p:cNvPr id="5" name="Rectangle 4">
                <a:extLst>
                  <a:ext uri="{FF2B5EF4-FFF2-40B4-BE49-F238E27FC236}">
                    <a16:creationId xmlns:a16="http://schemas.microsoft.com/office/drawing/2014/main" id="{E81D3DAF-A50B-4BD6-BB82-4FD657B23FF2}"/>
                  </a:ext>
                </a:extLst>
              </p:cNvPr>
              <p:cNvSpPr/>
              <p:nvPr/>
            </p:nvSpPr>
            <p:spPr>
              <a:xfrm>
                <a:off x="728420" y="2216258"/>
                <a:ext cx="1565329"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Wind </a:t>
                </a:r>
                <a:r>
                  <a:rPr lang="en-US" sz="1400" dirty="0" err="1"/>
                  <a:t>Datasource</a:t>
                </a:r>
                <a:endParaRPr lang="en-US" sz="1400" dirty="0"/>
              </a:p>
            </p:txBody>
          </p:sp>
          <p:sp>
            <p:nvSpPr>
              <p:cNvPr id="6" name="Rectangle 5">
                <a:extLst>
                  <a:ext uri="{FF2B5EF4-FFF2-40B4-BE49-F238E27FC236}">
                    <a16:creationId xmlns:a16="http://schemas.microsoft.com/office/drawing/2014/main" id="{7B7619F4-8179-8C03-5277-ADBE304FB873}"/>
                  </a:ext>
                </a:extLst>
              </p:cNvPr>
              <p:cNvSpPr/>
              <p:nvPr/>
            </p:nvSpPr>
            <p:spPr>
              <a:xfrm>
                <a:off x="728419" y="3306305"/>
                <a:ext cx="1565329"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Fisheries </a:t>
                </a:r>
                <a:r>
                  <a:rPr lang="en-US" sz="1400" dirty="0" err="1"/>
                  <a:t>Datasource</a:t>
                </a:r>
                <a:endParaRPr lang="en-US" sz="1400" dirty="0"/>
              </a:p>
            </p:txBody>
          </p:sp>
          <p:sp>
            <p:nvSpPr>
              <p:cNvPr id="7" name="Rectangle 6">
                <a:extLst>
                  <a:ext uri="{FF2B5EF4-FFF2-40B4-BE49-F238E27FC236}">
                    <a16:creationId xmlns:a16="http://schemas.microsoft.com/office/drawing/2014/main" id="{FF1501CA-A119-2C96-7E04-5CA2DBE279D0}"/>
                  </a:ext>
                </a:extLst>
              </p:cNvPr>
              <p:cNvSpPr/>
              <p:nvPr/>
            </p:nvSpPr>
            <p:spPr>
              <a:xfrm>
                <a:off x="728419" y="4396352"/>
                <a:ext cx="1565329"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Other Sectors</a:t>
                </a:r>
              </a:p>
            </p:txBody>
          </p:sp>
        </p:grpSp>
        <p:grpSp>
          <p:nvGrpSpPr>
            <p:cNvPr id="12" name="Group 11">
              <a:extLst>
                <a:ext uri="{FF2B5EF4-FFF2-40B4-BE49-F238E27FC236}">
                  <a16:creationId xmlns:a16="http://schemas.microsoft.com/office/drawing/2014/main" id="{B6762288-5C5D-0F69-FB35-A52BEF359673}"/>
                </a:ext>
              </a:extLst>
            </p:cNvPr>
            <p:cNvGrpSpPr/>
            <p:nvPr/>
          </p:nvGrpSpPr>
          <p:grpSpPr>
            <a:xfrm>
              <a:off x="2944678" y="2216258"/>
              <a:ext cx="1038386" cy="3117740"/>
              <a:chOff x="2944678" y="2216258"/>
              <a:chExt cx="1038386" cy="3117740"/>
            </a:xfrm>
          </p:grpSpPr>
          <p:sp>
            <p:nvSpPr>
              <p:cNvPr id="8" name="Rectangle 7">
                <a:extLst>
                  <a:ext uri="{FF2B5EF4-FFF2-40B4-BE49-F238E27FC236}">
                    <a16:creationId xmlns:a16="http://schemas.microsoft.com/office/drawing/2014/main" id="{838E140E-2946-C272-8EB8-181667F1C66E}"/>
                  </a:ext>
                </a:extLst>
              </p:cNvPr>
              <p:cNvSpPr/>
              <p:nvPr/>
            </p:nvSpPr>
            <p:spPr>
              <a:xfrm>
                <a:off x="2944678" y="2216258"/>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Wrangling</a:t>
                </a:r>
              </a:p>
            </p:txBody>
          </p:sp>
          <p:sp>
            <p:nvSpPr>
              <p:cNvPr id="10" name="Rectangle 9">
                <a:extLst>
                  <a:ext uri="{FF2B5EF4-FFF2-40B4-BE49-F238E27FC236}">
                    <a16:creationId xmlns:a16="http://schemas.microsoft.com/office/drawing/2014/main" id="{84EBB55F-0645-A8DA-C4FD-7CB2B672A75D}"/>
                  </a:ext>
                </a:extLst>
              </p:cNvPr>
              <p:cNvSpPr/>
              <p:nvPr/>
            </p:nvSpPr>
            <p:spPr>
              <a:xfrm>
                <a:off x="2944678" y="3306304"/>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Wrangling</a:t>
                </a:r>
              </a:p>
            </p:txBody>
          </p:sp>
          <p:sp>
            <p:nvSpPr>
              <p:cNvPr id="11" name="Rectangle 10">
                <a:extLst>
                  <a:ext uri="{FF2B5EF4-FFF2-40B4-BE49-F238E27FC236}">
                    <a16:creationId xmlns:a16="http://schemas.microsoft.com/office/drawing/2014/main" id="{1CF5B82B-A4FD-A830-3720-E0C9AF26D2BA}"/>
                  </a:ext>
                </a:extLst>
              </p:cNvPr>
              <p:cNvSpPr/>
              <p:nvPr/>
            </p:nvSpPr>
            <p:spPr>
              <a:xfrm>
                <a:off x="2944678" y="4396351"/>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Wrangling</a:t>
                </a:r>
              </a:p>
            </p:txBody>
          </p:sp>
        </p:grpSp>
        <p:sp>
          <p:nvSpPr>
            <p:cNvPr id="13" name="Rectangle 12">
              <a:extLst>
                <a:ext uri="{FF2B5EF4-FFF2-40B4-BE49-F238E27FC236}">
                  <a16:creationId xmlns:a16="http://schemas.microsoft.com/office/drawing/2014/main" id="{DC3F018D-8C9C-9B03-1B6D-81EB6BFDECD3}"/>
                </a:ext>
              </a:extLst>
            </p:cNvPr>
            <p:cNvSpPr/>
            <p:nvPr/>
          </p:nvSpPr>
          <p:spPr>
            <a:xfrm>
              <a:off x="4633994" y="3306304"/>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Notebook</a:t>
              </a:r>
            </a:p>
          </p:txBody>
        </p:sp>
        <p:sp>
          <p:nvSpPr>
            <p:cNvPr id="14" name="Rectangle 13">
              <a:extLst>
                <a:ext uri="{FF2B5EF4-FFF2-40B4-BE49-F238E27FC236}">
                  <a16:creationId xmlns:a16="http://schemas.microsoft.com/office/drawing/2014/main" id="{6B9574B4-4591-E189-A6BA-E0A7B349CAD5}"/>
                </a:ext>
              </a:extLst>
            </p:cNvPr>
            <p:cNvSpPr/>
            <p:nvPr/>
          </p:nvSpPr>
          <p:spPr>
            <a:xfrm>
              <a:off x="6323310" y="3306303"/>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Assess</a:t>
              </a:r>
            </a:p>
          </p:txBody>
        </p:sp>
        <p:sp>
          <p:nvSpPr>
            <p:cNvPr id="15" name="Rectangle 14">
              <a:extLst>
                <a:ext uri="{FF2B5EF4-FFF2-40B4-BE49-F238E27FC236}">
                  <a16:creationId xmlns:a16="http://schemas.microsoft.com/office/drawing/2014/main" id="{B6BDDE75-F975-9E72-F0C0-7A66C1350872}"/>
                </a:ext>
              </a:extLst>
            </p:cNvPr>
            <p:cNvSpPr/>
            <p:nvPr/>
          </p:nvSpPr>
          <p:spPr>
            <a:xfrm>
              <a:off x="8012626" y="3303717"/>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Results</a:t>
              </a:r>
            </a:p>
          </p:txBody>
        </p:sp>
      </p:grpSp>
      <p:cxnSp>
        <p:nvCxnSpPr>
          <p:cNvPr id="18" name="Connector: Elbow 17">
            <a:extLst>
              <a:ext uri="{FF2B5EF4-FFF2-40B4-BE49-F238E27FC236}">
                <a16:creationId xmlns:a16="http://schemas.microsoft.com/office/drawing/2014/main" id="{9393D35B-5EA7-0F8D-3FFF-05DD3DA681E8}"/>
              </a:ext>
            </a:extLst>
          </p:cNvPr>
          <p:cNvCxnSpPr>
            <a:stCxn id="8" idx="3"/>
            <a:endCxn id="13" idx="1"/>
          </p:cNvCxnSpPr>
          <p:nvPr/>
        </p:nvCxnSpPr>
        <p:spPr>
          <a:xfrm>
            <a:off x="5189348" y="2638587"/>
            <a:ext cx="650930" cy="109004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nector: Elbow 18">
            <a:extLst>
              <a:ext uri="{FF2B5EF4-FFF2-40B4-BE49-F238E27FC236}">
                <a16:creationId xmlns:a16="http://schemas.microsoft.com/office/drawing/2014/main" id="{BBCADE60-6030-BBAA-F53D-808511906CB0}"/>
              </a:ext>
            </a:extLst>
          </p:cNvPr>
          <p:cNvCxnSpPr>
            <a:cxnSpLocks/>
            <a:stCxn id="11" idx="3"/>
            <a:endCxn id="13" idx="1"/>
          </p:cNvCxnSpPr>
          <p:nvPr/>
        </p:nvCxnSpPr>
        <p:spPr>
          <a:xfrm flipV="1">
            <a:off x="5189348" y="3728633"/>
            <a:ext cx="650930" cy="109004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FBEEB9C0-2902-AC44-F938-1DB250E0D623}"/>
              </a:ext>
            </a:extLst>
          </p:cNvPr>
          <p:cNvCxnSpPr>
            <a:stCxn id="5" idx="3"/>
            <a:endCxn id="8" idx="1"/>
          </p:cNvCxnSpPr>
          <p:nvPr/>
        </p:nvCxnSpPr>
        <p:spPr>
          <a:xfrm>
            <a:off x="3500033" y="2638587"/>
            <a:ext cx="65092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5B159D1-857E-0A69-0F7E-54F01510DC84}"/>
              </a:ext>
            </a:extLst>
          </p:cNvPr>
          <p:cNvCxnSpPr>
            <a:cxnSpLocks/>
            <a:stCxn id="6" idx="3"/>
            <a:endCxn id="10" idx="1"/>
          </p:cNvCxnSpPr>
          <p:nvPr/>
        </p:nvCxnSpPr>
        <p:spPr>
          <a:xfrm flipV="1">
            <a:off x="3500032" y="3728633"/>
            <a:ext cx="65093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01B522E-FBDB-3C63-9CD6-413FD649120F}"/>
              </a:ext>
            </a:extLst>
          </p:cNvPr>
          <p:cNvCxnSpPr>
            <a:cxnSpLocks/>
            <a:stCxn id="7" idx="3"/>
            <a:endCxn id="11" idx="1"/>
          </p:cNvCxnSpPr>
          <p:nvPr/>
        </p:nvCxnSpPr>
        <p:spPr>
          <a:xfrm flipV="1">
            <a:off x="3500032" y="4818680"/>
            <a:ext cx="65093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FC3C39E-946D-8591-5E5D-80EC2DF76139}"/>
              </a:ext>
            </a:extLst>
          </p:cNvPr>
          <p:cNvCxnSpPr>
            <a:cxnSpLocks/>
            <a:stCxn id="13" idx="3"/>
            <a:endCxn id="14" idx="1"/>
          </p:cNvCxnSpPr>
          <p:nvPr/>
        </p:nvCxnSpPr>
        <p:spPr>
          <a:xfrm flipV="1">
            <a:off x="6878664" y="3728632"/>
            <a:ext cx="65093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03FA358A-CC4F-4606-9343-949243BEB3F2}"/>
              </a:ext>
            </a:extLst>
          </p:cNvPr>
          <p:cNvCxnSpPr>
            <a:cxnSpLocks/>
            <a:stCxn id="14" idx="3"/>
            <a:endCxn id="15" idx="1"/>
          </p:cNvCxnSpPr>
          <p:nvPr/>
        </p:nvCxnSpPr>
        <p:spPr>
          <a:xfrm flipV="1">
            <a:off x="8567980" y="3726046"/>
            <a:ext cx="650930" cy="25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1461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64E5-7B05-06C5-2BAD-15906F71492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83A666A-71BC-B3D1-0C0D-6DB88857C380}"/>
              </a:ext>
            </a:extLst>
          </p:cNvPr>
          <p:cNvSpPr>
            <a:spLocks noGrp="1"/>
          </p:cNvSpPr>
          <p:nvPr>
            <p:ph idx="1"/>
          </p:nvPr>
        </p:nvSpPr>
        <p:spPr/>
        <p:txBody>
          <a:bodyPr/>
          <a:lstStyle/>
          <a:p>
            <a:r>
              <a:rPr lang="en-US" dirty="0"/>
              <a:t>All data on 2km x 2km grid</a:t>
            </a:r>
          </a:p>
          <a:p>
            <a:r>
              <a:rPr lang="en-US" dirty="0"/>
              <a:t>Specific data types</a:t>
            </a:r>
          </a:p>
          <a:p>
            <a:pPr lvl="1"/>
            <a:r>
              <a:rPr lang="en-US" dirty="0"/>
              <a:t>Wind speed data </a:t>
            </a:r>
            <a:r>
              <a:rPr lang="en-US" sz="1800" dirty="0"/>
              <a:t>→ Potential Wind Power Generation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Fisheries data </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 value of fisheries, data on ship routes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Wildlife data </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Raw census data, assume constant % impact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lvl="1"/>
            <a:endParaRPr lang="en-US" sz="1800" dirty="0">
              <a:latin typeface="MS Shell Dlg 2" panose="020B0604030504040204" pitchFamily="34" charset="0"/>
            </a:endParaRPr>
          </a:p>
          <a:p>
            <a:pPr lvl="1"/>
            <a:endParaRPr lang="en-US" dirty="0"/>
          </a:p>
        </p:txBody>
      </p:sp>
    </p:spTree>
    <p:extLst>
      <p:ext uri="{BB962C8B-B14F-4D97-AF65-F5344CB8AC3E}">
        <p14:creationId xmlns:p14="http://schemas.microsoft.com/office/powerpoint/2010/main" val="239240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051B-9429-DE18-9B37-DEB315AEC556}"/>
              </a:ext>
            </a:extLst>
          </p:cNvPr>
          <p:cNvSpPr>
            <a:spLocks noGrp="1"/>
          </p:cNvSpPr>
          <p:nvPr>
            <p:ph type="title"/>
          </p:nvPr>
        </p:nvSpPr>
        <p:spPr/>
        <p:txBody>
          <a:bodyPr/>
          <a:lstStyle/>
          <a:p>
            <a:r>
              <a:rPr lang="en-US" dirty="0"/>
              <a:t>Assessment</a:t>
            </a:r>
          </a:p>
        </p:txBody>
      </p:sp>
      <p:sp>
        <p:nvSpPr>
          <p:cNvPr id="3" name="Content Placeholder 2">
            <a:extLst>
              <a:ext uri="{FF2B5EF4-FFF2-40B4-BE49-F238E27FC236}">
                <a16:creationId xmlns:a16="http://schemas.microsoft.com/office/drawing/2014/main" id="{811AC9EC-CF25-5485-294C-CF0B390DC920}"/>
              </a:ext>
            </a:extLst>
          </p:cNvPr>
          <p:cNvSpPr>
            <a:spLocks noGrp="1"/>
          </p:cNvSpPr>
          <p:nvPr>
            <p:ph idx="1"/>
          </p:nvPr>
        </p:nvSpPr>
        <p:spPr/>
        <p:txBody>
          <a:bodyPr/>
          <a:lstStyle/>
          <a:p>
            <a:r>
              <a:rPr lang="en-US" dirty="0"/>
              <a:t>Simple choice model</a:t>
            </a:r>
          </a:p>
          <a:p>
            <a:pPr lvl="1"/>
            <a:r>
              <a:rPr lang="en-US" dirty="0"/>
              <a:t>Will or will not Wind Power Generation happen at specific grid location?</a:t>
            </a:r>
          </a:p>
          <a:p>
            <a:r>
              <a:rPr lang="en-US" dirty="0"/>
              <a:t>Method</a:t>
            </a:r>
          </a:p>
          <a:p>
            <a:pPr lvl="1"/>
            <a:r>
              <a:rPr lang="en-US" dirty="0"/>
              <a:t>Compare positive and negative impacts at each grid location</a:t>
            </a:r>
          </a:p>
          <a:p>
            <a:pPr lvl="1"/>
            <a:r>
              <a:rPr lang="en-US" dirty="0"/>
              <a:t>Calculate a statistic comparing all impacts</a:t>
            </a:r>
          </a:p>
          <a:p>
            <a:pPr lvl="1"/>
            <a:r>
              <a:rPr lang="en-US" dirty="0"/>
              <a:t>Summarize across area, by potential lease area, </a:t>
            </a:r>
            <a:r>
              <a:rPr lang="en-US" dirty="0" err="1"/>
              <a:t>etc</a:t>
            </a:r>
            <a:endParaRPr lang="en-US" dirty="0"/>
          </a:p>
        </p:txBody>
      </p:sp>
    </p:spTree>
    <p:extLst>
      <p:ext uri="{BB962C8B-B14F-4D97-AF65-F5344CB8AC3E}">
        <p14:creationId xmlns:p14="http://schemas.microsoft.com/office/powerpoint/2010/main" val="323586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B9F2-7F85-2BE4-0E69-750F311A523A}"/>
              </a:ext>
            </a:extLst>
          </p:cNvPr>
          <p:cNvSpPr>
            <a:spLocks noGrp="1"/>
          </p:cNvSpPr>
          <p:nvPr>
            <p:ph type="title"/>
          </p:nvPr>
        </p:nvSpPr>
        <p:spPr/>
        <p:txBody>
          <a:bodyPr/>
          <a:lstStyle/>
          <a:p>
            <a:r>
              <a:rPr lang="en-US" dirty="0"/>
              <a:t>Anticipated Results</a:t>
            </a:r>
          </a:p>
        </p:txBody>
      </p:sp>
      <p:sp>
        <p:nvSpPr>
          <p:cNvPr id="3" name="Content Placeholder 2">
            <a:extLst>
              <a:ext uri="{FF2B5EF4-FFF2-40B4-BE49-F238E27FC236}">
                <a16:creationId xmlns:a16="http://schemas.microsoft.com/office/drawing/2014/main" id="{B84BE2EE-1F0E-F0C4-C287-AB10DDB3BFAB}"/>
              </a:ext>
            </a:extLst>
          </p:cNvPr>
          <p:cNvSpPr>
            <a:spLocks noGrp="1"/>
          </p:cNvSpPr>
          <p:nvPr>
            <p:ph idx="1"/>
          </p:nvPr>
        </p:nvSpPr>
        <p:spPr/>
        <p:txBody>
          <a:bodyPr/>
          <a:lstStyle/>
          <a:p>
            <a:r>
              <a:rPr lang="en-US" dirty="0"/>
              <a:t>Impact of power generation on fish will be variable across the survey area</a:t>
            </a:r>
          </a:p>
          <a:p>
            <a:pPr lvl="1"/>
            <a:r>
              <a:rPr lang="en-US" dirty="0"/>
              <a:t>Some areas may see positive impacts on fisheries</a:t>
            </a:r>
          </a:p>
          <a:p>
            <a:pPr lvl="1"/>
            <a:r>
              <a:rPr lang="en-US" dirty="0"/>
              <a:t>Hard to model reallocation of fishing boats to new locals</a:t>
            </a:r>
          </a:p>
          <a:p>
            <a:r>
              <a:rPr lang="en-US" dirty="0"/>
              <a:t>Impact of power generation on seabirds worse closer to shore</a:t>
            </a:r>
          </a:p>
          <a:p>
            <a:r>
              <a:rPr lang="en-US" dirty="0"/>
              <a:t>Impact of power generation on cetaceans depends on census</a:t>
            </a:r>
          </a:p>
        </p:txBody>
      </p:sp>
    </p:spTree>
    <p:extLst>
      <p:ext uri="{BB962C8B-B14F-4D97-AF65-F5344CB8AC3E}">
        <p14:creationId xmlns:p14="http://schemas.microsoft.com/office/powerpoint/2010/main" val="212396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1279</TotalTime>
  <Words>1441</Words>
  <Application>Microsoft Office PowerPoint</Application>
  <PresentationFormat>Widescreen</PresentationFormat>
  <Paragraphs>127</Paragraphs>
  <Slides>14</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MS Shell Dlg 2</vt:lpstr>
      <vt:lpstr>Office Theme</vt:lpstr>
      <vt:lpstr>Considering Fisheries Impacts During Allocation of OWF leases</vt:lpstr>
      <vt:lpstr>Issue</vt:lpstr>
      <vt:lpstr>Problem</vt:lpstr>
      <vt:lpstr>So what?</vt:lpstr>
      <vt:lpstr>Literature</vt:lpstr>
      <vt:lpstr>Solution</vt:lpstr>
      <vt:lpstr>Data</vt:lpstr>
      <vt:lpstr>Assessment</vt:lpstr>
      <vt:lpstr>Anticipated Results</vt:lpstr>
      <vt:lpstr>Benefits</vt:lpstr>
      <vt:lpstr>Kudos</vt:lpstr>
      <vt:lpstr>Considering Fisheries Impacts During Allocation of OWF leases</vt:lpstr>
      <vt:lpstr>Storyboard</vt:lpstr>
      <vt:lpstr>Storyboard: 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 Swartz</dc:creator>
  <cp:lastModifiedBy>Phuoc Minh Duc Le</cp:lastModifiedBy>
  <cp:revision>14</cp:revision>
  <dcterms:created xsi:type="dcterms:W3CDTF">2025-04-28T23:13:05Z</dcterms:created>
  <dcterms:modified xsi:type="dcterms:W3CDTF">2025-05-01T05:48:13Z</dcterms:modified>
</cp:coreProperties>
</file>