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  <p:embeddedFont>
      <p:font typeface="Fira Sans Extra Condensed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SemiBold-bold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7ed27aa11_2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7ed27aa11_2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46cad410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f46cad410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7ed27aa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07ed27aa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1106355f1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1106355f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f46cad410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f46cad410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f46cad4101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f46cad4101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f46cad4101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f46cad4101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f46cad4101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f46cad4101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f46cad4101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f46cad4101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07ed27aa11_4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07ed27aa11_4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07ed27aa11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07ed27aa11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17f08e4f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17f08e4f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46cad410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46cad410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46cad410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46cad410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46cad410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46cad410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46cad410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46cad410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f46cad410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f46cad410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7ed27aa11_2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07ed27aa11_2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- level abstraction means human readable – low level </a:t>
            </a:r>
            <a:r>
              <a:rPr lang="en">
                <a:solidFill>
                  <a:schemeClr val="dk1"/>
                </a:solidFill>
              </a:rPr>
              <a:t>abstraction </a:t>
            </a:r>
            <a:r>
              <a:rPr lang="en"/>
              <a:t>means more machine readable – in case anyone asks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46cad4101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46cad4101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phillipai/100-days-of-code-python" TargetMode="External"/><Relationship Id="rId4" Type="http://schemas.openxmlformats.org/officeDocument/2006/relationships/hyperlink" Target="https://github.com/materialsvirtuallab/nano281" TargetMode="External"/><Relationship Id="rId5" Type="http://schemas.openxmlformats.org/officeDocument/2006/relationships/hyperlink" Target="https://deeplearningforphysicsresearchbook.github.io/deep-learning-physics/" TargetMode="External"/><Relationship Id="rId6" Type="http://schemas.openxmlformats.org/officeDocument/2006/relationships/hyperlink" Target="https://towardsdatascience.com/machine-learning-in-materials-science-8c6c0db5ce7a" TargetMode="External"/><Relationship Id="rId7" Type="http://schemas.openxmlformats.org/officeDocument/2006/relationships/hyperlink" Target="https://www.kaggle.com/competi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2ePf9rue1Ao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ctrTitle"/>
          </p:nvPr>
        </p:nvSpPr>
        <p:spPr>
          <a:xfrm>
            <a:off x="4572000" y="82950"/>
            <a:ext cx="43260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 Python Workshop Day 2</a:t>
            </a:r>
            <a:endParaRPr/>
          </a:p>
        </p:txBody>
      </p:sp>
      <p:sp>
        <p:nvSpPr>
          <p:cNvPr id="88" name="Google Shape;88;p25"/>
          <p:cNvSpPr txBox="1"/>
          <p:nvPr>
            <p:ph idx="1" type="subTitle"/>
          </p:nvPr>
        </p:nvSpPr>
        <p:spPr>
          <a:xfrm>
            <a:off x="5444400" y="1706075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26th, 2023</a:t>
            </a:r>
            <a:endParaRPr/>
          </a:p>
        </p:txBody>
      </p:sp>
      <p:grpSp>
        <p:nvGrpSpPr>
          <p:cNvPr id="89" name="Google Shape;89;p25"/>
          <p:cNvGrpSpPr/>
          <p:nvPr/>
        </p:nvGrpSpPr>
        <p:grpSpPr>
          <a:xfrm>
            <a:off x="5282700" y="2062123"/>
            <a:ext cx="2904594" cy="3139342"/>
            <a:chOff x="457194" y="411475"/>
            <a:chExt cx="4385617" cy="4733627"/>
          </a:xfrm>
        </p:grpSpPr>
        <p:sp>
          <p:nvSpPr>
            <p:cNvPr id="90" name="Google Shape;90;p2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2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92" name="Google Shape;92;p2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6" name="Google Shape;266;p25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2" name="Google Shape;2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25" y="858787"/>
            <a:ext cx="3425951" cy="34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/>
          <p:nvPr/>
        </p:nvSpPr>
        <p:spPr>
          <a:xfrm>
            <a:off x="2814725" y="1162050"/>
            <a:ext cx="32142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Manipulation</a:t>
            </a:r>
            <a:endParaRPr/>
          </a:p>
        </p:txBody>
      </p:sp>
      <p:grpSp>
        <p:nvGrpSpPr>
          <p:cNvPr id="406" name="Google Shape;406;p34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407" name="Google Shape;407;p34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34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409" name="Google Shape;409;p34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4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4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34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462" name="Google Shape;462;p34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4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4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" name="Google Shape;485;p34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486" name="Google Shape;486;p34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4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4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4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4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4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4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4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4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4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4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0" name="Google Shape;520;p34"/>
          <p:cNvGrpSpPr/>
          <p:nvPr/>
        </p:nvGrpSpPr>
        <p:grpSpPr>
          <a:xfrm>
            <a:off x="2581475" y="1324700"/>
            <a:ext cx="3685500" cy="693200"/>
            <a:chOff x="2581475" y="1324700"/>
            <a:chExt cx="3685500" cy="693200"/>
          </a:xfrm>
        </p:grpSpPr>
        <p:sp>
          <p:nvSpPr>
            <p:cNvPr id="521" name="Google Shape;521;p34"/>
            <p:cNvSpPr txBox="1"/>
            <p:nvPr/>
          </p:nvSpPr>
          <p:spPr>
            <a:xfrm>
              <a:off x="3395525" y="13247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Open Notebook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p34"/>
            <p:cNvSpPr txBox="1"/>
            <p:nvPr/>
          </p:nvSpPr>
          <p:spPr>
            <a:xfrm>
              <a:off x="2581475" y="1686100"/>
              <a:ext cx="3685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/>
                <a:t>File_manipulation</a:t>
              </a:r>
              <a:r>
                <a:rPr lang="en" sz="1200"/>
                <a:t>.ipynb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/>
          <p:nvPr>
            <p:ph type="title"/>
          </p:nvPr>
        </p:nvSpPr>
        <p:spPr>
          <a:xfrm>
            <a:off x="3916250" y="1435650"/>
            <a:ext cx="49443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 minutes break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Grab a bagel!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8" name="Google Shape;528;p35"/>
          <p:cNvGrpSpPr/>
          <p:nvPr/>
        </p:nvGrpSpPr>
        <p:grpSpPr>
          <a:xfrm>
            <a:off x="1084600" y="776118"/>
            <a:ext cx="4114785" cy="3734967"/>
            <a:chOff x="457200" y="997005"/>
            <a:chExt cx="4114785" cy="3734967"/>
          </a:xfrm>
        </p:grpSpPr>
        <p:sp>
          <p:nvSpPr>
            <p:cNvPr id="529" name="Google Shape;529;p35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/>
          <p:nvPr/>
        </p:nvSpPr>
        <p:spPr>
          <a:xfrm>
            <a:off x="2814725" y="1162050"/>
            <a:ext cx="32142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APIs</a:t>
            </a:r>
            <a:endParaRPr/>
          </a:p>
        </p:txBody>
      </p:sp>
      <p:grpSp>
        <p:nvGrpSpPr>
          <p:cNvPr id="606" name="Google Shape;606;p36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607" name="Google Shape;607;p36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36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609" name="Google Shape;609;p36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36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36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686" name="Google Shape;686;p36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6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6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6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0" name="Google Shape;720;p36"/>
          <p:cNvGrpSpPr/>
          <p:nvPr/>
        </p:nvGrpSpPr>
        <p:grpSpPr>
          <a:xfrm>
            <a:off x="2581475" y="1324700"/>
            <a:ext cx="3685500" cy="693200"/>
            <a:chOff x="2581475" y="1324700"/>
            <a:chExt cx="3685500" cy="693200"/>
          </a:xfrm>
        </p:grpSpPr>
        <p:sp>
          <p:nvSpPr>
            <p:cNvPr id="721" name="Google Shape;721;p36"/>
            <p:cNvSpPr txBox="1"/>
            <p:nvPr/>
          </p:nvSpPr>
          <p:spPr>
            <a:xfrm>
              <a:off x="3395525" y="13247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Open Notebook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2" name="Google Shape;722;p36"/>
            <p:cNvSpPr txBox="1"/>
            <p:nvPr/>
          </p:nvSpPr>
          <p:spPr>
            <a:xfrm>
              <a:off x="2581475" y="1686100"/>
              <a:ext cx="3685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/>
                <a:t>Intro_to_Materials_API.ipynb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 txBox="1"/>
          <p:nvPr>
            <p:ph type="title"/>
          </p:nvPr>
        </p:nvSpPr>
        <p:spPr>
          <a:xfrm>
            <a:off x="3916250" y="1435650"/>
            <a:ext cx="49443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 minutes break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Grab a bagel!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8" name="Google Shape;728;p37"/>
          <p:cNvGrpSpPr/>
          <p:nvPr/>
        </p:nvGrpSpPr>
        <p:grpSpPr>
          <a:xfrm>
            <a:off x="1084600" y="776118"/>
            <a:ext cx="4114785" cy="3734967"/>
            <a:chOff x="457200" y="997005"/>
            <a:chExt cx="4114785" cy="3734967"/>
          </a:xfrm>
        </p:grpSpPr>
        <p:sp>
          <p:nvSpPr>
            <p:cNvPr id="729" name="Google Shape;729;p37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8"/>
          <p:cNvSpPr/>
          <p:nvPr/>
        </p:nvSpPr>
        <p:spPr>
          <a:xfrm>
            <a:off x="2814725" y="1162050"/>
            <a:ext cx="32142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</a:t>
            </a:r>
            <a:endParaRPr/>
          </a:p>
        </p:txBody>
      </p:sp>
      <p:grpSp>
        <p:nvGrpSpPr>
          <p:cNvPr id="806" name="Google Shape;806;p38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807" name="Google Shape;807;p38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8" name="Google Shape;808;p38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809" name="Google Shape;809;p38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8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8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8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8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8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1" name="Google Shape;861;p38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862" name="Google Shape;862;p38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38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886" name="Google Shape;886;p38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0" name="Google Shape;920;p38"/>
          <p:cNvGrpSpPr/>
          <p:nvPr/>
        </p:nvGrpSpPr>
        <p:grpSpPr>
          <a:xfrm>
            <a:off x="2581475" y="1324700"/>
            <a:ext cx="3685500" cy="693200"/>
            <a:chOff x="2581475" y="1324700"/>
            <a:chExt cx="3685500" cy="693200"/>
          </a:xfrm>
        </p:grpSpPr>
        <p:sp>
          <p:nvSpPr>
            <p:cNvPr id="921" name="Google Shape;921;p38"/>
            <p:cNvSpPr txBox="1"/>
            <p:nvPr/>
          </p:nvSpPr>
          <p:spPr>
            <a:xfrm>
              <a:off x="3395525" y="13247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Open Notebook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2" name="Google Shape;922;p38"/>
            <p:cNvSpPr txBox="1"/>
            <p:nvPr/>
          </p:nvSpPr>
          <p:spPr>
            <a:xfrm>
              <a:off x="2581475" y="1686100"/>
              <a:ext cx="3685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/>
                <a:t>Supervised_ML.ipynb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/>
          <p:nvPr>
            <p:ph type="title"/>
          </p:nvPr>
        </p:nvSpPr>
        <p:spPr>
          <a:xfrm>
            <a:off x="3916250" y="1435650"/>
            <a:ext cx="49443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 minutes break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Grab a bagel!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8" name="Google Shape;928;p39"/>
          <p:cNvGrpSpPr/>
          <p:nvPr/>
        </p:nvGrpSpPr>
        <p:grpSpPr>
          <a:xfrm>
            <a:off x="1084600" y="776118"/>
            <a:ext cx="4114785" cy="3734967"/>
            <a:chOff x="457200" y="997005"/>
            <a:chExt cx="4114785" cy="3734967"/>
          </a:xfrm>
        </p:grpSpPr>
        <p:sp>
          <p:nvSpPr>
            <p:cNvPr id="929" name="Google Shape;929;p3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0"/>
          <p:cNvSpPr/>
          <p:nvPr/>
        </p:nvSpPr>
        <p:spPr>
          <a:xfrm>
            <a:off x="2814725" y="1162050"/>
            <a:ext cx="32142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1007" name="Google Shape;1007;p40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8" name="Google Shape;1008;p40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1009" name="Google Shape;1009;p40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40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1062" name="Google Shape;1062;p40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5" name="Google Shape;1085;p40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0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0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0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0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0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0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0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0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0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0" name="Google Shape;1120;p40"/>
          <p:cNvGrpSpPr/>
          <p:nvPr/>
        </p:nvGrpSpPr>
        <p:grpSpPr>
          <a:xfrm>
            <a:off x="2581475" y="1324700"/>
            <a:ext cx="3685500" cy="693200"/>
            <a:chOff x="2581475" y="1324700"/>
            <a:chExt cx="3685500" cy="693200"/>
          </a:xfrm>
        </p:grpSpPr>
        <p:sp>
          <p:nvSpPr>
            <p:cNvPr id="1121" name="Google Shape;1121;p40"/>
            <p:cNvSpPr txBox="1"/>
            <p:nvPr/>
          </p:nvSpPr>
          <p:spPr>
            <a:xfrm>
              <a:off x="3395525" y="13247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Open Notebook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2" name="Google Shape;1122;p40"/>
            <p:cNvSpPr txBox="1"/>
            <p:nvPr/>
          </p:nvSpPr>
          <p:spPr>
            <a:xfrm>
              <a:off x="2581475" y="1686100"/>
              <a:ext cx="3685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eb_application.ipynb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 today</a:t>
            </a:r>
            <a:endParaRPr/>
          </a:p>
        </p:txBody>
      </p:sp>
      <p:grpSp>
        <p:nvGrpSpPr>
          <p:cNvPr id="1128" name="Google Shape;1128;p41"/>
          <p:cNvGrpSpPr/>
          <p:nvPr/>
        </p:nvGrpSpPr>
        <p:grpSpPr>
          <a:xfrm>
            <a:off x="457202" y="4055013"/>
            <a:ext cx="2943272" cy="637888"/>
            <a:chOff x="3486127" y="2444463"/>
            <a:chExt cx="2943272" cy="637888"/>
          </a:xfrm>
        </p:grpSpPr>
        <p:sp>
          <p:nvSpPr>
            <p:cNvPr id="1129" name="Google Shape;1129;p4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0" name="Google Shape;1130;p41"/>
            <p:cNvSpPr txBox="1"/>
            <p:nvPr/>
          </p:nvSpPr>
          <p:spPr>
            <a:xfrm>
              <a:off x="3486127" y="244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File Manipulation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31" name="Google Shape;1131;p41"/>
          <p:cNvCxnSpPr>
            <a:stCxn id="1129" idx="6"/>
            <a:endCxn id="1132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41"/>
          <p:cNvCxnSpPr>
            <a:stCxn id="1132" idx="6"/>
            <a:endCxn id="1134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41"/>
          <p:cNvCxnSpPr>
            <a:stCxn id="1134" idx="6"/>
            <a:endCxn id="1136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37" name="Google Shape;1137;p4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1138" name="Google Shape;1138;p4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4648175" y="1278038"/>
            <a:ext cx="2943275" cy="825168"/>
            <a:chOff x="4648175" y="1278038"/>
            <a:chExt cx="2943275" cy="825168"/>
          </a:xfrm>
        </p:grpSpPr>
        <p:sp>
          <p:nvSpPr>
            <p:cNvPr id="1136" name="Google Shape;1136;p4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43" name="Google Shape;1143;p41"/>
            <p:cNvGrpSpPr/>
            <p:nvPr/>
          </p:nvGrpSpPr>
          <p:grpSpPr>
            <a:xfrm>
              <a:off x="4648175" y="1278037"/>
              <a:ext cx="1981202" cy="825168"/>
              <a:chOff x="6053050" y="700371"/>
              <a:chExt cx="1981202" cy="825168"/>
            </a:xfrm>
          </p:grpSpPr>
          <p:sp>
            <p:nvSpPr>
              <p:cNvPr id="1144" name="Google Shape;1144;p4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Web application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45" name="Google Shape;1145;p41"/>
              <p:cNvSpPr txBox="1"/>
              <p:nvPr/>
            </p:nvSpPr>
            <p:spPr>
              <a:xfrm>
                <a:off x="6053050" y="1039839"/>
                <a:ext cx="19812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46" name="Google Shape;1146;p4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1134" name="Google Shape;1134;p4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47" name="Google Shape;1147;p4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1148" name="Google Shape;1148;p4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Supervised ML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49" name="Google Shape;1149;p4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50" name="Google Shape;1150;p4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1132" name="Google Shape;1132;p4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51" name="Google Shape;1151;p4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1152" name="Google Shape;1152;p4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 to APIs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53" name="Google Shape;1153;p4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Resources for YOU</a:t>
            </a:r>
            <a:endParaRPr/>
          </a:p>
        </p:txBody>
      </p:sp>
      <p:sp>
        <p:nvSpPr>
          <p:cNvPr id="1159" name="Google Shape;115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Python: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https://github.com/phillipai/100-days-of-code-python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Sciences: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https://github.com/materialsvirtuallab/nano281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https://deeplearningforphysicsresearchbook.github.io/deep-learning-physics/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ML for Material Science: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https://towardsdatascience.com/machine-learning-in-materials-science-8c6c0db5ce7a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Competitions: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https://www.kaggle.com/competitions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3"/>
          <p:cNvSpPr txBox="1"/>
          <p:nvPr>
            <p:ph type="title"/>
          </p:nvPr>
        </p:nvSpPr>
        <p:spPr>
          <a:xfrm>
            <a:off x="289450" y="457200"/>
            <a:ext cx="4121100" cy="44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Food and </a:t>
            </a:r>
            <a:r>
              <a:rPr lang="en" sz="2500"/>
              <a:t>Goodbye</a:t>
            </a:r>
            <a:r>
              <a:rPr lang="en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br>
              <a:rPr lang="en" sz="2500"/>
            </a:br>
            <a:r>
              <a:rPr lang="en" sz="2500"/>
              <a:t>Thank you everyone for coming!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Sign out here for Assassin </a:t>
            </a:r>
            <a:r>
              <a:rPr lang="en" sz="2500"/>
              <a:t>points and we’d love to hear your feedback</a:t>
            </a:r>
            <a:endParaRPr sz="2500"/>
          </a:p>
        </p:txBody>
      </p:sp>
      <p:pic>
        <p:nvPicPr>
          <p:cNvPr id="1165" name="Google Shape;11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854" y="817891"/>
            <a:ext cx="3507725" cy="35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on what we have done so far…</a:t>
            </a:r>
            <a:endParaRPr/>
          </a:p>
        </p:txBody>
      </p:sp>
      <p:grpSp>
        <p:nvGrpSpPr>
          <p:cNvPr id="278" name="Google Shape;278;p26"/>
          <p:cNvGrpSpPr/>
          <p:nvPr/>
        </p:nvGrpSpPr>
        <p:grpSpPr>
          <a:xfrm>
            <a:off x="457200" y="4055013"/>
            <a:ext cx="2943275" cy="962874"/>
            <a:chOff x="3486125" y="2444463"/>
            <a:chExt cx="2943275" cy="962874"/>
          </a:xfrm>
        </p:grpSpPr>
        <p:sp>
          <p:nvSpPr>
            <p:cNvPr id="279" name="Google Shape;279;p26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80" name="Google Shape;280;p26"/>
            <p:cNvGrpSpPr/>
            <p:nvPr/>
          </p:nvGrpSpPr>
          <p:grpSpPr>
            <a:xfrm>
              <a:off x="3486125" y="2444463"/>
              <a:ext cx="1981202" cy="962874"/>
              <a:chOff x="6053050" y="700371"/>
              <a:chExt cx="1981202" cy="962874"/>
            </a:xfrm>
          </p:grpSpPr>
          <p:sp>
            <p:nvSpPr>
              <p:cNvPr id="281" name="Google Shape;281;p2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structures 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2" name="Google Shape;282;p26"/>
              <p:cNvSpPr txBox="1"/>
              <p:nvPr/>
            </p:nvSpPr>
            <p:spPr>
              <a:xfrm>
                <a:off x="6053050" y="1039845"/>
                <a:ext cx="1981200" cy="6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types, conditional statements, loops, and defining functions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283" name="Google Shape;283;p26"/>
          <p:cNvCxnSpPr>
            <a:stCxn id="279" idx="6"/>
            <a:endCxn id="284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6"/>
          <p:cNvCxnSpPr>
            <a:stCxn id="284" idx="6"/>
            <a:endCxn id="286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6"/>
          <p:cNvCxnSpPr>
            <a:stCxn id="286" idx="6"/>
            <a:endCxn id="288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9" name="Google Shape;289;p26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290" name="Google Shape;290;p26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6"/>
          <p:cNvGrpSpPr/>
          <p:nvPr/>
        </p:nvGrpSpPr>
        <p:grpSpPr>
          <a:xfrm>
            <a:off x="4648175" y="1278038"/>
            <a:ext cx="2943275" cy="825168"/>
            <a:chOff x="4648175" y="1278038"/>
            <a:chExt cx="2943275" cy="825168"/>
          </a:xfrm>
        </p:grpSpPr>
        <p:sp>
          <p:nvSpPr>
            <p:cNvPr id="288" name="Google Shape;288;p26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95" name="Google Shape;295;p26"/>
            <p:cNvGrpSpPr/>
            <p:nvPr/>
          </p:nvGrpSpPr>
          <p:grpSpPr>
            <a:xfrm>
              <a:off x="4648175" y="1278037"/>
              <a:ext cx="1981202" cy="825168"/>
              <a:chOff x="6053050" y="700371"/>
              <a:chExt cx="1981202" cy="825168"/>
            </a:xfrm>
          </p:grpSpPr>
          <p:sp>
            <p:nvSpPr>
              <p:cNvPr id="296" name="Google Shape;296;p2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Unsupervised ML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7" name="Google Shape;297;p26"/>
              <p:cNvSpPr txBox="1"/>
              <p:nvPr/>
            </p:nvSpPr>
            <p:spPr>
              <a:xfrm>
                <a:off x="6053050" y="1039839"/>
                <a:ext cx="19812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Dendrogram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8" name="Google Shape;298;p26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286" name="Google Shape;286;p26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99" name="Google Shape;299;p26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300" name="Google Shape;300;p2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visualization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1" name="Google Shape;301;p2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Matplotlib, seaborn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2" name="Google Shape;302;p26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284" name="Google Shape;284;p26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03" name="Google Shape;303;p26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304" name="Google Shape;304;p2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processing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5" name="Google Shape;305;p2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Pandas, Numpy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273825" y="997851"/>
            <a:ext cx="3349500" cy="11538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 txBox="1"/>
          <p:nvPr>
            <p:ph type="title"/>
          </p:nvPr>
        </p:nvSpPr>
        <p:spPr>
          <a:xfrm>
            <a:off x="457200" y="4307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grpSp>
        <p:nvGrpSpPr>
          <p:cNvPr id="312" name="Google Shape;312;p27"/>
          <p:cNvGrpSpPr/>
          <p:nvPr/>
        </p:nvGrpSpPr>
        <p:grpSpPr>
          <a:xfrm>
            <a:off x="638525" y="1150088"/>
            <a:ext cx="2858700" cy="909288"/>
            <a:chOff x="5874525" y="456621"/>
            <a:chExt cx="2858700" cy="909288"/>
          </a:xfrm>
        </p:grpSpPr>
        <p:sp>
          <p:nvSpPr>
            <p:cNvPr id="313" name="Google Shape;313;p27"/>
            <p:cNvSpPr txBox="1"/>
            <p:nvPr/>
          </p:nvSpPr>
          <p:spPr>
            <a:xfrm>
              <a:off x="5874527" y="4566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i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t?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5874525" y="856508"/>
              <a:ext cx="28587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 way of organizing and storing data in a particular format.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5" name="Google Shape;315;p27"/>
          <p:cNvSpPr txBox="1"/>
          <p:nvPr/>
        </p:nvSpPr>
        <p:spPr>
          <a:xfrm>
            <a:off x="3725750" y="997850"/>
            <a:ext cx="50307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Brief overview of the data structures we talked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about: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Lists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A collection of elements that can be of different types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Arrays: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collection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of elements of the same type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Tuples: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Similar to a lists, but elements can not be changed once created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Dictionaries: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 collection of key-value pairs.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273825" y="2347350"/>
            <a:ext cx="3223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common data types: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/>
          <p:nvPr/>
        </p:nvSpPr>
        <p:spPr>
          <a:xfrm>
            <a:off x="273825" y="997850"/>
            <a:ext cx="3349500" cy="14958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>
            <p:ph type="title"/>
          </p:nvPr>
        </p:nvSpPr>
        <p:spPr>
          <a:xfrm>
            <a:off x="457200" y="4307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grpSp>
        <p:nvGrpSpPr>
          <p:cNvPr id="323" name="Google Shape;323;p28"/>
          <p:cNvGrpSpPr/>
          <p:nvPr/>
        </p:nvGrpSpPr>
        <p:grpSpPr>
          <a:xfrm>
            <a:off x="638525" y="1150088"/>
            <a:ext cx="2858700" cy="1197288"/>
            <a:chOff x="5874525" y="456621"/>
            <a:chExt cx="2858700" cy="1197288"/>
          </a:xfrm>
        </p:grpSpPr>
        <p:sp>
          <p:nvSpPr>
            <p:cNvPr id="324" name="Google Shape;324;p28"/>
            <p:cNvSpPr txBox="1"/>
            <p:nvPr/>
          </p:nvSpPr>
          <p:spPr>
            <a:xfrm>
              <a:off x="5874527" y="4566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it?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" name="Google Shape;325;p28"/>
            <p:cNvSpPr txBox="1"/>
            <p:nvPr/>
          </p:nvSpPr>
          <p:spPr>
            <a:xfrm>
              <a:off x="5874525" y="856508"/>
              <a:ext cx="28587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Involve converting raw data into meaningful information, in turns making it more manageable and understandable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" name="Google Shape;326;p28"/>
          <p:cNvSpPr txBox="1"/>
          <p:nvPr/>
        </p:nvSpPr>
        <p:spPr>
          <a:xfrm>
            <a:off x="3725750" y="997850"/>
            <a:ext cx="50307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Typically includes the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following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steps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collection: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 databases, or experiments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cleaning: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remove any inconsistent data, and dealing with errors in the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transformation: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 the data for analysis through data scaling, create new features, etc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interpretation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273825" y="2689350"/>
            <a:ext cx="3223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Libraries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More…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457200" y="4307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273825" y="2689350"/>
            <a:ext cx="32235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Libraries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3040" lvl="0" marL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More…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300" y="1123875"/>
            <a:ext cx="6308502" cy="341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273825" y="997850"/>
            <a:ext cx="3349500" cy="13479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 txBox="1"/>
          <p:nvPr>
            <p:ph type="title"/>
          </p:nvPr>
        </p:nvSpPr>
        <p:spPr>
          <a:xfrm>
            <a:off x="457200" y="4307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ML - Dendrogram</a:t>
            </a:r>
            <a:endParaRPr/>
          </a:p>
        </p:txBody>
      </p:sp>
      <p:grpSp>
        <p:nvGrpSpPr>
          <p:cNvPr id="341" name="Google Shape;341;p30"/>
          <p:cNvGrpSpPr/>
          <p:nvPr/>
        </p:nvGrpSpPr>
        <p:grpSpPr>
          <a:xfrm>
            <a:off x="638524" y="1150100"/>
            <a:ext cx="2858701" cy="1031975"/>
            <a:chOff x="5874524" y="456633"/>
            <a:chExt cx="2858701" cy="1031975"/>
          </a:xfrm>
        </p:grpSpPr>
        <p:sp>
          <p:nvSpPr>
            <p:cNvPr id="342" name="Google Shape;342;p30"/>
            <p:cNvSpPr txBox="1"/>
            <p:nvPr/>
          </p:nvSpPr>
          <p:spPr>
            <a:xfrm>
              <a:off x="5874524" y="456633"/>
              <a:ext cx="25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a dendrogram?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30"/>
            <p:cNvSpPr txBox="1"/>
            <p:nvPr/>
          </p:nvSpPr>
          <p:spPr>
            <a:xfrm>
              <a:off x="5874525" y="856508"/>
              <a:ext cx="28587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 type of diagram to visualize the hierarchical relationship between different variables in 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44" name="Google Shape;3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100" y="1236775"/>
            <a:ext cx="4920700" cy="3558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grpSp>
        <p:nvGrpSpPr>
          <p:cNvPr id="350" name="Google Shape;350;p31"/>
          <p:cNvGrpSpPr/>
          <p:nvPr/>
        </p:nvGrpSpPr>
        <p:grpSpPr>
          <a:xfrm>
            <a:off x="457200" y="4055013"/>
            <a:ext cx="2943275" cy="962874"/>
            <a:chOff x="3486125" y="2444463"/>
            <a:chExt cx="2943275" cy="962874"/>
          </a:xfrm>
        </p:grpSpPr>
        <p:sp>
          <p:nvSpPr>
            <p:cNvPr id="351" name="Google Shape;351;p3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52" name="Google Shape;352;p31"/>
            <p:cNvGrpSpPr/>
            <p:nvPr/>
          </p:nvGrpSpPr>
          <p:grpSpPr>
            <a:xfrm>
              <a:off x="3486125" y="2444463"/>
              <a:ext cx="1981202" cy="962874"/>
              <a:chOff x="6053050" y="700371"/>
              <a:chExt cx="1981202" cy="962874"/>
            </a:xfrm>
          </p:grpSpPr>
          <p:sp>
            <p:nvSpPr>
              <p:cNvPr id="353" name="Google Shape;353;p3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File Manipulation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4" name="Google Shape;354;p31"/>
              <p:cNvSpPr txBox="1"/>
              <p:nvPr/>
            </p:nvSpPr>
            <p:spPr>
              <a:xfrm>
                <a:off x="6053050" y="1039845"/>
                <a:ext cx="1981200" cy="6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Up next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355" name="Google Shape;355;p31"/>
          <p:cNvCxnSpPr>
            <a:stCxn id="351" idx="6"/>
            <a:endCxn id="356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1"/>
          <p:cNvCxnSpPr>
            <a:stCxn id="356" idx="6"/>
            <a:endCxn id="358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1"/>
          <p:cNvCxnSpPr>
            <a:stCxn id="358" idx="6"/>
            <a:endCxn id="360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1" name="Google Shape;361;p3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362" name="Google Shape;362;p3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4648175" y="1278038"/>
            <a:ext cx="2943275" cy="825168"/>
            <a:chOff x="4648175" y="1278038"/>
            <a:chExt cx="2943275" cy="825168"/>
          </a:xfrm>
        </p:grpSpPr>
        <p:sp>
          <p:nvSpPr>
            <p:cNvPr id="360" name="Google Shape;360;p3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7" name="Google Shape;367;p31"/>
            <p:cNvGrpSpPr/>
            <p:nvPr/>
          </p:nvGrpSpPr>
          <p:grpSpPr>
            <a:xfrm>
              <a:off x="4648175" y="1278037"/>
              <a:ext cx="1981202" cy="825168"/>
              <a:chOff x="6053050" y="700371"/>
              <a:chExt cx="1981202" cy="825168"/>
            </a:xfrm>
          </p:grpSpPr>
          <p:sp>
            <p:nvSpPr>
              <p:cNvPr id="368" name="Google Shape;368;p3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Web application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9" name="Google Shape;369;p31"/>
              <p:cNvSpPr txBox="1"/>
              <p:nvPr/>
            </p:nvSpPr>
            <p:spPr>
              <a:xfrm>
                <a:off x="6053050" y="1039839"/>
                <a:ext cx="1981200" cy="48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70" name="Google Shape;370;p3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358" name="Google Shape;358;p3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71" name="Google Shape;371;p3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372" name="Google Shape;372;p3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Supervised ML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73" name="Google Shape;373;p3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74" name="Google Shape;374;p3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356" name="Google Shape;356;p3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75" name="Google Shape;375;p3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376" name="Google Shape;376;p3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 to APIs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77" name="Google Shape;377;p3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1285350" y="1331975"/>
            <a:ext cx="6573300" cy="29175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1110176" y="976225"/>
            <a:ext cx="970200" cy="10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grpSp>
        <p:nvGrpSpPr>
          <p:cNvPr id="385" name="Google Shape;385;p32"/>
          <p:cNvGrpSpPr/>
          <p:nvPr/>
        </p:nvGrpSpPr>
        <p:grpSpPr>
          <a:xfrm>
            <a:off x="1303538" y="1177525"/>
            <a:ext cx="583597" cy="607695"/>
            <a:chOff x="1190625" y="238125"/>
            <a:chExt cx="5238750" cy="5238750"/>
          </a:xfrm>
        </p:grpSpPr>
        <p:sp>
          <p:nvSpPr>
            <p:cNvPr id="386" name="Google Shape;386;p32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2"/>
          <p:cNvSpPr txBox="1"/>
          <p:nvPr/>
        </p:nvSpPr>
        <p:spPr>
          <a:xfrm>
            <a:off x="1416900" y="2318125"/>
            <a:ext cx="63102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2004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subfield within Artificial Intelligence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2004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 method of teaching computers to recognize patterns and make predictions based on existing data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2004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he method of teaching is called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an algorithm or a model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2004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Successful AI/ML applications are seen across engineering and research fields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1416900" y="1986325"/>
            <a:ext cx="3750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short, Machine Learning is…</a:t>
            </a:r>
            <a:endParaRPr b="1" sz="20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re is so much discussion and #confusion about #AI nowadays. People talk about #deeplearning and #computerVision without context.  In this short video, I give context on how to think about AI.&#10;What is AI?" id="399" name="Google Shape;399;p33" title="What is Artificial Intelligence? In 5 minutes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01" y="402850"/>
            <a:ext cx="7940375" cy="4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