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9" r:id="rId4"/>
    <p:sldId id="264" r:id="rId5"/>
    <p:sldId id="260" r:id="rId6"/>
    <p:sldId id="258"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EA6"/>
    <a:srgbClr val="C78A3B"/>
    <a:srgbClr val="EAA64D"/>
    <a:srgbClr val="A16D28"/>
    <a:srgbClr val="996633"/>
    <a:srgbClr val="99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4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DD168-6519-4CB5-BED6-32BFC7C330C5}" type="datetimeFigureOut">
              <a:rPr lang="en-US" smtClean="0"/>
              <a:t>10/11/2025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9437E-8C64-41C4-B5C2-A73AE42A9B41}" type="slidenum">
              <a:rPr lang="en-US" smtClean="0"/>
              <a:t>‹#›</a:t>
            </a:fld>
            <a:endParaRPr lang="en-US"/>
          </a:p>
        </p:txBody>
      </p:sp>
    </p:spTree>
    <p:extLst>
      <p:ext uri="{BB962C8B-B14F-4D97-AF65-F5344CB8AC3E}">
        <p14:creationId xmlns:p14="http://schemas.microsoft.com/office/powerpoint/2010/main" val="405041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0D75B-E5D0-448F-9F09-EB8E59CC5B3A}" type="datetime1">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428392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C1976F-6378-47AC-81D6-8A550732C630}" type="datetime1">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218448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9DBFC-29E9-4347-A868-83858520741A}" type="datetime1">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322779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24D83-82B0-4FB0-8A82-565A110449F8}" type="datetime1">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276011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7A0C7-FDA4-412B-8CEE-18480E6F6023}" type="datetime1">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422205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E7F7A1-11DA-444D-9BB5-E8237CDD90D2}" type="datetime1">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397048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084C0-0017-4002-B8F4-C1E17F7700DB}" type="datetime1">
              <a:rPr lang="en-US" smtClean="0"/>
              <a:t>10/11/2025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225352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882B83-6A8D-4EBB-AF8F-0E06BD7DD58D}" type="datetime1">
              <a:rPr lang="en-US" smtClean="0"/>
              <a:t>10/11/2025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2577251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7E6584-DE3B-445A-BE14-5F92C86BC5E0}" type="datetime1">
              <a:rPr lang="en-US" smtClean="0"/>
              <a:t>10/11/2025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424976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9FA3EC-A7D7-440E-86B3-A1CA37FF7DC4}" type="datetime1">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414496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A6F7B-CCFA-4FA1-BCE7-64A1AC4D8CD9}" type="datetime1">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1AAA7-7953-4556-964D-30D6F6AF98E5}" type="slidenum">
              <a:rPr lang="en-US" smtClean="0"/>
              <a:t>‹#›</a:t>
            </a:fld>
            <a:endParaRPr lang="en-US"/>
          </a:p>
        </p:txBody>
      </p:sp>
    </p:spTree>
    <p:extLst>
      <p:ext uri="{BB962C8B-B14F-4D97-AF65-F5344CB8AC3E}">
        <p14:creationId xmlns:p14="http://schemas.microsoft.com/office/powerpoint/2010/main" val="289555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13B286-08ED-47BF-ABD6-EA59D0773912}" type="datetime1">
              <a:rPr lang="en-US" smtClean="0"/>
              <a:t>10/11/2025</a:t>
            </a:fld>
            <a:endParaRPr lang="en-U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1AAA7-7953-4556-964D-30D6F6AF98E5}" type="slidenum">
              <a:rPr lang="en-US" smtClean="0"/>
              <a:t>‹#›</a:t>
            </a:fld>
            <a:endParaRPr lang="en-US"/>
          </a:p>
        </p:txBody>
      </p:sp>
    </p:spTree>
    <p:extLst>
      <p:ext uri="{BB962C8B-B14F-4D97-AF65-F5344CB8AC3E}">
        <p14:creationId xmlns:p14="http://schemas.microsoft.com/office/powerpoint/2010/main" val="921347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9EA5643-78EC-448C-B7D3-6907CBF93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639D9BA9-9177-43F0-B507-7D2CB3A107CC}"/>
              </a:ext>
            </a:extLst>
          </p:cNvPr>
          <p:cNvSpPr>
            <a:spLocks noGrp="1"/>
          </p:cNvSpPr>
          <p:nvPr>
            <p:ph type="ctrTitle"/>
          </p:nvPr>
        </p:nvSpPr>
        <p:spPr>
          <a:xfrm>
            <a:off x="179294" y="1928020"/>
            <a:ext cx="8785412" cy="1775222"/>
          </a:xfrm>
        </p:spPr>
        <p:txBody>
          <a:bodyPr>
            <a:normAutofit/>
          </a:bodyPr>
          <a:lstStyle/>
          <a:p>
            <a:r>
              <a:rPr lang="vi-VN" sz="5000" b="1" dirty="0">
                <a:solidFill>
                  <a:srgbClr val="996633"/>
                </a:solidFill>
              </a:rPr>
              <a:t>BỐ CỤC MỘT BÀI THUYẾT T</a:t>
            </a:r>
            <a:r>
              <a:rPr lang="en-US" sz="5000" b="1" dirty="0">
                <a:solidFill>
                  <a:srgbClr val="996633"/>
                </a:solidFill>
                <a:latin typeface="Times New Roman" panose="02020603050405020304" pitchFamily="18" charset="0"/>
                <a:cs typeface="Times New Roman" panose="02020603050405020304" pitchFamily="18" charset="0"/>
              </a:rPr>
              <a:t>R</a:t>
            </a:r>
            <a:r>
              <a:rPr lang="vi-VN" sz="5000" b="1" dirty="0">
                <a:solidFill>
                  <a:srgbClr val="996633"/>
                </a:solidFill>
              </a:rPr>
              <a:t>ÌNH</a:t>
            </a:r>
            <a:endParaRPr lang="en-US" sz="5000" b="1" dirty="0">
              <a:solidFill>
                <a:srgbClr val="996633"/>
              </a:solidFill>
            </a:endParaRPr>
          </a:p>
        </p:txBody>
      </p:sp>
      <p:sp>
        <p:nvSpPr>
          <p:cNvPr id="3" name="Subtitle 2">
            <a:extLst>
              <a:ext uri="{FF2B5EF4-FFF2-40B4-BE49-F238E27FC236}">
                <a16:creationId xmlns:a16="http://schemas.microsoft.com/office/drawing/2014/main" id="{25BB329C-89EE-48FB-B05A-3CC40063140A}"/>
              </a:ext>
            </a:extLst>
          </p:cNvPr>
          <p:cNvSpPr>
            <a:spLocks noGrp="1"/>
          </p:cNvSpPr>
          <p:nvPr>
            <p:ph type="subTitle" idx="1"/>
          </p:nvPr>
        </p:nvSpPr>
        <p:spPr>
          <a:xfrm>
            <a:off x="1143000" y="3839766"/>
            <a:ext cx="6858000" cy="565754"/>
          </a:xfrm>
        </p:spPr>
        <p:txBody>
          <a:bodyPr>
            <a:normAutofit/>
          </a:bodyPr>
          <a:lstStyle/>
          <a:p>
            <a:r>
              <a:rPr lang="vi-VN" sz="3200" b="1" dirty="0">
                <a:latin typeface="+mj-lt"/>
              </a:rPr>
              <a:t>TS. Họ và tên</a:t>
            </a:r>
            <a:endParaRPr lang="en-US" sz="3200" b="1" dirty="0">
              <a:latin typeface="+mj-lt"/>
            </a:endParaRPr>
          </a:p>
        </p:txBody>
      </p:sp>
      <p:sp>
        <p:nvSpPr>
          <p:cNvPr id="5" name="Slide Number Placeholder 4">
            <a:extLst>
              <a:ext uri="{FF2B5EF4-FFF2-40B4-BE49-F238E27FC236}">
                <a16:creationId xmlns:a16="http://schemas.microsoft.com/office/drawing/2014/main" id="{2AD7EACD-93DA-4F80-B1F5-2CBB17B75BEF}"/>
              </a:ext>
            </a:extLst>
          </p:cNvPr>
          <p:cNvSpPr>
            <a:spLocks noGrp="1"/>
          </p:cNvSpPr>
          <p:nvPr>
            <p:ph type="sldNum" sz="quarter" idx="12"/>
          </p:nvPr>
        </p:nvSpPr>
        <p:spPr/>
        <p:txBody>
          <a:bodyPr/>
          <a:lstStyle/>
          <a:p>
            <a:fld id="{9601AAA7-7953-4556-964D-30D6F6AF98E5}" type="slidenum">
              <a:rPr lang="en-US" smtClean="0"/>
              <a:t>1</a:t>
            </a:fld>
            <a:endParaRPr lang="en-US"/>
          </a:p>
        </p:txBody>
      </p:sp>
      <p:sp>
        <p:nvSpPr>
          <p:cNvPr id="7" name="Subtitle 2">
            <a:extLst>
              <a:ext uri="{FF2B5EF4-FFF2-40B4-BE49-F238E27FC236}">
                <a16:creationId xmlns:a16="http://schemas.microsoft.com/office/drawing/2014/main" id="{40229C32-FBD2-4891-902D-F37A1B262645}"/>
              </a:ext>
            </a:extLst>
          </p:cNvPr>
          <p:cNvSpPr txBox="1">
            <a:spLocks/>
          </p:cNvSpPr>
          <p:nvPr/>
        </p:nvSpPr>
        <p:spPr>
          <a:xfrm>
            <a:off x="3419065" y="5190716"/>
            <a:ext cx="6500191" cy="285515"/>
          </a:xfrm>
          <a:prstGeom prst="rect">
            <a:avLst/>
          </a:prstGeom>
        </p:spPr>
        <p:txBody>
          <a:bodyPr vert="horz" lIns="68580" tIns="34290" rIns="68580" bIns="3429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b="1" dirty="0">
                <a:solidFill>
                  <a:srgbClr val="C78A3B"/>
                </a:solidFill>
                <a:latin typeface="+mj-lt"/>
              </a:rPr>
              <a:t>Trích từ Tủ sách Khoa học VLOS</a:t>
            </a:r>
            <a:endParaRPr lang="en-US" b="1" dirty="0">
              <a:solidFill>
                <a:srgbClr val="C78A3B"/>
              </a:solidFill>
              <a:latin typeface="+mj-lt"/>
            </a:endParaRPr>
          </a:p>
        </p:txBody>
      </p:sp>
    </p:spTree>
    <p:extLst>
      <p:ext uri="{BB962C8B-B14F-4D97-AF65-F5344CB8AC3E}">
        <p14:creationId xmlns:p14="http://schemas.microsoft.com/office/powerpoint/2010/main" val="4049691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4D5182-3F5A-42D9-AF21-A599F9BE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939E490-B76B-4ECA-AF7C-FE1DE91A89D9}"/>
              </a:ext>
            </a:extLst>
          </p:cNvPr>
          <p:cNvSpPr>
            <a:spLocks noGrp="1"/>
          </p:cNvSpPr>
          <p:nvPr>
            <p:ph type="title"/>
          </p:nvPr>
        </p:nvSpPr>
        <p:spPr>
          <a:xfrm>
            <a:off x="1257300" y="1957983"/>
            <a:ext cx="7258050" cy="994172"/>
          </a:xfrm>
        </p:spPr>
        <p:txBody>
          <a:bodyPr>
            <a:normAutofit/>
          </a:bodyPr>
          <a:lstStyle/>
          <a:p>
            <a:r>
              <a:rPr lang="vi-VN" sz="4000" b="1" dirty="0">
                <a:solidFill>
                  <a:srgbClr val="A16D28"/>
                </a:solidFill>
                <a:latin typeface="Times New Roman" panose="02020603050405020304" pitchFamily="18" charset="0"/>
                <a:cs typeface="Times New Roman" panose="02020603050405020304" pitchFamily="18" charset="0"/>
              </a:rPr>
              <a:t>Giới thiệu</a:t>
            </a:r>
            <a:endParaRPr lang="en-US" sz="4000" b="1" dirty="0">
              <a:solidFill>
                <a:srgbClr val="A16D28"/>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F9091C-CA57-4BB2-9C7A-62BB4F63C60D}"/>
              </a:ext>
            </a:extLst>
          </p:cNvPr>
          <p:cNvSpPr>
            <a:spLocks noGrp="1"/>
          </p:cNvSpPr>
          <p:nvPr>
            <p:ph idx="1"/>
          </p:nvPr>
        </p:nvSpPr>
        <p:spPr>
          <a:xfrm>
            <a:off x="1257300" y="2921798"/>
            <a:ext cx="7258050" cy="2876317"/>
          </a:xfrm>
        </p:spPr>
        <p:txBody>
          <a:bodyPr>
            <a:normAutofit fontScale="70000" lnSpcReduction="20000"/>
          </a:bodyPr>
          <a:lstStyle/>
          <a:p>
            <a:r>
              <a:rPr lang="vi-VN" sz="4600" dirty="0">
                <a:latin typeface="Times New Roman" panose="02020603050405020304" pitchFamily="18" charset="0"/>
                <a:cs typeface="Times New Roman" panose="02020603050405020304" pitchFamily="18" charset="0"/>
              </a:rPr>
              <a:t>Phần mở đầu</a:t>
            </a:r>
          </a:p>
          <a:p>
            <a:pPr marL="0" indent="0">
              <a:buNone/>
            </a:pPr>
            <a:r>
              <a:rPr lang="vi-VN" sz="2600" dirty="0">
                <a:latin typeface="Times New Roman" panose="02020603050405020304" pitchFamily="18" charset="0"/>
                <a:cs typeface="Times New Roman" panose="02020603050405020304" pitchFamily="18" charset="0"/>
              </a:rPr>
              <a:t>- </a:t>
            </a:r>
            <a:r>
              <a:rPr lang="vi-VN" sz="4000" dirty="0">
                <a:latin typeface="Times New Roman" panose="02020603050405020304" pitchFamily="18" charset="0"/>
                <a:cs typeface="Times New Roman" panose="02020603050405020304" pitchFamily="18" charset="0"/>
              </a:rPr>
              <a:t>Cần đạt được mục đích.</a:t>
            </a:r>
          </a:p>
          <a:p>
            <a:r>
              <a:rPr lang="vi-VN" sz="4600" dirty="0">
                <a:latin typeface="Times New Roman" panose="02020603050405020304" pitchFamily="18" charset="0"/>
                <a:cs typeface="Times New Roman" panose="02020603050405020304" pitchFamily="18" charset="0"/>
              </a:rPr>
              <a:t>Phần chính</a:t>
            </a:r>
          </a:p>
          <a:p>
            <a:pPr marL="0" indent="0">
              <a:buNone/>
            </a:pPr>
            <a:r>
              <a:rPr lang="vi-VN" sz="3600" dirty="0">
                <a:latin typeface="Times New Roman" panose="02020603050405020304" pitchFamily="18" charset="0"/>
                <a:cs typeface="Times New Roman" panose="02020603050405020304" pitchFamily="18" charset="0"/>
              </a:rPr>
              <a:t>- </a:t>
            </a:r>
            <a:r>
              <a:rPr lang="vi-VN" sz="4000" dirty="0">
                <a:latin typeface="Times New Roman" panose="02020603050405020304" pitchFamily="18" charset="0"/>
                <a:cs typeface="Times New Roman" panose="02020603050405020304" pitchFamily="18" charset="0"/>
              </a:rPr>
              <a:t>Đưa ra giải pháp, ý kiến.</a:t>
            </a:r>
          </a:p>
          <a:p>
            <a:r>
              <a:rPr lang="vi-VN" sz="4600" dirty="0">
                <a:latin typeface="Times New Roman" panose="02020603050405020304" pitchFamily="18" charset="0"/>
                <a:cs typeface="Times New Roman" panose="02020603050405020304" pitchFamily="18" charset="0"/>
              </a:rPr>
              <a:t>Phần kết</a:t>
            </a:r>
          </a:p>
          <a:p>
            <a:pPr marL="0" indent="0">
              <a:buNone/>
            </a:pPr>
            <a:r>
              <a:rPr lang="vi-VN" sz="3600" dirty="0">
                <a:latin typeface="Times New Roman" panose="02020603050405020304" pitchFamily="18" charset="0"/>
                <a:cs typeface="Times New Roman" panose="02020603050405020304" pitchFamily="18" charset="0"/>
              </a:rPr>
              <a:t>- </a:t>
            </a:r>
            <a:r>
              <a:rPr lang="vi-VN" sz="4000" dirty="0">
                <a:latin typeface="Times New Roman" panose="02020603050405020304" pitchFamily="18" charset="0"/>
                <a:cs typeface="Times New Roman" panose="02020603050405020304" pitchFamily="18" charset="0"/>
              </a:rPr>
              <a:t>Tóm tắt các nội dung đã được trình bày.</a:t>
            </a:r>
            <a:endParaRPr lang="en-US" sz="4600" dirty="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C56DB2E0-8404-472F-B038-5B98C8C272F3}"/>
              </a:ext>
            </a:extLst>
          </p:cNvPr>
          <p:cNvSpPr>
            <a:spLocks noGrp="1"/>
          </p:cNvSpPr>
          <p:nvPr>
            <p:ph type="sldNum" sz="quarter" idx="12"/>
          </p:nvPr>
        </p:nvSpPr>
        <p:spPr>
          <a:xfrm>
            <a:off x="5477439" y="5934639"/>
            <a:ext cx="3037915" cy="786841"/>
          </a:xfrm>
        </p:spPr>
        <p:txBody>
          <a:bodyPr/>
          <a:lstStyle/>
          <a:p>
            <a:fld id="{9601AAA7-7953-4556-964D-30D6F6AF98E5}" type="slidenum">
              <a:rPr lang="en-US" smtClean="0"/>
              <a:t>2</a:t>
            </a:fld>
            <a:endParaRPr lang="en-US" dirty="0"/>
          </a:p>
        </p:txBody>
      </p:sp>
    </p:spTree>
    <p:extLst>
      <p:ext uri="{BB962C8B-B14F-4D97-AF65-F5344CB8AC3E}">
        <p14:creationId xmlns:p14="http://schemas.microsoft.com/office/powerpoint/2010/main" val="1689505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92B8F9-0B00-43B2-A209-BF635A958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939E490-B76B-4ECA-AF7C-FE1DE91A89D9}"/>
              </a:ext>
            </a:extLst>
          </p:cNvPr>
          <p:cNvSpPr>
            <a:spLocks noGrp="1"/>
          </p:cNvSpPr>
          <p:nvPr>
            <p:ph type="title"/>
          </p:nvPr>
        </p:nvSpPr>
        <p:spPr>
          <a:xfrm>
            <a:off x="1257300" y="1957983"/>
            <a:ext cx="7258050" cy="994172"/>
          </a:xfrm>
        </p:spPr>
        <p:txBody>
          <a:bodyPr>
            <a:normAutofit/>
          </a:bodyPr>
          <a:lstStyle/>
          <a:p>
            <a:r>
              <a:rPr lang="vi-VN" sz="4000" b="1" dirty="0">
                <a:solidFill>
                  <a:srgbClr val="A16D28"/>
                </a:solidFill>
                <a:latin typeface="Times New Roman" panose="02020603050405020304" pitchFamily="18" charset="0"/>
                <a:cs typeface="Times New Roman" panose="02020603050405020304" pitchFamily="18" charset="0"/>
              </a:rPr>
              <a:t>Phần chính</a:t>
            </a:r>
            <a:endParaRPr lang="en-US" sz="4000" b="1" dirty="0">
              <a:solidFill>
                <a:srgbClr val="A16D28"/>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F9091C-CA57-4BB2-9C7A-62BB4F63C60D}"/>
              </a:ext>
            </a:extLst>
          </p:cNvPr>
          <p:cNvSpPr>
            <a:spLocks noGrp="1"/>
          </p:cNvSpPr>
          <p:nvPr>
            <p:ph idx="1"/>
          </p:nvPr>
        </p:nvSpPr>
        <p:spPr>
          <a:xfrm>
            <a:off x="1257300" y="2704966"/>
            <a:ext cx="7258050" cy="3514865"/>
          </a:xfrm>
        </p:spPr>
        <p:txBody>
          <a:bodyPr>
            <a:normAutofit fontScale="55000" lnSpcReduction="20000"/>
          </a:bodyPr>
          <a:lstStyle/>
          <a:p>
            <a:r>
              <a:rPr lang="vi-VN" sz="5800" dirty="0">
                <a:latin typeface="Times New Roman" panose="02020603050405020304" pitchFamily="18" charset="0"/>
                <a:cs typeface="Times New Roman" panose="02020603050405020304" pitchFamily="18" charset="0"/>
              </a:rPr>
              <a:t>Thu hút sự chú ý của người nghe</a:t>
            </a:r>
          </a:p>
          <a:p>
            <a:pPr>
              <a:buFontTx/>
              <a:buChar char="-"/>
            </a:pPr>
            <a:r>
              <a:rPr lang="vi-VN" sz="5100" u="sng" dirty="0">
                <a:solidFill>
                  <a:schemeClr val="accent1">
                    <a:lumMod val="75000"/>
                  </a:schemeClr>
                </a:solidFill>
                <a:latin typeface="Times New Roman" panose="02020603050405020304" pitchFamily="18" charset="0"/>
                <a:cs typeface="Times New Roman" panose="02020603050405020304" pitchFamily="18" charset="0"/>
                <a:hlinkClick r:id="rId3" action="ppaction://hlinksldjump">
                  <a:snd r:embed="rId4" name="click.wav"/>
                  <a:extLst>
                    <a:ext uri="{A12FA001-AC4F-418D-AE19-62706E023703}">
                      <ahyp:hlinkClr xmlns:ahyp="http://schemas.microsoft.com/office/drawing/2018/hyperlinkcolor" val="tx"/>
                    </a:ext>
                  </a:extLst>
                </a:hlinkClick>
              </a:rPr>
              <a:t>Sử dụng một đoạn trích dẫn</a:t>
            </a:r>
            <a:endParaRPr lang="vi-VN" sz="5100" u="sng" dirty="0">
              <a:solidFill>
                <a:schemeClr val="accent1">
                  <a:lumMod val="75000"/>
                </a:schemeClr>
              </a:solidFill>
              <a:latin typeface="Times New Roman" panose="02020603050405020304" pitchFamily="18" charset="0"/>
              <a:cs typeface="Times New Roman" panose="02020603050405020304" pitchFamily="18" charset="0"/>
            </a:endParaRPr>
          </a:p>
          <a:p>
            <a:pPr>
              <a:buFontTx/>
              <a:buChar char="-"/>
            </a:pPr>
            <a:r>
              <a:rPr lang="vi-VN" sz="5100" dirty="0">
                <a:latin typeface="Times New Roman" panose="02020603050405020304" pitchFamily="18" charset="0"/>
                <a:cs typeface="Times New Roman" panose="02020603050405020304" pitchFamily="18" charset="0"/>
              </a:rPr>
              <a:t>Một câu hỏi</a:t>
            </a:r>
          </a:p>
          <a:p>
            <a:pPr>
              <a:buFontTx/>
              <a:buChar char="-"/>
            </a:pPr>
            <a:r>
              <a:rPr lang="vi-VN" sz="5100" dirty="0">
                <a:latin typeface="Times New Roman" panose="02020603050405020304" pitchFamily="18" charset="0"/>
                <a:cs typeface="Times New Roman" panose="02020603050405020304" pitchFamily="18" charset="0"/>
              </a:rPr>
              <a:t>Một lời hứa</a:t>
            </a:r>
          </a:p>
          <a:p>
            <a:pPr>
              <a:buFontTx/>
              <a:buChar char="-"/>
            </a:pPr>
            <a:r>
              <a:rPr lang="vi-VN" sz="5100" dirty="0">
                <a:latin typeface="Times New Roman" panose="02020603050405020304" pitchFamily="18" charset="0"/>
                <a:cs typeface="Times New Roman" panose="02020603050405020304" pitchFamily="18" charset="0"/>
              </a:rPr>
              <a:t>Thậm chí làm mọi người phải hoạt động</a:t>
            </a:r>
          </a:p>
          <a:p>
            <a:r>
              <a:rPr lang="vi-VN" sz="5800" dirty="0">
                <a:latin typeface="Times New Roman" panose="02020603050405020304" pitchFamily="18" charset="0"/>
                <a:cs typeface="Times New Roman" panose="02020603050405020304" pitchFamily="18" charset="0"/>
              </a:rPr>
              <a:t>Tóm lược các nội dung liên quan</a:t>
            </a:r>
          </a:p>
          <a:p>
            <a:pPr>
              <a:buFontTx/>
              <a:buChar char="-"/>
            </a:pPr>
            <a:r>
              <a:rPr lang="vi-VN" sz="5100" dirty="0">
                <a:latin typeface="Times New Roman" panose="02020603050405020304" pitchFamily="18" charset="0"/>
                <a:cs typeface="Times New Roman" panose="02020603050405020304" pitchFamily="18" charset="0"/>
              </a:rPr>
              <a:t>Đã được trình bày</a:t>
            </a:r>
          </a:p>
          <a:p>
            <a:pPr>
              <a:buFontTx/>
              <a:buChar char="-"/>
            </a:pPr>
            <a:r>
              <a:rPr lang="vi-VN" sz="5100" dirty="0">
                <a:latin typeface="Times New Roman" panose="02020603050405020304" pitchFamily="18" charset="0"/>
                <a:cs typeface="Times New Roman" panose="02020603050405020304" pitchFamily="18" charset="0"/>
              </a:rPr>
              <a:t>Được đa số người nghe biết rõ</a:t>
            </a:r>
          </a:p>
          <a:p>
            <a:pPr>
              <a:buFontTx/>
              <a:buChar char="-"/>
            </a:pPr>
            <a:endParaRPr lang="vi-V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D6F0CAC-8C56-4D38-A005-EE71F4F0E059}"/>
              </a:ext>
            </a:extLst>
          </p:cNvPr>
          <p:cNvSpPr>
            <a:spLocks noGrp="1"/>
          </p:cNvSpPr>
          <p:nvPr>
            <p:ph type="sldNum" sz="quarter" idx="12"/>
          </p:nvPr>
        </p:nvSpPr>
        <p:spPr/>
        <p:txBody>
          <a:bodyPr/>
          <a:lstStyle/>
          <a:p>
            <a:fld id="{9601AAA7-7953-4556-964D-30D6F6AF98E5}" type="slidenum">
              <a:rPr lang="en-US" smtClean="0"/>
              <a:t>3</a:t>
            </a:fld>
            <a:endParaRPr lang="en-US"/>
          </a:p>
        </p:txBody>
      </p:sp>
    </p:spTree>
    <p:extLst>
      <p:ext uri="{BB962C8B-B14F-4D97-AF65-F5344CB8AC3E}">
        <p14:creationId xmlns:p14="http://schemas.microsoft.com/office/powerpoint/2010/main" val="248775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59B0BB-32F8-49CB-AEEA-E20309456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939E490-B76B-4ECA-AF7C-FE1DE91A89D9}"/>
              </a:ext>
            </a:extLst>
          </p:cNvPr>
          <p:cNvSpPr>
            <a:spLocks noGrp="1"/>
          </p:cNvSpPr>
          <p:nvPr>
            <p:ph type="title"/>
          </p:nvPr>
        </p:nvSpPr>
        <p:spPr>
          <a:xfrm>
            <a:off x="1257300" y="1957983"/>
            <a:ext cx="7258050" cy="994172"/>
          </a:xfrm>
        </p:spPr>
        <p:txBody>
          <a:bodyPr>
            <a:normAutofit/>
          </a:bodyPr>
          <a:lstStyle/>
          <a:p>
            <a:r>
              <a:rPr lang="vi-VN" sz="4000" b="1" dirty="0">
                <a:solidFill>
                  <a:srgbClr val="A16D28"/>
                </a:solidFill>
                <a:latin typeface="Times New Roman" panose="02020603050405020304" pitchFamily="18" charset="0"/>
                <a:cs typeface="Times New Roman" panose="02020603050405020304" pitchFamily="18" charset="0"/>
              </a:rPr>
              <a:t>Phần chính</a:t>
            </a:r>
            <a:endParaRPr lang="en-US" sz="4000" b="1" dirty="0">
              <a:solidFill>
                <a:srgbClr val="A16D28"/>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F9091C-CA57-4BB2-9C7A-62BB4F63C60D}"/>
              </a:ext>
            </a:extLst>
          </p:cNvPr>
          <p:cNvSpPr>
            <a:spLocks noGrp="1"/>
          </p:cNvSpPr>
          <p:nvPr>
            <p:ph idx="1"/>
          </p:nvPr>
        </p:nvSpPr>
        <p:spPr>
          <a:xfrm>
            <a:off x="1257300" y="2921798"/>
            <a:ext cx="7258050" cy="2930075"/>
          </a:xfrm>
        </p:spPr>
        <p:txBody>
          <a:bodyPr>
            <a:normAutofit lnSpcReduction="10000"/>
          </a:bodyPr>
          <a:lstStyle/>
          <a:p>
            <a:r>
              <a:rPr lang="vi-VN" sz="3200" dirty="0">
                <a:latin typeface="Times New Roman" panose="02020603050405020304" pitchFamily="18" charset="0"/>
                <a:cs typeface="Times New Roman" panose="02020603050405020304" pitchFamily="18" charset="0"/>
              </a:rPr>
              <a:t>Phần chính với các nội dung</a:t>
            </a:r>
          </a:p>
          <a:p>
            <a:pPr marL="0" indent="0">
              <a:buNone/>
            </a:pPr>
            <a:r>
              <a:rPr lang="vi-VN" dirty="0">
                <a:latin typeface="Times New Roman" panose="02020603050405020304" pitchFamily="18" charset="0"/>
                <a:cs typeface="Times New Roman" panose="02020603050405020304" pitchFamily="18" charset="0"/>
              </a:rPr>
              <a:t>- Vấn đề cần giải quyết, yêu cầu công việc</a:t>
            </a:r>
          </a:p>
          <a:p>
            <a:pPr marL="0" indent="0">
              <a:buNone/>
            </a:pPr>
            <a:r>
              <a:rPr lang="vi-VN" dirty="0">
                <a:latin typeface="Times New Roman" panose="02020603050405020304" pitchFamily="18" charset="0"/>
                <a:cs typeface="Times New Roman" panose="02020603050405020304" pitchFamily="18" charset="0"/>
              </a:rPr>
              <a:t>- Ý tưởng và giải pháp</a:t>
            </a:r>
          </a:p>
          <a:p>
            <a:pPr marL="0" indent="0">
              <a:buNone/>
            </a:pPr>
            <a:r>
              <a:rPr lang="vi-VN" dirty="0">
                <a:latin typeface="Times New Roman" panose="02020603050405020304" pitchFamily="18" charset="0"/>
                <a:cs typeface="Times New Roman" panose="02020603050405020304" pitchFamily="18" charset="0"/>
              </a:rPr>
              <a:t>- </a:t>
            </a:r>
            <a:r>
              <a:rPr lang="vi-VN" u="sng" dirty="0">
                <a:solidFill>
                  <a:srgbClr val="0070C0"/>
                </a:solidFill>
                <a:latin typeface="Times New Roman" panose="02020603050405020304" pitchFamily="18" charset="0"/>
                <a:cs typeface="Times New Roman" panose="02020603050405020304" pitchFamily="18" charset="0"/>
                <a:hlinkClick r:id="rId3" action="ppaction://hlinksldjump">
                  <a:snd r:embed="rId4" name="click.wav"/>
                </a:hlinkClick>
              </a:rPr>
              <a:t>Cung cấp ví dụ để chứng minh</a:t>
            </a:r>
            <a:endParaRPr lang="vi-VN" u="sng" dirty="0">
              <a:solidFill>
                <a:srgbClr val="0070C0"/>
              </a:solidFill>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 Lợi ích khi áp dụng giải pháp</a:t>
            </a:r>
          </a:p>
          <a:p>
            <a:pPr marL="0" indent="0">
              <a:buNone/>
            </a:pPr>
            <a:r>
              <a:rPr lang="vi-VN" dirty="0">
                <a:latin typeface="Times New Roman" panose="02020603050405020304" pitchFamily="18" charset="0"/>
                <a:cs typeface="Times New Roman" panose="02020603050405020304" pitchFamily="18" charset="0"/>
              </a:rPr>
              <a:t>- Chương trình hành động / các việc làm cụ thể</a:t>
            </a: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7E5D1DD-E8A4-45C0-9F04-C9E39F7BB786}"/>
              </a:ext>
            </a:extLst>
          </p:cNvPr>
          <p:cNvSpPr>
            <a:spLocks noGrp="1"/>
          </p:cNvSpPr>
          <p:nvPr>
            <p:ph type="sldNum" sz="quarter" idx="12"/>
          </p:nvPr>
        </p:nvSpPr>
        <p:spPr/>
        <p:txBody>
          <a:bodyPr/>
          <a:lstStyle/>
          <a:p>
            <a:fld id="{9601AAA7-7953-4556-964D-30D6F6AF98E5}" type="slidenum">
              <a:rPr lang="en-US" smtClean="0"/>
              <a:t>4</a:t>
            </a:fld>
            <a:endParaRPr lang="en-US"/>
          </a:p>
        </p:txBody>
      </p:sp>
    </p:spTree>
    <p:extLst>
      <p:ext uri="{BB962C8B-B14F-4D97-AF65-F5344CB8AC3E}">
        <p14:creationId xmlns:p14="http://schemas.microsoft.com/office/powerpoint/2010/main" val="991122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A44132-D4AC-4F73-ACB3-8B7B800CA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939E490-B76B-4ECA-AF7C-FE1DE91A89D9}"/>
              </a:ext>
            </a:extLst>
          </p:cNvPr>
          <p:cNvSpPr>
            <a:spLocks noGrp="1"/>
          </p:cNvSpPr>
          <p:nvPr>
            <p:ph type="title"/>
          </p:nvPr>
        </p:nvSpPr>
        <p:spPr>
          <a:xfrm>
            <a:off x="1257300" y="1957983"/>
            <a:ext cx="7258050" cy="994172"/>
          </a:xfrm>
        </p:spPr>
        <p:txBody>
          <a:bodyPr>
            <a:normAutofit/>
          </a:bodyPr>
          <a:lstStyle/>
          <a:p>
            <a:r>
              <a:rPr lang="vi-VN" sz="4000" b="1" dirty="0">
                <a:solidFill>
                  <a:srgbClr val="A16D28"/>
                </a:solidFill>
                <a:latin typeface="Times New Roman" panose="02020603050405020304" pitchFamily="18" charset="0"/>
                <a:cs typeface="Times New Roman" panose="02020603050405020304" pitchFamily="18" charset="0"/>
              </a:rPr>
              <a:t>Phần kết</a:t>
            </a:r>
            <a:endParaRPr lang="en-US" sz="4000" b="1" dirty="0">
              <a:solidFill>
                <a:srgbClr val="A16D28"/>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F9091C-CA57-4BB2-9C7A-62BB4F63C60D}"/>
              </a:ext>
            </a:extLst>
          </p:cNvPr>
          <p:cNvSpPr>
            <a:spLocks noGrp="1"/>
          </p:cNvSpPr>
          <p:nvPr>
            <p:ph idx="1"/>
          </p:nvPr>
        </p:nvSpPr>
        <p:spPr>
          <a:xfrm>
            <a:off x="1257300" y="2921798"/>
            <a:ext cx="7258050" cy="2568179"/>
          </a:xfrm>
        </p:spPr>
        <p:txBody>
          <a:bodyPr>
            <a:normAutofit/>
          </a:bodyPr>
          <a:lstStyle/>
          <a:p>
            <a:r>
              <a:rPr lang="vi-VN" sz="3200" dirty="0">
                <a:latin typeface="Times New Roman" panose="02020603050405020304" pitchFamily="18" charset="0"/>
                <a:cs typeface="Times New Roman" panose="02020603050405020304" pitchFamily="18" charset="0"/>
              </a:rPr>
              <a:t>Tóm tắt</a:t>
            </a:r>
          </a:p>
          <a:p>
            <a:r>
              <a:rPr lang="vi-VN" sz="3200" dirty="0">
                <a:latin typeface="Times New Roman" panose="02020603050405020304" pitchFamily="18" charset="0"/>
                <a:cs typeface="Times New Roman" panose="02020603050405020304" pitchFamily="18" charset="0"/>
              </a:rPr>
              <a:t>Kết luận cuối cùng</a:t>
            </a:r>
          </a:p>
          <a:p>
            <a:pPr marL="0" indent="0">
              <a:buNone/>
            </a:pPr>
            <a:r>
              <a:rPr lang="vi-VN" dirty="0">
                <a:latin typeface="Times New Roman" panose="02020603050405020304" pitchFamily="18" charset="0"/>
                <a:cs typeface="Times New Roman" panose="02020603050405020304" pitchFamily="18" charset="0"/>
              </a:rPr>
              <a:t>	- Liệu còn điều gì bạn muốn người nghe ghi nhớ?</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9026C8-644D-4886-AB6D-9AA65E3226DF}"/>
              </a:ext>
            </a:extLst>
          </p:cNvPr>
          <p:cNvSpPr>
            <a:spLocks noGrp="1"/>
          </p:cNvSpPr>
          <p:nvPr>
            <p:ph type="sldNum" sz="quarter" idx="12"/>
          </p:nvPr>
        </p:nvSpPr>
        <p:spPr>
          <a:xfrm>
            <a:off x="6457950" y="6088663"/>
            <a:ext cx="2057400" cy="365125"/>
          </a:xfrm>
        </p:spPr>
        <p:txBody>
          <a:bodyPr/>
          <a:lstStyle/>
          <a:p>
            <a:fld id="{9601AAA7-7953-4556-964D-30D6F6AF98E5}" type="slidenum">
              <a:rPr lang="en-US" smtClean="0"/>
              <a:t>5</a:t>
            </a:fld>
            <a:endParaRPr lang="en-US" dirty="0"/>
          </a:p>
        </p:txBody>
      </p:sp>
    </p:spTree>
    <p:extLst>
      <p:ext uri="{BB962C8B-B14F-4D97-AF65-F5344CB8AC3E}">
        <p14:creationId xmlns:p14="http://schemas.microsoft.com/office/powerpoint/2010/main" val="256562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E2F0B5-F3DB-4FF3-995D-E313BC977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87A24E51-6771-45CE-9D12-61983924031E}"/>
              </a:ext>
            </a:extLst>
          </p:cNvPr>
          <p:cNvSpPr>
            <a:spLocks noGrp="1"/>
          </p:cNvSpPr>
          <p:nvPr>
            <p:ph type="title"/>
          </p:nvPr>
        </p:nvSpPr>
        <p:spPr>
          <a:xfrm>
            <a:off x="628650" y="2931914"/>
            <a:ext cx="7886700" cy="994172"/>
          </a:xfrm>
        </p:spPr>
        <p:txBody>
          <a:bodyPr>
            <a:normAutofit/>
          </a:bodyPr>
          <a:lstStyle/>
          <a:p>
            <a:pPr algn="ctr"/>
            <a:r>
              <a:rPr lang="vi-VN" sz="4000" b="1" dirty="0">
                <a:latin typeface="Times New Roman" panose="02020603050405020304" pitchFamily="18" charset="0"/>
                <a:cs typeface="Times New Roman" panose="02020603050405020304" pitchFamily="18" charset="0"/>
              </a:rPr>
              <a:t>Cảm ơn sự chú ý của quý vị</a:t>
            </a:r>
            <a:endParaRPr lang="en-US" sz="4000" b="1"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2C5594B3-A852-4F46-9C96-8387EECD2D7D}"/>
              </a:ext>
            </a:extLst>
          </p:cNvPr>
          <p:cNvSpPr>
            <a:spLocks noGrp="1"/>
          </p:cNvSpPr>
          <p:nvPr>
            <p:ph type="sldNum" sz="quarter" idx="12"/>
          </p:nvPr>
        </p:nvSpPr>
        <p:spPr>
          <a:xfrm>
            <a:off x="6457950" y="6087414"/>
            <a:ext cx="2057400" cy="365125"/>
          </a:xfrm>
        </p:spPr>
        <p:txBody>
          <a:bodyPr/>
          <a:lstStyle/>
          <a:p>
            <a:fld id="{9601AAA7-7953-4556-964D-30D6F6AF98E5}" type="slidenum">
              <a:rPr lang="en-US" smtClean="0"/>
              <a:t>6</a:t>
            </a:fld>
            <a:endParaRPr lang="en-US" dirty="0"/>
          </a:p>
        </p:txBody>
      </p:sp>
    </p:spTree>
    <p:extLst>
      <p:ext uri="{BB962C8B-B14F-4D97-AF65-F5344CB8AC3E}">
        <p14:creationId xmlns:p14="http://schemas.microsoft.com/office/powerpoint/2010/main" val="2432945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0A2591C-4C58-4DB3-991D-87DF7DEFE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939E490-B76B-4ECA-AF7C-FE1DE91A89D9}"/>
              </a:ext>
            </a:extLst>
          </p:cNvPr>
          <p:cNvSpPr>
            <a:spLocks noGrp="1"/>
          </p:cNvSpPr>
          <p:nvPr>
            <p:ph type="title"/>
          </p:nvPr>
        </p:nvSpPr>
        <p:spPr>
          <a:xfrm>
            <a:off x="749725" y="1828804"/>
            <a:ext cx="7578831" cy="45719"/>
          </a:xfrm>
        </p:spPr>
        <p:txBody>
          <a:bodyPr>
            <a:noAutofit/>
          </a:bodyPr>
          <a:lstStyle/>
          <a:p>
            <a:pPr algn="l"/>
            <a:r>
              <a:rPr lang="en-US" sz="4000" b="1" dirty="0" err="1">
                <a:solidFill>
                  <a:srgbClr val="A16D28"/>
                </a:solidFill>
                <a:latin typeface="Times New Roman" panose="02020603050405020304" pitchFamily="18" charset="0"/>
                <a:cs typeface="Times New Roman" panose="02020603050405020304" pitchFamily="18" charset="0"/>
              </a:rPr>
              <a:t>Ví</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dụ</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sử</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dụng</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một</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đoạn</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trích</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dẫn</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khi</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giới</a:t>
            </a:r>
            <a:r>
              <a:rPr lang="en-US" sz="4000" b="1" dirty="0">
                <a:solidFill>
                  <a:srgbClr val="A16D28"/>
                </a:solidFill>
                <a:latin typeface="Times New Roman" panose="02020603050405020304" pitchFamily="18" charset="0"/>
                <a:cs typeface="Times New Roman" panose="02020603050405020304" pitchFamily="18" charset="0"/>
              </a:rPr>
              <a:t> </a:t>
            </a:r>
            <a:r>
              <a:rPr lang="en-US" sz="4000" b="1" dirty="0" err="1">
                <a:solidFill>
                  <a:srgbClr val="A16D28"/>
                </a:solidFill>
                <a:latin typeface="Times New Roman" panose="02020603050405020304" pitchFamily="18" charset="0"/>
                <a:cs typeface="Times New Roman" panose="02020603050405020304" pitchFamily="18" charset="0"/>
              </a:rPr>
              <a:t>thiệu</a:t>
            </a:r>
            <a:endParaRPr lang="en-US" sz="4000" b="1" dirty="0">
              <a:solidFill>
                <a:srgbClr val="A16D28"/>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F9091C-CA57-4BB2-9C7A-62BB4F63C60D}"/>
              </a:ext>
            </a:extLst>
          </p:cNvPr>
          <p:cNvSpPr>
            <a:spLocks noGrp="1"/>
          </p:cNvSpPr>
          <p:nvPr>
            <p:ph idx="1"/>
          </p:nvPr>
        </p:nvSpPr>
        <p:spPr>
          <a:xfrm>
            <a:off x="749725" y="2384626"/>
            <a:ext cx="7739852" cy="1318701"/>
          </a:xfrm>
        </p:spPr>
        <p:txBody>
          <a:bodyPr>
            <a:noAutofit/>
          </a:bodyPr>
          <a:lstStyle/>
          <a:p>
            <a:r>
              <a:rPr lang="vi-VN" dirty="0">
                <a:latin typeface="Times New Roman" panose="02020603050405020304" pitchFamily="18" charset="0"/>
                <a:cs typeface="Times New Roman" panose="02020603050405020304" pitchFamily="18" charset="0"/>
              </a:rPr>
              <a:t>Ví dụ: Ta có thể phát biểu trích dẫn lợi ích khi học ngành công nghệ thông tin</a:t>
            </a:r>
          </a:p>
          <a:p>
            <a:pPr marL="0" indent="0">
              <a:buNone/>
            </a:pPr>
            <a:r>
              <a:rPr lang="vi-VN" dirty="0">
                <a:latin typeface="Times New Roman" panose="02020603050405020304" pitchFamily="18" charset="0"/>
                <a:cs typeface="Times New Roman" panose="02020603050405020304" pitchFamily="18" charset="0"/>
              </a:rPr>
              <a:t>“Hàng năm, công nghệ mới luôn được phát triển và thể hiện tầm quan trọng của nó đối với cuộc sống. Các doanh nghiệp cũng thay đổi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21DDC5C3-DA6C-4F41-8621-98C40E213E33}"/>
              </a:ext>
            </a:extLst>
          </p:cNvPr>
          <p:cNvSpPr>
            <a:spLocks noGrp="1"/>
          </p:cNvSpPr>
          <p:nvPr>
            <p:ph type="sldNum" sz="quarter" idx="12"/>
          </p:nvPr>
        </p:nvSpPr>
        <p:spPr>
          <a:xfrm>
            <a:off x="6942044" y="6150774"/>
            <a:ext cx="2057400" cy="365125"/>
          </a:xfrm>
        </p:spPr>
        <p:txBody>
          <a:bodyPr/>
          <a:lstStyle/>
          <a:p>
            <a:fld id="{9601AAA7-7953-4556-964D-30D6F6AF98E5}" type="slidenum">
              <a:rPr lang="en-US" sz="1100"/>
              <a:t>7</a:t>
            </a:fld>
            <a:endParaRPr lang="en-US" sz="1100" dirty="0"/>
          </a:p>
        </p:txBody>
      </p:sp>
      <p:pic>
        <p:nvPicPr>
          <p:cNvPr id="5" name="Graphic 4" descr="Arrow: Rotate right with solid fill">
            <a:hlinkClick r:id="rId3" action="ppaction://hlinksldjump" highlightClick="1">
              <a:snd r:embed="rId4" name="click.wav"/>
            </a:hlinkClick>
            <a:extLst>
              <a:ext uri="{FF2B5EF4-FFF2-40B4-BE49-F238E27FC236}">
                <a16:creationId xmlns:a16="http://schemas.microsoft.com/office/drawing/2014/main" id="{02102703-3B2C-42FF-B1B3-81C4217656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flipH="1">
            <a:off x="8328552" y="5853113"/>
            <a:ext cx="670892" cy="685800"/>
          </a:xfrm>
          <a:prstGeom prst="rect">
            <a:avLst/>
          </a:prstGeom>
        </p:spPr>
      </p:pic>
    </p:spTree>
    <p:extLst>
      <p:ext uri="{BB962C8B-B14F-4D97-AF65-F5344CB8AC3E}">
        <p14:creationId xmlns:p14="http://schemas.microsoft.com/office/powerpoint/2010/main" val="3118655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4500" fill="hold"/>
                                        <p:tgtEl>
                                          <p:spTgt spid="5"/>
                                        </p:tgtEl>
                                        <p:attrNameLst>
                                          <p:attrName>ppt_w</p:attrName>
                                        </p:attrNameLst>
                                      </p:cBhvr>
                                      <p:tavLst>
                                        <p:tav tm="0">
                                          <p:val>
                                            <p:fltVal val="0"/>
                                          </p:val>
                                        </p:tav>
                                        <p:tav tm="100000">
                                          <p:val>
                                            <p:strVal val="#ppt_w"/>
                                          </p:val>
                                        </p:tav>
                                      </p:tavLst>
                                    </p:anim>
                                    <p:anim calcmode="lin" valueType="num">
                                      <p:cBhvr>
                                        <p:cTn id="8" dur="4500" fill="hold"/>
                                        <p:tgtEl>
                                          <p:spTgt spid="5"/>
                                        </p:tgtEl>
                                        <p:attrNameLst>
                                          <p:attrName>ppt_h</p:attrName>
                                        </p:attrNameLst>
                                      </p:cBhvr>
                                      <p:tavLst>
                                        <p:tav tm="0">
                                          <p:val>
                                            <p:fltVal val="0"/>
                                          </p:val>
                                        </p:tav>
                                        <p:tav tm="100000">
                                          <p:val>
                                            <p:strVal val="#ppt_h"/>
                                          </p:val>
                                        </p:tav>
                                      </p:tavLst>
                                    </p:anim>
                                    <p:anim calcmode="lin" valueType="num">
                                      <p:cBhvr>
                                        <p:cTn id="9" dur="4500" fill="hold"/>
                                        <p:tgtEl>
                                          <p:spTgt spid="5"/>
                                        </p:tgtEl>
                                        <p:attrNameLst>
                                          <p:attrName>style.rotation</p:attrName>
                                        </p:attrNameLst>
                                      </p:cBhvr>
                                      <p:tavLst>
                                        <p:tav tm="0">
                                          <p:val>
                                            <p:fltVal val="90"/>
                                          </p:val>
                                        </p:tav>
                                        <p:tav tm="100000">
                                          <p:val>
                                            <p:fltVal val="0"/>
                                          </p:val>
                                        </p:tav>
                                      </p:tavLst>
                                    </p:anim>
                                    <p:animEffect transition="in" filter="fade">
                                      <p:cBhvr>
                                        <p:cTn id="10" dur="4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631005-B003-4593-A308-751775D34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D939E490-B76B-4ECA-AF7C-FE1DE91A89D9}"/>
              </a:ext>
            </a:extLst>
          </p:cNvPr>
          <p:cNvSpPr>
            <a:spLocks noGrp="1"/>
          </p:cNvSpPr>
          <p:nvPr>
            <p:ph type="title"/>
          </p:nvPr>
        </p:nvSpPr>
        <p:spPr>
          <a:xfrm>
            <a:off x="1598701" y="1577010"/>
            <a:ext cx="7088103" cy="436284"/>
          </a:xfrm>
        </p:spPr>
        <p:txBody>
          <a:bodyPr>
            <a:noAutofit/>
          </a:bodyPr>
          <a:lstStyle/>
          <a:p>
            <a:r>
              <a:rPr lang="vi-VN" sz="4000" b="1" dirty="0">
                <a:solidFill>
                  <a:srgbClr val="A16D28"/>
                </a:solidFill>
                <a:latin typeface="Times New Roman" panose="02020603050405020304" pitchFamily="18" charset="0"/>
                <a:cs typeface="Times New Roman" panose="02020603050405020304" pitchFamily="18" charset="0"/>
              </a:rPr>
              <a:t>Ví dụ minh chứng một vấn đề</a:t>
            </a:r>
            <a:endParaRPr lang="en-US" sz="4000" b="1" dirty="0">
              <a:solidFill>
                <a:srgbClr val="A16D28"/>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B0C9E4BB-9558-4F38-A1CB-A68EA297189F}"/>
              </a:ext>
            </a:extLst>
          </p:cNvPr>
          <p:cNvGraphicFramePr>
            <a:graphicFrameLocks noGrp="1"/>
          </p:cNvGraphicFramePr>
          <p:nvPr>
            <p:ph idx="1"/>
            <p:extLst>
              <p:ext uri="{D42A27DB-BD31-4B8C-83A1-F6EECF244321}">
                <p14:modId xmlns:p14="http://schemas.microsoft.com/office/powerpoint/2010/main" val="926110780"/>
              </p:ext>
            </p:extLst>
          </p:nvPr>
        </p:nvGraphicFramePr>
        <p:xfrm>
          <a:off x="1453532" y="2651467"/>
          <a:ext cx="5888565" cy="3825240"/>
        </p:xfrm>
        <a:graphic>
          <a:graphicData uri="http://schemas.openxmlformats.org/drawingml/2006/table">
            <a:tbl>
              <a:tblPr firstRow="1" bandRow="1"/>
              <a:tblGrid>
                <a:gridCol w="4314243">
                  <a:extLst>
                    <a:ext uri="{9D8B030D-6E8A-4147-A177-3AD203B41FA5}">
                      <a16:colId xmlns:a16="http://schemas.microsoft.com/office/drawing/2014/main" val="3240893285"/>
                    </a:ext>
                  </a:extLst>
                </a:gridCol>
                <a:gridCol w="1574322">
                  <a:extLst>
                    <a:ext uri="{9D8B030D-6E8A-4147-A177-3AD203B41FA5}">
                      <a16:colId xmlns:a16="http://schemas.microsoft.com/office/drawing/2014/main" val="550836596"/>
                    </a:ext>
                  </a:extLst>
                </a:gridCol>
              </a:tblGrid>
              <a:tr h="356836">
                <a:tc>
                  <a:txBody>
                    <a:bodyPr/>
                    <a:lstStyle/>
                    <a:p>
                      <a:pPr algn="l"/>
                      <a:r>
                        <a:rPr lang="en-US" sz="1600" dirty="0" err="1">
                          <a:effectLst/>
                        </a:rPr>
                        <a:t>Tên</a:t>
                      </a:r>
                      <a:r>
                        <a:rPr lang="en-US" sz="1600" dirty="0">
                          <a:effectLst/>
                        </a:rPr>
                        <a:t> </a:t>
                      </a:r>
                      <a:r>
                        <a:rPr lang="en-US" sz="1600" dirty="0" err="1">
                          <a:effectLst/>
                        </a:rPr>
                        <a:t>ngành</a:t>
                      </a:r>
                      <a:r>
                        <a:rPr lang="en-US" sz="1600" dirty="0">
                          <a:effectLst/>
                        </a:rPr>
                        <a:t>/</a:t>
                      </a:r>
                      <a:r>
                        <a:rPr lang="en-US" sz="1600" dirty="0" err="1">
                          <a:effectLst/>
                        </a:rPr>
                        <a:t>chuyên</a:t>
                      </a:r>
                      <a:r>
                        <a:rPr lang="en-US" sz="1600" dirty="0">
                          <a:effectLst/>
                        </a:rPr>
                        <a:t> </a:t>
                      </a:r>
                      <a:r>
                        <a:rPr lang="en-US" sz="1600" dirty="0" err="1">
                          <a:effectLst/>
                        </a:rPr>
                        <a:t>ngành</a:t>
                      </a:r>
                      <a:endParaRPr lang="en-US" sz="1600" b="1" dirty="0">
                        <a:effectLst/>
                        <a:latin typeface="+mn-lt"/>
                        <a:cs typeface="Times New Roman" panose="02020603050405020304" pitchFamily="18" charset="0"/>
                      </a:endParaRPr>
                    </a:p>
                  </a:txBody>
                  <a:tcPr marL="68580" marT="57150" marB="57150" anchor="ctr">
                    <a:solidFill>
                      <a:schemeClr val="bg1"/>
                    </a:solidFill>
                  </a:tcPr>
                </a:tc>
                <a:tc>
                  <a:txBody>
                    <a:bodyPr/>
                    <a:lstStyle/>
                    <a:p>
                      <a:pPr algn="l"/>
                      <a:r>
                        <a:rPr lang="vi-VN" sz="1600" dirty="0">
                          <a:effectLst/>
                        </a:rPr>
                        <a:t>Số lượng tuyển sinh</a:t>
                      </a:r>
                      <a:endParaRPr lang="vi-VN" sz="1600" b="1" dirty="0">
                        <a:effectLst/>
                        <a:latin typeface="+mn-lt"/>
                        <a:cs typeface="Times New Roman" panose="02020603050405020304" pitchFamily="18" charset="0"/>
                      </a:endParaRPr>
                    </a:p>
                  </a:txBody>
                  <a:tcPr marT="57150" marB="57150" anchor="ctr">
                    <a:solidFill>
                      <a:schemeClr val="bg1"/>
                    </a:solidFill>
                  </a:tcPr>
                </a:tc>
                <a:extLst>
                  <a:ext uri="{0D108BD9-81ED-4DB2-BD59-A6C34878D82A}">
                    <a16:rowId xmlns:a16="http://schemas.microsoft.com/office/drawing/2014/main" val="3314315980"/>
                  </a:ext>
                </a:extLst>
              </a:tr>
              <a:tr h="356836">
                <a:tc>
                  <a:txBody>
                    <a:bodyPr/>
                    <a:lstStyle/>
                    <a:p>
                      <a:r>
                        <a:rPr lang="en-US" sz="1600" dirty="0" err="1">
                          <a:effectLst/>
                        </a:rPr>
                        <a:t>Công</a:t>
                      </a:r>
                      <a:r>
                        <a:rPr lang="en-US" sz="1600" dirty="0">
                          <a:effectLst/>
                        </a:rPr>
                        <a:t> </a:t>
                      </a:r>
                      <a:r>
                        <a:rPr lang="en-US" sz="1600" dirty="0" err="1">
                          <a:effectLst/>
                        </a:rPr>
                        <a:t>nghệ</a:t>
                      </a:r>
                      <a:r>
                        <a:rPr lang="en-US" sz="1600" dirty="0">
                          <a:effectLst/>
                        </a:rPr>
                        <a:t> </a:t>
                      </a:r>
                      <a:r>
                        <a:rPr lang="en-US" sz="1600" dirty="0" err="1">
                          <a:effectLst/>
                        </a:rPr>
                        <a:t>thông</a:t>
                      </a:r>
                      <a:r>
                        <a:rPr lang="en-US" sz="1600" dirty="0">
                          <a:effectLst/>
                        </a:rPr>
                        <a:t> tin</a:t>
                      </a:r>
                      <a:endParaRPr lang="en-US" sz="1600" b="0" dirty="0">
                        <a:effectLst/>
                        <a:latin typeface="+mn-lt"/>
                        <a:cs typeface="Times New Roman" panose="02020603050405020304" pitchFamily="18" charset="0"/>
                      </a:endParaRPr>
                    </a:p>
                  </a:txBody>
                  <a:tcPr marL="68580" marT="57150" marB="57150" anchor="ctr">
                    <a:solidFill>
                      <a:schemeClr val="bg1"/>
                    </a:solidFill>
                  </a:tcPr>
                </a:tc>
                <a:tc>
                  <a:txBody>
                    <a:bodyPr/>
                    <a:lstStyle/>
                    <a:p>
                      <a:r>
                        <a:rPr lang="en-US" sz="1600">
                          <a:effectLst/>
                        </a:rPr>
                        <a:t>272</a:t>
                      </a:r>
                      <a:endParaRPr lang="en-US" sz="1600" b="0">
                        <a:effectLst/>
                        <a:latin typeface="+mn-lt"/>
                        <a:cs typeface="Times New Roman" panose="02020603050405020304" pitchFamily="18" charset="0"/>
                      </a:endParaRPr>
                    </a:p>
                  </a:txBody>
                  <a:tcPr marR="68580" marT="57150" marB="57150" anchor="ctr">
                    <a:solidFill>
                      <a:schemeClr val="bg1"/>
                    </a:solidFill>
                  </a:tcPr>
                </a:tc>
                <a:extLst>
                  <a:ext uri="{0D108BD9-81ED-4DB2-BD59-A6C34878D82A}">
                    <a16:rowId xmlns:a16="http://schemas.microsoft.com/office/drawing/2014/main" val="3212370384"/>
                  </a:ext>
                </a:extLst>
              </a:tr>
              <a:tr h="356836">
                <a:tc>
                  <a:txBody>
                    <a:bodyPr/>
                    <a:lstStyle/>
                    <a:p>
                      <a:r>
                        <a:rPr lang="en-US" sz="1600" dirty="0" err="1">
                          <a:effectLst/>
                        </a:rPr>
                        <a:t>Công</a:t>
                      </a:r>
                      <a:r>
                        <a:rPr lang="en-US" sz="1600" dirty="0">
                          <a:effectLst/>
                        </a:rPr>
                        <a:t> </a:t>
                      </a:r>
                      <a:r>
                        <a:rPr lang="en-US" sz="1600" dirty="0" err="1">
                          <a:effectLst/>
                        </a:rPr>
                        <a:t>nghệ</a:t>
                      </a:r>
                      <a:r>
                        <a:rPr lang="en-US" sz="1600" dirty="0">
                          <a:effectLst/>
                        </a:rPr>
                        <a:t> </a:t>
                      </a:r>
                      <a:r>
                        <a:rPr lang="en-US" sz="1600" dirty="0" err="1">
                          <a:effectLst/>
                        </a:rPr>
                        <a:t>thông</a:t>
                      </a:r>
                      <a:r>
                        <a:rPr lang="en-US" sz="1600" dirty="0">
                          <a:effectLst/>
                        </a:rPr>
                        <a:t> tin - CLC</a:t>
                      </a:r>
                      <a:endParaRPr lang="en-US" sz="1600" b="0" dirty="0">
                        <a:effectLst/>
                        <a:latin typeface="+mn-lt"/>
                        <a:cs typeface="Times New Roman" panose="02020603050405020304" pitchFamily="18" charset="0"/>
                      </a:endParaRPr>
                    </a:p>
                  </a:txBody>
                  <a:tcPr marL="68580" marT="57150" marB="57150" anchor="ctr">
                    <a:solidFill>
                      <a:schemeClr val="bg1"/>
                    </a:solidFill>
                  </a:tcPr>
                </a:tc>
                <a:tc>
                  <a:txBody>
                    <a:bodyPr/>
                    <a:lstStyle/>
                    <a:p>
                      <a:r>
                        <a:rPr lang="en-US" sz="1600" dirty="0">
                          <a:effectLst/>
                        </a:rPr>
                        <a:t>144</a:t>
                      </a:r>
                      <a:endParaRPr lang="en-US" sz="1600" b="0" dirty="0">
                        <a:effectLst/>
                        <a:latin typeface="+mn-lt"/>
                        <a:cs typeface="Times New Roman" panose="02020603050405020304" pitchFamily="18" charset="0"/>
                      </a:endParaRPr>
                    </a:p>
                  </a:txBody>
                  <a:tcPr marR="68580" marT="57150" marB="57150" anchor="ctr">
                    <a:solidFill>
                      <a:schemeClr val="bg1"/>
                    </a:solidFill>
                  </a:tcPr>
                </a:tc>
                <a:extLst>
                  <a:ext uri="{0D108BD9-81ED-4DB2-BD59-A6C34878D82A}">
                    <a16:rowId xmlns:a16="http://schemas.microsoft.com/office/drawing/2014/main" val="2662818986"/>
                  </a:ext>
                </a:extLst>
              </a:tr>
              <a:tr h="356836">
                <a:tc>
                  <a:txBody>
                    <a:bodyPr/>
                    <a:lstStyle/>
                    <a:p>
                      <a:r>
                        <a:rPr lang="sv-SE" sz="1600" dirty="0">
                          <a:effectLst/>
                        </a:rPr>
                        <a:t>Công nghệ thông tin - HA</a:t>
                      </a:r>
                      <a:endParaRPr lang="sv-SE" sz="1600" b="0" dirty="0">
                        <a:effectLst/>
                        <a:latin typeface="+mn-lt"/>
                        <a:cs typeface="Times New Roman" panose="02020603050405020304" pitchFamily="18" charset="0"/>
                      </a:endParaRPr>
                    </a:p>
                  </a:txBody>
                  <a:tcPr marL="68580" marT="57150" marB="57150" anchor="ctr">
                    <a:solidFill>
                      <a:schemeClr val="bg1"/>
                    </a:solidFill>
                  </a:tcPr>
                </a:tc>
                <a:tc>
                  <a:txBody>
                    <a:bodyPr/>
                    <a:lstStyle/>
                    <a:p>
                      <a:r>
                        <a:rPr lang="en-US" sz="1600">
                          <a:effectLst/>
                        </a:rPr>
                        <a:t>75</a:t>
                      </a:r>
                      <a:endParaRPr lang="en-US" sz="1600" b="0">
                        <a:effectLst/>
                        <a:latin typeface="+mn-lt"/>
                        <a:cs typeface="Times New Roman" panose="02020603050405020304" pitchFamily="18" charset="0"/>
                      </a:endParaRPr>
                    </a:p>
                  </a:txBody>
                  <a:tcPr marR="68580" marT="57150" marB="57150" anchor="ctr">
                    <a:solidFill>
                      <a:schemeClr val="bg1"/>
                    </a:solidFill>
                  </a:tcPr>
                </a:tc>
                <a:extLst>
                  <a:ext uri="{0D108BD9-81ED-4DB2-BD59-A6C34878D82A}">
                    <a16:rowId xmlns:a16="http://schemas.microsoft.com/office/drawing/2014/main" val="166818742"/>
                  </a:ext>
                </a:extLst>
              </a:tr>
              <a:tr h="356836">
                <a:tc>
                  <a:txBody>
                    <a:bodyPr/>
                    <a:lstStyle/>
                    <a:p>
                      <a:r>
                        <a:rPr lang="en-US" sz="1600">
                          <a:effectLst/>
                        </a:rPr>
                        <a:t>Mạng máy tính và truyền thông dữ liệu</a:t>
                      </a:r>
                      <a:endParaRPr lang="en-US" sz="1600" b="0">
                        <a:effectLst/>
                        <a:latin typeface="+mn-lt"/>
                        <a:cs typeface="Times New Roman" panose="02020603050405020304" pitchFamily="18" charset="0"/>
                      </a:endParaRPr>
                    </a:p>
                  </a:txBody>
                  <a:tcPr marL="68580" marT="57150" marB="57150" anchor="ctr">
                    <a:solidFill>
                      <a:schemeClr val="bg1"/>
                    </a:solidFill>
                  </a:tcPr>
                </a:tc>
                <a:tc>
                  <a:txBody>
                    <a:bodyPr/>
                    <a:lstStyle/>
                    <a:p>
                      <a:r>
                        <a:rPr lang="en-US" sz="1600">
                          <a:effectLst/>
                        </a:rPr>
                        <a:t>149</a:t>
                      </a:r>
                      <a:endParaRPr lang="en-US" sz="1600" b="0">
                        <a:effectLst/>
                        <a:latin typeface="+mn-lt"/>
                        <a:cs typeface="Times New Roman" panose="02020603050405020304" pitchFamily="18" charset="0"/>
                      </a:endParaRPr>
                    </a:p>
                  </a:txBody>
                  <a:tcPr marR="68580" marT="57150" marB="57150" anchor="ctr">
                    <a:solidFill>
                      <a:schemeClr val="bg1"/>
                    </a:solidFill>
                  </a:tcPr>
                </a:tc>
                <a:extLst>
                  <a:ext uri="{0D108BD9-81ED-4DB2-BD59-A6C34878D82A}">
                    <a16:rowId xmlns:a16="http://schemas.microsoft.com/office/drawing/2014/main" val="4065600480"/>
                  </a:ext>
                </a:extLst>
              </a:tr>
              <a:tr h="356836">
                <a:tc>
                  <a:txBody>
                    <a:bodyPr/>
                    <a:lstStyle/>
                    <a:p>
                      <a:r>
                        <a:rPr lang="en-US" sz="1600" dirty="0" err="1">
                          <a:effectLst/>
                        </a:rPr>
                        <a:t>Kỹ</a:t>
                      </a:r>
                      <a:r>
                        <a:rPr lang="en-US" sz="1600" dirty="0">
                          <a:effectLst/>
                        </a:rPr>
                        <a:t> </a:t>
                      </a:r>
                      <a:r>
                        <a:rPr lang="en-US" sz="1600" dirty="0" err="1">
                          <a:effectLst/>
                        </a:rPr>
                        <a:t>thuật</a:t>
                      </a:r>
                      <a:r>
                        <a:rPr lang="en-US" sz="1600" dirty="0">
                          <a:effectLst/>
                        </a:rPr>
                        <a:t> </a:t>
                      </a:r>
                      <a:r>
                        <a:rPr lang="en-US" sz="1600" dirty="0" err="1">
                          <a:effectLst/>
                        </a:rPr>
                        <a:t>phần</a:t>
                      </a:r>
                      <a:r>
                        <a:rPr lang="en-US" sz="1600" dirty="0">
                          <a:effectLst/>
                        </a:rPr>
                        <a:t> </a:t>
                      </a:r>
                      <a:r>
                        <a:rPr lang="en-US" sz="1600" dirty="0" err="1">
                          <a:effectLst/>
                        </a:rPr>
                        <a:t>mềm</a:t>
                      </a:r>
                      <a:endParaRPr lang="en-US" sz="1600" b="0" dirty="0">
                        <a:effectLst/>
                        <a:latin typeface="+mn-lt"/>
                        <a:cs typeface="Times New Roman" panose="02020603050405020304" pitchFamily="18" charset="0"/>
                      </a:endParaRPr>
                    </a:p>
                  </a:txBody>
                  <a:tcPr marL="68580" marT="57150" marB="57150" anchor="ctr">
                    <a:solidFill>
                      <a:schemeClr val="bg1"/>
                    </a:solidFill>
                  </a:tcPr>
                </a:tc>
                <a:tc>
                  <a:txBody>
                    <a:bodyPr/>
                    <a:lstStyle/>
                    <a:p>
                      <a:r>
                        <a:rPr lang="en-US" sz="1600" dirty="0">
                          <a:effectLst/>
                        </a:rPr>
                        <a:t>266</a:t>
                      </a:r>
                      <a:endParaRPr lang="en-US" sz="1600" b="0" dirty="0">
                        <a:effectLst/>
                        <a:latin typeface="+mn-lt"/>
                        <a:cs typeface="Times New Roman" panose="02020603050405020304" pitchFamily="18" charset="0"/>
                      </a:endParaRPr>
                    </a:p>
                  </a:txBody>
                  <a:tcPr marR="68580" marT="57150" marB="57150" anchor="ctr">
                    <a:solidFill>
                      <a:schemeClr val="bg1"/>
                    </a:solidFill>
                  </a:tcPr>
                </a:tc>
                <a:extLst>
                  <a:ext uri="{0D108BD9-81ED-4DB2-BD59-A6C34878D82A}">
                    <a16:rowId xmlns:a16="http://schemas.microsoft.com/office/drawing/2014/main" val="1995249390"/>
                  </a:ext>
                </a:extLst>
              </a:tr>
              <a:tr h="356836">
                <a:tc>
                  <a:txBody>
                    <a:bodyPr/>
                    <a:lstStyle/>
                    <a:p>
                      <a:r>
                        <a:rPr lang="en-US" sz="1600">
                          <a:effectLst/>
                        </a:rPr>
                        <a:t>Hệ thống thông tin</a:t>
                      </a:r>
                      <a:endParaRPr lang="en-US" sz="1600" b="0">
                        <a:effectLst/>
                        <a:latin typeface="+mn-lt"/>
                        <a:cs typeface="Times New Roman" panose="02020603050405020304" pitchFamily="18" charset="0"/>
                      </a:endParaRPr>
                    </a:p>
                  </a:txBody>
                  <a:tcPr marL="68580" marT="57150" marB="57150" anchor="ctr">
                    <a:solidFill>
                      <a:schemeClr val="bg1"/>
                    </a:solidFill>
                  </a:tcPr>
                </a:tc>
                <a:tc>
                  <a:txBody>
                    <a:bodyPr/>
                    <a:lstStyle/>
                    <a:p>
                      <a:r>
                        <a:rPr lang="en-US" sz="1600" dirty="0">
                          <a:effectLst/>
                        </a:rPr>
                        <a:t>135</a:t>
                      </a:r>
                      <a:endParaRPr lang="en-US" sz="1600" b="0" dirty="0">
                        <a:effectLst/>
                        <a:latin typeface="+mn-lt"/>
                        <a:cs typeface="Times New Roman" panose="02020603050405020304" pitchFamily="18" charset="0"/>
                      </a:endParaRPr>
                    </a:p>
                  </a:txBody>
                  <a:tcPr marR="68580" marT="57150" marB="57150" anchor="ctr">
                    <a:solidFill>
                      <a:schemeClr val="bg1"/>
                    </a:solidFill>
                  </a:tcPr>
                </a:tc>
                <a:extLst>
                  <a:ext uri="{0D108BD9-81ED-4DB2-BD59-A6C34878D82A}">
                    <a16:rowId xmlns:a16="http://schemas.microsoft.com/office/drawing/2014/main" val="3896866739"/>
                  </a:ext>
                </a:extLst>
              </a:tr>
              <a:tr h="356836">
                <a:tc>
                  <a:txBody>
                    <a:bodyPr/>
                    <a:lstStyle/>
                    <a:p>
                      <a:r>
                        <a:rPr lang="en-US" sz="1600">
                          <a:effectLst/>
                        </a:rPr>
                        <a:t>Khoa học máy tính</a:t>
                      </a:r>
                      <a:endParaRPr lang="en-US" sz="1600" b="0">
                        <a:effectLst/>
                        <a:latin typeface="+mn-lt"/>
                        <a:cs typeface="Times New Roman" panose="02020603050405020304" pitchFamily="18" charset="0"/>
                      </a:endParaRPr>
                    </a:p>
                  </a:txBody>
                  <a:tcPr marL="68580" marT="57150" marB="57150" anchor="ctr">
                    <a:solidFill>
                      <a:schemeClr val="bg1"/>
                    </a:solidFill>
                  </a:tcPr>
                </a:tc>
                <a:tc>
                  <a:txBody>
                    <a:bodyPr/>
                    <a:lstStyle/>
                    <a:p>
                      <a:r>
                        <a:rPr lang="en-US" sz="1600">
                          <a:effectLst/>
                        </a:rPr>
                        <a:t>178</a:t>
                      </a:r>
                      <a:endParaRPr lang="en-US" sz="1600" b="0">
                        <a:effectLst/>
                        <a:latin typeface="+mn-lt"/>
                        <a:cs typeface="Times New Roman" panose="02020603050405020304" pitchFamily="18" charset="0"/>
                      </a:endParaRPr>
                    </a:p>
                  </a:txBody>
                  <a:tcPr marR="68580" marT="57150" marB="57150" anchor="ctr">
                    <a:solidFill>
                      <a:schemeClr val="bg1"/>
                    </a:solidFill>
                  </a:tcPr>
                </a:tc>
                <a:extLst>
                  <a:ext uri="{0D108BD9-81ED-4DB2-BD59-A6C34878D82A}">
                    <a16:rowId xmlns:a16="http://schemas.microsoft.com/office/drawing/2014/main" val="1051881634"/>
                  </a:ext>
                </a:extLst>
              </a:tr>
              <a:tr h="356836">
                <a:tc>
                  <a:txBody>
                    <a:bodyPr/>
                    <a:lstStyle/>
                    <a:p>
                      <a:r>
                        <a:rPr lang="en-US" sz="1600">
                          <a:effectLst/>
                        </a:rPr>
                        <a:t>Tin học Ứng dụng</a:t>
                      </a:r>
                      <a:endParaRPr lang="en-US" sz="1600" b="0">
                        <a:effectLst/>
                        <a:latin typeface="+mn-lt"/>
                        <a:cs typeface="Times New Roman" panose="02020603050405020304" pitchFamily="18" charset="0"/>
                      </a:endParaRPr>
                    </a:p>
                  </a:txBody>
                  <a:tcPr marL="68580" marT="57150" marB="57150" anchor="ctr">
                    <a:solidFill>
                      <a:schemeClr val="bg1"/>
                    </a:solidFill>
                  </a:tcPr>
                </a:tc>
                <a:tc>
                  <a:txBody>
                    <a:bodyPr/>
                    <a:lstStyle/>
                    <a:p>
                      <a:r>
                        <a:rPr lang="en-US" sz="1600" dirty="0">
                          <a:effectLst/>
                        </a:rPr>
                        <a:t>32</a:t>
                      </a:r>
                      <a:endParaRPr lang="en-US" sz="1600" b="0" dirty="0">
                        <a:effectLst/>
                        <a:latin typeface="+mn-lt"/>
                        <a:cs typeface="Times New Roman" panose="02020603050405020304" pitchFamily="18" charset="0"/>
                      </a:endParaRPr>
                    </a:p>
                  </a:txBody>
                  <a:tcPr marR="68580" marT="57150" marB="57150" anchor="ctr">
                    <a:solidFill>
                      <a:schemeClr val="bg1"/>
                    </a:solidFill>
                  </a:tcPr>
                </a:tc>
                <a:extLst>
                  <a:ext uri="{0D108BD9-81ED-4DB2-BD59-A6C34878D82A}">
                    <a16:rowId xmlns:a16="http://schemas.microsoft.com/office/drawing/2014/main" val="1810243889"/>
                  </a:ext>
                </a:extLst>
              </a:tr>
              <a:tr h="356836">
                <a:tc>
                  <a:txBody>
                    <a:bodyPr/>
                    <a:lstStyle/>
                    <a:p>
                      <a:r>
                        <a:rPr lang="en-US" sz="1600" dirty="0" err="1">
                          <a:effectLst/>
                        </a:rPr>
                        <a:t>Tổng</a:t>
                      </a:r>
                      <a:endParaRPr lang="en-US" sz="1600" b="0" dirty="0">
                        <a:effectLst/>
                        <a:latin typeface="+mn-lt"/>
                        <a:cs typeface="Times New Roman" panose="02020603050405020304" pitchFamily="18" charset="0"/>
                      </a:endParaRPr>
                    </a:p>
                  </a:txBody>
                  <a:tcPr marL="68580" marT="57150" marB="57150" anchor="ctr">
                    <a:solidFill>
                      <a:schemeClr val="bg1"/>
                    </a:solidFill>
                  </a:tcPr>
                </a:tc>
                <a:tc>
                  <a:txBody>
                    <a:bodyPr/>
                    <a:lstStyle/>
                    <a:p>
                      <a:r>
                        <a:rPr lang="en-US" sz="1600" dirty="0">
                          <a:effectLst/>
                        </a:rPr>
                        <a:t>1251</a:t>
                      </a:r>
                      <a:endParaRPr lang="en-US" sz="1600" b="0" dirty="0">
                        <a:effectLst/>
                        <a:latin typeface="+mn-lt"/>
                        <a:cs typeface="Times New Roman" panose="02020603050405020304" pitchFamily="18" charset="0"/>
                      </a:endParaRPr>
                    </a:p>
                  </a:txBody>
                  <a:tcPr marR="68580" marT="57150" marB="57150" anchor="ctr">
                    <a:solidFill>
                      <a:schemeClr val="bg1"/>
                    </a:solidFill>
                  </a:tcPr>
                </a:tc>
                <a:extLst>
                  <a:ext uri="{0D108BD9-81ED-4DB2-BD59-A6C34878D82A}">
                    <a16:rowId xmlns:a16="http://schemas.microsoft.com/office/drawing/2014/main" val="1299114869"/>
                  </a:ext>
                </a:extLst>
              </a:tr>
            </a:tbl>
          </a:graphicData>
        </a:graphic>
      </p:graphicFrame>
      <p:sp>
        <p:nvSpPr>
          <p:cNvPr id="10" name="Slide Number Placeholder 9">
            <a:extLst>
              <a:ext uri="{FF2B5EF4-FFF2-40B4-BE49-F238E27FC236}">
                <a16:creationId xmlns:a16="http://schemas.microsoft.com/office/drawing/2014/main" id="{360292BD-E9EF-4AAC-8EB6-4CBA38CA5E5A}"/>
              </a:ext>
            </a:extLst>
          </p:cNvPr>
          <p:cNvSpPr>
            <a:spLocks noGrp="1"/>
          </p:cNvSpPr>
          <p:nvPr>
            <p:ph type="sldNum" sz="quarter" idx="12"/>
          </p:nvPr>
        </p:nvSpPr>
        <p:spPr>
          <a:xfrm>
            <a:off x="6661772" y="5862922"/>
            <a:ext cx="2285004" cy="613789"/>
          </a:xfrm>
        </p:spPr>
        <p:txBody>
          <a:bodyPr/>
          <a:lstStyle/>
          <a:p>
            <a:fld id="{9601AAA7-7953-4556-964D-30D6F6AF98E5}" type="slidenum">
              <a:rPr lang="en-US" smtClean="0"/>
              <a:t>8</a:t>
            </a:fld>
            <a:endParaRPr lang="en-US" dirty="0"/>
          </a:p>
        </p:txBody>
      </p:sp>
      <p:sp>
        <p:nvSpPr>
          <p:cNvPr id="12" name="TextBox 11">
            <a:extLst>
              <a:ext uri="{FF2B5EF4-FFF2-40B4-BE49-F238E27FC236}">
                <a16:creationId xmlns:a16="http://schemas.microsoft.com/office/drawing/2014/main" id="{27E6145A-4930-43C1-9269-7D1FA889DA8B}"/>
              </a:ext>
            </a:extLst>
          </p:cNvPr>
          <p:cNvSpPr txBox="1"/>
          <p:nvPr/>
        </p:nvSpPr>
        <p:spPr>
          <a:xfrm>
            <a:off x="1519188" y="2094510"/>
            <a:ext cx="7329951" cy="535531"/>
          </a:xfrm>
          <a:prstGeom prst="rect">
            <a:avLst/>
          </a:prstGeom>
          <a:noFill/>
        </p:spPr>
        <p:txBody>
          <a:bodyPr wrap="square">
            <a:spAutoFit/>
          </a:bodyPr>
          <a:lstStyle/>
          <a:p>
            <a:pPr marL="171450" indent="-171450" defTabSz="685800">
              <a:lnSpc>
                <a:spcPct val="90000"/>
              </a:lnSpc>
              <a:spcBef>
                <a:spcPts val="750"/>
              </a:spcBef>
              <a:buFont typeface="Arial" panose="020B0604020202020204" pitchFamily="34" charset="0"/>
              <a:buChar char="•"/>
              <a:defRPr/>
            </a:pPr>
            <a:r>
              <a:rPr lang="vi-VN" sz="3200" dirty="0">
                <a:solidFill>
                  <a:prstClr val="black"/>
                </a:solidFill>
                <a:latin typeface="Times New Roman" panose="02020603050405020304" pitchFamily="18" charset="0"/>
                <a:cs typeface="Times New Roman" panose="02020603050405020304" pitchFamily="18" charset="0"/>
              </a:rPr>
              <a:t>Bảng thống kê kết quả tuyển sinh 2020</a:t>
            </a:r>
          </a:p>
        </p:txBody>
      </p:sp>
      <p:pic>
        <p:nvPicPr>
          <p:cNvPr id="13" name="Picture 12">
            <a:hlinkClick r:id="rId3" action="ppaction://hlinksldjump">
              <a:snd r:embed="rId4" name="click.wav"/>
            </a:hlinkClick>
            <a:extLst>
              <a:ext uri="{FF2B5EF4-FFF2-40B4-BE49-F238E27FC236}">
                <a16:creationId xmlns:a16="http://schemas.microsoft.com/office/drawing/2014/main" id="{1CADC978-33A6-41FE-B5B0-9BF5F9615154}"/>
              </a:ext>
            </a:extLst>
          </p:cNvPr>
          <p:cNvPicPr>
            <a:picLocks noChangeAspect="1"/>
          </p:cNvPicPr>
          <p:nvPr/>
        </p:nvPicPr>
        <p:blipFill>
          <a:blip r:embed="rId5"/>
          <a:stretch>
            <a:fillRect/>
          </a:stretch>
        </p:blipFill>
        <p:spPr>
          <a:xfrm>
            <a:off x="8181565" y="4938658"/>
            <a:ext cx="667570" cy="685859"/>
          </a:xfrm>
          <a:prstGeom prst="rect">
            <a:avLst/>
          </a:prstGeom>
        </p:spPr>
      </p:pic>
    </p:spTree>
    <p:extLst>
      <p:ext uri="{BB962C8B-B14F-4D97-AF65-F5344CB8AC3E}">
        <p14:creationId xmlns:p14="http://schemas.microsoft.com/office/powerpoint/2010/main" val="2168761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250"/>
                                  </p:stCondLst>
                                  <p:childTnLst>
                                    <p:animEffect transition="out" filter="fade">
                                      <p:cBhvr>
                                        <p:cTn id="6" dur="4000" tmFilter="0, 0; .2, .5; .8, .5; 1, 0"/>
                                        <p:tgtEl>
                                          <p:spTgt spid="13"/>
                                        </p:tgtEl>
                                      </p:cBhvr>
                                    </p:animEffect>
                                    <p:animScale>
                                      <p:cBhvr>
                                        <p:cTn id="7" dur="20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TotalTime>
  <Words>389</Words>
  <Application>Microsoft Office PowerPoint</Application>
  <PresentationFormat>On-screen Show (4:3)</PresentationFormat>
  <Paragraphs>64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BỐ CỤC MỘT BÀI THUYẾT TRÌNH</vt:lpstr>
      <vt:lpstr>Giới thiệu</vt:lpstr>
      <vt:lpstr>Phần chính</vt:lpstr>
      <vt:lpstr>Phần chính</vt:lpstr>
      <vt:lpstr>Phần kết</vt:lpstr>
      <vt:lpstr>Cảm ơn sự chú ý của quý vị</vt:lpstr>
      <vt:lpstr>Ví dụ: sử dụng một đoạn trích dẫn khi giới thiệu</vt:lpstr>
      <vt:lpstr>Ví dụ minh chứng một vấn đề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Tuyet Anh - B2505821</dc:creator>
  <cp:lastModifiedBy>Tran Tuyet Anh - B2505821</cp:lastModifiedBy>
  <cp:revision>24</cp:revision>
  <dcterms:created xsi:type="dcterms:W3CDTF">2025-10-10T01:46:11Z</dcterms:created>
  <dcterms:modified xsi:type="dcterms:W3CDTF">2025-10-11T07:03:21Z</dcterms:modified>
</cp:coreProperties>
</file>