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352" r:id="rId8"/>
    <p:sldId id="283" r:id="rId9"/>
    <p:sldId id="268" r:id="rId10"/>
    <p:sldId id="259" r:id="rId11"/>
    <p:sldId id="353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F"/>
    <a:srgbClr val="EDEFF7"/>
    <a:srgbClr val="D0D1D9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24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41256-ED32-41FE-B745-983CE2C62B2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6B12C-E390-4F85-A651-D9E326EC928B}">
      <dgm:prSet phldrT="[Text]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F09B38EF-12A4-4E8E-9EA7-A39CBE50346B}" type="parTrans" cxnId="{4EBB03F9-53BB-4CE5-9147-B5522BE35B56}">
      <dgm:prSet/>
      <dgm:spPr/>
      <dgm:t>
        <a:bodyPr/>
        <a:lstStyle/>
        <a:p>
          <a:endParaRPr lang="en-US"/>
        </a:p>
      </dgm:t>
    </dgm:pt>
    <dgm:pt modelId="{D8D0B3BD-E260-422E-8691-A4CA3D174D03}" type="sibTrans" cxnId="{4EBB03F9-53BB-4CE5-9147-B5522BE35B56}">
      <dgm:prSet/>
      <dgm:spPr/>
      <dgm:t>
        <a:bodyPr/>
        <a:lstStyle/>
        <a:p>
          <a:endParaRPr lang="en-US"/>
        </a:p>
      </dgm:t>
    </dgm:pt>
    <dgm:pt modelId="{EBDE5574-A9F9-4204-981A-7C68370AAEA5}">
      <dgm:prSet phldrT="[Text]"/>
      <dgm:spPr/>
      <dgm:t>
        <a:bodyPr/>
        <a:lstStyle/>
        <a:p>
          <a:r>
            <a:rPr lang="en-US" b="1" u="sng" dirty="0" smtClean="0"/>
            <a:t>Definition</a:t>
          </a:r>
          <a:endParaRPr lang="en-US" b="1" u="sng" dirty="0"/>
        </a:p>
      </dgm:t>
    </dgm:pt>
    <dgm:pt modelId="{BB945E36-D90B-4915-BED6-C34205DE606D}" type="parTrans" cxnId="{5DEA6C54-0261-4A6E-81CA-2087EDA91645}">
      <dgm:prSet/>
      <dgm:spPr/>
      <dgm:t>
        <a:bodyPr/>
        <a:lstStyle/>
        <a:p>
          <a:endParaRPr lang="en-US"/>
        </a:p>
      </dgm:t>
    </dgm:pt>
    <dgm:pt modelId="{2C3AE0A6-17F9-4607-AA41-E8F4DB6861E7}" type="sibTrans" cxnId="{5DEA6C54-0261-4A6E-81CA-2087EDA91645}">
      <dgm:prSet/>
      <dgm:spPr/>
      <dgm:t>
        <a:bodyPr/>
        <a:lstStyle/>
        <a:p>
          <a:endParaRPr lang="en-US"/>
        </a:p>
      </dgm:t>
    </dgm:pt>
    <dgm:pt modelId="{CF2BB974-7FE2-49D0-AFDA-3806F10FE59C}">
      <dgm:prSet phldrT="[Text]" custT="1"/>
      <dgm:spPr/>
      <dgm:t>
        <a:bodyPr/>
        <a:lstStyle/>
        <a:p>
          <a:r>
            <a:rPr lang="en-US" sz="1200" b="0" i="0" dirty="0" smtClean="0"/>
            <a:t>Customer attrition, also known as customer churn, refers to the loss of clients or customers from a business.</a:t>
          </a:r>
          <a:endParaRPr lang="en-US" sz="1200" dirty="0"/>
        </a:p>
      </dgm:t>
    </dgm:pt>
    <dgm:pt modelId="{95A957DC-69A3-48CC-9A58-F879EF80D4D1}" type="parTrans" cxnId="{EBBFE79A-7567-4CB0-B136-019EA208E182}">
      <dgm:prSet/>
      <dgm:spPr/>
      <dgm:t>
        <a:bodyPr/>
        <a:lstStyle/>
        <a:p>
          <a:endParaRPr lang="en-US"/>
        </a:p>
      </dgm:t>
    </dgm:pt>
    <dgm:pt modelId="{85720E5C-9DDA-458B-9460-0E4A636B90DA}" type="sibTrans" cxnId="{EBBFE79A-7567-4CB0-B136-019EA208E182}">
      <dgm:prSet/>
      <dgm:spPr/>
      <dgm:t>
        <a:bodyPr/>
        <a:lstStyle/>
        <a:p>
          <a:endParaRPr lang="en-US"/>
        </a:p>
      </dgm:t>
    </dgm:pt>
    <dgm:pt modelId="{26EC60FC-9235-44E4-B084-E5FE9FCE87CC}">
      <dgm:prSet phldrT="[Text]" phldr="1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E53A34CA-28BA-442D-986B-73F1286958C0}" type="parTrans" cxnId="{077E4EA4-6CB2-4B2A-AE3C-26D2ACB64051}">
      <dgm:prSet/>
      <dgm:spPr/>
      <dgm:t>
        <a:bodyPr/>
        <a:lstStyle/>
        <a:p>
          <a:endParaRPr lang="en-US"/>
        </a:p>
      </dgm:t>
    </dgm:pt>
    <dgm:pt modelId="{57A463BB-925E-41A9-8BE8-2FAAE9BFB9A0}" type="sibTrans" cxnId="{077E4EA4-6CB2-4B2A-AE3C-26D2ACB64051}">
      <dgm:prSet/>
      <dgm:spPr/>
      <dgm:t>
        <a:bodyPr/>
        <a:lstStyle/>
        <a:p>
          <a:endParaRPr lang="en-US"/>
        </a:p>
      </dgm:t>
    </dgm:pt>
    <dgm:pt modelId="{002CD2B4-6677-487A-A488-AF8A170065FA}">
      <dgm:prSet phldrT="[Text]"/>
      <dgm:spPr/>
      <dgm:t>
        <a:bodyPr/>
        <a:lstStyle/>
        <a:p>
          <a:r>
            <a:rPr lang="en-US" b="1" i="0" u="sng" dirty="0" smtClean="0"/>
            <a:t>Impact on Businesses</a:t>
          </a:r>
          <a:endParaRPr lang="en-US" b="1" u="sng" dirty="0"/>
        </a:p>
      </dgm:t>
    </dgm:pt>
    <dgm:pt modelId="{061B6647-D259-4E58-B0A5-56C6F6E1029B}" type="parTrans" cxnId="{44A60930-CF8F-45E0-9B75-0065595D77BD}">
      <dgm:prSet/>
      <dgm:spPr/>
      <dgm:t>
        <a:bodyPr/>
        <a:lstStyle/>
        <a:p>
          <a:endParaRPr lang="en-US"/>
        </a:p>
      </dgm:t>
    </dgm:pt>
    <dgm:pt modelId="{595248EF-7FDB-4707-907C-1CB265A1E117}" type="sibTrans" cxnId="{44A60930-CF8F-45E0-9B75-0065595D77BD}">
      <dgm:prSet/>
      <dgm:spPr/>
      <dgm:t>
        <a:bodyPr/>
        <a:lstStyle/>
        <a:p>
          <a:endParaRPr lang="en-US"/>
        </a:p>
      </dgm:t>
    </dgm:pt>
    <dgm:pt modelId="{4394ABC8-CDD1-4B7F-AF6E-62BA1CDACE5E}">
      <dgm:prSet phldrT="[Text]" custT="1"/>
      <dgm:spPr/>
      <dgm:t>
        <a:bodyPr/>
        <a:lstStyle/>
        <a:p>
          <a:pPr algn="just"/>
          <a:r>
            <a:rPr lang="en-US" sz="1200" b="0" i="0" dirty="0" smtClean="0"/>
            <a:t>Revenue Loss: Customer churn directly impacts a company's revenue stream as it leads to a decrease in sales and recurring revenue.</a:t>
          </a:r>
          <a:endParaRPr lang="en-US" sz="1200" dirty="0"/>
        </a:p>
      </dgm:t>
    </dgm:pt>
    <dgm:pt modelId="{45B6DE3B-5F94-4478-B734-5A43C1C3EAE4}" type="parTrans" cxnId="{DD3FB8D5-D3D1-4A1C-B171-02A5AB5AE04A}">
      <dgm:prSet/>
      <dgm:spPr/>
      <dgm:t>
        <a:bodyPr/>
        <a:lstStyle/>
        <a:p>
          <a:endParaRPr lang="en-US"/>
        </a:p>
      </dgm:t>
    </dgm:pt>
    <dgm:pt modelId="{36F0D546-695D-4B87-AF40-9D4010223C1F}" type="sibTrans" cxnId="{DD3FB8D5-D3D1-4A1C-B171-02A5AB5AE04A}">
      <dgm:prSet/>
      <dgm:spPr/>
      <dgm:t>
        <a:bodyPr/>
        <a:lstStyle/>
        <a:p>
          <a:endParaRPr lang="en-US"/>
        </a:p>
      </dgm:t>
    </dgm:pt>
    <dgm:pt modelId="{4A5D8549-11BE-4876-A913-42D4648EFF12}">
      <dgm:prSet phldrT="[Text]" phldr="1"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66B7AE7F-109E-4921-8667-3EFE037AC008}" type="parTrans" cxnId="{CFA6984B-8D1B-485B-A994-8FDDA94A6800}">
      <dgm:prSet/>
      <dgm:spPr/>
      <dgm:t>
        <a:bodyPr/>
        <a:lstStyle/>
        <a:p>
          <a:endParaRPr lang="en-US"/>
        </a:p>
      </dgm:t>
    </dgm:pt>
    <dgm:pt modelId="{67A01A37-F980-419B-9E26-02FD65210791}" type="sibTrans" cxnId="{CFA6984B-8D1B-485B-A994-8FDDA94A6800}">
      <dgm:prSet/>
      <dgm:spPr/>
      <dgm:t>
        <a:bodyPr/>
        <a:lstStyle/>
        <a:p>
          <a:endParaRPr lang="en-US"/>
        </a:p>
      </dgm:t>
    </dgm:pt>
    <dgm:pt modelId="{4752605D-13C3-4948-8B30-C52994F4EC20}">
      <dgm:prSet phldrT="[Text]"/>
      <dgm:spPr/>
      <dgm:t>
        <a:bodyPr/>
        <a:lstStyle/>
        <a:p>
          <a:r>
            <a:rPr lang="en-US" b="1" i="0" u="sng" dirty="0" smtClean="0"/>
            <a:t>Importance of Addressing Customer Attrition</a:t>
          </a:r>
          <a:endParaRPr lang="en-US" b="1" u="sng" dirty="0"/>
        </a:p>
      </dgm:t>
    </dgm:pt>
    <dgm:pt modelId="{74B453B4-43BE-4A89-9E8C-C283EEA1E707}" type="parTrans" cxnId="{1D23066E-A6E7-451D-B17A-35F62DCCB68A}">
      <dgm:prSet/>
      <dgm:spPr/>
      <dgm:t>
        <a:bodyPr/>
        <a:lstStyle/>
        <a:p>
          <a:endParaRPr lang="en-US"/>
        </a:p>
      </dgm:t>
    </dgm:pt>
    <dgm:pt modelId="{D11FA54C-1090-4F1C-B25A-FA5780B0563F}" type="sibTrans" cxnId="{1D23066E-A6E7-451D-B17A-35F62DCCB68A}">
      <dgm:prSet/>
      <dgm:spPr/>
      <dgm:t>
        <a:bodyPr/>
        <a:lstStyle/>
        <a:p>
          <a:endParaRPr lang="en-US"/>
        </a:p>
      </dgm:t>
    </dgm:pt>
    <dgm:pt modelId="{CCCB9BF7-929C-46CE-8B78-C74D85763C26}">
      <dgm:prSet phldrT="[Text]" custT="1"/>
      <dgm:spPr/>
      <dgm:t>
        <a:bodyPr/>
        <a:lstStyle/>
        <a:p>
          <a:pPr algn="just"/>
          <a:r>
            <a:rPr lang="en-US" sz="1200" b="0" i="0" dirty="0" smtClean="0"/>
            <a:t>Strategic Imperative: Customer retention is essential for sustainable growth and profitability, as retaining existing customers is more cost-effective than acquiring new ones.</a:t>
          </a:r>
          <a:endParaRPr lang="en-US" sz="1200" dirty="0"/>
        </a:p>
      </dgm:t>
    </dgm:pt>
    <dgm:pt modelId="{5EB53DFA-FE21-458E-908D-E3DF5EA691EF}" type="parTrans" cxnId="{EBE94479-3568-44C3-8028-A97CA39AA947}">
      <dgm:prSet/>
      <dgm:spPr/>
      <dgm:t>
        <a:bodyPr/>
        <a:lstStyle/>
        <a:p>
          <a:endParaRPr lang="en-US"/>
        </a:p>
      </dgm:t>
    </dgm:pt>
    <dgm:pt modelId="{D81A8E3D-2CED-4D6C-89DB-ABC05362440C}" type="sibTrans" cxnId="{EBE94479-3568-44C3-8028-A97CA39AA947}">
      <dgm:prSet/>
      <dgm:spPr/>
      <dgm:t>
        <a:bodyPr/>
        <a:lstStyle/>
        <a:p>
          <a:endParaRPr lang="en-US"/>
        </a:p>
      </dgm:t>
    </dgm:pt>
    <dgm:pt modelId="{07C89560-C603-45D0-9A53-7E09484C8893}">
      <dgm:prSet phldrT="[Text]" custT="1"/>
      <dgm:spPr/>
      <dgm:t>
        <a:bodyPr/>
        <a:lstStyle/>
        <a:p>
          <a:r>
            <a:rPr lang="en-US" sz="1200" b="0" i="0" dirty="0" smtClean="0"/>
            <a:t>It occurs when customers discontinue their relationship with a company by ceasing to use its products or services.</a:t>
          </a:r>
          <a:endParaRPr lang="en-US" sz="1200" dirty="0"/>
        </a:p>
      </dgm:t>
    </dgm:pt>
    <dgm:pt modelId="{20CF7D62-6D03-4FB6-9D95-EB2D10DC88EA}" type="parTrans" cxnId="{1E459BEB-1166-4A4D-B019-0FE89E820226}">
      <dgm:prSet/>
      <dgm:spPr/>
      <dgm:t>
        <a:bodyPr/>
        <a:lstStyle/>
        <a:p>
          <a:endParaRPr lang="en-US"/>
        </a:p>
      </dgm:t>
    </dgm:pt>
    <dgm:pt modelId="{C118F56A-C395-4C2C-850D-B3217DFF1A73}" type="sibTrans" cxnId="{1E459BEB-1166-4A4D-B019-0FE89E820226}">
      <dgm:prSet/>
      <dgm:spPr/>
      <dgm:t>
        <a:bodyPr/>
        <a:lstStyle/>
        <a:p>
          <a:endParaRPr lang="en-US"/>
        </a:p>
      </dgm:t>
    </dgm:pt>
    <dgm:pt modelId="{B98546B8-7AE5-441F-AC98-DFCA093BDFEE}">
      <dgm:prSet phldrT="[Text]" custT="1"/>
      <dgm:spPr/>
      <dgm:t>
        <a:bodyPr/>
        <a:lstStyle/>
        <a:p>
          <a:pPr algn="just"/>
          <a:r>
            <a:rPr lang="en-US" sz="1200" b="0" i="0" dirty="0" smtClean="0"/>
            <a:t>Reduced Profitability: With fewer customers, businesses may experience reduced profitability due to the loss of high-margin customers and decreased economies of scale.</a:t>
          </a:r>
          <a:endParaRPr lang="en-US" sz="1200" dirty="0"/>
        </a:p>
      </dgm:t>
    </dgm:pt>
    <dgm:pt modelId="{1B9258FD-FEC9-44F4-98F1-B8D7989223E2}" type="parTrans" cxnId="{8B49568A-EB3B-4819-AE63-D01439896829}">
      <dgm:prSet/>
      <dgm:spPr/>
      <dgm:t>
        <a:bodyPr/>
        <a:lstStyle/>
        <a:p>
          <a:endParaRPr lang="en-US"/>
        </a:p>
      </dgm:t>
    </dgm:pt>
    <dgm:pt modelId="{4CCBC533-3DA2-465D-9D8F-DEB7D7D931E2}" type="sibTrans" cxnId="{8B49568A-EB3B-4819-AE63-D01439896829}">
      <dgm:prSet/>
      <dgm:spPr/>
      <dgm:t>
        <a:bodyPr/>
        <a:lstStyle/>
        <a:p>
          <a:endParaRPr lang="en-US"/>
        </a:p>
      </dgm:t>
    </dgm:pt>
    <dgm:pt modelId="{75CAD31A-0A81-41C1-B49A-DA8A704CDD2F}">
      <dgm:prSet phldrT="[Text]" custT="1"/>
      <dgm:spPr/>
      <dgm:t>
        <a:bodyPr/>
        <a:lstStyle/>
        <a:p>
          <a:pPr algn="just"/>
          <a:r>
            <a:rPr lang="en-US" sz="1200" b="0" i="0" dirty="0" smtClean="0"/>
            <a:t>Negative Brand Image: High churn rates can tarnish a company's reputation and brand image, making it less attractive to potential customers.</a:t>
          </a:r>
          <a:endParaRPr lang="en-US" sz="1200" dirty="0"/>
        </a:p>
      </dgm:t>
    </dgm:pt>
    <dgm:pt modelId="{2B8F3630-0CB2-47C9-9604-CEF6FBA87F83}" type="parTrans" cxnId="{2CFE8B61-9817-48CD-A868-E912697FF367}">
      <dgm:prSet/>
      <dgm:spPr/>
      <dgm:t>
        <a:bodyPr/>
        <a:lstStyle/>
        <a:p>
          <a:endParaRPr lang="en-US"/>
        </a:p>
      </dgm:t>
    </dgm:pt>
    <dgm:pt modelId="{7755D29A-5145-40C7-B9BA-EE5642AA5D9D}" type="sibTrans" cxnId="{2CFE8B61-9817-48CD-A868-E912697FF367}">
      <dgm:prSet/>
      <dgm:spPr/>
      <dgm:t>
        <a:bodyPr/>
        <a:lstStyle/>
        <a:p>
          <a:endParaRPr lang="en-US"/>
        </a:p>
      </dgm:t>
    </dgm:pt>
    <dgm:pt modelId="{3C4B90CE-7215-47BD-8451-3661F45278AC}">
      <dgm:prSet phldrT="[Text]" custT="1"/>
      <dgm:spPr/>
      <dgm:t>
        <a:bodyPr/>
        <a:lstStyle/>
        <a:p>
          <a:pPr algn="just"/>
          <a:r>
            <a:rPr lang="en-US" sz="1200" b="0" i="0" dirty="0" smtClean="0"/>
            <a:t>Enhancing Customer Lifetime Value: By reducing churn and fostering customer loyalty, businesses can increase the lifetime value of their customer base.</a:t>
          </a:r>
          <a:endParaRPr lang="en-US" sz="1200" dirty="0"/>
        </a:p>
      </dgm:t>
    </dgm:pt>
    <dgm:pt modelId="{A85AE928-7420-4798-A52D-64AC5228851D}" type="parTrans" cxnId="{C0318B40-4677-48FC-BDBE-689292486C24}">
      <dgm:prSet/>
      <dgm:spPr/>
      <dgm:t>
        <a:bodyPr/>
        <a:lstStyle/>
        <a:p>
          <a:endParaRPr lang="en-US"/>
        </a:p>
      </dgm:t>
    </dgm:pt>
    <dgm:pt modelId="{E0ABA821-085C-4DC1-BBD5-DB928FFB1A65}" type="sibTrans" cxnId="{C0318B40-4677-48FC-BDBE-689292486C24}">
      <dgm:prSet/>
      <dgm:spPr/>
      <dgm:t>
        <a:bodyPr/>
        <a:lstStyle/>
        <a:p>
          <a:endParaRPr lang="en-US"/>
        </a:p>
      </dgm:t>
    </dgm:pt>
    <dgm:pt modelId="{F07A2BCD-7D00-4407-A140-683955F08CCF}" type="pres">
      <dgm:prSet presAssocID="{11541256-ED32-41FE-B745-983CE2C62B2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1B681E-588F-4E59-B9E6-5578C904D010}" type="pres">
      <dgm:prSet presAssocID="{E8A6B12C-E390-4F85-A651-D9E326EC928B}" presName="composite" presStyleCnt="0"/>
      <dgm:spPr/>
    </dgm:pt>
    <dgm:pt modelId="{0C83F568-8138-4E59-8C0C-D64A11D1731A}" type="pres">
      <dgm:prSet presAssocID="{E8A6B12C-E390-4F85-A651-D9E326EC928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82DBE-2FC4-491E-82DC-F5EFAEDE5D12}" type="pres">
      <dgm:prSet presAssocID="{E8A6B12C-E390-4F85-A651-D9E326EC928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EDF7F-D25A-4041-966B-4DA02F3D42C8}" type="pres">
      <dgm:prSet presAssocID="{E8A6B12C-E390-4F85-A651-D9E326EC928B}" presName="Accent" presStyleLbl="parChTrans1D1" presStyleIdx="0" presStyleCnt="3"/>
      <dgm:spPr/>
    </dgm:pt>
    <dgm:pt modelId="{867CFBA4-518E-42E9-AAAF-D61DFDEEFF50}" type="pres">
      <dgm:prSet presAssocID="{E8A6B12C-E390-4F85-A651-D9E326EC928B}" presName="Child" presStyleLbl="revTx" presStyleIdx="1" presStyleCnt="6" custScaleY="580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A396F-5F04-429E-A32E-C050E92351DE}" type="pres">
      <dgm:prSet presAssocID="{D8D0B3BD-E260-422E-8691-A4CA3D174D03}" presName="sibTrans" presStyleCnt="0"/>
      <dgm:spPr/>
    </dgm:pt>
    <dgm:pt modelId="{5EA5B938-B7BE-4848-BFD8-11FF27D61AC2}" type="pres">
      <dgm:prSet presAssocID="{26EC60FC-9235-44E4-B084-E5FE9FCE87CC}" presName="composite" presStyleCnt="0"/>
      <dgm:spPr/>
    </dgm:pt>
    <dgm:pt modelId="{B3CB1018-7DC6-4A22-A734-C3F210209A8F}" type="pres">
      <dgm:prSet presAssocID="{26EC60FC-9235-44E4-B084-E5FE9FCE87C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86BA6-6148-437C-98D6-9743EE705441}" type="pres">
      <dgm:prSet presAssocID="{26EC60FC-9235-44E4-B084-E5FE9FCE87C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AE8FFEA-BE1B-41F0-AECE-D91487D12659}" type="pres">
      <dgm:prSet presAssocID="{26EC60FC-9235-44E4-B084-E5FE9FCE87CC}" presName="Accent" presStyleLbl="parChTrans1D1" presStyleIdx="1" presStyleCnt="3"/>
      <dgm:spPr/>
    </dgm:pt>
    <dgm:pt modelId="{4BAF2AF8-5D17-4A0F-8145-A76E36BEACAB}" type="pres">
      <dgm:prSet presAssocID="{26EC60FC-9235-44E4-B084-E5FE9FCE87CC}" presName="Child" presStyleLbl="revTx" presStyleIdx="3" presStyleCnt="6" custScaleY="1147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B7A67-8888-477B-B7DF-A26EA8A9D710}" type="pres">
      <dgm:prSet presAssocID="{57A463BB-925E-41A9-8BE8-2FAAE9BFB9A0}" presName="sibTrans" presStyleCnt="0"/>
      <dgm:spPr/>
    </dgm:pt>
    <dgm:pt modelId="{BF7FCD68-0311-44FC-B808-B1F3C51689F7}" type="pres">
      <dgm:prSet presAssocID="{4A5D8549-11BE-4876-A913-42D4648EFF12}" presName="composite" presStyleCnt="0"/>
      <dgm:spPr/>
    </dgm:pt>
    <dgm:pt modelId="{C63623A3-F1F5-4824-9D43-7E80E21D9E32}" type="pres">
      <dgm:prSet presAssocID="{4A5D8549-11BE-4876-A913-42D4648EFF1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112C7-533B-4334-8B7A-1ADAB77383D9}" type="pres">
      <dgm:prSet presAssocID="{4A5D8549-11BE-4876-A913-42D4648EFF12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A8628FA-B796-4D84-9ED0-4228A3D373BB}" type="pres">
      <dgm:prSet presAssocID="{4A5D8549-11BE-4876-A913-42D4648EFF12}" presName="Accent" presStyleLbl="parChTrans1D1" presStyleIdx="2" presStyleCnt="3"/>
      <dgm:spPr/>
    </dgm:pt>
    <dgm:pt modelId="{CC38CBAA-C43C-4958-81A6-3D1A7B795798}" type="pres">
      <dgm:prSet presAssocID="{4A5D8549-11BE-4876-A913-42D4648EFF1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318B40-4677-48FC-BDBE-689292486C24}" srcId="{4A5D8549-11BE-4876-A913-42D4648EFF12}" destId="{3C4B90CE-7215-47BD-8451-3661F45278AC}" srcOrd="2" destOrd="0" parTransId="{A85AE928-7420-4798-A52D-64AC5228851D}" sibTransId="{E0ABA821-085C-4DC1-BBD5-DB928FFB1A65}"/>
    <dgm:cxn modelId="{EBBFE79A-7567-4CB0-B136-019EA208E182}" srcId="{E8A6B12C-E390-4F85-A651-D9E326EC928B}" destId="{CF2BB974-7FE2-49D0-AFDA-3806F10FE59C}" srcOrd="1" destOrd="0" parTransId="{95A957DC-69A3-48CC-9A58-F879EF80D4D1}" sibTransId="{85720E5C-9DDA-458B-9460-0E4A636B90DA}"/>
    <dgm:cxn modelId="{5BD6614C-A030-40D1-BCC6-BD8F27DD8189}" type="presOf" srcId="{3C4B90CE-7215-47BD-8451-3661F45278AC}" destId="{CC38CBAA-C43C-4958-81A6-3D1A7B795798}" srcOrd="0" destOrd="1" presId="urn:microsoft.com/office/officeart/2011/layout/TabList"/>
    <dgm:cxn modelId="{CFA6984B-8D1B-485B-A994-8FDDA94A6800}" srcId="{11541256-ED32-41FE-B745-983CE2C62B23}" destId="{4A5D8549-11BE-4876-A913-42D4648EFF12}" srcOrd="2" destOrd="0" parTransId="{66B7AE7F-109E-4921-8667-3EFE037AC008}" sibTransId="{67A01A37-F980-419B-9E26-02FD65210791}"/>
    <dgm:cxn modelId="{2CFE8B61-9817-48CD-A868-E912697FF367}" srcId="{26EC60FC-9235-44E4-B084-E5FE9FCE87CC}" destId="{75CAD31A-0A81-41C1-B49A-DA8A704CDD2F}" srcOrd="3" destOrd="0" parTransId="{2B8F3630-0CB2-47C9-9604-CEF6FBA87F83}" sibTransId="{7755D29A-5145-40C7-B9BA-EE5642AA5D9D}"/>
    <dgm:cxn modelId="{1D23066E-A6E7-451D-B17A-35F62DCCB68A}" srcId="{4A5D8549-11BE-4876-A913-42D4648EFF12}" destId="{4752605D-13C3-4948-8B30-C52994F4EC20}" srcOrd="0" destOrd="0" parTransId="{74B453B4-43BE-4A89-9E8C-C283EEA1E707}" sibTransId="{D11FA54C-1090-4F1C-B25A-FA5780B0563F}"/>
    <dgm:cxn modelId="{5DEA6C54-0261-4A6E-81CA-2087EDA91645}" srcId="{E8A6B12C-E390-4F85-A651-D9E326EC928B}" destId="{EBDE5574-A9F9-4204-981A-7C68370AAEA5}" srcOrd="0" destOrd="0" parTransId="{BB945E36-D90B-4915-BED6-C34205DE606D}" sibTransId="{2C3AE0A6-17F9-4607-AA41-E8F4DB6861E7}"/>
    <dgm:cxn modelId="{CD8CB759-27DD-4D15-8CB1-6C42092A820A}" type="presOf" srcId="{26EC60FC-9235-44E4-B084-E5FE9FCE87CC}" destId="{A4086BA6-6148-437C-98D6-9743EE705441}" srcOrd="0" destOrd="0" presId="urn:microsoft.com/office/officeart/2011/layout/TabList"/>
    <dgm:cxn modelId="{F1414B20-4414-4BA5-A341-D2719A03641C}" type="presOf" srcId="{11541256-ED32-41FE-B745-983CE2C62B23}" destId="{F07A2BCD-7D00-4407-A140-683955F08CCF}" srcOrd="0" destOrd="0" presId="urn:microsoft.com/office/officeart/2011/layout/TabList"/>
    <dgm:cxn modelId="{3FCFC165-E56C-424C-919D-9CBB4A435475}" type="presOf" srcId="{B98546B8-7AE5-441F-AC98-DFCA093BDFEE}" destId="{4BAF2AF8-5D17-4A0F-8145-A76E36BEACAB}" srcOrd="0" destOrd="1" presId="urn:microsoft.com/office/officeart/2011/layout/TabList"/>
    <dgm:cxn modelId="{25916282-9626-4CF6-9203-1601E0EEA44A}" type="presOf" srcId="{CCCB9BF7-929C-46CE-8B78-C74D85763C26}" destId="{CC38CBAA-C43C-4958-81A6-3D1A7B795798}" srcOrd="0" destOrd="0" presId="urn:microsoft.com/office/officeart/2011/layout/TabList"/>
    <dgm:cxn modelId="{71F136ED-B0B6-4D06-98C5-0698F6834541}" type="presOf" srcId="{4394ABC8-CDD1-4B7F-AF6E-62BA1CDACE5E}" destId="{4BAF2AF8-5D17-4A0F-8145-A76E36BEACAB}" srcOrd="0" destOrd="0" presId="urn:microsoft.com/office/officeart/2011/layout/TabList"/>
    <dgm:cxn modelId="{077E4EA4-6CB2-4B2A-AE3C-26D2ACB64051}" srcId="{11541256-ED32-41FE-B745-983CE2C62B23}" destId="{26EC60FC-9235-44E4-B084-E5FE9FCE87CC}" srcOrd="1" destOrd="0" parTransId="{E53A34CA-28BA-442D-986B-73F1286958C0}" sibTransId="{57A463BB-925E-41A9-8BE8-2FAAE9BFB9A0}"/>
    <dgm:cxn modelId="{1E459BEB-1166-4A4D-B019-0FE89E820226}" srcId="{E8A6B12C-E390-4F85-A651-D9E326EC928B}" destId="{07C89560-C603-45D0-9A53-7E09484C8893}" srcOrd="2" destOrd="0" parTransId="{20CF7D62-6D03-4FB6-9D95-EB2D10DC88EA}" sibTransId="{C118F56A-C395-4C2C-850D-B3217DFF1A73}"/>
    <dgm:cxn modelId="{289CF9B5-D0D7-4995-9D7A-8E325849751E}" type="presOf" srcId="{75CAD31A-0A81-41C1-B49A-DA8A704CDD2F}" destId="{4BAF2AF8-5D17-4A0F-8145-A76E36BEACAB}" srcOrd="0" destOrd="2" presId="urn:microsoft.com/office/officeart/2011/layout/TabList"/>
    <dgm:cxn modelId="{DD3FB8D5-D3D1-4A1C-B171-02A5AB5AE04A}" srcId="{26EC60FC-9235-44E4-B084-E5FE9FCE87CC}" destId="{4394ABC8-CDD1-4B7F-AF6E-62BA1CDACE5E}" srcOrd="1" destOrd="0" parTransId="{45B6DE3B-5F94-4478-B734-5A43C1C3EAE4}" sibTransId="{36F0D546-695D-4B87-AF40-9D4010223C1F}"/>
    <dgm:cxn modelId="{4CBFA336-F069-417F-BE72-1E71C697F157}" type="presOf" srcId="{EBDE5574-A9F9-4204-981A-7C68370AAEA5}" destId="{0C83F568-8138-4E59-8C0C-D64A11D1731A}" srcOrd="0" destOrd="0" presId="urn:microsoft.com/office/officeart/2011/layout/TabList"/>
    <dgm:cxn modelId="{6A43A487-69A6-4448-AB6C-D8D98F62EDF5}" type="presOf" srcId="{002CD2B4-6677-487A-A488-AF8A170065FA}" destId="{B3CB1018-7DC6-4A22-A734-C3F210209A8F}" srcOrd="0" destOrd="0" presId="urn:microsoft.com/office/officeart/2011/layout/TabList"/>
    <dgm:cxn modelId="{2A8FF732-D3D6-41C6-B34F-07B910751846}" type="presOf" srcId="{E8A6B12C-E390-4F85-A651-D9E326EC928B}" destId="{50E82DBE-2FC4-491E-82DC-F5EFAEDE5D12}" srcOrd="0" destOrd="0" presId="urn:microsoft.com/office/officeart/2011/layout/TabList"/>
    <dgm:cxn modelId="{8B49568A-EB3B-4819-AE63-D01439896829}" srcId="{26EC60FC-9235-44E4-B084-E5FE9FCE87CC}" destId="{B98546B8-7AE5-441F-AC98-DFCA093BDFEE}" srcOrd="2" destOrd="0" parTransId="{1B9258FD-FEC9-44F4-98F1-B8D7989223E2}" sibTransId="{4CCBC533-3DA2-465D-9D8F-DEB7D7D931E2}"/>
    <dgm:cxn modelId="{44A60930-CF8F-45E0-9B75-0065595D77BD}" srcId="{26EC60FC-9235-44E4-B084-E5FE9FCE87CC}" destId="{002CD2B4-6677-487A-A488-AF8A170065FA}" srcOrd="0" destOrd="0" parTransId="{061B6647-D259-4E58-B0A5-56C6F6E1029B}" sibTransId="{595248EF-7FDB-4707-907C-1CB265A1E117}"/>
    <dgm:cxn modelId="{EBE94479-3568-44C3-8028-A97CA39AA947}" srcId="{4A5D8549-11BE-4876-A913-42D4648EFF12}" destId="{CCCB9BF7-929C-46CE-8B78-C74D85763C26}" srcOrd="1" destOrd="0" parTransId="{5EB53DFA-FE21-458E-908D-E3DF5EA691EF}" sibTransId="{D81A8E3D-2CED-4D6C-89DB-ABC05362440C}"/>
    <dgm:cxn modelId="{592B0D61-694F-4C42-B3F3-9F61570A82EE}" type="presOf" srcId="{CF2BB974-7FE2-49D0-AFDA-3806F10FE59C}" destId="{867CFBA4-518E-42E9-AAAF-D61DFDEEFF50}" srcOrd="0" destOrd="0" presId="urn:microsoft.com/office/officeart/2011/layout/TabList"/>
    <dgm:cxn modelId="{238F10F8-A9CF-4291-A90F-C3FA2103C3D9}" type="presOf" srcId="{4A5D8549-11BE-4876-A913-42D4648EFF12}" destId="{B03112C7-533B-4334-8B7A-1ADAB77383D9}" srcOrd="0" destOrd="0" presId="urn:microsoft.com/office/officeart/2011/layout/TabList"/>
    <dgm:cxn modelId="{409372A9-9D42-4447-95C6-7FE50BD86C4B}" type="presOf" srcId="{4752605D-13C3-4948-8B30-C52994F4EC20}" destId="{C63623A3-F1F5-4824-9D43-7E80E21D9E32}" srcOrd="0" destOrd="0" presId="urn:microsoft.com/office/officeart/2011/layout/TabList"/>
    <dgm:cxn modelId="{C5EC039D-AF97-4192-B573-CFB8BF40C61F}" type="presOf" srcId="{07C89560-C603-45D0-9A53-7E09484C8893}" destId="{867CFBA4-518E-42E9-AAAF-D61DFDEEFF50}" srcOrd="0" destOrd="1" presId="urn:microsoft.com/office/officeart/2011/layout/TabList"/>
    <dgm:cxn modelId="{4EBB03F9-53BB-4CE5-9147-B5522BE35B56}" srcId="{11541256-ED32-41FE-B745-983CE2C62B23}" destId="{E8A6B12C-E390-4F85-A651-D9E326EC928B}" srcOrd="0" destOrd="0" parTransId="{F09B38EF-12A4-4E8E-9EA7-A39CBE50346B}" sibTransId="{D8D0B3BD-E260-422E-8691-A4CA3D174D03}"/>
    <dgm:cxn modelId="{9B136864-F9DA-4E4A-86D8-04F69CF426F9}" type="presParOf" srcId="{F07A2BCD-7D00-4407-A140-683955F08CCF}" destId="{AF1B681E-588F-4E59-B9E6-5578C904D010}" srcOrd="0" destOrd="0" presId="urn:microsoft.com/office/officeart/2011/layout/TabList"/>
    <dgm:cxn modelId="{774CA381-5B0A-4DB9-B2EF-1D3A20871045}" type="presParOf" srcId="{AF1B681E-588F-4E59-B9E6-5578C904D010}" destId="{0C83F568-8138-4E59-8C0C-D64A11D1731A}" srcOrd="0" destOrd="0" presId="urn:microsoft.com/office/officeart/2011/layout/TabList"/>
    <dgm:cxn modelId="{5123B7E3-05AA-40A6-AAE9-109C0D06A2F9}" type="presParOf" srcId="{AF1B681E-588F-4E59-B9E6-5578C904D010}" destId="{50E82DBE-2FC4-491E-82DC-F5EFAEDE5D12}" srcOrd="1" destOrd="0" presId="urn:microsoft.com/office/officeart/2011/layout/TabList"/>
    <dgm:cxn modelId="{B7A6E3B1-555E-4E4C-8AAF-464A8451AE13}" type="presParOf" srcId="{AF1B681E-588F-4E59-B9E6-5578C904D010}" destId="{F8CEDF7F-D25A-4041-966B-4DA02F3D42C8}" srcOrd="2" destOrd="0" presId="urn:microsoft.com/office/officeart/2011/layout/TabList"/>
    <dgm:cxn modelId="{97A21655-99FA-4659-9973-80A0B4D38695}" type="presParOf" srcId="{F07A2BCD-7D00-4407-A140-683955F08CCF}" destId="{867CFBA4-518E-42E9-AAAF-D61DFDEEFF50}" srcOrd="1" destOrd="0" presId="urn:microsoft.com/office/officeart/2011/layout/TabList"/>
    <dgm:cxn modelId="{0F608B5D-9220-4E3F-952F-842380AC7D40}" type="presParOf" srcId="{F07A2BCD-7D00-4407-A140-683955F08CCF}" destId="{3F7A396F-5F04-429E-A32E-C050E92351DE}" srcOrd="2" destOrd="0" presId="urn:microsoft.com/office/officeart/2011/layout/TabList"/>
    <dgm:cxn modelId="{57A52501-6AB8-48F2-A801-8623FD70EC24}" type="presParOf" srcId="{F07A2BCD-7D00-4407-A140-683955F08CCF}" destId="{5EA5B938-B7BE-4848-BFD8-11FF27D61AC2}" srcOrd="3" destOrd="0" presId="urn:microsoft.com/office/officeart/2011/layout/TabList"/>
    <dgm:cxn modelId="{05B1EEC7-233D-46C6-939A-E803954FBAF9}" type="presParOf" srcId="{5EA5B938-B7BE-4848-BFD8-11FF27D61AC2}" destId="{B3CB1018-7DC6-4A22-A734-C3F210209A8F}" srcOrd="0" destOrd="0" presId="urn:microsoft.com/office/officeart/2011/layout/TabList"/>
    <dgm:cxn modelId="{E3D3C0E9-8335-4AEB-9FFF-517694FF2D96}" type="presParOf" srcId="{5EA5B938-B7BE-4848-BFD8-11FF27D61AC2}" destId="{A4086BA6-6148-437C-98D6-9743EE705441}" srcOrd="1" destOrd="0" presId="urn:microsoft.com/office/officeart/2011/layout/TabList"/>
    <dgm:cxn modelId="{31CC3D25-D60D-4481-98B6-CF73E9EAD56F}" type="presParOf" srcId="{5EA5B938-B7BE-4848-BFD8-11FF27D61AC2}" destId="{6AE8FFEA-BE1B-41F0-AECE-D91487D12659}" srcOrd="2" destOrd="0" presId="urn:microsoft.com/office/officeart/2011/layout/TabList"/>
    <dgm:cxn modelId="{0F5C4BB2-1A03-4484-BD15-6979002C5234}" type="presParOf" srcId="{F07A2BCD-7D00-4407-A140-683955F08CCF}" destId="{4BAF2AF8-5D17-4A0F-8145-A76E36BEACAB}" srcOrd="4" destOrd="0" presId="urn:microsoft.com/office/officeart/2011/layout/TabList"/>
    <dgm:cxn modelId="{3EB2DC2F-80CD-4EC0-AD60-73ABE6E1FD4D}" type="presParOf" srcId="{F07A2BCD-7D00-4407-A140-683955F08CCF}" destId="{6E2B7A67-8888-477B-B7DF-A26EA8A9D710}" srcOrd="5" destOrd="0" presId="urn:microsoft.com/office/officeart/2011/layout/TabList"/>
    <dgm:cxn modelId="{8272ABD5-23A4-46BA-979D-1ECC4E2CFB90}" type="presParOf" srcId="{F07A2BCD-7D00-4407-A140-683955F08CCF}" destId="{BF7FCD68-0311-44FC-B808-B1F3C51689F7}" srcOrd="6" destOrd="0" presId="urn:microsoft.com/office/officeart/2011/layout/TabList"/>
    <dgm:cxn modelId="{EAA5E731-C5E8-42EB-A59A-5AC4DDA2F1D0}" type="presParOf" srcId="{BF7FCD68-0311-44FC-B808-B1F3C51689F7}" destId="{C63623A3-F1F5-4824-9D43-7E80E21D9E32}" srcOrd="0" destOrd="0" presId="urn:microsoft.com/office/officeart/2011/layout/TabList"/>
    <dgm:cxn modelId="{25EA9006-5BFC-4E13-90D4-C110A1FB0707}" type="presParOf" srcId="{BF7FCD68-0311-44FC-B808-B1F3C51689F7}" destId="{B03112C7-533B-4334-8B7A-1ADAB77383D9}" srcOrd="1" destOrd="0" presId="urn:microsoft.com/office/officeart/2011/layout/TabList"/>
    <dgm:cxn modelId="{891016A2-72DC-4CC3-93A9-ED0CD450F054}" type="presParOf" srcId="{BF7FCD68-0311-44FC-B808-B1F3C51689F7}" destId="{4A8628FA-B796-4D84-9ED0-4228A3D373BB}" srcOrd="2" destOrd="0" presId="urn:microsoft.com/office/officeart/2011/layout/TabList"/>
    <dgm:cxn modelId="{9893A9CC-600D-4A42-8C39-6ECCC8B298D6}" type="presParOf" srcId="{F07A2BCD-7D00-4407-A140-683955F08CCF}" destId="{CC38CBAA-C43C-4958-81A6-3D1A7B795798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r>
            <a:rPr lang="en-US" sz="1600" b="1" dirty="0" smtClean="0">
              <a:effectLst/>
              <a:latin typeface="+mj-lt"/>
            </a:rPr>
            <a:t>STEP1</a:t>
          </a:r>
          <a:endParaRPr lang="en-US" sz="1600" b="1" dirty="0">
            <a:effectLst/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 sz="140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 sz="1400"/>
        </a:p>
      </dgm:t>
    </dgm:pt>
    <dgm:pt modelId="{349299C9-846E-4827-813A-349CCCE20782}">
      <dgm:prSet phldrT="[Text]" custT="1"/>
      <dgm:spPr/>
      <dgm:t>
        <a:bodyPr lIns="0" tIns="432000" rIns="18288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 smtClean="0"/>
            <a:t>Collecting relevant data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 sz="140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 sz="1400"/>
        </a:p>
      </dgm:t>
    </dgm:pt>
    <dgm:pt modelId="{5D70EFF5-8B31-4A1F-AE44-51E4CF0013EB}">
      <dgm:prSet phldrT="[Text]" custT="1"/>
      <dgm:spPr/>
      <dgm:t>
        <a:bodyPr lIns="0" tIns="432000" rIns="0" anchor="t" anchorCtr="0"/>
        <a:lstStyle/>
        <a:p>
          <a:pPr marL="17463" indent="0">
            <a:buNone/>
            <a:tabLst/>
          </a:pPr>
          <a:r>
            <a:rPr lang="en-US" sz="1200" b="0" i="0" dirty="0" smtClean="0"/>
            <a:t>Feature Engineering (Unveiling Insights through Feature Engineering)</a:t>
          </a:r>
          <a:endParaRPr lang="en-US" sz="120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 sz="140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 sz="1400"/>
        </a:p>
      </dgm:t>
    </dgm:pt>
    <dgm:pt modelId="{D71FC021-6A65-44D1-95B9-0E6C89079866}">
      <dgm:prSet phldrT="[Text]" custT="1"/>
      <dgm:spPr/>
      <dgm:t>
        <a:bodyPr/>
        <a:lstStyle/>
        <a:p>
          <a:r>
            <a:rPr lang="en-US" sz="1600" b="1" dirty="0" smtClean="0">
              <a:effectLst/>
              <a:latin typeface="+mj-lt"/>
            </a:rPr>
            <a:t>STEP3</a:t>
          </a:r>
          <a:endParaRPr lang="en-US" sz="1600" b="1" dirty="0">
            <a:effectLst/>
            <a:latin typeface="+mj-lt"/>
          </a:endParaRP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 sz="140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 sz="1400"/>
        </a:p>
      </dgm:t>
    </dgm:pt>
    <dgm:pt modelId="{4A6BB192-9983-4F48-BBC5-6E384EED7EC5}">
      <dgm:prSet phldrT="[Text]" custT="1"/>
      <dgm:spPr/>
      <dgm:t>
        <a:bodyPr lIns="0" tIns="432000" rIns="182880" anchor="t" anchorCtr="0"/>
        <a:lstStyle/>
        <a:p>
          <a:pPr marL="17463" indent="0">
            <a:buNone/>
            <a:tabLst/>
          </a:pPr>
          <a:r>
            <a:rPr lang="en-US" sz="1200" b="0" i="0" dirty="0" smtClean="0"/>
            <a:t>Model Selection and Training</a:t>
          </a:r>
          <a:endParaRPr lang="en-US" sz="120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 sz="140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 sz="1400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600" b="1" dirty="0" smtClean="0">
              <a:effectLst/>
              <a:latin typeface="+mj-lt"/>
            </a:rPr>
            <a:t>STEP2</a:t>
          </a:r>
          <a:endParaRPr lang="en-US" sz="1600" b="1" dirty="0">
            <a:effectLst/>
            <a:latin typeface="+mj-lt"/>
          </a:endParaRP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 sz="140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 sz="1400"/>
        </a:p>
      </dgm:t>
    </dgm:pt>
    <dgm:pt modelId="{32CCB050-072A-41BF-BE1B-388CF53E5629}">
      <dgm:prSet custT="1"/>
      <dgm:spPr/>
      <dgm:t>
        <a:bodyPr/>
        <a:lstStyle/>
        <a:p>
          <a:r>
            <a:rPr lang="en-US" sz="1600" b="1" dirty="0" smtClean="0">
              <a:effectLst/>
              <a:latin typeface="+mj-lt"/>
            </a:rPr>
            <a:t>STEP4</a:t>
          </a:r>
          <a:endParaRPr lang="ru-RU" sz="1600" b="1" dirty="0"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 sz="140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 sz="1400"/>
        </a:p>
      </dgm:t>
    </dgm:pt>
    <dgm:pt modelId="{9E838AE2-4659-4603-ABC8-58DF4222C0D4}">
      <dgm:prSet custT="1"/>
      <dgm:spPr/>
      <dgm:t>
        <a:bodyPr/>
        <a:lstStyle/>
        <a:p>
          <a:r>
            <a:rPr lang="en-US" sz="1600" b="1" dirty="0" smtClean="0">
              <a:effectLst/>
              <a:latin typeface="+mj-lt"/>
            </a:rPr>
            <a:t>STEP5</a:t>
          </a:r>
          <a:endParaRPr lang="ru-RU" sz="1600" b="1" dirty="0"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 sz="140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 sz="1400"/>
        </a:p>
      </dgm:t>
    </dgm:pt>
    <dgm:pt modelId="{04A40292-9119-41B2-B968-7B651F20675D}">
      <dgm:prSet custT="1"/>
      <dgm:spPr/>
      <dgm:t>
        <a:bodyPr lIns="0" tIns="432000" rIns="18288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 smtClean="0"/>
            <a:t>Model Evaluation and Validation (Ensuring Model Reliability and Accuracy)</a:t>
          </a:r>
          <a:endParaRPr lang="en-US" sz="120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 sz="140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 sz="1400"/>
        </a:p>
      </dgm:t>
    </dgm:pt>
    <dgm:pt modelId="{C8E903CE-0CFD-4D68-A857-80E14557005E}">
      <dgm:prSet custT="1"/>
      <dgm:spPr/>
      <dgm:t>
        <a:bodyPr lIns="0" tIns="432000" rIns="0" anchor="t" anchorCtr="0"/>
        <a:lstStyle/>
        <a:p>
          <a:pPr marL="0" lvl="0" indent="0" defTabSz="533400">
            <a:spcBef>
              <a:spcPct val="0"/>
            </a:spcBef>
            <a:spcAft>
              <a:spcPts val="0"/>
            </a:spcAft>
            <a:buNone/>
          </a:pPr>
          <a:r>
            <a:rPr lang="en-US" sz="1100" b="0" i="0" kern="1200" dirty="0" smtClean="0"/>
            <a:t>Deployment and Monitoring</a:t>
          </a:r>
          <a:endParaRPr lang="en-US" sz="1100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 sz="140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 sz="1400"/>
        </a:p>
      </dgm:t>
    </dgm:pt>
    <dgm:pt modelId="{5493DBEB-5F1E-47B9-87CD-9BA0FFCCFF43}">
      <dgm:prSet phldrT="[Text]" custT="1"/>
      <dgm:spPr/>
      <dgm:t>
        <a:bodyPr lIns="0" tIns="432000" rIns="18288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dirty="0" smtClean="0"/>
            <a:t>Preparing the dataset</a:t>
          </a:r>
          <a:endParaRPr lang="en-US" sz="1000" kern="1200" dirty="0">
            <a:latin typeface="+mn-lt"/>
            <a:ea typeface="+mn-ea"/>
            <a:cs typeface="+mn-cs"/>
          </a:endParaRPr>
        </a:p>
      </dgm:t>
    </dgm:pt>
    <dgm:pt modelId="{835213FD-B706-433F-83D4-4DBB175B37A6}" type="parTrans" cxnId="{3FB5954E-493C-46FF-9374-8EE31DD96923}">
      <dgm:prSet/>
      <dgm:spPr/>
      <dgm:t>
        <a:bodyPr/>
        <a:lstStyle/>
        <a:p>
          <a:endParaRPr lang="en-US"/>
        </a:p>
      </dgm:t>
    </dgm:pt>
    <dgm:pt modelId="{E88DCB37-48AC-4E50-88A5-C89D24436ABD}" type="sibTrans" cxnId="{3FB5954E-493C-46FF-9374-8EE31DD96923}">
      <dgm:prSet/>
      <dgm:spPr/>
      <dgm:t>
        <a:bodyPr/>
        <a:lstStyle/>
        <a:p>
          <a:endParaRPr lang="en-US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A1122-69FB-0B4E-B2C9-4D2ECE3F8377}" type="pres">
      <dgm:prSet presAssocID="{AACEAFD5-63CF-4AFC-B46F-BE086C5D447C}" presName="desTx" presStyleLbl="revTx" presStyleIdx="0" presStyleCnt="5" custScaleX="99758" custScaleY="100000" custLinFactNeighborX="8726" custLinFactNeighborY="-2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80017-40D4-A441-897E-5DB40659239C}" type="pres">
      <dgm:prSet presAssocID="{D07AD3FD-84FF-467E-9693-752776549C61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EB0C-FEE2-BE49-9979-EC1C219DE78D}" type="pres">
      <dgm:prSet presAssocID="{D71FC021-6A65-44D1-95B9-0E6C89079866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F5139-7DF1-3240-BF8A-0D0B02C34E33}" type="pres">
      <dgm:prSet presAssocID="{32CCB050-072A-41BF-BE1B-388CF53E5629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D8217-14DA-AF4E-9FE3-03C109C46553}" type="pres">
      <dgm:prSet presAssocID="{9E838AE2-4659-4603-ABC8-58DF4222C0D4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21F40081-2022-4438-B954-5209D23F53DA}" type="presOf" srcId="{5493DBEB-5F1E-47B9-87CD-9BA0FFCCFF43}" destId="{79CA1122-69FB-0B4E-B2C9-4D2ECE3F8377}" srcOrd="0" destOrd="1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3FB5954E-493C-46FF-9374-8EE31DD96923}" srcId="{AACEAFD5-63CF-4AFC-B46F-BE086C5D447C}" destId="{5493DBEB-5F1E-47B9-87CD-9BA0FFCCFF43}" srcOrd="1" destOrd="0" parTransId="{835213FD-B706-433F-83D4-4DBB175B37A6}" sibTransId="{E88DCB37-48AC-4E50-88A5-C89D24436ABD}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LinkedIn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b="0" i="0" dirty="0" smtClean="0"/>
            <a:t>www.linkedin.com/in/havuducanh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endParaRPr lang="en-US" sz="16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Email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 smtClean="0">
              <a:latin typeface="+mj-lt"/>
              <a:ea typeface="+mn-ea"/>
              <a:cs typeface="+mn-cs"/>
            </a:rPr>
            <a:t>havuducanh@gmail.com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Phone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600" dirty="0" smtClean="0">
              <a:latin typeface="+mj-lt"/>
              <a:ea typeface="+mn-ea"/>
              <a:cs typeface="+mn-cs"/>
            </a:rPr>
            <a:t>037-313-6666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120071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 custLinFactX="-53206" custLinFactY="200000" custLinFactNeighborX="-100000" custLinFactNeighborY="201831"/>
      <dgm:spPr>
        <a:solidFill>
          <a:srgbClr val="F6F9FF"/>
        </a:solidFill>
      </dgm:spPr>
      <dgm:t>
        <a:bodyPr/>
        <a:lstStyle/>
        <a:p>
          <a:endParaRPr lang="en-US"/>
        </a:p>
      </dgm:t>
      <dgm:extLst/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 custLinFactX="-96480" custLinFactNeighborX="-100000" custLinFactNeighborY="26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160329" custLinFactNeighborX="-68768" custLinFactNeighborY="1106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11AC1149-7888-014D-BECD-51B658FC0001}" type="presOf" srcId="{7D1766B6-66CF-40CE-9693-BD20AFFFA3C9}" destId="{7DA92A6E-F038-46D1-A456-33051C764A8B}" srcOrd="0" destOrd="0" presId="urn:microsoft.com/office/officeart/2018/5/layout/IconCircleLabel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  <dgm:cxn modelId="{859D5017-7230-FB4E-94AD-047D1335E5BD}" type="presParOf" srcId="{F899A4D3-2C9C-4287-A235-DE3E047E7C22}" destId="{26C2295D-42E0-41C5-8B47-C82164646E5C}" srcOrd="5" destOrd="0" presId="urn:microsoft.com/office/officeart/2018/5/layout/IconCircleLabelList"/>
    <dgm:cxn modelId="{AF12D39B-DD68-5A4B-87E0-714C70F4D7C4}" type="presParOf" srcId="{F899A4D3-2C9C-4287-A235-DE3E047E7C22}" destId="{B35AC086-3D53-473A-9AC9-09E397585F82}" srcOrd="6" destOrd="0" presId="urn:microsoft.com/office/officeart/2018/5/layout/IconCircleLabelList"/>
    <dgm:cxn modelId="{E5EE2F91-9E9C-1B45-AA06-EEC3B7942487}" type="presParOf" srcId="{B35AC086-3D53-473A-9AC9-09E397585F82}" destId="{AB9CFA30-80BB-4CBE-9CD8-BDB5E9753036}" srcOrd="0" destOrd="0" presId="urn:microsoft.com/office/officeart/2018/5/layout/IconCircleLabelList"/>
    <dgm:cxn modelId="{2409393D-61F0-2148-90EA-2B7F6A0F538D}" type="presParOf" srcId="{B35AC086-3D53-473A-9AC9-09E397585F82}" destId="{3B505E4C-CA1F-4180-AD3B-9413D55B103E}" srcOrd="1" destOrd="0" presId="urn:microsoft.com/office/officeart/2018/5/layout/IconCircleLabelList"/>
    <dgm:cxn modelId="{91A098FF-0967-A249-9E35-C3C079104C7F}" type="presParOf" srcId="{B35AC086-3D53-473A-9AC9-09E397585F82}" destId="{2A52F42F-EEA0-44B3-B748-B3BEB14B1E36}" srcOrd="2" destOrd="0" presId="urn:microsoft.com/office/officeart/2018/5/layout/IconCircleLabelList"/>
    <dgm:cxn modelId="{9C84FE3F-12E3-2D4D-B7D2-C18633251A01}" type="presParOf" srcId="{B35AC086-3D53-473A-9AC9-09E397585F82}" destId="{7DA92A6E-F038-46D1-A456-33051C764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628FA-B796-4D84-9ED0-4228A3D373BB}">
      <dsp:nvSpPr>
        <dsp:cNvPr id="0" name=""/>
        <dsp:cNvSpPr/>
      </dsp:nvSpPr>
      <dsp:spPr>
        <a:xfrm>
          <a:off x="0" y="345910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8FFEA-BE1B-41F0-AECE-D91487D12659}">
      <dsp:nvSpPr>
        <dsp:cNvPr id="0" name=""/>
        <dsp:cNvSpPr/>
      </dsp:nvSpPr>
      <dsp:spPr>
        <a:xfrm>
          <a:off x="0" y="169434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EDF7F-D25A-4041-966B-4DA02F3D42C8}">
      <dsp:nvSpPr>
        <dsp:cNvPr id="0" name=""/>
        <dsp:cNvSpPr/>
      </dsp:nvSpPr>
      <dsp:spPr>
        <a:xfrm>
          <a:off x="0" y="527934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3F568-8138-4E59-8C0C-D64A11D1731A}">
      <dsp:nvSpPr>
        <dsp:cNvPr id="0" name=""/>
        <dsp:cNvSpPr/>
      </dsp:nvSpPr>
      <dsp:spPr>
        <a:xfrm>
          <a:off x="2113279" y="385"/>
          <a:ext cx="6014720" cy="5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Definition</a:t>
          </a:r>
          <a:endParaRPr lang="en-US" sz="2100" b="1" u="sng" kern="1200" dirty="0"/>
        </a:p>
      </dsp:txBody>
      <dsp:txXfrm>
        <a:off x="2113279" y="385"/>
        <a:ext cx="6014720" cy="527549"/>
      </dsp:txXfrm>
    </dsp:sp>
    <dsp:sp modelId="{50E82DBE-2FC4-491E-82DC-F5EFAEDE5D12}">
      <dsp:nvSpPr>
        <dsp:cNvPr id="0" name=""/>
        <dsp:cNvSpPr/>
      </dsp:nvSpPr>
      <dsp:spPr>
        <a:xfrm>
          <a:off x="0" y="385"/>
          <a:ext cx="2113280" cy="527549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5757" y="26142"/>
        <a:ext cx="2061766" cy="501792"/>
      </dsp:txXfrm>
    </dsp:sp>
    <dsp:sp modelId="{867CFBA4-518E-42E9-AAAF-D61DFDEEFF50}">
      <dsp:nvSpPr>
        <dsp:cNvPr id="0" name=""/>
        <dsp:cNvSpPr/>
      </dsp:nvSpPr>
      <dsp:spPr>
        <a:xfrm>
          <a:off x="0" y="527934"/>
          <a:ext cx="8128000" cy="6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Customer attrition, also known as customer churn, refers to the loss of clients or customers from a business.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It occurs when customers discontinue their relationship with a company by ceasing to use its products or services.</a:t>
          </a:r>
          <a:endParaRPr lang="en-US" sz="1200" kern="1200" dirty="0"/>
        </a:p>
      </dsp:txBody>
      <dsp:txXfrm>
        <a:off x="0" y="527934"/>
        <a:ext cx="8128000" cy="612481"/>
      </dsp:txXfrm>
    </dsp:sp>
    <dsp:sp modelId="{B3CB1018-7DC6-4A22-A734-C3F210209A8F}">
      <dsp:nvSpPr>
        <dsp:cNvPr id="0" name=""/>
        <dsp:cNvSpPr/>
      </dsp:nvSpPr>
      <dsp:spPr>
        <a:xfrm>
          <a:off x="2113279" y="1166793"/>
          <a:ext cx="6014720" cy="5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sng" kern="1200" dirty="0" smtClean="0"/>
            <a:t>Impact on Businesses</a:t>
          </a:r>
          <a:endParaRPr lang="en-US" sz="2100" b="1" u="sng" kern="1200" dirty="0"/>
        </a:p>
      </dsp:txBody>
      <dsp:txXfrm>
        <a:off x="2113279" y="1166793"/>
        <a:ext cx="6014720" cy="527549"/>
      </dsp:txXfrm>
    </dsp:sp>
    <dsp:sp modelId="{A4086BA6-6148-437C-98D6-9743EE705441}">
      <dsp:nvSpPr>
        <dsp:cNvPr id="0" name=""/>
        <dsp:cNvSpPr/>
      </dsp:nvSpPr>
      <dsp:spPr>
        <a:xfrm>
          <a:off x="0" y="1166793"/>
          <a:ext cx="2113280" cy="527549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5757" y="1192550"/>
        <a:ext cx="2061766" cy="501792"/>
      </dsp:txXfrm>
    </dsp:sp>
    <dsp:sp modelId="{4BAF2AF8-5D17-4A0F-8145-A76E36BEACAB}">
      <dsp:nvSpPr>
        <dsp:cNvPr id="0" name=""/>
        <dsp:cNvSpPr/>
      </dsp:nvSpPr>
      <dsp:spPr>
        <a:xfrm>
          <a:off x="0" y="1694342"/>
          <a:ext cx="8128000" cy="1210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Revenue Loss: Customer churn directly impacts a company's revenue stream as it leads to a decrease in sales and recurring revenue.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Reduced Profitability: With fewer customers, businesses may experience reduced profitability due to the loss of high-margin customers and decreased economies of scale.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Negative Brand Image: High churn rates can tarnish a company's reputation and brand image, making it less attractive to potential customers.</a:t>
          </a:r>
          <a:endParaRPr lang="en-US" sz="1200" kern="1200" dirty="0"/>
        </a:p>
      </dsp:txBody>
      <dsp:txXfrm>
        <a:off x="0" y="1694342"/>
        <a:ext cx="8128000" cy="1210833"/>
      </dsp:txXfrm>
    </dsp:sp>
    <dsp:sp modelId="{C63623A3-F1F5-4824-9D43-7E80E21D9E32}">
      <dsp:nvSpPr>
        <dsp:cNvPr id="0" name=""/>
        <dsp:cNvSpPr/>
      </dsp:nvSpPr>
      <dsp:spPr>
        <a:xfrm>
          <a:off x="2113279" y="2931553"/>
          <a:ext cx="6014720" cy="5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u="sng" kern="1200" dirty="0" smtClean="0"/>
            <a:t>Importance of Addressing Customer Attrition</a:t>
          </a:r>
          <a:endParaRPr lang="en-US" sz="2100" b="1" u="sng" kern="1200" dirty="0"/>
        </a:p>
      </dsp:txBody>
      <dsp:txXfrm>
        <a:off x="2113279" y="2931553"/>
        <a:ext cx="6014720" cy="527549"/>
      </dsp:txXfrm>
    </dsp:sp>
    <dsp:sp modelId="{B03112C7-533B-4334-8B7A-1ADAB77383D9}">
      <dsp:nvSpPr>
        <dsp:cNvPr id="0" name=""/>
        <dsp:cNvSpPr/>
      </dsp:nvSpPr>
      <dsp:spPr>
        <a:xfrm>
          <a:off x="0" y="2931553"/>
          <a:ext cx="2113280" cy="527549"/>
        </a:xfrm>
        <a:prstGeom prst="round2SameRect">
          <a:avLst>
            <a:gd name="adj1" fmla="val 16670"/>
            <a:gd name="adj2" fmla="val 0"/>
          </a:avLst>
        </a:prstGeom>
        <a:solidFill>
          <a:schemeClr val="tx1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5757" y="2957310"/>
        <a:ext cx="2061766" cy="501792"/>
      </dsp:txXfrm>
    </dsp:sp>
    <dsp:sp modelId="{CC38CBAA-C43C-4958-81A6-3D1A7B795798}">
      <dsp:nvSpPr>
        <dsp:cNvPr id="0" name=""/>
        <dsp:cNvSpPr/>
      </dsp:nvSpPr>
      <dsp:spPr>
        <a:xfrm>
          <a:off x="0" y="3459102"/>
          <a:ext cx="8128000" cy="1055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Strategic Imperative: Customer retention is essential for sustainable growth and profitability, as retaining existing customers is more cost-effective than acquiring new ones.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Enhancing Customer Lifetime Value: By reducing churn and fostering customer loyalty, businesses can increase the lifetime value of their customer base.</a:t>
          </a:r>
          <a:endParaRPr lang="en-US" sz="1200" kern="1200" dirty="0"/>
        </a:p>
      </dsp:txBody>
      <dsp:txXfrm>
        <a:off x="0" y="3459102"/>
        <a:ext cx="8128000" cy="1055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751748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j-lt"/>
            </a:rPr>
            <a:t>STEP1</a:t>
          </a:r>
          <a:endParaRPr lang="en-US" sz="1600" b="1" kern="1200" dirty="0">
            <a:effectLst/>
            <a:latin typeface="+mj-lt"/>
          </a:endParaRPr>
        </a:p>
      </dsp:txBody>
      <dsp:txXfrm>
        <a:off x="440103" y="751748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157622" y="1697228"/>
          <a:ext cx="1738025" cy="127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b="0" i="0" kern="1200" dirty="0" smtClean="0"/>
            <a:t>Collecting relevant data</a:t>
          </a:r>
          <a:endParaRPr lang="en-US" sz="1200" kern="1200" dirty="0">
            <a:latin typeface="+mn-lt"/>
            <a:ea typeface="+mn-ea"/>
            <a:cs typeface="+mn-cs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b="0" i="0" dirty="0" smtClean="0"/>
            <a:t>Preparing the dataset</a:t>
          </a:r>
          <a:endParaRPr lang="en-US" sz="1000" kern="1200" dirty="0">
            <a:latin typeface="+mn-lt"/>
            <a:ea typeface="+mn-ea"/>
            <a:cs typeface="+mn-cs"/>
          </a:endParaRPr>
        </a:p>
      </dsp:txBody>
      <dsp:txXfrm>
        <a:off x="157622" y="1697228"/>
        <a:ext cx="1738025" cy="1274902"/>
      </dsp:txXfrm>
    </dsp:sp>
    <dsp:sp modelId="{3FE0BECA-F8E9-F948-9E5B-A2C88CDF4684}">
      <dsp:nvSpPr>
        <dsp:cNvPr id="0" name=""/>
        <dsp:cNvSpPr/>
      </dsp:nvSpPr>
      <dsp:spPr>
        <a:xfrm>
          <a:off x="1970571" y="751748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j-lt"/>
            </a:rPr>
            <a:t>STEP2</a:t>
          </a:r>
          <a:endParaRPr lang="en-US" sz="1600" b="1" kern="1200" dirty="0">
            <a:effectLst/>
            <a:latin typeface="+mj-lt"/>
          </a:endParaRPr>
        </a:p>
      </dsp:txBody>
      <dsp:txXfrm>
        <a:off x="2407188" y="751748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70571" y="1734136"/>
          <a:ext cx="1746468" cy="127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b="0" i="0" kern="1200" dirty="0" smtClean="0"/>
            <a:t>Feature Engineering (Unveiling Insights through Feature Engineering)</a:t>
          </a:r>
          <a:endParaRPr lang="en-US" sz="1200" kern="1200" dirty="0"/>
        </a:p>
      </dsp:txBody>
      <dsp:txXfrm>
        <a:off x="1970571" y="1734136"/>
        <a:ext cx="1746468" cy="1274902"/>
      </dsp:txXfrm>
    </dsp:sp>
    <dsp:sp modelId="{81520718-E0A3-F74D-A443-828F2E61E496}">
      <dsp:nvSpPr>
        <dsp:cNvPr id="0" name=""/>
        <dsp:cNvSpPr/>
      </dsp:nvSpPr>
      <dsp:spPr>
        <a:xfrm>
          <a:off x="3937657" y="751748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j-lt"/>
            </a:rPr>
            <a:t>STEP3</a:t>
          </a:r>
          <a:endParaRPr lang="en-US" sz="1600" b="1" kern="1200" dirty="0">
            <a:effectLst/>
            <a:latin typeface="+mj-lt"/>
          </a:endParaRPr>
        </a:p>
      </dsp:txBody>
      <dsp:txXfrm>
        <a:off x="4374274" y="751748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37657" y="1734136"/>
          <a:ext cx="1746468" cy="127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17463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200" b="0" i="0" kern="1200" dirty="0" smtClean="0"/>
            <a:t>Model Selection and Training</a:t>
          </a:r>
          <a:endParaRPr lang="en-US" sz="1200" kern="1200" dirty="0"/>
        </a:p>
      </dsp:txBody>
      <dsp:txXfrm>
        <a:off x="3937657" y="1734136"/>
        <a:ext cx="1746468" cy="1274902"/>
      </dsp:txXfrm>
    </dsp:sp>
    <dsp:sp modelId="{0CD56FB9-D72E-9940-8548-010CDB0C9363}">
      <dsp:nvSpPr>
        <dsp:cNvPr id="0" name=""/>
        <dsp:cNvSpPr/>
      </dsp:nvSpPr>
      <dsp:spPr>
        <a:xfrm>
          <a:off x="5904742" y="751748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j-lt"/>
            </a:rPr>
            <a:t>STEP4</a:t>
          </a:r>
          <a:endParaRPr lang="ru-RU" sz="1600" b="1" kern="1200" dirty="0">
            <a:effectLst/>
            <a:latin typeface="+mj-lt"/>
          </a:endParaRPr>
        </a:p>
      </dsp:txBody>
      <dsp:txXfrm>
        <a:off x="6341359" y="751748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5904742" y="1734136"/>
          <a:ext cx="1746468" cy="127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200" b="0" i="0" kern="1200" dirty="0" smtClean="0"/>
            <a:t>Model Evaluation and Validation (Ensuring Model Reliability and Accuracy)</a:t>
          </a:r>
          <a:endParaRPr lang="en-US" sz="1200" kern="1200" dirty="0">
            <a:latin typeface="+mn-lt"/>
            <a:ea typeface="+mn-ea"/>
            <a:cs typeface="+mn-cs"/>
          </a:endParaRPr>
        </a:p>
      </dsp:txBody>
      <dsp:txXfrm>
        <a:off x="5904742" y="1734136"/>
        <a:ext cx="1746468" cy="1274902"/>
      </dsp:txXfrm>
    </dsp:sp>
    <dsp:sp modelId="{BB3B3198-26D7-164E-981A-C5A96DD0DBEF}">
      <dsp:nvSpPr>
        <dsp:cNvPr id="0" name=""/>
        <dsp:cNvSpPr/>
      </dsp:nvSpPr>
      <dsp:spPr>
        <a:xfrm>
          <a:off x="7871828" y="751748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/>
              <a:latin typeface="+mj-lt"/>
            </a:rPr>
            <a:t>STEP5</a:t>
          </a:r>
          <a:endParaRPr lang="ru-RU" sz="1600" b="1" kern="1200" dirty="0">
            <a:effectLst/>
            <a:latin typeface="+mj-lt"/>
          </a:endParaRPr>
        </a:p>
      </dsp:txBody>
      <dsp:txXfrm>
        <a:off x="8308445" y="751748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871828" y="1734136"/>
          <a:ext cx="1746468" cy="127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100" b="0" i="0" kern="1200" dirty="0" smtClean="0"/>
            <a:t>Deployment and Monitoring</a:t>
          </a:r>
          <a:endParaRPr lang="en-US" sz="1100" kern="1200" dirty="0">
            <a:latin typeface="+mn-lt"/>
            <a:ea typeface="+mn-ea"/>
            <a:cs typeface="+mn-cs"/>
          </a:endParaRPr>
        </a:p>
      </dsp:txBody>
      <dsp:txXfrm>
        <a:off x="7871828" y="1734136"/>
        <a:ext cx="1746468" cy="1274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64738" y="7778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998738" y="101189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233099" y="2217894"/>
          <a:ext cx="2161278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LinkedIn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b="0" i="0" kern="1200" dirty="0" smtClean="0"/>
            <a:t>www.linkedin.com/in/havuducanh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33099" y="2217894"/>
        <a:ext cx="2161278" cy="765000"/>
      </dsp:txXfrm>
    </dsp:sp>
    <dsp:sp modelId="{1FC3D828-343B-42C4-A35E-FB3CAA3FB1B3}">
      <dsp:nvSpPr>
        <dsp:cNvPr id="0" name=""/>
        <dsp:cNvSpPr/>
      </dsp:nvSpPr>
      <dsp:spPr>
        <a:xfrm>
          <a:off x="3060377" y="7778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2329180" y="3130788"/>
          <a:ext cx="630000" cy="630000"/>
        </a:xfrm>
        <a:prstGeom prst="rect">
          <a:avLst/>
        </a:prstGeom>
        <a:solidFill>
          <a:srgbClr val="F6F9FF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2709377" y="2217894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2709377" y="2217894"/>
        <a:ext cx="1800000" cy="765000"/>
      </dsp:txXfrm>
    </dsp:sp>
    <dsp:sp modelId="{AA942612-CA7A-414A-8A41-5AF47E8BF18D}">
      <dsp:nvSpPr>
        <dsp:cNvPr id="0" name=""/>
        <dsp:cNvSpPr/>
      </dsp:nvSpPr>
      <dsp:spPr>
        <a:xfrm>
          <a:off x="5718339" y="7778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4714515" y="102882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3586554" y="2226354"/>
          <a:ext cx="2885922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Email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 smtClean="0">
              <a:latin typeface="+mj-lt"/>
              <a:ea typeface="+mn-ea"/>
              <a:cs typeface="+mn-cs"/>
            </a:rPr>
            <a:t>havuducanh@gmail.com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3586554" y="2226354"/>
        <a:ext cx="2885922" cy="765000"/>
      </dsp:txXfrm>
    </dsp:sp>
    <dsp:sp modelId="{AB9CFA30-80BB-4CBE-9CD8-BDB5E9753036}">
      <dsp:nvSpPr>
        <dsp:cNvPr id="0" name=""/>
        <dsp:cNvSpPr/>
      </dsp:nvSpPr>
      <dsp:spPr>
        <a:xfrm>
          <a:off x="8376300" y="77789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8610300" y="101189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8025300" y="2217894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Phone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600" kern="1200" dirty="0" smtClean="0">
              <a:latin typeface="+mj-lt"/>
              <a:ea typeface="+mn-ea"/>
              <a:cs typeface="+mn-cs"/>
            </a:rPr>
            <a:t>037-313-6666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8025300" y="2217894"/>
        <a:ext cx="180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2/23/2024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202634"/>
            <a:ext cx="10058400" cy="2665277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Customer </a:t>
            </a:r>
            <a:r>
              <a:rPr lang="en-US" sz="4800" b="1" u="sng" dirty="0"/>
              <a:t>Churn Prediction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561787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importance of customer churn prediction 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/>
              <a:t>attrition and its </a:t>
            </a:r>
            <a:r>
              <a:rPr lang="en-US" dirty="0" smtClean="0"/>
              <a:t>impact</a:t>
            </a:r>
            <a:endParaRPr lang="en-US" dirty="0"/>
          </a:p>
          <a:p>
            <a:r>
              <a:rPr lang="en-US" dirty="0" smtClean="0"/>
              <a:t>Predictive analytics</a:t>
            </a:r>
          </a:p>
          <a:p>
            <a:r>
              <a:rPr lang="en-US" dirty="0" smtClean="0"/>
              <a:t>Churn </a:t>
            </a:r>
            <a:r>
              <a:rPr lang="en-US" dirty="0"/>
              <a:t>prediction </a:t>
            </a:r>
            <a:r>
              <a:rPr lang="en-US" dirty="0" smtClean="0"/>
              <a:t>models</a:t>
            </a:r>
          </a:p>
          <a:p>
            <a:r>
              <a:rPr lang="en-US" dirty="0"/>
              <a:t>Training a Machine Learning </a:t>
            </a:r>
            <a:r>
              <a:rPr lang="en-US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48" y="3135206"/>
            <a:ext cx="6292574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Why </a:t>
            </a:r>
            <a:r>
              <a:rPr lang="en-US" sz="4000" b="1" dirty="0"/>
              <a:t>customer churn </a:t>
            </a:r>
            <a:r>
              <a:rPr lang="en-US" sz="4000" b="1" dirty="0" smtClean="0"/>
              <a:t>prediction important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960" y="831285"/>
            <a:ext cx="4016206" cy="51954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1. Retaining </a:t>
            </a:r>
            <a:r>
              <a:rPr lang="en-US" dirty="0"/>
              <a:t>Customers: Identifying customers who are likely to churn allows businesses to intervene with targeted retention strategies to prevent them from leaving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2</a:t>
            </a:r>
            <a:r>
              <a:rPr lang="en-US" dirty="0"/>
              <a:t>. Revenue Protection: </a:t>
            </a:r>
            <a:r>
              <a:rPr lang="en-US" dirty="0" smtClean="0"/>
              <a:t>By </a:t>
            </a:r>
            <a:r>
              <a:rPr lang="en-US" dirty="0"/>
              <a:t>predicting churn in advance, businesses can take proactive measures to minimize revenue loss.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Cost Savings: </a:t>
            </a:r>
            <a:r>
              <a:rPr lang="en-US" dirty="0"/>
              <a:t>B</a:t>
            </a:r>
            <a:r>
              <a:rPr lang="en-US" dirty="0" smtClean="0"/>
              <a:t>usinesses </a:t>
            </a:r>
            <a:r>
              <a:rPr lang="en-US" dirty="0"/>
              <a:t>can save money on acquisition costs and focus on retaining valuable customers.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4. Customer </a:t>
            </a:r>
            <a:r>
              <a:rPr lang="en-US" dirty="0"/>
              <a:t>Experience </a:t>
            </a:r>
            <a:r>
              <a:rPr lang="en-US" dirty="0" smtClean="0"/>
              <a:t>Improvement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Attrition and Its Business Impact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92164342"/>
              </p:ext>
            </p:extLst>
          </p:nvPr>
        </p:nvGraphicFramePr>
        <p:xfrm>
          <a:off x="1097280" y="1530454"/>
          <a:ext cx="8128000" cy="451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7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50268"/>
            <a:ext cx="10058400" cy="587584"/>
          </a:xfrm>
        </p:spPr>
        <p:txBody>
          <a:bodyPr/>
          <a:lstStyle/>
          <a:p>
            <a:pPr algn="ctr"/>
            <a:r>
              <a:rPr lang="en-US" dirty="0"/>
              <a:t>Leveraging Data for Retaining Customers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926788"/>
              </p:ext>
            </p:extLst>
          </p:nvPr>
        </p:nvGraphicFramePr>
        <p:xfrm>
          <a:off x="1097280" y="1419437"/>
          <a:ext cx="10058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080">
                  <a:extLst>
                    <a:ext uri="{9D8B030D-6E8A-4147-A177-3AD203B41FA5}">
                      <a16:colId xmlns:a16="http://schemas.microsoft.com/office/drawing/2014/main" val="3866356672"/>
                    </a:ext>
                  </a:extLst>
                </a:gridCol>
                <a:gridCol w="6243320">
                  <a:extLst>
                    <a:ext uri="{9D8B030D-6E8A-4147-A177-3AD203B41FA5}">
                      <a16:colId xmlns:a16="http://schemas.microsoft.com/office/drawing/2014/main" val="1030400730"/>
                    </a:ext>
                  </a:extLst>
                </a:gridCol>
              </a:tblGrid>
              <a:tr h="36282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758504"/>
                  </a:ext>
                </a:extLst>
              </a:tr>
              <a:tr h="134196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Predictive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Analytics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involves the use of data, statistical algorithms, and machine learning techniques to forecast future events or behaviors.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leverages historical and current data to identify patterns and trends, enabling businesses to make informed decisions and anticipate outcomes.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91775"/>
                  </a:ext>
                </a:extLst>
              </a:tr>
              <a:tr h="15775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r>
                        <a:rPr lang="en-US" sz="1600" baseline="0" dirty="0" smtClean="0"/>
                        <a:t> we need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plays a crucial role in customer churn prediction by forecasting the likelihood of customers leaving a business based on their historical behavior, demographics, and interactions.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analyzing past churn patterns and customer attributes, predictive models can identify indicators or "signals" that precede customer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20419"/>
                  </a:ext>
                </a:extLst>
              </a:tr>
              <a:tr h="1341962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of Churn Prediction Models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 prediction models are machine learning algorithms trained to predict the likelihood of customer churn.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models analyze various factors such as customer demographics, usage patterns, etc.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learning from historical data, churn prediction models can identify patterns and trends indicative of potential churners.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5332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Machine Learning Model </a:t>
            </a:r>
            <a:r>
              <a:rPr lang="en-US" b="1" u="sng" dirty="0" smtClean="0"/>
              <a:t>Training STEP BY STEP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221991"/>
            <a:ext cx="4639736" cy="736282"/>
          </a:xfrm>
        </p:spPr>
        <p:txBody>
          <a:bodyPr>
            <a:normAutofit/>
          </a:bodyPr>
          <a:lstStyle/>
          <a:p>
            <a:r>
              <a:rPr lang="en-US" sz="1400" b="1" dirty="0"/>
              <a:t>Recap of the importance of customer churn prediction</a:t>
            </a:r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3"/>
            <a:ext cx="4355253" cy="1765134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Customer churn prediction is crucial for businesses across various industries to maintain profitability and sustainable growth.</a:t>
            </a:r>
          </a:p>
          <a:p>
            <a:pPr algn="just"/>
            <a:r>
              <a:rPr lang="en-US" sz="1400" dirty="0" smtClean="0"/>
              <a:t>Retaining </a:t>
            </a:r>
            <a:r>
              <a:rPr lang="en-US" sz="1400" dirty="0"/>
              <a:t>existing customers is more cost-effective than acquiring new ones, making churn prediction an essential tool for maximizing revenue and profitability.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537034"/>
            <a:ext cx="5029200" cy="736282"/>
          </a:xfrm>
        </p:spPr>
        <p:txBody>
          <a:bodyPr>
            <a:normAutofit/>
          </a:bodyPr>
          <a:lstStyle/>
          <a:p>
            <a:r>
              <a:rPr lang="en-US" sz="1400" b="1" dirty="0"/>
              <a:t>Role of Machine Learning in Proactive </a:t>
            </a:r>
            <a:r>
              <a:rPr lang="en-US" sz="1400" b="1" dirty="0" smtClean="0"/>
              <a:t>Retention</a:t>
            </a:r>
            <a:endParaRPr lang="en-US" sz="14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144" y="2273316"/>
            <a:ext cx="4639736" cy="15202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dirty="0"/>
              <a:t>Machine learning algorithms play a key role in driving proactive customer retention strategies.</a:t>
            </a:r>
          </a:p>
          <a:p>
            <a:pPr algn="just"/>
            <a:r>
              <a:rPr lang="en-US" sz="1400" dirty="0" smtClean="0"/>
              <a:t>By </a:t>
            </a:r>
            <a:r>
              <a:rPr lang="en-US" sz="1400" dirty="0"/>
              <a:t>leveraging machine learning, businesses can develop sophisticated churn prediction models that accurately forecast which customers are most likely to churn in the future.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8379"/>
            <a:ext cx="10058400" cy="587584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RECAP INFORMATION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211144" y="3793592"/>
            <a:ext cx="4837856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n w="0"/>
              </a:rPr>
              <a:t>ENCOURAGEMENT  FOR THE ADOPTION OF PREDICTIVE ANALYTICS</a:t>
            </a:r>
            <a:endParaRPr lang="en-US" sz="1400" b="1" dirty="0">
              <a:ln w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1144" y="4316812"/>
            <a:ext cx="492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Predictive </a:t>
            </a:r>
            <a:r>
              <a:rPr lang="en-US" sz="1400" dirty="0"/>
              <a:t>analytics empowers businesses to make data-driven decisions and </a:t>
            </a:r>
            <a:r>
              <a:rPr lang="en-US" sz="1400" dirty="0" smtClean="0"/>
              <a:t>take proactive </a:t>
            </a:r>
            <a:r>
              <a:rPr lang="en-US" sz="1400" dirty="0"/>
              <a:t>measures to retain valuable customers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Businesses can </a:t>
            </a:r>
            <a:r>
              <a:rPr lang="en-US" sz="1400" dirty="0"/>
              <a:t>gain a competitive edge in their respective industries and build stronger, long-lasting relationships with their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CONCLUSION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44600" y="1871133"/>
            <a:ext cx="743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Predictive analytics enables businesses to anticipate and address customer churn proactively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By harnessing the power of machine learning, businesses can develop effective retention strategies that maximize customer lifetime value and drive sustainable growth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Embracing predictive analytics is essential for businesses seeking to thrive in today's competitive marketplace and achieve long-term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  <a:r>
              <a:rPr lang="en-US" dirty="0" smtClean="0"/>
              <a:t>ME</a:t>
            </a:r>
            <a:endParaRPr lang="en-US" dirty="0"/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241965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694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Helvetica Neue Medium</vt:lpstr>
      <vt:lpstr>RetrospectVTI</vt:lpstr>
      <vt:lpstr>Customer Churn Prediction  </vt:lpstr>
      <vt:lpstr>OUTLINE</vt:lpstr>
      <vt:lpstr>Why customer churn prediction important</vt:lpstr>
      <vt:lpstr>Customer Attrition and Its Business Impact</vt:lpstr>
      <vt:lpstr>Leveraging Data for Retaining Customers</vt:lpstr>
      <vt:lpstr>Machine Learning Model Training STEP BY STEP</vt:lpstr>
      <vt:lpstr>RECAP INFORMATION</vt:lpstr>
      <vt:lpstr>CONCLUSION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2024-02-23T07:03:26Z</dcterms:created>
  <dcterms:modified xsi:type="dcterms:W3CDTF">2024-02-23T12:22:59Z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