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08" r:id="rId4"/>
    <p:sldId id="258" r:id="rId5"/>
    <p:sldId id="292" r:id="rId6"/>
    <p:sldId id="293" r:id="rId7"/>
    <p:sldId id="294" r:id="rId8"/>
    <p:sldId id="295" r:id="rId9"/>
    <p:sldId id="296" r:id="rId10"/>
    <p:sldId id="319" r:id="rId11"/>
    <p:sldId id="320" r:id="rId12"/>
    <p:sldId id="321" r:id="rId13"/>
    <p:sldId id="327" r:id="rId14"/>
    <p:sldId id="326" r:id="rId15"/>
    <p:sldId id="323" r:id="rId16"/>
    <p:sldId id="324" r:id="rId17"/>
    <p:sldId id="325" r:id="rId18"/>
    <p:sldId id="328" r:id="rId19"/>
    <p:sldId id="329" r:id="rId20"/>
    <p:sldId id="297" r:id="rId21"/>
    <p:sldId id="298" r:id="rId22"/>
    <p:sldId id="299" r:id="rId23"/>
    <p:sldId id="300" r:id="rId24"/>
    <p:sldId id="301" r:id="rId25"/>
    <p:sldId id="302" r:id="rId26"/>
    <p:sldId id="303" r:id="rId27"/>
    <p:sldId id="304" r:id="rId28"/>
    <p:sldId id="305" r:id="rId29"/>
    <p:sldId id="306" r:id="rId30"/>
    <p:sldId id="307" r:id="rId31"/>
    <p:sldId id="291" r:id="rId32"/>
    <p:sldId id="309" r:id="rId33"/>
    <p:sldId id="310" r:id="rId34"/>
    <p:sldId id="311" r:id="rId35"/>
    <p:sldId id="312" r:id="rId36"/>
    <p:sldId id="313" r:id="rId37"/>
    <p:sldId id="314" r:id="rId38"/>
    <p:sldId id="315" r:id="rId39"/>
    <p:sldId id="316" r:id="rId40"/>
    <p:sldId id="317" r:id="rId41"/>
    <p:sldId id="318" r:id="rId42"/>
    <p:sldId id="330" r:id="rId43"/>
  </p:sldIdLst>
  <p:sldSz cx="10693400" cy="7556500"/>
  <p:notesSz cx="10693400" cy="7556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F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E6B3B3-486F-43B7-820B-C8244F1C3F7F}" v="4680" dt="2024-05-23T16:15:23.766"/>
    <p1510:client id="{B1B0AD97-387B-9643-AB8B-5610CD1B2181}" v="831" dt="2024-05-24T02:38:09.299"/>
    <p1510:client id="{EE9AF26C-39B0-C347-A195-6E2567EDE22D}" v="28" dt="2024-05-23T09:13:47.24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27"/>
  </p:normalViewPr>
  <p:slideViewPr>
    <p:cSldViewPr snapToGrid="0">
      <p:cViewPr varScale="1">
        <p:scale>
          <a:sx n="99" d="100"/>
          <a:sy n="99" d="100"/>
        </p:scale>
        <p:origin x="1624" y="19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307847" y="0"/>
            <a:ext cx="10079735" cy="7555991"/>
          </a:xfrm>
          <a:prstGeom prst="rect">
            <a:avLst/>
          </a:prstGeom>
        </p:spPr>
      </p:pic>
      <p:pic>
        <p:nvPicPr>
          <p:cNvPr id="17" name="bg object 17"/>
          <p:cNvPicPr/>
          <p:nvPr/>
        </p:nvPicPr>
        <p:blipFill>
          <a:blip r:embed="rId3" cstate="print"/>
          <a:stretch>
            <a:fillRect/>
          </a:stretch>
        </p:blipFill>
        <p:spPr>
          <a:xfrm>
            <a:off x="720733" y="411479"/>
            <a:ext cx="2639567" cy="804672"/>
          </a:xfrm>
          <a:prstGeom prst="rect">
            <a:avLst/>
          </a:prstGeom>
        </p:spPr>
      </p:pic>
      <p:sp>
        <p:nvSpPr>
          <p:cNvPr id="2" name="Holder 2"/>
          <p:cNvSpPr>
            <a:spLocks noGrp="1"/>
          </p:cNvSpPr>
          <p:nvPr>
            <p:ph type="ctrTitle"/>
          </p:nvPr>
        </p:nvSpPr>
        <p:spPr>
          <a:xfrm>
            <a:off x="3231784" y="2818907"/>
            <a:ext cx="4979034" cy="629285"/>
          </a:xfrm>
          <a:prstGeom prst="rect">
            <a:avLst/>
          </a:prstGeom>
        </p:spPr>
        <p:txBody>
          <a:bodyPr wrap="square" lIns="0" tIns="0" rIns="0" bIns="0">
            <a:spAutoFit/>
          </a:bodyPr>
          <a:lstStyle>
            <a:lvl1pPr>
              <a:defRPr sz="3500" b="1" i="0">
                <a:solidFill>
                  <a:schemeClr val="bg1"/>
                </a:solidFill>
                <a:latin typeface="Times New Roman"/>
                <a:cs typeface="Times New Roman"/>
              </a:defRPr>
            </a:lvl1pPr>
          </a:lstStyle>
          <a:p>
            <a:endParaRPr/>
          </a:p>
        </p:txBody>
      </p:sp>
      <p:sp>
        <p:nvSpPr>
          <p:cNvPr id="3" name="Holder 3"/>
          <p:cNvSpPr>
            <a:spLocks noGrp="1"/>
          </p:cNvSpPr>
          <p:nvPr>
            <p:ph type="subTitle" idx="4"/>
          </p:nvPr>
        </p:nvSpPr>
        <p:spPr>
          <a:xfrm>
            <a:off x="1604010" y="4231640"/>
            <a:ext cx="7485380" cy="1889125"/>
          </a:xfrm>
          <a:prstGeom prst="rect">
            <a:avLst/>
          </a:prstGeom>
        </p:spPr>
        <p:txBody>
          <a:bodyPr wrap="square" lIns="0" tIns="0" rIns="0" bIns="0">
            <a:spAutoFit/>
          </a:bodyPr>
          <a:lstStyle>
            <a:lvl1pPr>
              <a:defRPr sz="3100" b="0" i="1">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5/24/24</a:t>
            </a:fld>
            <a:endParaRPr lang="en-US"/>
          </a:p>
        </p:txBody>
      </p:sp>
      <p:sp>
        <p:nvSpPr>
          <p:cNvPr id="6" name="Holder 6"/>
          <p:cNvSpPr>
            <a:spLocks noGrp="1"/>
          </p:cNvSpPr>
          <p:nvPr>
            <p:ph type="sldNum" sz="quarter" idx="7"/>
          </p:nvPr>
        </p:nvSpPr>
        <p:spPr/>
        <p:txBody>
          <a:bodyPr lIns="0" tIns="0" rIns="0" bIns="0"/>
          <a:lstStyle>
            <a:lvl1pPr>
              <a:defRPr sz="1300" b="0" i="0">
                <a:solidFill>
                  <a:srgbClr val="585858"/>
                </a:solidFill>
                <a:latin typeface="Times New Roman"/>
                <a:cs typeface="Times New Roman"/>
              </a:defRPr>
            </a:lvl1pPr>
          </a:lstStyle>
          <a:p>
            <a:pPr marL="38100">
              <a:lnSpc>
                <a:spcPts val="1350"/>
              </a:lnSpc>
            </a:pPr>
            <a:fld id="{81D60167-4931-47E6-BA6A-407CBD079E47}" type="slidenum">
              <a:rPr spc="-25" dirty="0"/>
              <a:t>‹#›</a:t>
            </a:fld>
            <a:endParaRPr spc="-25"/>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3100" b="0" i="1">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5/24/24</a:t>
            </a:fld>
            <a:endParaRPr lang="en-US"/>
          </a:p>
        </p:txBody>
      </p:sp>
      <p:sp>
        <p:nvSpPr>
          <p:cNvPr id="6" name="Holder 6"/>
          <p:cNvSpPr>
            <a:spLocks noGrp="1"/>
          </p:cNvSpPr>
          <p:nvPr>
            <p:ph type="sldNum" sz="quarter" idx="7"/>
          </p:nvPr>
        </p:nvSpPr>
        <p:spPr/>
        <p:txBody>
          <a:bodyPr lIns="0" tIns="0" rIns="0" bIns="0"/>
          <a:lstStyle>
            <a:lvl1pPr>
              <a:defRPr sz="1300" b="0" i="0">
                <a:solidFill>
                  <a:srgbClr val="585858"/>
                </a:solidFill>
                <a:latin typeface="Times New Roman"/>
                <a:cs typeface="Times New Roman"/>
              </a:defRPr>
            </a:lvl1pPr>
          </a:lstStyle>
          <a:p>
            <a:pPr marL="38100">
              <a:lnSpc>
                <a:spcPts val="1350"/>
              </a:lnSpc>
            </a:pPr>
            <a:fld id="{81D60167-4931-47E6-BA6A-407CBD079E47}" type="slidenum">
              <a:rPr spc="-25" dirty="0"/>
              <a:t>‹#›</a:t>
            </a:fld>
            <a:endParaRPr spc="-25"/>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534670" y="1737995"/>
            <a:ext cx="4651629"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7995"/>
            <a:ext cx="4651629"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5/24/24</a:t>
            </a:fld>
            <a:endParaRPr lang="en-US"/>
          </a:p>
        </p:txBody>
      </p:sp>
      <p:sp>
        <p:nvSpPr>
          <p:cNvPr id="7" name="Holder 7"/>
          <p:cNvSpPr>
            <a:spLocks noGrp="1"/>
          </p:cNvSpPr>
          <p:nvPr>
            <p:ph type="sldNum" sz="quarter" idx="7"/>
          </p:nvPr>
        </p:nvSpPr>
        <p:spPr/>
        <p:txBody>
          <a:bodyPr lIns="0" tIns="0" rIns="0" bIns="0"/>
          <a:lstStyle>
            <a:lvl1pPr>
              <a:defRPr sz="1300" b="0" i="0">
                <a:solidFill>
                  <a:srgbClr val="585858"/>
                </a:solidFill>
                <a:latin typeface="Times New Roman"/>
                <a:cs typeface="Times New Roman"/>
              </a:defRPr>
            </a:lvl1pPr>
          </a:lstStyle>
          <a:p>
            <a:pPr marL="38100">
              <a:lnSpc>
                <a:spcPts val="1350"/>
              </a:lnSpc>
            </a:pPr>
            <a:fld id="{81D60167-4931-47E6-BA6A-407CBD079E47}" type="slidenum">
              <a:rPr spc="-25" dirty="0"/>
              <a:t>‹#›</a:t>
            </a:fld>
            <a:endParaRPr spc="-25"/>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5/24/24</a:t>
            </a:fld>
            <a:endParaRPr lang="en-US"/>
          </a:p>
        </p:txBody>
      </p:sp>
      <p:sp>
        <p:nvSpPr>
          <p:cNvPr id="5" name="Holder 5"/>
          <p:cNvSpPr>
            <a:spLocks noGrp="1"/>
          </p:cNvSpPr>
          <p:nvPr>
            <p:ph type="sldNum" sz="quarter" idx="7"/>
          </p:nvPr>
        </p:nvSpPr>
        <p:spPr/>
        <p:txBody>
          <a:bodyPr lIns="0" tIns="0" rIns="0" bIns="0"/>
          <a:lstStyle>
            <a:lvl1pPr>
              <a:defRPr sz="1300" b="0" i="0">
                <a:solidFill>
                  <a:srgbClr val="585858"/>
                </a:solidFill>
                <a:latin typeface="Times New Roman"/>
                <a:cs typeface="Times New Roman"/>
              </a:defRPr>
            </a:lvl1pPr>
          </a:lstStyle>
          <a:p>
            <a:pPr marL="38100">
              <a:lnSpc>
                <a:spcPts val="1350"/>
              </a:lnSpc>
            </a:pPr>
            <a:fld id="{81D60167-4931-47E6-BA6A-407CBD079E47}" type="slidenum">
              <a:rPr spc="-25" dirty="0"/>
              <a:t>‹#›</a:t>
            </a:fld>
            <a:endParaRPr spc="-25"/>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5/24/24</a:t>
            </a:fld>
            <a:endParaRPr lang="en-US"/>
          </a:p>
        </p:txBody>
      </p:sp>
      <p:sp>
        <p:nvSpPr>
          <p:cNvPr id="4" name="Holder 4"/>
          <p:cNvSpPr>
            <a:spLocks noGrp="1"/>
          </p:cNvSpPr>
          <p:nvPr>
            <p:ph type="sldNum" sz="quarter" idx="7"/>
          </p:nvPr>
        </p:nvSpPr>
        <p:spPr/>
        <p:txBody>
          <a:bodyPr lIns="0" tIns="0" rIns="0" bIns="0"/>
          <a:lstStyle>
            <a:lvl1pPr>
              <a:defRPr sz="1300" b="0" i="0">
                <a:solidFill>
                  <a:srgbClr val="585858"/>
                </a:solidFill>
                <a:latin typeface="Times New Roman"/>
                <a:cs typeface="Times New Roman"/>
              </a:defRPr>
            </a:lvl1pPr>
          </a:lstStyle>
          <a:p>
            <a:pPr marL="38100">
              <a:lnSpc>
                <a:spcPts val="1350"/>
              </a:lnSpc>
            </a:pPr>
            <a:fld id="{81D60167-4931-47E6-BA6A-407CBD079E47}" type="slidenum">
              <a:rPr spc="-25" dirty="0"/>
              <a:t>‹#›</a:t>
            </a:fld>
            <a:endParaRPr spc="-25"/>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307847" y="0"/>
            <a:ext cx="10079735" cy="7555991"/>
          </a:xfrm>
          <a:prstGeom prst="rect">
            <a:avLst/>
          </a:prstGeom>
        </p:spPr>
      </p:pic>
      <p:sp>
        <p:nvSpPr>
          <p:cNvPr id="2" name="Holder 2"/>
          <p:cNvSpPr>
            <a:spLocks noGrp="1"/>
          </p:cNvSpPr>
          <p:nvPr>
            <p:ph type="title"/>
          </p:nvPr>
        </p:nvSpPr>
        <p:spPr>
          <a:xfrm>
            <a:off x="1963815" y="-18783"/>
            <a:ext cx="6447155" cy="700404"/>
          </a:xfrm>
          <a:prstGeom prst="rect">
            <a:avLst/>
          </a:prstGeom>
        </p:spPr>
        <p:txBody>
          <a:bodyPr wrap="square" lIns="0" tIns="0" rIns="0" bIns="0">
            <a:spAutoFit/>
          </a:bodyPr>
          <a:lstStyle>
            <a:lvl1pPr>
              <a:defRPr sz="3500" b="1"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903105" y="1742962"/>
            <a:ext cx="8677275" cy="3883660"/>
          </a:xfrm>
          <a:prstGeom prst="rect">
            <a:avLst/>
          </a:prstGeom>
        </p:spPr>
        <p:txBody>
          <a:bodyPr wrap="square" lIns="0" tIns="0" rIns="0" bIns="0">
            <a:spAutoFit/>
          </a:bodyPr>
          <a:lstStyle>
            <a:lvl1pPr>
              <a:defRPr sz="3100" b="0" i="1">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635756" y="7027545"/>
            <a:ext cx="3421888" cy="3778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27545"/>
            <a:ext cx="2459482"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5/24/24</a:t>
            </a:fld>
            <a:endParaRPr lang="en-US"/>
          </a:p>
        </p:txBody>
      </p:sp>
      <p:sp>
        <p:nvSpPr>
          <p:cNvPr id="6" name="Holder 6"/>
          <p:cNvSpPr>
            <a:spLocks noGrp="1"/>
          </p:cNvSpPr>
          <p:nvPr>
            <p:ph type="sldNum" sz="quarter" idx="7"/>
          </p:nvPr>
        </p:nvSpPr>
        <p:spPr>
          <a:xfrm>
            <a:off x="9384685" y="7210313"/>
            <a:ext cx="259715" cy="193040"/>
          </a:xfrm>
          <a:prstGeom prst="rect">
            <a:avLst/>
          </a:prstGeom>
        </p:spPr>
        <p:txBody>
          <a:bodyPr wrap="square" lIns="0" tIns="0" rIns="0" bIns="0">
            <a:spAutoFit/>
          </a:bodyPr>
          <a:lstStyle>
            <a:lvl1pPr>
              <a:defRPr sz="1300" b="0" i="0">
                <a:solidFill>
                  <a:srgbClr val="585858"/>
                </a:solidFill>
                <a:latin typeface="Times New Roman"/>
                <a:cs typeface="Times New Roman"/>
              </a:defRPr>
            </a:lvl1pPr>
          </a:lstStyle>
          <a:p>
            <a:pPr marL="38100">
              <a:lnSpc>
                <a:spcPts val="1350"/>
              </a:lnSpc>
            </a:pPr>
            <a:fld id="{81D60167-4931-47E6-BA6A-407CBD079E47}" type="slidenum">
              <a:rPr spc="-25" dirty="0"/>
              <a:t>‹#›</a:t>
            </a:fld>
            <a:endParaRPr spc="-25"/>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7847" y="0"/>
            <a:ext cx="10079735" cy="7555991"/>
          </a:xfrm>
          <a:prstGeom prst="rect">
            <a:avLst/>
          </a:prstGeom>
        </p:spPr>
      </p:pic>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350"/>
              </a:lnSpc>
            </a:pPr>
            <a:fld id="{81D60167-4931-47E6-BA6A-407CBD079E47}" type="slidenum">
              <a:rPr spc="-25" dirty="0"/>
              <a:t>1</a:t>
            </a:fld>
            <a:endParaRPr spc="-25"/>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C8B86-959B-A6DB-0C15-AC116BEB6963}"/>
              </a:ext>
            </a:extLst>
          </p:cNvPr>
          <p:cNvSpPr>
            <a:spLocks noGrp="1"/>
          </p:cNvSpPr>
          <p:nvPr>
            <p:ph type="title"/>
          </p:nvPr>
        </p:nvSpPr>
        <p:spPr>
          <a:xfrm>
            <a:off x="347730" y="-18783"/>
            <a:ext cx="10019763" cy="538609"/>
          </a:xfrm>
        </p:spPr>
        <p:txBody>
          <a:bodyPr/>
          <a:lstStyle/>
          <a:p>
            <a:pPr algn="ctr"/>
            <a:r>
              <a:rPr lang="en-GB"/>
              <a:t> </a:t>
            </a:r>
            <a:r>
              <a:rPr lang="en-GB" err="1"/>
              <a:t>Tạo</a:t>
            </a:r>
            <a:r>
              <a:rPr lang="en-GB"/>
              <a:t> </a:t>
            </a:r>
            <a:r>
              <a:rPr lang="en-GB" err="1"/>
              <a:t>các</a:t>
            </a:r>
            <a:r>
              <a:rPr lang="en-GB"/>
              <a:t> </a:t>
            </a:r>
            <a:r>
              <a:rPr lang="en-GB" err="1"/>
              <a:t>hàm</a:t>
            </a:r>
            <a:r>
              <a:rPr lang="en-GB"/>
              <a:t> </a:t>
            </a:r>
            <a:r>
              <a:rPr lang="en-GB" err="1"/>
              <a:t>theo</a:t>
            </a:r>
            <a:r>
              <a:rPr lang="en-GB"/>
              <a:t> </a:t>
            </a:r>
            <a:r>
              <a:rPr lang="en-GB" err="1"/>
              <a:t>yêu</a:t>
            </a:r>
            <a:r>
              <a:rPr lang="en-GB"/>
              <a:t> </a:t>
            </a:r>
            <a:r>
              <a:rPr lang="en-GB" err="1"/>
              <a:t>cầu</a:t>
            </a:r>
            <a:endParaRPr lang="en-GB"/>
          </a:p>
        </p:txBody>
      </p:sp>
      <p:sp>
        <p:nvSpPr>
          <p:cNvPr id="3" name="Text Placeholder 2">
            <a:extLst>
              <a:ext uri="{FF2B5EF4-FFF2-40B4-BE49-F238E27FC236}">
                <a16:creationId xmlns:a16="http://schemas.microsoft.com/office/drawing/2014/main" id="{0B254510-F9BC-C6F7-6A5F-CBFF0ED0AAEC}"/>
              </a:ext>
            </a:extLst>
          </p:cNvPr>
          <p:cNvSpPr>
            <a:spLocks noGrp="1"/>
          </p:cNvSpPr>
          <p:nvPr>
            <p:ph type="body" idx="1"/>
          </p:nvPr>
        </p:nvSpPr>
        <p:spPr>
          <a:xfrm>
            <a:off x="452346" y="1285584"/>
            <a:ext cx="4222686" cy="830996"/>
          </a:xfrm>
        </p:spPr>
        <p:txBody>
          <a:bodyPr/>
          <a:lstStyle/>
          <a:p>
            <a:r>
              <a:rPr lang="en-GB" sz="2400" b="1" i="0" err="1"/>
              <a:t>Hàm</a:t>
            </a:r>
            <a:r>
              <a:rPr lang="en-GB" sz="2400" b="1" i="0"/>
              <a:t> </a:t>
            </a:r>
            <a:r>
              <a:rPr lang="en-GB" sz="2400" b="1" i="0" err="1"/>
              <a:t>lấy</a:t>
            </a:r>
            <a:r>
              <a:rPr lang="en-GB" sz="2400" b="1" i="0"/>
              <a:t> </a:t>
            </a:r>
            <a:r>
              <a:rPr lang="en-GB" sz="2400" b="1" i="0" err="1"/>
              <a:t>giá</a:t>
            </a:r>
            <a:r>
              <a:rPr lang="en-GB" sz="2400" b="1" i="0"/>
              <a:t> </a:t>
            </a:r>
            <a:r>
              <a:rPr lang="en-GB" sz="2400" b="1" i="0" err="1"/>
              <a:t>trị</a:t>
            </a:r>
            <a:r>
              <a:rPr lang="en-GB" sz="2400" b="1" i="0"/>
              <a:t> </a:t>
            </a:r>
            <a:r>
              <a:rPr lang="en-GB" sz="2400" b="1" i="0" err="1"/>
              <a:t>phần</a:t>
            </a:r>
            <a:r>
              <a:rPr lang="en-GB" sz="2400" b="1" i="0"/>
              <a:t> </a:t>
            </a:r>
            <a:r>
              <a:rPr lang="en-GB" sz="2400" b="1" i="0" err="1"/>
              <a:t>tử</a:t>
            </a:r>
            <a:r>
              <a:rPr lang="en-GB" sz="2400" b="1" i="0"/>
              <a:t> </a:t>
            </a:r>
            <a:r>
              <a:rPr lang="en-GB" sz="2400" b="1" i="0" err="1"/>
              <a:t>ở</a:t>
            </a:r>
            <a:r>
              <a:rPr lang="en-GB" sz="2400" b="1" i="0"/>
              <a:t> </a:t>
            </a:r>
            <a:r>
              <a:rPr lang="en-GB" sz="2400" b="1" i="0" err="1"/>
              <a:t>dòng</a:t>
            </a:r>
            <a:r>
              <a:rPr lang="en-GB" sz="2400" b="1" i="0"/>
              <a:t> </a:t>
            </a:r>
            <a:r>
              <a:rPr lang="en-GB" sz="2400" b="1" i="0" err="1"/>
              <a:t>i</a:t>
            </a:r>
            <a:r>
              <a:rPr lang="en-GB" sz="2400" b="1" i="0"/>
              <a:t> </a:t>
            </a:r>
            <a:r>
              <a:rPr lang="en-GB" sz="2400" b="1" i="0" err="1"/>
              <a:t>cột</a:t>
            </a:r>
            <a:r>
              <a:rPr lang="en-GB" sz="2400" b="1" i="0"/>
              <a:t> j</a:t>
            </a:r>
          </a:p>
        </p:txBody>
      </p:sp>
      <p:sp>
        <p:nvSpPr>
          <p:cNvPr id="5" name="TextBox 4">
            <a:extLst>
              <a:ext uri="{FF2B5EF4-FFF2-40B4-BE49-F238E27FC236}">
                <a16:creationId xmlns:a16="http://schemas.microsoft.com/office/drawing/2014/main" id="{7C7262EB-BD19-6AF2-6C64-22AE434FFA0A}"/>
              </a:ext>
            </a:extLst>
          </p:cNvPr>
          <p:cNvSpPr txBox="1"/>
          <p:nvPr/>
        </p:nvSpPr>
        <p:spPr>
          <a:xfrm>
            <a:off x="568255" y="2392607"/>
            <a:ext cx="5351172" cy="3139321"/>
          </a:xfrm>
          <a:prstGeom prst="rect">
            <a:avLst/>
          </a:prstGeom>
          <a:noFill/>
        </p:spPr>
        <p:txBody>
          <a:bodyPr wrap="square">
            <a:spAutoFit/>
          </a:bodyPr>
          <a:lstStyle/>
          <a:p>
            <a:r>
              <a:rPr lang="en-GB" err="1">
                <a:latin typeface="Times New Roman" panose="02020603050405020304" pitchFamily="18" charset="0"/>
                <a:cs typeface="Times New Roman" panose="02020603050405020304" pitchFamily="18" charset="0"/>
              </a:rPr>
              <a:t>GetArrayAt</a:t>
            </a:r>
            <a:r>
              <a:rPr lang="en-GB">
                <a:latin typeface="Times New Roman" panose="02020603050405020304" pitchFamily="18" charset="0"/>
                <a:cs typeface="Times New Roman" panose="02020603050405020304" pitchFamily="18" charset="0"/>
              </a:rPr>
              <a:t>:</a:t>
            </a:r>
          </a:p>
          <a:p>
            <a:r>
              <a:rPr lang="en-GB">
                <a:latin typeface="Times New Roman" panose="02020603050405020304" pitchFamily="18" charset="0"/>
                <a:cs typeface="Times New Roman" panose="02020603050405020304" pitchFamily="18" charset="0"/>
              </a:rPr>
              <a:t>	la $t1, </a:t>
            </a:r>
            <a:r>
              <a:rPr lang="en-GB" err="1">
                <a:latin typeface="Times New Roman" panose="02020603050405020304" pitchFamily="18" charset="0"/>
                <a:cs typeface="Times New Roman" panose="02020603050405020304" pitchFamily="18" charset="0"/>
              </a:rPr>
              <a:t>MaxDong</a:t>
            </a:r>
            <a:endParaRPr lang="en-GB">
              <a:latin typeface="Times New Roman" panose="02020603050405020304" pitchFamily="18" charset="0"/>
              <a:cs typeface="Times New Roman" panose="02020603050405020304" pitchFamily="18" charset="0"/>
            </a:endParaRPr>
          </a:p>
          <a:p>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lw</a:t>
            </a:r>
            <a:r>
              <a:rPr lang="en-GB">
                <a:latin typeface="Times New Roman" panose="02020603050405020304" pitchFamily="18" charset="0"/>
                <a:cs typeface="Times New Roman" panose="02020603050405020304" pitchFamily="18" charset="0"/>
              </a:rPr>
              <a:t> $t1,0($t1)</a:t>
            </a:r>
          </a:p>
          <a:p>
            <a:r>
              <a:rPr lang="en-GB">
                <a:latin typeface="Times New Roman" panose="02020603050405020304" pitchFamily="18" charset="0"/>
                <a:cs typeface="Times New Roman" panose="02020603050405020304" pitchFamily="18" charset="0"/>
              </a:rPr>
              <a:t>	la $t2, </a:t>
            </a:r>
            <a:r>
              <a:rPr lang="en-GB" err="1">
                <a:latin typeface="Times New Roman" panose="02020603050405020304" pitchFamily="18" charset="0"/>
                <a:cs typeface="Times New Roman" panose="02020603050405020304" pitchFamily="18" charset="0"/>
              </a:rPr>
              <a:t>MaxCot</a:t>
            </a:r>
            <a:endParaRPr lang="en-GB">
              <a:latin typeface="Times New Roman" panose="02020603050405020304" pitchFamily="18" charset="0"/>
              <a:cs typeface="Times New Roman" panose="02020603050405020304" pitchFamily="18" charset="0"/>
            </a:endParaRPr>
          </a:p>
          <a:p>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lw</a:t>
            </a:r>
            <a:r>
              <a:rPr lang="en-GB">
                <a:latin typeface="Times New Roman" panose="02020603050405020304" pitchFamily="18" charset="0"/>
                <a:cs typeface="Times New Roman" panose="02020603050405020304" pitchFamily="18" charset="0"/>
              </a:rPr>
              <a:t> $t2, 0($t2)</a:t>
            </a:r>
          </a:p>
          <a:p>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mul</a:t>
            </a:r>
            <a:r>
              <a:rPr lang="en-GB">
                <a:latin typeface="Times New Roman" panose="02020603050405020304" pitchFamily="18" charset="0"/>
                <a:cs typeface="Times New Roman" panose="02020603050405020304" pitchFamily="18" charset="0"/>
              </a:rPr>
              <a:t> $t7, $a1, $t2</a:t>
            </a:r>
          </a:p>
          <a:p>
            <a:r>
              <a:rPr lang="en-GB">
                <a:latin typeface="Times New Roman" panose="02020603050405020304" pitchFamily="18" charset="0"/>
                <a:cs typeface="Times New Roman" panose="02020603050405020304" pitchFamily="18" charset="0"/>
              </a:rPr>
              <a:t>	add $t7, $t7, $a2</a:t>
            </a:r>
          </a:p>
          <a:p>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mul</a:t>
            </a:r>
            <a:r>
              <a:rPr lang="en-GB">
                <a:latin typeface="Times New Roman" panose="02020603050405020304" pitchFamily="18" charset="0"/>
                <a:cs typeface="Times New Roman" panose="02020603050405020304" pitchFamily="18" charset="0"/>
              </a:rPr>
              <a:t> $t7, $t7, 4</a:t>
            </a:r>
          </a:p>
          <a:p>
            <a:r>
              <a:rPr lang="en-GB">
                <a:latin typeface="Times New Roman" panose="02020603050405020304" pitchFamily="18" charset="0"/>
                <a:cs typeface="Times New Roman" panose="02020603050405020304" pitchFamily="18" charset="0"/>
              </a:rPr>
              <a:t>	add $a0, $a0, $t7</a:t>
            </a:r>
          </a:p>
          <a:p>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lw</a:t>
            </a:r>
            <a:r>
              <a:rPr lang="en-GB">
                <a:latin typeface="Times New Roman" panose="02020603050405020304" pitchFamily="18" charset="0"/>
                <a:cs typeface="Times New Roman" panose="02020603050405020304" pitchFamily="18" charset="0"/>
              </a:rPr>
              <a:t> $v0, 0($a0)</a:t>
            </a:r>
          </a:p>
          <a:p>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jr</a:t>
            </a:r>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ra</a:t>
            </a:r>
            <a:endParaRPr lang="en-GB">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DD78A5A-30B7-0B29-4EC7-62762142F95E}"/>
              </a:ext>
            </a:extLst>
          </p:cNvPr>
          <p:cNvSpPr txBox="1"/>
          <p:nvPr/>
        </p:nvSpPr>
        <p:spPr>
          <a:xfrm>
            <a:off x="5346700" y="1193573"/>
            <a:ext cx="5351172" cy="830997"/>
          </a:xfrm>
          <a:prstGeom prst="rect">
            <a:avLst/>
          </a:prstGeom>
          <a:noFill/>
        </p:spPr>
        <p:txBody>
          <a:bodyPr wrap="square">
            <a:spAutoFit/>
          </a:bodyPr>
          <a:lstStyle/>
          <a:p>
            <a:r>
              <a:rPr lang="en-GB" sz="2400" b="1" i="0" err="1">
                <a:latin typeface="Times New Roman" panose="02020603050405020304" pitchFamily="18" charset="0"/>
                <a:cs typeface="Times New Roman" panose="02020603050405020304" pitchFamily="18" charset="0"/>
              </a:rPr>
              <a:t>Hàm</a:t>
            </a:r>
            <a:r>
              <a:rPr lang="en-GB" sz="2400" b="1" i="0">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thiết</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lập</a:t>
            </a:r>
            <a:r>
              <a:rPr lang="en-GB" sz="2400" b="1" i="0">
                <a:latin typeface="Times New Roman" panose="02020603050405020304" pitchFamily="18" charset="0"/>
                <a:cs typeface="Times New Roman" panose="02020603050405020304" pitchFamily="18" charset="0"/>
              </a:rPr>
              <a:t> </a:t>
            </a:r>
            <a:r>
              <a:rPr lang="en-GB" sz="2400" b="1" i="0" err="1">
                <a:latin typeface="Times New Roman" panose="02020603050405020304" pitchFamily="18" charset="0"/>
                <a:cs typeface="Times New Roman" panose="02020603050405020304" pitchFamily="18" charset="0"/>
              </a:rPr>
              <a:t>giá</a:t>
            </a:r>
            <a:r>
              <a:rPr lang="en-GB" sz="2400" b="1" i="0">
                <a:latin typeface="Times New Roman" panose="02020603050405020304" pitchFamily="18" charset="0"/>
                <a:cs typeface="Times New Roman" panose="02020603050405020304" pitchFamily="18" charset="0"/>
              </a:rPr>
              <a:t> </a:t>
            </a:r>
            <a:r>
              <a:rPr lang="en-GB" sz="2400" b="1" i="0" err="1">
                <a:latin typeface="Times New Roman" panose="02020603050405020304" pitchFamily="18" charset="0"/>
                <a:cs typeface="Times New Roman" panose="02020603050405020304" pitchFamily="18" charset="0"/>
              </a:rPr>
              <a:t>trị</a:t>
            </a:r>
            <a:r>
              <a:rPr lang="en-GB" sz="2400" b="1" i="0">
                <a:latin typeface="Times New Roman" panose="02020603050405020304" pitchFamily="18" charset="0"/>
                <a:cs typeface="Times New Roman" panose="02020603050405020304" pitchFamily="18" charset="0"/>
              </a:rPr>
              <a:t> </a:t>
            </a:r>
            <a:r>
              <a:rPr lang="en-GB" sz="2400" b="1" i="0" err="1">
                <a:latin typeface="Times New Roman" panose="02020603050405020304" pitchFamily="18" charset="0"/>
                <a:cs typeface="Times New Roman" panose="02020603050405020304" pitchFamily="18" charset="0"/>
              </a:rPr>
              <a:t>phần</a:t>
            </a:r>
            <a:r>
              <a:rPr lang="en-GB" sz="2400" b="1" i="0">
                <a:latin typeface="Times New Roman" panose="02020603050405020304" pitchFamily="18" charset="0"/>
                <a:cs typeface="Times New Roman" panose="02020603050405020304" pitchFamily="18" charset="0"/>
              </a:rPr>
              <a:t> </a:t>
            </a:r>
            <a:r>
              <a:rPr lang="en-GB" sz="2400" b="1" i="0" err="1">
                <a:latin typeface="Times New Roman" panose="02020603050405020304" pitchFamily="18" charset="0"/>
                <a:cs typeface="Times New Roman" panose="02020603050405020304" pitchFamily="18" charset="0"/>
              </a:rPr>
              <a:t>tử</a:t>
            </a:r>
            <a:r>
              <a:rPr lang="en-GB" sz="2400" b="1" i="0">
                <a:latin typeface="Times New Roman" panose="02020603050405020304" pitchFamily="18" charset="0"/>
                <a:cs typeface="Times New Roman" panose="02020603050405020304" pitchFamily="18" charset="0"/>
              </a:rPr>
              <a:t> </a:t>
            </a:r>
            <a:r>
              <a:rPr lang="en-GB" sz="2400" b="1" i="0" err="1">
                <a:latin typeface="Times New Roman" panose="02020603050405020304" pitchFamily="18" charset="0"/>
                <a:cs typeface="Times New Roman" panose="02020603050405020304" pitchFamily="18" charset="0"/>
              </a:rPr>
              <a:t>ở</a:t>
            </a:r>
            <a:r>
              <a:rPr lang="en-GB" sz="2400" b="1" i="0">
                <a:latin typeface="Times New Roman" panose="02020603050405020304" pitchFamily="18" charset="0"/>
                <a:cs typeface="Times New Roman" panose="02020603050405020304" pitchFamily="18" charset="0"/>
              </a:rPr>
              <a:t> </a:t>
            </a:r>
            <a:r>
              <a:rPr lang="en-GB" sz="2400" b="1" i="0" err="1">
                <a:latin typeface="Times New Roman" panose="02020603050405020304" pitchFamily="18" charset="0"/>
                <a:cs typeface="Times New Roman" panose="02020603050405020304" pitchFamily="18" charset="0"/>
              </a:rPr>
              <a:t>dòng</a:t>
            </a:r>
            <a:r>
              <a:rPr lang="en-GB" sz="2400" b="1" i="0">
                <a:latin typeface="Times New Roman" panose="02020603050405020304" pitchFamily="18" charset="0"/>
                <a:cs typeface="Times New Roman" panose="02020603050405020304" pitchFamily="18" charset="0"/>
              </a:rPr>
              <a:t> </a:t>
            </a:r>
            <a:r>
              <a:rPr lang="en-GB" sz="2400" b="1" i="0" err="1">
                <a:latin typeface="Times New Roman" panose="02020603050405020304" pitchFamily="18" charset="0"/>
                <a:cs typeface="Times New Roman" panose="02020603050405020304" pitchFamily="18" charset="0"/>
              </a:rPr>
              <a:t>i</a:t>
            </a:r>
            <a:r>
              <a:rPr lang="en-GB" sz="2400" b="1" i="0">
                <a:latin typeface="Times New Roman" panose="02020603050405020304" pitchFamily="18" charset="0"/>
                <a:cs typeface="Times New Roman" panose="02020603050405020304" pitchFamily="18" charset="0"/>
              </a:rPr>
              <a:t> </a:t>
            </a:r>
            <a:r>
              <a:rPr lang="en-GB" sz="2400" b="1" i="0" err="1">
                <a:latin typeface="Times New Roman" panose="02020603050405020304" pitchFamily="18" charset="0"/>
                <a:cs typeface="Times New Roman" panose="02020603050405020304" pitchFamily="18" charset="0"/>
              </a:rPr>
              <a:t>cột</a:t>
            </a:r>
            <a:r>
              <a:rPr lang="en-GB" sz="2400" b="1" i="0">
                <a:latin typeface="Times New Roman" panose="02020603050405020304" pitchFamily="18" charset="0"/>
                <a:cs typeface="Times New Roman" panose="02020603050405020304" pitchFamily="18" charset="0"/>
              </a:rPr>
              <a:t> j</a:t>
            </a:r>
          </a:p>
        </p:txBody>
      </p:sp>
      <p:sp>
        <p:nvSpPr>
          <p:cNvPr id="9" name="TextBox 8">
            <a:extLst>
              <a:ext uri="{FF2B5EF4-FFF2-40B4-BE49-F238E27FC236}">
                <a16:creationId xmlns:a16="http://schemas.microsoft.com/office/drawing/2014/main" id="{99C1B513-709B-9FCB-5D2C-054A5478144F}"/>
              </a:ext>
            </a:extLst>
          </p:cNvPr>
          <p:cNvSpPr txBox="1"/>
          <p:nvPr/>
        </p:nvSpPr>
        <p:spPr>
          <a:xfrm>
            <a:off x="5700486" y="2392608"/>
            <a:ext cx="5351172" cy="3139321"/>
          </a:xfrm>
          <a:prstGeom prst="rect">
            <a:avLst/>
          </a:prstGeom>
          <a:noFill/>
        </p:spPr>
        <p:txBody>
          <a:bodyPr wrap="square">
            <a:spAutoFit/>
          </a:bodyPr>
          <a:lstStyle/>
          <a:p>
            <a:r>
              <a:rPr lang="en-GB" err="1">
                <a:latin typeface="Times New Roman" panose="02020603050405020304" pitchFamily="18" charset="0"/>
                <a:cs typeface="Times New Roman" panose="02020603050405020304" pitchFamily="18" charset="0"/>
              </a:rPr>
              <a:t>SetArrayAt</a:t>
            </a:r>
            <a:r>
              <a:rPr lang="en-GB">
                <a:latin typeface="Times New Roman" panose="02020603050405020304" pitchFamily="18" charset="0"/>
                <a:cs typeface="Times New Roman" panose="02020603050405020304" pitchFamily="18" charset="0"/>
              </a:rPr>
              <a:t>:</a:t>
            </a:r>
          </a:p>
          <a:p>
            <a:r>
              <a:rPr lang="en-GB">
                <a:latin typeface="Times New Roman" panose="02020603050405020304" pitchFamily="18" charset="0"/>
                <a:cs typeface="Times New Roman" panose="02020603050405020304" pitchFamily="18" charset="0"/>
              </a:rPr>
              <a:t>	la $t1, </a:t>
            </a:r>
            <a:r>
              <a:rPr lang="en-GB" err="1">
                <a:latin typeface="Times New Roman" panose="02020603050405020304" pitchFamily="18" charset="0"/>
                <a:cs typeface="Times New Roman" panose="02020603050405020304" pitchFamily="18" charset="0"/>
              </a:rPr>
              <a:t>MaxDong</a:t>
            </a:r>
            <a:endParaRPr lang="en-GB">
              <a:latin typeface="Times New Roman" panose="02020603050405020304" pitchFamily="18" charset="0"/>
              <a:cs typeface="Times New Roman" panose="02020603050405020304" pitchFamily="18" charset="0"/>
            </a:endParaRPr>
          </a:p>
          <a:p>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lw</a:t>
            </a:r>
            <a:r>
              <a:rPr lang="en-GB">
                <a:latin typeface="Times New Roman" panose="02020603050405020304" pitchFamily="18" charset="0"/>
                <a:cs typeface="Times New Roman" panose="02020603050405020304" pitchFamily="18" charset="0"/>
              </a:rPr>
              <a:t> $t1,0($t1)</a:t>
            </a:r>
          </a:p>
          <a:p>
            <a:r>
              <a:rPr lang="en-GB">
                <a:latin typeface="Times New Roman" panose="02020603050405020304" pitchFamily="18" charset="0"/>
                <a:cs typeface="Times New Roman" panose="02020603050405020304" pitchFamily="18" charset="0"/>
              </a:rPr>
              <a:t>	la $t2, </a:t>
            </a:r>
            <a:r>
              <a:rPr lang="en-GB" err="1">
                <a:latin typeface="Times New Roman" panose="02020603050405020304" pitchFamily="18" charset="0"/>
                <a:cs typeface="Times New Roman" panose="02020603050405020304" pitchFamily="18" charset="0"/>
              </a:rPr>
              <a:t>MaxCot</a:t>
            </a:r>
            <a:endParaRPr lang="en-GB">
              <a:latin typeface="Times New Roman" panose="02020603050405020304" pitchFamily="18" charset="0"/>
              <a:cs typeface="Times New Roman" panose="02020603050405020304" pitchFamily="18" charset="0"/>
            </a:endParaRPr>
          </a:p>
          <a:p>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lw</a:t>
            </a:r>
            <a:r>
              <a:rPr lang="en-GB">
                <a:latin typeface="Times New Roman" panose="02020603050405020304" pitchFamily="18" charset="0"/>
                <a:cs typeface="Times New Roman" panose="02020603050405020304" pitchFamily="18" charset="0"/>
              </a:rPr>
              <a:t> $t2, 0($t2)</a:t>
            </a:r>
          </a:p>
          <a:p>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mul</a:t>
            </a:r>
            <a:r>
              <a:rPr lang="en-GB">
                <a:latin typeface="Times New Roman" panose="02020603050405020304" pitchFamily="18" charset="0"/>
                <a:cs typeface="Times New Roman" panose="02020603050405020304" pitchFamily="18" charset="0"/>
              </a:rPr>
              <a:t> $t7, $a1, $t2</a:t>
            </a:r>
          </a:p>
          <a:p>
            <a:r>
              <a:rPr lang="en-GB">
                <a:latin typeface="Times New Roman" panose="02020603050405020304" pitchFamily="18" charset="0"/>
                <a:cs typeface="Times New Roman" panose="02020603050405020304" pitchFamily="18" charset="0"/>
              </a:rPr>
              <a:t>	add $t7, $t7, $a2</a:t>
            </a:r>
          </a:p>
          <a:p>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mul</a:t>
            </a:r>
            <a:r>
              <a:rPr lang="en-GB">
                <a:latin typeface="Times New Roman" panose="02020603050405020304" pitchFamily="18" charset="0"/>
                <a:cs typeface="Times New Roman" panose="02020603050405020304" pitchFamily="18" charset="0"/>
              </a:rPr>
              <a:t> $t7, $t7, 4</a:t>
            </a:r>
          </a:p>
          <a:p>
            <a:r>
              <a:rPr lang="en-GB">
                <a:latin typeface="Times New Roman" panose="02020603050405020304" pitchFamily="18" charset="0"/>
                <a:cs typeface="Times New Roman" panose="02020603050405020304" pitchFamily="18" charset="0"/>
              </a:rPr>
              <a:t>	add $a0, $a0, $t7</a:t>
            </a:r>
          </a:p>
          <a:p>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sw</a:t>
            </a:r>
            <a:r>
              <a:rPr lang="en-GB">
                <a:latin typeface="Times New Roman" panose="02020603050405020304" pitchFamily="18" charset="0"/>
                <a:cs typeface="Times New Roman" panose="02020603050405020304" pitchFamily="18" charset="0"/>
              </a:rPr>
              <a:t> $v0, 0($a0)</a:t>
            </a:r>
          </a:p>
          <a:p>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jr</a:t>
            </a:r>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ra</a:t>
            </a:r>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0014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0EC84-E559-7A96-551A-401562219EFF}"/>
              </a:ext>
            </a:extLst>
          </p:cNvPr>
          <p:cNvSpPr>
            <a:spLocks noGrp="1"/>
          </p:cNvSpPr>
          <p:nvPr>
            <p:ph type="title"/>
          </p:nvPr>
        </p:nvSpPr>
        <p:spPr>
          <a:xfrm>
            <a:off x="334851" y="-18783"/>
            <a:ext cx="10045521" cy="538609"/>
          </a:xfrm>
        </p:spPr>
        <p:txBody>
          <a:bodyPr/>
          <a:lstStyle/>
          <a:p>
            <a:pPr algn="ctr"/>
            <a:r>
              <a:rPr lang="en-GB" err="1"/>
              <a:t>Khởi</a:t>
            </a:r>
            <a:r>
              <a:rPr lang="en-GB"/>
              <a:t> </a:t>
            </a:r>
            <a:r>
              <a:rPr lang="en-GB" err="1"/>
              <a:t>tạo</a:t>
            </a:r>
            <a:r>
              <a:rPr lang="en-GB"/>
              <a:t> </a:t>
            </a:r>
            <a:r>
              <a:rPr lang="en-GB" err="1"/>
              <a:t>câu</a:t>
            </a:r>
            <a:r>
              <a:rPr lang="en-GB"/>
              <a:t> </a:t>
            </a:r>
            <a:r>
              <a:rPr lang="en-GB" err="1"/>
              <a:t>dẫn</a:t>
            </a:r>
            <a:r>
              <a:rPr lang="en-GB"/>
              <a:t> </a:t>
            </a:r>
            <a:r>
              <a:rPr lang="en-GB" err="1"/>
              <a:t>và</a:t>
            </a:r>
            <a:r>
              <a:rPr lang="en-GB"/>
              <a:t> con </a:t>
            </a:r>
            <a:r>
              <a:rPr lang="en-GB" err="1"/>
              <a:t>trỏ</a:t>
            </a:r>
            <a:endParaRPr lang="en-GB"/>
          </a:p>
        </p:txBody>
      </p:sp>
      <p:sp>
        <p:nvSpPr>
          <p:cNvPr id="5" name="TextBox 4">
            <a:extLst>
              <a:ext uri="{FF2B5EF4-FFF2-40B4-BE49-F238E27FC236}">
                <a16:creationId xmlns:a16="http://schemas.microsoft.com/office/drawing/2014/main" id="{3E674AE2-A2F1-709B-1CEB-8D87C339CF2D}"/>
              </a:ext>
            </a:extLst>
          </p:cNvPr>
          <p:cNvSpPr txBox="1"/>
          <p:nvPr/>
        </p:nvSpPr>
        <p:spPr>
          <a:xfrm>
            <a:off x="496194" y="1177125"/>
            <a:ext cx="9701011" cy="5693866"/>
          </a:xfrm>
          <a:prstGeom prst="rect">
            <a:avLst/>
          </a:prstGeom>
          <a:noFill/>
        </p:spPr>
        <p:txBody>
          <a:bodyPr wrap="square">
            <a:spAutoFit/>
          </a:bodyPr>
          <a:lstStyle/>
          <a:p>
            <a:r>
              <a:rPr lang="en-GB" sz="1400"/>
              <a:t>.data</a:t>
            </a:r>
          </a:p>
          <a:p>
            <a:r>
              <a:rPr lang="en-GB" sz="1400"/>
              <a:t>	</a:t>
            </a:r>
            <a:r>
              <a:rPr lang="en-GB" sz="1400" err="1"/>
              <a:t>CharPtr</a:t>
            </a:r>
            <a:r>
              <a:rPr lang="en-GB" sz="1400"/>
              <a:t>: .word 0 # Bien con </a:t>
            </a:r>
            <a:r>
              <a:rPr lang="en-GB" sz="1400" err="1"/>
              <a:t>tro</a:t>
            </a:r>
            <a:r>
              <a:rPr lang="en-GB" sz="1400"/>
              <a:t>, </a:t>
            </a:r>
            <a:r>
              <a:rPr lang="en-GB" sz="1400" err="1"/>
              <a:t>tro</a:t>
            </a:r>
            <a:r>
              <a:rPr lang="en-GB" sz="1400"/>
              <a:t> </a:t>
            </a:r>
            <a:r>
              <a:rPr lang="en-GB" sz="1400" err="1"/>
              <a:t>toi</a:t>
            </a:r>
            <a:r>
              <a:rPr lang="en-GB" sz="1400"/>
              <a:t> </a:t>
            </a:r>
            <a:r>
              <a:rPr lang="en-GB" sz="1400" err="1"/>
              <a:t>kieu</a:t>
            </a:r>
            <a:r>
              <a:rPr lang="en-GB" sz="1400"/>
              <a:t> </a:t>
            </a:r>
            <a:r>
              <a:rPr lang="en-GB" sz="1400" err="1"/>
              <a:t>asciiz</a:t>
            </a:r>
            <a:endParaRPr lang="en-GB" sz="1400"/>
          </a:p>
          <a:p>
            <a:r>
              <a:rPr lang="en-GB" sz="1400"/>
              <a:t>	</a:t>
            </a:r>
            <a:r>
              <a:rPr lang="en-GB" sz="1400" err="1"/>
              <a:t>BytePtr</a:t>
            </a:r>
            <a:r>
              <a:rPr lang="en-GB" sz="1400"/>
              <a:t>: .word 0 # Bien con </a:t>
            </a:r>
            <a:r>
              <a:rPr lang="en-GB" sz="1400" err="1"/>
              <a:t>tro</a:t>
            </a:r>
            <a:r>
              <a:rPr lang="en-GB" sz="1400"/>
              <a:t>, </a:t>
            </a:r>
            <a:r>
              <a:rPr lang="en-GB" sz="1400" err="1"/>
              <a:t>tro</a:t>
            </a:r>
            <a:r>
              <a:rPr lang="en-GB" sz="1400"/>
              <a:t> </a:t>
            </a:r>
            <a:r>
              <a:rPr lang="en-GB" sz="1400" err="1"/>
              <a:t>toi</a:t>
            </a:r>
            <a:r>
              <a:rPr lang="en-GB" sz="1400"/>
              <a:t> </a:t>
            </a:r>
            <a:r>
              <a:rPr lang="en-GB" sz="1400" err="1"/>
              <a:t>kieu</a:t>
            </a:r>
            <a:r>
              <a:rPr lang="en-GB" sz="1400"/>
              <a:t> Byte</a:t>
            </a:r>
          </a:p>
          <a:p>
            <a:r>
              <a:rPr lang="en-GB" sz="1400"/>
              <a:t>	</a:t>
            </a:r>
            <a:r>
              <a:rPr lang="en-GB" sz="1400" err="1"/>
              <a:t>WordPtr</a:t>
            </a:r>
            <a:r>
              <a:rPr lang="en-GB" sz="1400"/>
              <a:t>: .word 0 # Bien con </a:t>
            </a:r>
            <a:r>
              <a:rPr lang="en-GB" sz="1400" err="1"/>
              <a:t>tro</a:t>
            </a:r>
            <a:r>
              <a:rPr lang="en-GB" sz="1400"/>
              <a:t>, </a:t>
            </a:r>
            <a:r>
              <a:rPr lang="en-GB" sz="1400" err="1"/>
              <a:t>tro</a:t>
            </a:r>
            <a:r>
              <a:rPr lang="en-GB" sz="1400"/>
              <a:t> </a:t>
            </a:r>
            <a:r>
              <a:rPr lang="en-GB" sz="1400" err="1"/>
              <a:t>toi</a:t>
            </a:r>
            <a:r>
              <a:rPr lang="en-GB" sz="1400"/>
              <a:t> mang </a:t>
            </a:r>
            <a:r>
              <a:rPr lang="en-GB" sz="1400" err="1"/>
              <a:t>kieu</a:t>
            </a:r>
            <a:r>
              <a:rPr lang="en-GB" sz="1400"/>
              <a:t> Word</a:t>
            </a:r>
          </a:p>
          <a:p>
            <a:r>
              <a:rPr lang="en-GB" sz="1400"/>
              <a:t>	</a:t>
            </a:r>
            <a:r>
              <a:rPr lang="en-GB" sz="1400" err="1"/>
              <a:t>CpyCharPtr</a:t>
            </a:r>
            <a:r>
              <a:rPr lang="en-GB" sz="1400"/>
              <a:t>: .word 0</a:t>
            </a:r>
          </a:p>
          <a:p>
            <a:r>
              <a:rPr lang="en-GB" sz="1400"/>
              <a:t>	</a:t>
            </a:r>
            <a:r>
              <a:rPr lang="en-GB" sz="1400" err="1"/>
              <a:t>ArrayWordPtr</a:t>
            </a:r>
            <a:r>
              <a:rPr lang="en-GB" sz="1400"/>
              <a:t>: .word 0</a:t>
            </a:r>
          </a:p>
          <a:p>
            <a:r>
              <a:rPr lang="en-GB" sz="1400"/>
              <a:t>	</a:t>
            </a:r>
            <a:r>
              <a:rPr lang="en-GB" sz="1400" err="1"/>
              <a:t>MaxDong</a:t>
            </a:r>
            <a:r>
              <a:rPr lang="en-GB" sz="1400"/>
              <a:t>: .word 5</a:t>
            </a:r>
          </a:p>
          <a:p>
            <a:r>
              <a:rPr lang="en-GB" sz="1400"/>
              <a:t>	</a:t>
            </a:r>
            <a:r>
              <a:rPr lang="en-GB" sz="1400" err="1"/>
              <a:t>MaxCot</a:t>
            </a:r>
            <a:r>
              <a:rPr lang="en-GB" sz="1400"/>
              <a:t>: .word 5</a:t>
            </a:r>
          </a:p>
          <a:p>
            <a:r>
              <a:rPr lang="en-GB" sz="1400"/>
              <a:t>	Space: .</a:t>
            </a:r>
            <a:r>
              <a:rPr lang="en-GB" sz="1400" err="1"/>
              <a:t>asciiz</a:t>
            </a:r>
            <a:r>
              <a:rPr lang="en-GB" sz="1400"/>
              <a:t> " -&gt; "</a:t>
            </a:r>
          </a:p>
          <a:p>
            <a:r>
              <a:rPr lang="en-GB" sz="1400"/>
              <a:t>	newline: .</a:t>
            </a:r>
            <a:r>
              <a:rPr lang="en-GB" sz="1400" err="1"/>
              <a:t>asciiz</a:t>
            </a:r>
            <a:r>
              <a:rPr lang="en-GB" sz="1400"/>
              <a:t> "\n\n"</a:t>
            </a:r>
          </a:p>
          <a:p>
            <a:r>
              <a:rPr lang="en-GB" sz="1400"/>
              <a:t>	Message11: .</a:t>
            </a:r>
            <a:r>
              <a:rPr lang="en-GB" sz="1400" err="1"/>
              <a:t>asciiz</a:t>
            </a:r>
            <a:r>
              <a:rPr lang="en-GB" sz="1400"/>
              <a:t> "</a:t>
            </a:r>
            <a:r>
              <a:rPr lang="en-GB" sz="1400" err="1"/>
              <a:t>Dia</a:t>
            </a:r>
            <a:r>
              <a:rPr lang="en-GB" sz="1400"/>
              <a:t> chi o </a:t>
            </a:r>
            <a:r>
              <a:rPr lang="en-GB" sz="1400" err="1"/>
              <a:t>nho</a:t>
            </a:r>
            <a:r>
              <a:rPr lang="en-GB" sz="1400"/>
              <a:t> </a:t>
            </a:r>
            <a:r>
              <a:rPr lang="en-GB" sz="1400" err="1"/>
              <a:t>CharPtr</a:t>
            </a:r>
            <a:r>
              <a:rPr lang="en-GB" sz="1400"/>
              <a:t> da </a:t>
            </a:r>
            <a:r>
              <a:rPr lang="en-GB" sz="1400" err="1"/>
              <a:t>chuan</a:t>
            </a:r>
            <a:r>
              <a:rPr lang="en-GB" sz="1400"/>
              <a:t> </a:t>
            </a:r>
            <a:r>
              <a:rPr lang="en-GB" sz="1400" err="1"/>
              <a:t>hoa</a:t>
            </a:r>
            <a:r>
              <a:rPr lang="en-GB" sz="1400"/>
              <a:t> la: "</a:t>
            </a:r>
          </a:p>
          <a:p>
            <a:r>
              <a:rPr lang="en-GB" sz="1400"/>
              <a:t>	Message12: .</a:t>
            </a:r>
            <a:r>
              <a:rPr lang="en-GB" sz="1400" err="1"/>
              <a:t>asciiz</a:t>
            </a:r>
            <a:r>
              <a:rPr lang="en-GB" sz="1400"/>
              <a:t> "</a:t>
            </a:r>
            <a:r>
              <a:rPr lang="en-GB" sz="1400" err="1"/>
              <a:t>Dia</a:t>
            </a:r>
            <a:r>
              <a:rPr lang="en-GB" sz="1400"/>
              <a:t> chi o </a:t>
            </a:r>
            <a:r>
              <a:rPr lang="en-GB" sz="1400" err="1"/>
              <a:t>nho</a:t>
            </a:r>
            <a:r>
              <a:rPr lang="en-GB" sz="1400"/>
              <a:t> </a:t>
            </a:r>
            <a:r>
              <a:rPr lang="en-GB" sz="1400" err="1"/>
              <a:t>BytePtr</a:t>
            </a:r>
            <a:r>
              <a:rPr lang="en-GB" sz="1400"/>
              <a:t> da </a:t>
            </a:r>
            <a:r>
              <a:rPr lang="en-GB" sz="1400" err="1"/>
              <a:t>chuan</a:t>
            </a:r>
            <a:r>
              <a:rPr lang="en-GB" sz="1400"/>
              <a:t> </a:t>
            </a:r>
            <a:r>
              <a:rPr lang="en-GB" sz="1400" err="1"/>
              <a:t>hoa</a:t>
            </a:r>
            <a:r>
              <a:rPr lang="en-GB" sz="1400"/>
              <a:t> la: "</a:t>
            </a:r>
          </a:p>
          <a:p>
            <a:r>
              <a:rPr lang="en-GB" sz="1400"/>
              <a:t>	Message13: .</a:t>
            </a:r>
            <a:r>
              <a:rPr lang="en-GB" sz="1400" err="1"/>
              <a:t>asciiz</a:t>
            </a:r>
            <a:r>
              <a:rPr lang="en-GB" sz="1400"/>
              <a:t> "</a:t>
            </a:r>
            <a:r>
              <a:rPr lang="en-GB" sz="1400" err="1"/>
              <a:t>Dia</a:t>
            </a:r>
            <a:r>
              <a:rPr lang="en-GB" sz="1400"/>
              <a:t> chi o </a:t>
            </a:r>
            <a:r>
              <a:rPr lang="en-GB" sz="1400" err="1"/>
              <a:t>nho</a:t>
            </a:r>
            <a:r>
              <a:rPr lang="en-GB" sz="1400"/>
              <a:t> </a:t>
            </a:r>
            <a:r>
              <a:rPr lang="en-GB" sz="1400" err="1"/>
              <a:t>WordPtr</a:t>
            </a:r>
            <a:r>
              <a:rPr lang="en-GB" sz="1400"/>
              <a:t> da </a:t>
            </a:r>
            <a:r>
              <a:rPr lang="en-GB" sz="1400" err="1"/>
              <a:t>chuan</a:t>
            </a:r>
            <a:r>
              <a:rPr lang="en-GB" sz="1400"/>
              <a:t> </a:t>
            </a:r>
            <a:r>
              <a:rPr lang="en-GB" sz="1400" err="1"/>
              <a:t>hoa</a:t>
            </a:r>
            <a:r>
              <a:rPr lang="en-GB" sz="1400"/>
              <a:t> la: "</a:t>
            </a:r>
          </a:p>
          <a:p>
            <a:r>
              <a:rPr lang="en-GB" sz="1400"/>
              <a:t>	Message21: .</a:t>
            </a:r>
            <a:r>
              <a:rPr lang="en-GB" sz="1400" err="1"/>
              <a:t>asciiz</a:t>
            </a:r>
            <a:r>
              <a:rPr lang="en-GB" sz="1400"/>
              <a:t> " Gia tri </a:t>
            </a:r>
            <a:r>
              <a:rPr lang="en-GB" sz="1400" err="1"/>
              <a:t>cua</a:t>
            </a:r>
            <a:r>
              <a:rPr lang="en-GB" sz="1400"/>
              <a:t> con </a:t>
            </a:r>
            <a:r>
              <a:rPr lang="en-GB" sz="1400" err="1"/>
              <a:t>tro</a:t>
            </a:r>
            <a:r>
              <a:rPr lang="en-GB" sz="1400"/>
              <a:t> </a:t>
            </a:r>
            <a:r>
              <a:rPr lang="en-GB" sz="1400" err="1"/>
              <a:t>CharPtr</a:t>
            </a:r>
            <a:r>
              <a:rPr lang="en-GB" sz="1400"/>
              <a:t> la: "</a:t>
            </a:r>
          </a:p>
          <a:p>
            <a:r>
              <a:rPr lang="en-GB" sz="1400"/>
              <a:t>	Message22: .</a:t>
            </a:r>
            <a:r>
              <a:rPr lang="en-GB" sz="1400" err="1"/>
              <a:t>asciiz</a:t>
            </a:r>
            <a:r>
              <a:rPr lang="en-GB" sz="1400"/>
              <a:t> " Gia tri </a:t>
            </a:r>
            <a:r>
              <a:rPr lang="en-GB" sz="1400" err="1"/>
              <a:t>cua</a:t>
            </a:r>
            <a:r>
              <a:rPr lang="en-GB" sz="1400"/>
              <a:t> con </a:t>
            </a:r>
            <a:r>
              <a:rPr lang="en-GB" sz="1400" err="1"/>
              <a:t>tro</a:t>
            </a:r>
            <a:r>
              <a:rPr lang="en-GB" sz="1400"/>
              <a:t> </a:t>
            </a:r>
            <a:r>
              <a:rPr lang="en-GB" sz="1400" err="1"/>
              <a:t>BytePtr</a:t>
            </a:r>
            <a:r>
              <a:rPr lang="en-GB" sz="1400"/>
              <a:t> la: "</a:t>
            </a:r>
          </a:p>
          <a:p>
            <a:r>
              <a:rPr lang="en-GB" sz="1400"/>
              <a:t>	Message23: .</a:t>
            </a:r>
            <a:r>
              <a:rPr lang="en-GB" sz="1400" err="1"/>
              <a:t>asciiz</a:t>
            </a:r>
            <a:r>
              <a:rPr lang="en-GB" sz="1400"/>
              <a:t> " Gia tri </a:t>
            </a:r>
            <a:r>
              <a:rPr lang="en-GB" sz="1400" err="1"/>
              <a:t>cua</a:t>
            </a:r>
            <a:r>
              <a:rPr lang="en-GB" sz="1400"/>
              <a:t> con </a:t>
            </a:r>
            <a:r>
              <a:rPr lang="en-GB" sz="1400" err="1"/>
              <a:t>tro</a:t>
            </a:r>
            <a:r>
              <a:rPr lang="en-GB" sz="1400"/>
              <a:t> </a:t>
            </a:r>
            <a:r>
              <a:rPr lang="en-GB" sz="1400" err="1"/>
              <a:t>WordPtr</a:t>
            </a:r>
            <a:r>
              <a:rPr lang="en-GB" sz="1400"/>
              <a:t> la: "</a:t>
            </a:r>
          </a:p>
          <a:p>
            <a:r>
              <a:rPr lang="en-GB" sz="1400"/>
              <a:t>	Message31: .</a:t>
            </a:r>
            <a:r>
              <a:rPr lang="en-GB" sz="1400" err="1"/>
              <a:t>asciiz</a:t>
            </a:r>
            <a:r>
              <a:rPr lang="en-GB" sz="1400"/>
              <a:t> " </a:t>
            </a:r>
            <a:r>
              <a:rPr lang="en-GB" sz="1400" err="1"/>
              <a:t>Dia</a:t>
            </a:r>
            <a:r>
              <a:rPr lang="en-GB" sz="1400"/>
              <a:t> chi </a:t>
            </a:r>
            <a:r>
              <a:rPr lang="en-GB" sz="1400" err="1"/>
              <a:t>cua</a:t>
            </a:r>
            <a:r>
              <a:rPr lang="en-GB" sz="1400"/>
              <a:t> bien con </a:t>
            </a:r>
            <a:r>
              <a:rPr lang="en-GB" sz="1400" err="1"/>
              <a:t>tro</a:t>
            </a:r>
            <a:r>
              <a:rPr lang="en-GB" sz="1400"/>
              <a:t> la: "</a:t>
            </a:r>
          </a:p>
          <a:p>
            <a:r>
              <a:rPr lang="en-GB" sz="1400"/>
              <a:t>	Message32: .</a:t>
            </a:r>
            <a:r>
              <a:rPr lang="en-GB" sz="1400" err="1"/>
              <a:t>asciiz</a:t>
            </a:r>
            <a:r>
              <a:rPr lang="en-GB" sz="1400"/>
              <a:t> " </a:t>
            </a:r>
            <a:r>
              <a:rPr lang="en-GB" sz="1400" err="1"/>
              <a:t>Dia</a:t>
            </a:r>
            <a:r>
              <a:rPr lang="en-GB" sz="1400"/>
              <a:t> chi </a:t>
            </a:r>
            <a:r>
              <a:rPr lang="en-GB" sz="1400" err="1"/>
              <a:t>cua</a:t>
            </a:r>
            <a:r>
              <a:rPr lang="en-GB" sz="1400"/>
              <a:t> bien con </a:t>
            </a:r>
            <a:r>
              <a:rPr lang="en-GB" sz="1400" err="1"/>
              <a:t>tro</a:t>
            </a:r>
            <a:r>
              <a:rPr lang="en-GB" sz="1400"/>
              <a:t> la: "</a:t>
            </a:r>
          </a:p>
          <a:p>
            <a:r>
              <a:rPr lang="en-GB" sz="1400"/>
              <a:t>	Message33: .</a:t>
            </a:r>
            <a:r>
              <a:rPr lang="en-GB" sz="1400" err="1"/>
              <a:t>asciiz</a:t>
            </a:r>
            <a:r>
              <a:rPr lang="en-GB" sz="1400"/>
              <a:t> " </a:t>
            </a:r>
            <a:r>
              <a:rPr lang="en-GB" sz="1400" err="1"/>
              <a:t>Dia</a:t>
            </a:r>
            <a:r>
              <a:rPr lang="en-GB" sz="1400"/>
              <a:t> chi </a:t>
            </a:r>
            <a:r>
              <a:rPr lang="en-GB" sz="1400" err="1"/>
              <a:t>cua</a:t>
            </a:r>
            <a:r>
              <a:rPr lang="en-GB" sz="1400"/>
              <a:t> bien con </a:t>
            </a:r>
            <a:r>
              <a:rPr lang="en-GB" sz="1400" err="1"/>
              <a:t>tro</a:t>
            </a:r>
            <a:r>
              <a:rPr lang="en-GB" sz="1400"/>
              <a:t> la: "</a:t>
            </a:r>
          </a:p>
          <a:p>
            <a:r>
              <a:rPr lang="en-GB" sz="1400"/>
              <a:t>	Message4: .</a:t>
            </a:r>
            <a:r>
              <a:rPr lang="en-GB" sz="1400" err="1"/>
              <a:t>asciiz</a:t>
            </a:r>
            <a:r>
              <a:rPr lang="en-GB" sz="1400"/>
              <a:t> "Q4: </a:t>
            </a:r>
            <a:r>
              <a:rPr lang="en-GB" sz="1400" err="1"/>
              <a:t>Dia</a:t>
            </a:r>
            <a:r>
              <a:rPr lang="en-GB" sz="1400"/>
              <a:t> chi </a:t>
            </a:r>
            <a:r>
              <a:rPr lang="en-GB" sz="1400" err="1"/>
              <a:t>cua</a:t>
            </a:r>
            <a:r>
              <a:rPr lang="en-GB" sz="1400"/>
              <a:t> con </a:t>
            </a:r>
            <a:r>
              <a:rPr lang="en-GB" sz="1400" err="1"/>
              <a:t>tro</a:t>
            </a:r>
            <a:r>
              <a:rPr lang="en-GB" sz="1400"/>
              <a:t> </a:t>
            </a:r>
            <a:r>
              <a:rPr lang="en-GB" sz="1400" err="1"/>
              <a:t>va</a:t>
            </a:r>
            <a:r>
              <a:rPr lang="en-GB" sz="1400"/>
              <a:t> con </a:t>
            </a:r>
            <a:r>
              <a:rPr lang="en-GB" sz="1400" err="1"/>
              <a:t>tro</a:t>
            </a:r>
            <a:r>
              <a:rPr lang="en-GB" sz="1400"/>
              <a:t> copy la: "</a:t>
            </a:r>
          </a:p>
          <a:p>
            <a:r>
              <a:rPr lang="en-GB" sz="1400"/>
              <a:t>	Message5: .</a:t>
            </a:r>
            <a:r>
              <a:rPr lang="en-GB" sz="1400" err="1"/>
              <a:t>asciiz</a:t>
            </a:r>
            <a:r>
              <a:rPr lang="en-GB" sz="1400"/>
              <a:t> "Q5: Luong </a:t>
            </a:r>
            <a:r>
              <a:rPr lang="en-GB" sz="1400" err="1"/>
              <a:t>bo</a:t>
            </a:r>
            <a:r>
              <a:rPr lang="en-GB" sz="1400"/>
              <a:t> </a:t>
            </a:r>
            <a:r>
              <a:rPr lang="en-GB" sz="1400" err="1"/>
              <a:t>nho</a:t>
            </a:r>
            <a:r>
              <a:rPr lang="en-GB" sz="1400"/>
              <a:t> da cap phat la: "</a:t>
            </a:r>
          </a:p>
          <a:p>
            <a:r>
              <a:rPr lang="en-GB" sz="1400"/>
              <a:t>	Message6: .</a:t>
            </a:r>
            <a:r>
              <a:rPr lang="en-GB" sz="1400" err="1"/>
              <a:t>asciiz</a:t>
            </a:r>
            <a:r>
              <a:rPr lang="en-GB" sz="1400"/>
              <a:t> "Q6: Luong </a:t>
            </a:r>
            <a:r>
              <a:rPr lang="en-GB" sz="1400" err="1"/>
              <a:t>bo</a:t>
            </a:r>
            <a:r>
              <a:rPr lang="en-GB" sz="1400"/>
              <a:t> </a:t>
            </a:r>
            <a:r>
              <a:rPr lang="en-GB" sz="1400" err="1"/>
              <a:t>nho</a:t>
            </a:r>
            <a:r>
              <a:rPr lang="en-GB" sz="1400"/>
              <a:t> </a:t>
            </a:r>
            <a:r>
              <a:rPr lang="en-GB" sz="1400" err="1"/>
              <a:t>sau</a:t>
            </a:r>
            <a:r>
              <a:rPr lang="en-GB" sz="1400"/>
              <a:t> </a:t>
            </a:r>
            <a:r>
              <a:rPr lang="en-GB" sz="1400" err="1"/>
              <a:t>khi</a:t>
            </a:r>
            <a:r>
              <a:rPr lang="en-GB" sz="1400"/>
              <a:t> </a:t>
            </a:r>
            <a:r>
              <a:rPr lang="en-GB" sz="1400" err="1"/>
              <a:t>su</a:t>
            </a:r>
            <a:r>
              <a:rPr lang="en-GB" sz="1400"/>
              <a:t> dung malloc 2 (</a:t>
            </a:r>
            <a:r>
              <a:rPr lang="en-GB" sz="1400" err="1"/>
              <a:t>thuc</a:t>
            </a:r>
            <a:r>
              <a:rPr lang="en-GB" sz="1400"/>
              <a:t> dung vs </a:t>
            </a:r>
            <a:r>
              <a:rPr lang="en-GB" sz="1400" err="1"/>
              <a:t>chuan</a:t>
            </a:r>
            <a:r>
              <a:rPr lang="en-GB" sz="1400"/>
              <a:t> </a:t>
            </a:r>
            <a:r>
              <a:rPr lang="en-GB" sz="1400" err="1"/>
              <a:t>hoa</a:t>
            </a:r>
            <a:r>
              <a:rPr lang="en-GB" sz="1400"/>
              <a:t>): "</a:t>
            </a:r>
          </a:p>
          <a:p>
            <a:r>
              <a:rPr lang="en-GB" sz="1400"/>
              <a:t>	Message71: .</a:t>
            </a:r>
            <a:r>
              <a:rPr lang="en-GB" sz="1400" err="1"/>
              <a:t>asciiz</a:t>
            </a:r>
            <a:r>
              <a:rPr lang="en-GB" sz="1400"/>
              <a:t> "Q7.1: </a:t>
            </a:r>
            <a:r>
              <a:rPr lang="en-GB" sz="1400" err="1"/>
              <a:t>SetArray</a:t>
            </a:r>
            <a:r>
              <a:rPr lang="en-GB" sz="1400"/>
              <a:t>[3][3], Set </a:t>
            </a:r>
            <a:r>
              <a:rPr lang="en-GB" sz="1400" err="1"/>
              <a:t>gia</a:t>
            </a:r>
            <a:r>
              <a:rPr lang="en-GB" sz="1400"/>
              <a:t> tri 1007 </a:t>
            </a:r>
            <a:r>
              <a:rPr lang="en-GB" sz="1400" err="1"/>
              <a:t>cho</a:t>
            </a:r>
            <a:r>
              <a:rPr lang="en-GB" sz="1400"/>
              <a:t> phan </a:t>
            </a:r>
            <a:r>
              <a:rPr lang="en-GB" sz="1400" err="1"/>
              <a:t>tu</a:t>
            </a:r>
            <a:r>
              <a:rPr lang="en-GB" sz="1400"/>
              <a:t> vi tri [3][3] </a:t>
            </a:r>
            <a:r>
              <a:rPr lang="en-GB" sz="1400" err="1"/>
              <a:t>cua</a:t>
            </a:r>
            <a:r>
              <a:rPr lang="en-GB" sz="1400"/>
              <a:t> mang co </a:t>
            </a:r>
            <a:r>
              <a:rPr lang="en-GB" sz="1400" err="1"/>
              <a:t>dia</a:t>
            </a:r>
            <a:r>
              <a:rPr lang="en-GB" sz="1400"/>
              <a:t> chi la: "</a:t>
            </a:r>
          </a:p>
          <a:p>
            <a:r>
              <a:rPr lang="en-GB" sz="1400"/>
              <a:t>	Message72: .</a:t>
            </a:r>
            <a:r>
              <a:rPr lang="en-GB" sz="1400" err="1"/>
              <a:t>asciiz</a:t>
            </a:r>
            <a:r>
              <a:rPr lang="en-GB" sz="1400"/>
              <a:t> "Q7.2: </a:t>
            </a:r>
            <a:r>
              <a:rPr lang="en-GB" sz="1400" err="1"/>
              <a:t>GetArray</a:t>
            </a:r>
            <a:r>
              <a:rPr lang="en-GB" sz="1400"/>
              <a:t>[3][3], Lay </a:t>
            </a:r>
            <a:r>
              <a:rPr lang="en-GB" sz="1400" err="1"/>
              <a:t>gia</a:t>
            </a:r>
            <a:r>
              <a:rPr lang="en-GB" sz="1400"/>
              <a:t> tri phan </a:t>
            </a:r>
            <a:r>
              <a:rPr lang="en-GB" sz="1400" err="1"/>
              <a:t>tu</a:t>
            </a:r>
            <a:r>
              <a:rPr lang="en-GB" sz="1400"/>
              <a:t> vi tri [3][3] </a:t>
            </a:r>
            <a:r>
              <a:rPr lang="en-GB" sz="1400" err="1"/>
              <a:t>cua</a:t>
            </a:r>
            <a:r>
              <a:rPr lang="en-GB" sz="1400"/>
              <a:t> mang: "</a:t>
            </a:r>
          </a:p>
          <a:p>
            <a:r>
              <a:rPr lang="en-GB" sz="1400"/>
              <a:t>	</a:t>
            </a:r>
            <a:r>
              <a:rPr lang="en-GB" sz="1400" err="1"/>
              <a:t>exitMess</a:t>
            </a:r>
            <a:r>
              <a:rPr lang="en-GB" sz="1400"/>
              <a:t>: .</a:t>
            </a:r>
            <a:r>
              <a:rPr lang="en-GB" sz="1400" err="1"/>
              <a:t>asciiz</a:t>
            </a:r>
            <a:r>
              <a:rPr lang="en-GB" sz="1400"/>
              <a:t> "The index is out of range”</a:t>
            </a:r>
          </a:p>
          <a:p>
            <a:r>
              <a:rPr lang="en-GB" sz="1400"/>
              <a:t>                   </a:t>
            </a:r>
            <a:r>
              <a:rPr lang="en-GB" sz="1400" err="1"/>
              <a:t>endmess</a:t>
            </a:r>
            <a:r>
              <a:rPr lang="en-GB" sz="1400"/>
              <a:t>: .</a:t>
            </a:r>
            <a:r>
              <a:rPr lang="en-GB" sz="1400" err="1"/>
              <a:t>asciiz</a:t>
            </a:r>
            <a:r>
              <a:rPr lang="en-GB" sz="1400"/>
              <a:t> "end program "</a:t>
            </a:r>
          </a:p>
        </p:txBody>
      </p:sp>
    </p:spTree>
    <p:extLst>
      <p:ext uri="{BB962C8B-B14F-4D97-AF65-F5344CB8AC3E}">
        <p14:creationId xmlns:p14="http://schemas.microsoft.com/office/powerpoint/2010/main" val="3144264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60AA6-7EC2-7CE4-FBB2-787603201C68}"/>
              </a:ext>
            </a:extLst>
          </p:cNvPr>
          <p:cNvSpPr>
            <a:spLocks noGrp="1"/>
          </p:cNvSpPr>
          <p:nvPr>
            <p:ph type="title"/>
          </p:nvPr>
        </p:nvSpPr>
        <p:spPr>
          <a:xfrm>
            <a:off x="1963815" y="-18783"/>
            <a:ext cx="6447155" cy="538609"/>
          </a:xfrm>
        </p:spPr>
        <p:txBody>
          <a:bodyPr/>
          <a:lstStyle/>
          <a:p>
            <a:pPr algn="ctr"/>
            <a:r>
              <a:rPr lang="en-GB" err="1"/>
              <a:t>Ví</a:t>
            </a:r>
            <a:r>
              <a:rPr lang="en-GB"/>
              <a:t> </a:t>
            </a:r>
            <a:r>
              <a:rPr lang="en-GB" err="1"/>
              <a:t>dụ</a:t>
            </a:r>
            <a:r>
              <a:rPr lang="en-GB"/>
              <a:t> </a:t>
            </a:r>
            <a:r>
              <a:rPr lang="en-GB" err="1"/>
              <a:t>minh</a:t>
            </a:r>
            <a:r>
              <a:rPr lang="en-GB"/>
              <a:t> </a:t>
            </a:r>
            <a:r>
              <a:rPr lang="en-GB" err="1"/>
              <a:t>hoạ</a:t>
            </a:r>
            <a:r>
              <a:rPr lang="en-GB"/>
              <a:t> </a:t>
            </a:r>
            <a:r>
              <a:rPr lang="en-GB" err="1"/>
              <a:t>sử</a:t>
            </a:r>
            <a:r>
              <a:rPr lang="en-GB"/>
              <a:t> dung </a:t>
            </a:r>
            <a:r>
              <a:rPr lang="en-GB" err="1"/>
              <a:t>hàm</a:t>
            </a:r>
            <a:endParaRPr lang="en-GB"/>
          </a:p>
        </p:txBody>
      </p:sp>
      <p:sp>
        <p:nvSpPr>
          <p:cNvPr id="9" name="TextBox 8">
            <a:extLst>
              <a:ext uri="{FF2B5EF4-FFF2-40B4-BE49-F238E27FC236}">
                <a16:creationId xmlns:a16="http://schemas.microsoft.com/office/drawing/2014/main" id="{FB7A0185-172A-918D-5394-9ABDB336326B}"/>
              </a:ext>
            </a:extLst>
          </p:cNvPr>
          <p:cNvSpPr txBox="1"/>
          <p:nvPr/>
        </p:nvSpPr>
        <p:spPr>
          <a:xfrm>
            <a:off x="468988" y="1677158"/>
            <a:ext cx="5351172" cy="4401205"/>
          </a:xfrm>
          <a:prstGeom prst="rect">
            <a:avLst/>
          </a:prstGeom>
          <a:noFill/>
        </p:spPr>
        <p:txBody>
          <a:bodyPr wrap="square">
            <a:spAutoFit/>
          </a:bodyPr>
          <a:lstStyle/>
          <a:p>
            <a:r>
              <a:rPr lang="en-GB" sz="1400">
                <a:latin typeface="Times New Roman" panose="02020603050405020304" pitchFamily="18" charset="0"/>
                <a:cs typeface="Times New Roman" panose="02020603050405020304" pitchFamily="18" charset="0"/>
              </a:rPr>
              <a:t># Cap phat </a:t>
            </a:r>
            <a:r>
              <a:rPr lang="en-GB" sz="1400" err="1">
                <a:latin typeface="Times New Roman" panose="02020603050405020304" pitchFamily="18" charset="0"/>
                <a:cs typeface="Times New Roman" panose="02020603050405020304" pitchFamily="18" charset="0"/>
              </a:rPr>
              <a:t>cho</a:t>
            </a:r>
            <a:r>
              <a:rPr lang="en-GB" sz="1400">
                <a:latin typeface="Times New Roman" panose="02020603050405020304" pitchFamily="18" charset="0"/>
                <a:cs typeface="Times New Roman" panose="02020603050405020304" pitchFamily="18" charset="0"/>
              </a:rPr>
              <a:t> bien con </a:t>
            </a:r>
            <a:r>
              <a:rPr lang="en-GB" sz="1400" err="1">
                <a:latin typeface="Times New Roman" panose="02020603050405020304" pitchFamily="18" charset="0"/>
                <a:cs typeface="Times New Roman" panose="02020603050405020304" pitchFamily="18" charset="0"/>
              </a:rPr>
              <a:t>tro</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gom</a:t>
            </a:r>
            <a:r>
              <a:rPr lang="en-GB" sz="1400">
                <a:latin typeface="Times New Roman" panose="02020603050405020304" pitchFamily="18" charset="0"/>
                <a:cs typeface="Times New Roman" panose="02020603050405020304" pitchFamily="18" charset="0"/>
              </a:rPr>
              <a:t> 3 phan </a:t>
            </a:r>
            <a:r>
              <a:rPr lang="en-GB" sz="1400" err="1">
                <a:latin typeface="Times New Roman" panose="02020603050405020304" pitchFamily="18" charset="0"/>
                <a:cs typeface="Times New Roman" panose="02020603050405020304" pitchFamily="18" charset="0"/>
              </a:rPr>
              <a:t>tu</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moi</a:t>
            </a:r>
            <a:r>
              <a:rPr lang="en-GB" sz="1400">
                <a:latin typeface="Times New Roman" panose="02020603050405020304" pitchFamily="18" charset="0"/>
                <a:cs typeface="Times New Roman" panose="02020603050405020304" pitchFamily="18" charset="0"/>
              </a:rPr>
              <a:t> phan </a:t>
            </a:r>
            <a:r>
              <a:rPr lang="en-GB" sz="1400" err="1">
                <a:latin typeface="Times New Roman" panose="02020603050405020304" pitchFamily="18" charset="0"/>
                <a:cs typeface="Times New Roman" panose="02020603050405020304" pitchFamily="18" charset="0"/>
              </a:rPr>
              <a:t>tu</a:t>
            </a:r>
            <a:r>
              <a:rPr lang="en-GB" sz="1400">
                <a:latin typeface="Times New Roman" panose="02020603050405020304" pitchFamily="18" charset="0"/>
                <a:cs typeface="Times New Roman" panose="02020603050405020304" pitchFamily="18" charset="0"/>
              </a:rPr>
              <a:t> 1 byte</a:t>
            </a:r>
          </a:p>
          <a:p>
            <a:r>
              <a:rPr lang="en-GB" sz="1400">
                <a:latin typeface="Times New Roman" panose="02020603050405020304" pitchFamily="18" charset="0"/>
                <a:cs typeface="Times New Roman" panose="02020603050405020304" pitchFamily="18" charset="0"/>
              </a:rPr>
              <a:t>	#---------------------------------------</a:t>
            </a:r>
          </a:p>
          <a:p>
            <a:r>
              <a:rPr lang="en-GB" sz="1400">
                <a:latin typeface="Times New Roman" panose="02020603050405020304" pitchFamily="18" charset="0"/>
                <a:cs typeface="Times New Roman" panose="02020603050405020304" pitchFamily="18" charset="0"/>
              </a:rPr>
              <a:t>	la $a0, </a:t>
            </a:r>
            <a:r>
              <a:rPr lang="en-GB" sz="1400" err="1">
                <a:latin typeface="Times New Roman" panose="02020603050405020304" pitchFamily="18" charset="0"/>
                <a:cs typeface="Times New Roman" panose="02020603050405020304" pitchFamily="18" charset="0"/>
              </a:rPr>
              <a:t>CharPtr</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addi</a:t>
            </a:r>
            <a:r>
              <a:rPr lang="en-GB" sz="1400">
                <a:latin typeface="Times New Roman" panose="02020603050405020304" pitchFamily="18" charset="0"/>
                <a:cs typeface="Times New Roman" panose="02020603050405020304" pitchFamily="18" charset="0"/>
              </a:rPr>
              <a:t> $a1, $zero, 3</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addi</a:t>
            </a:r>
            <a:r>
              <a:rPr lang="en-GB" sz="1400">
                <a:latin typeface="Times New Roman" panose="02020603050405020304" pitchFamily="18" charset="0"/>
                <a:cs typeface="Times New Roman" panose="02020603050405020304" pitchFamily="18" charset="0"/>
              </a:rPr>
              <a:t> $a2, $zero, 1</a:t>
            </a:r>
          </a:p>
          <a:p>
            <a:r>
              <a:rPr lang="en-GB" sz="1400">
                <a:latin typeface="Times New Roman" panose="02020603050405020304" pitchFamily="18" charset="0"/>
                <a:cs typeface="Times New Roman" panose="02020603050405020304" pitchFamily="18" charset="0"/>
              </a:rPr>
              <a:t>	li $v0, 4</a:t>
            </a:r>
          </a:p>
          <a:p>
            <a:r>
              <a:rPr lang="en-GB" sz="1400">
                <a:latin typeface="Times New Roman" panose="02020603050405020304" pitchFamily="18" charset="0"/>
                <a:cs typeface="Times New Roman" panose="02020603050405020304" pitchFamily="18" charset="0"/>
              </a:rPr>
              <a:t>	la $a0, Message11</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syscall</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jal</a:t>
            </a:r>
            <a:r>
              <a:rPr lang="en-GB" sz="1400">
                <a:latin typeface="Times New Roman" panose="02020603050405020304" pitchFamily="18" charset="0"/>
                <a:cs typeface="Times New Roman" panose="02020603050405020304" pitchFamily="18" charset="0"/>
              </a:rPr>
              <a:t> malloc</a:t>
            </a:r>
          </a:p>
          <a:p>
            <a:r>
              <a:rPr lang="en-GB" sz="1400">
                <a:latin typeface="Times New Roman" panose="02020603050405020304" pitchFamily="18" charset="0"/>
                <a:cs typeface="Times New Roman" panose="02020603050405020304" pitchFamily="18" charset="0"/>
              </a:rPr>
              <a:t>	#---------------------------------------</a:t>
            </a:r>
          </a:p>
          <a:p>
            <a:r>
              <a:rPr lang="en-GB" sz="1400">
                <a:latin typeface="Times New Roman" panose="02020603050405020304" pitchFamily="18" charset="0"/>
                <a:cs typeface="Times New Roman" panose="02020603050405020304" pitchFamily="18" charset="0"/>
              </a:rPr>
              <a:t>	li $v0, 4</a:t>
            </a:r>
          </a:p>
          <a:p>
            <a:r>
              <a:rPr lang="en-GB" sz="1400">
                <a:latin typeface="Times New Roman" panose="02020603050405020304" pitchFamily="18" charset="0"/>
                <a:cs typeface="Times New Roman" panose="02020603050405020304" pitchFamily="18" charset="0"/>
              </a:rPr>
              <a:t>	la $a0, Message21</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syscall</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p>
          <a:p>
            <a:r>
              <a:rPr lang="en-GB" sz="1400">
                <a:latin typeface="Times New Roman" panose="02020603050405020304" pitchFamily="18" charset="0"/>
                <a:cs typeface="Times New Roman" panose="02020603050405020304" pitchFamily="18" charset="0"/>
              </a:rPr>
              <a:t>	la $a0, </a:t>
            </a:r>
            <a:r>
              <a:rPr lang="en-GB" sz="1400" err="1">
                <a:latin typeface="Times New Roman" panose="02020603050405020304" pitchFamily="18" charset="0"/>
                <a:cs typeface="Times New Roman" panose="02020603050405020304" pitchFamily="18" charset="0"/>
              </a:rPr>
              <a:t>CharPtr</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jal</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getValue</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add $a0, $v0, $zero</a:t>
            </a:r>
          </a:p>
          <a:p>
            <a:r>
              <a:rPr lang="en-GB" sz="1400">
                <a:latin typeface="Times New Roman" panose="02020603050405020304" pitchFamily="18" charset="0"/>
                <a:cs typeface="Times New Roman" panose="02020603050405020304" pitchFamily="18" charset="0"/>
              </a:rPr>
              <a:t>	li $v0, 1</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syscall</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p>
        </p:txBody>
      </p:sp>
      <p:sp>
        <p:nvSpPr>
          <p:cNvPr id="11" name="TextBox 10">
            <a:extLst>
              <a:ext uri="{FF2B5EF4-FFF2-40B4-BE49-F238E27FC236}">
                <a16:creationId xmlns:a16="http://schemas.microsoft.com/office/drawing/2014/main" id="{D3415FB5-4F69-94B4-3B42-0101A0053F47}"/>
              </a:ext>
            </a:extLst>
          </p:cNvPr>
          <p:cNvSpPr txBox="1"/>
          <p:nvPr/>
        </p:nvSpPr>
        <p:spPr>
          <a:xfrm>
            <a:off x="4847295" y="1834091"/>
            <a:ext cx="5351172" cy="3108543"/>
          </a:xfrm>
          <a:prstGeom prst="rect">
            <a:avLst/>
          </a:prstGeom>
          <a:noFill/>
        </p:spPr>
        <p:txBody>
          <a:bodyPr wrap="square">
            <a:spAutoFit/>
          </a:bodyPr>
          <a:lstStyle/>
          <a:p>
            <a:r>
              <a:rPr lang="en-GB" sz="1400">
                <a:latin typeface="Times New Roman" panose="02020603050405020304" pitchFamily="18" charset="0"/>
                <a:cs typeface="Times New Roman" panose="02020603050405020304" pitchFamily="18" charset="0"/>
              </a:rPr>
              <a:t>                    li $v0, 4</a:t>
            </a:r>
          </a:p>
          <a:p>
            <a:r>
              <a:rPr lang="en-GB" sz="1400">
                <a:latin typeface="Times New Roman" panose="02020603050405020304" pitchFamily="18" charset="0"/>
                <a:cs typeface="Times New Roman" panose="02020603050405020304" pitchFamily="18" charset="0"/>
              </a:rPr>
              <a:t>	la $a0, newline</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syscall</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li $v0, 4</a:t>
            </a:r>
          </a:p>
          <a:p>
            <a:r>
              <a:rPr lang="en-GB" sz="1400">
                <a:latin typeface="Times New Roman" panose="02020603050405020304" pitchFamily="18" charset="0"/>
                <a:cs typeface="Times New Roman" panose="02020603050405020304" pitchFamily="18" charset="0"/>
              </a:rPr>
              <a:t>	la $a0, Message31</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syscall</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la $a0, </a:t>
            </a:r>
            <a:r>
              <a:rPr lang="en-GB" sz="1400" err="1">
                <a:latin typeface="Times New Roman" panose="02020603050405020304" pitchFamily="18" charset="0"/>
                <a:cs typeface="Times New Roman" panose="02020603050405020304" pitchFamily="18" charset="0"/>
              </a:rPr>
              <a:t>CharPtr</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jal</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getAddress</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add $a0, $v0, $zero</a:t>
            </a:r>
          </a:p>
          <a:p>
            <a:r>
              <a:rPr lang="en-GB" sz="1400">
                <a:latin typeface="Times New Roman" panose="02020603050405020304" pitchFamily="18" charset="0"/>
                <a:cs typeface="Times New Roman" panose="02020603050405020304" pitchFamily="18" charset="0"/>
              </a:rPr>
              <a:t>	li $v0, 34</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syscall</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li $v0, 4</a:t>
            </a:r>
          </a:p>
          <a:p>
            <a:r>
              <a:rPr lang="en-GB" sz="1400">
                <a:latin typeface="Times New Roman" panose="02020603050405020304" pitchFamily="18" charset="0"/>
                <a:cs typeface="Times New Roman" panose="02020603050405020304" pitchFamily="18" charset="0"/>
              </a:rPr>
              <a:t>	la $a0, newline</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syscall</a:t>
            </a:r>
            <a:endParaRPr lang="en-GB" sz="1400"/>
          </a:p>
        </p:txBody>
      </p:sp>
      <p:sp>
        <p:nvSpPr>
          <p:cNvPr id="13" name="TextBox 12">
            <a:extLst>
              <a:ext uri="{FF2B5EF4-FFF2-40B4-BE49-F238E27FC236}">
                <a16:creationId xmlns:a16="http://schemas.microsoft.com/office/drawing/2014/main" id="{9E4A3903-D02C-EFDA-3907-B0E58991769C}"/>
              </a:ext>
            </a:extLst>
          </p:cNvPr>
          <p:cNvSpPr txBox="1"/>
          <p:nvPr/>
        </p:nvSpPr>
        <p:spPr>
          <a:xfrm>
            <a:off x="468988" y="1022775"/>
            <a:ext cx="9436807" cy="461665"/>
          </a:xfrm>
          <a:prstGeom prst="rect">
            <a:avLst/>
          </a:prstGeom>
          <a:noFill/>
        </p:spPr>
        <p:txBody>
          <a:bodyPr wrap="square">
            <a:spAutoFit/>
          </a:bodyPr>
          <a:lstStyle/>
          <a:p>
            <a:r>
              <a:rPr lang="en-GB" sz="2400" b="1" err="1">
                <a:latin typeface="Times New Roman" panose="02020603050405020304" pitchFamily="18" charset="0"/>
                <a:cs typeface="Times New Roman" panose="02020603050405020304" pitchFamily="18" charset="0"/>
              </a:rPr>
              <a:t>Cấp</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phát</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cho</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biến</a:t>
            </a:r>
            <a:r>
              <a:rPr lang="en-GB" sz="2400" b="1">
                <a:latin typeface="Times New Roman" panose="02020603050405020304" pitchFamily="18" charset="0"/>
                <a:cs typeface="Times New Roman" panose="02020603050405020304" pitchFamily="18" charset="0"/>
              </a:rPr>
              <a:t> con </a:t>
            </a:r>
            <a:r>
              <a:rPr lang="en-GB" sz="2400" b="1" err="1">
                <a:latin typeface="Times New Roman" panose="02020603050405020304" pitchFamily="18" charset="0"/>
                <a:cs typeface="Times New Roman" panose="02020603050405020304" pitchFamily="18" charset="0"/>
              </a:rPr>
              <a:t>trỏ</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và</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đưa</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ra</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giá</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trị</a:t>
            </a:r>
            <a:r>
              <a:rPr lang="en-GB" sz="2400" b="1">
                <a:latin typeface="Times New Roman" panose="02020603050405020304" pitchFamily="18" charset="0"/>
                <a:cs typeface="Times New Roman" panose="02020603050405020304" pitchFamily="18" charset="0"/>
              </a:rPr>
              <a:t> , </a:t>
            </a:r>
            <a:r>
              <a:rPr lang="en-GB" sz="2400" b="1" err="1">
                <a:latin typeface="Times New Roman" panose="02020603050405020304" pitchFamily="18" charset="0"/>
                <a:cs typeface="Times New Roman" panose="02020603050405020304" pitchFamily="18" charset="0"/>
              </a:rPr>
              <a:t>địa</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chỉ</a:t>
            </a:r>
            <a:r>
              <a:rPr lang="en-GB" sz="2400" b="1">
                <a:latin typeface="Times New Roman" panose="02020603050405020304" pitchFamily="18" charset="0"/>
                <a:cs typeface="Times New Roman" panose="02020603050405020304" pitchFamily="18" charset="0"/>
              </a:rPr>
              <a:t> con </a:t>
            </a:r>
            <a:r>
              <a:rPr lang="en-GB" sz="2400" b="1" err="1">
                <a:latin typeface="Times New Roman" panose="02020603050405020304" pitchFamily="18" charset="0"/>
                <a:cs typeface="Times New Roman" panose="02020603050405020304" pitchFamily="18" charset="0"/>
              </a:rPr>
              <a:t>trỏ</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charptr</a:t>
            </a:r>
            <a:endParaRPr lang="en-GB" sz="2400" b="1"/>
          </a:p>
        </p:txBody>
      </p:sp>
    </p:spTree>
    <p:extLst>
      <p:ext uri="{BB962C8B-B14F-4D97-AF65-F5344CB8AC3E}">
        <p14:creationId xmlns:p14="http://schemas.microsoft.com/office/powerpoint/2010/main" val="2305243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60AA6-7EC2-7CE4-FBB2-787603201C68}"/>
              </a:ext>
            </a:extLst>
          </p:cNvPr>
          <p:cNvSpPr>
            <a:spLocks noGrp="1"/>
          </p:cNvSpPr>
          <p:nvPr>
            <p:ph type="title"/>
          </p:nvPr>
        </p:nvSpPr>
        <p:spPr>
          <a:xfrm>
            <a:off x="1963815" y="-18783"/>
            <a:ext cx="6447155" cy="538609"/>
          </a:xfrm>
        </p:spPr>
        <p:txBody>
          <a:bodyPr/>
          <a:lstStyle/>
          <a:p>
            <a:pPr algn="ctr"/>
            <a:r>
              <a:rPr lang="en-GB" err="1"/>
              <a:t>Ví</a:t>
            </a:r>
            <a:r>
              <a:rPr lang="en-GB"/>
              <a:t> </a:t>
            </a:r>
            <a:r>
              <a:rPr lang="en-GB" err="1"/>
              <a:t>dụ</a:t>
            </a:r>
            <a:r>
              <a:rPr lang="en-GB"/>
              <a:t> </a:t>
            </a:r>
            <a:r>
              <a:rPr lang="en-GB" err="1"/>
              <a:t>minh</a:t>
            </a:r>
            <a:r>
              <a:rPr lang="en-GB"/>
              <a:t> </a:t>
            </a:r>
            <a:r>
              <a:rPr lang="en-GB" err="1"/>
              <a:t>hoạ</a:t>
            </a:r>
            <a:r>
              <a:rPr lang="en-GB"/>
              <a:t> </a:t>
            </a:r>
            <a:r>
              <a:rPr lang="en-GB" err="1"/>
              <a:t>sử</a:t>
            </a:r>
            <a:r>
              <a:rPr lang="en-GB"/>
              <a:t> dung </a:t>
            </a:r>
            <a:r>
              <a:rPr lang="en-GB" err="1"/>
              <a:t>hàm</a:t>
            </a:r>
            <a:endParaRPr lang="en-GB"/>
          </a:p>
        </p:txBody>
      </p:sp>
      <p:sp>
        <p:nvSpPr>
          <p:cNvPr id="13" name="TextBox 12">
            <a:extLst>
              <a:ext uri="{FF2B5EF4-FFF2-40B4-BE49-F238E27FC236}">
                <a16:creationId xmlns:a16="http://schemas.microsoft.com/office/drawing/2014/main" id="{9E4A3903-D02C-EFDA-3907-B0E58991769C}"/>
              </a:ext>
            </a:extLst>
          </p:cNvPr>
          <p:cNvSpPr txBox="1"/>
          <p:nvPr/>
        </p:nvSpPr>
        <p:spPr>
          <a:xfrm>
            <a:off x="468988" y="1022775"/>
            <a:ext cx="9436807" cy="461665"/>
          </a:xfrm>
          <a:prstGeom prst="rect">
            <a:avLst/>
          </a:prstGeom>
          <a:noFill/>
        </p:spPr>
        <p:txBody>
          <a:bodyPr wrap="square">
            <a:spAutoFit/>
          </a:bodyPr>
          <a:lstStyle/>
          <a:p>
            <a:r>
              <a:rPr lang="en-GB" sz="2400" b="1" err="1">
                <a:latin typeface="Times New Roman" panose="02020603050405020304" pitchFamily="18" charset="0"/>
                <a:cs typeface="Times New Roman" panose="02020603050405020304" pitchFamily="18" charset="0"/>
              </a:rPr>
              <a:t>Cấp</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phát</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cho</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biến</a:t>
            </a:r>
            <a:r>
              <a:rPr lang="en-GB" sz="2400" b="1">
                <a:latin typeface="Times New Roman" panose="02020603050405020304" pitchFamily="18" charset="0"/>
                <a:cs typeface="Times New Roman" panose="02020603050405020304" pitchFamily="18" charset="0"/>
              </a:rPr>
              <a:t> con </a:t>
            </a:r>
            <a:r>
              <a:rPr lang="en-GB" sz="2400" b="1" err="1">
                <a:latin typeface="Times New Roman" panose="02020603050405020304" pitchFamily="18" charset="0"/>
                <a:cs typeface="Times New Roman" panose="02020603050405020304" pitchFamily="18" charset="0"/>
              </a:rPr>
              <a:t>trỏ</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và</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đưa</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ra</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giá</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trị</a:t>
            </a:r>
            <a:r>
              <a:rPr lang="en-GB" sz="2400" b="1">
                <a:latin typeface="Times New Roman" panose="02020603050405020304" pitchFamily="18" charset="0"/>
                <a:cs typeface="Times New Roman" panose="02020603050405020304" pitchFamily="18" charset="0"/>
              </a:rPr>
              <a:t> , </a:t>
            </a:r>
            <a:r>
              <a:rPr lang="en-GB" sz="2400" b="1" err="1">
                <a:latin typeface="Times New Roman" panose="02020603050405020304" pitchFamily="18" charset="0"/>
                <a:cs typeface="Times New Roman" panose="02020603050405020304" pitchFamily="18" charset="0"/>
              </a:rPr>
              <a:t>địa</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chỉ</a:t>
            </a:r>
            <a:r>
              <a:rPr lang="en-GB" sz="2400" b="1">
                <a:latin typeface="Times New Roman" panose="02020603050405020304" pitchFamily="18" charset="0"/>
                <a:cs typeface="Times New Roman" panose="02020603050405020304" pitchFamily="18" charset="0"/>
              </a:rPr>
              <a:t> con </a:t>
            </a:r>
            <a:r>
              <a:rPr lang="en-GB" sz="2400" b="1" err="1">
                <a:latin typeface="Times New Roman" panose="02020603050405020304" pitchFamily="18" charset="0"/>
                <a:cs typeface="Times New Roman" panose="02020603050405020304" pitchFamily="18" charset="0"/>
              </a:rPr>
              <a:t>trỏ</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byteptr</a:t>
            </a:r>
            <a:endParaRPr lang="en-GB" sz="2400" b="1"/>
          </a:p>
        </p:txBody>
      </p:sp>
      <p:sp>
        <p:nvSpPr>
          <p:cNvPr id="8" name="TextBox 7">
            <a:extLst>
              <a:ext uri="{FF2B5EF4-FFF2-40B4-BE49-F238E27FC236}">
                <a16:creationId xmlns:a16="http://schemas.microsoft.com/office/drawing/2014/main" id="{CBC51275-D46B-147C-C359-C5859A298E92}"/>
              </a:ext>
            </a:extLst>
          </p:cNvPr>
          <p:cNvSpPr txBox="1"/>
          <p:nvPr/>
        </p:nvSpPr>
        <p:spPr>
          <a:xfrm>
            <a:off x="468988" y="1614462"/>
            <a:ext cx="5351172" cy="4832092"/>
          </a:xfrm>
          <a:prstGeom prst="rect">
            <a:avLst/>
          </a:prstGeom>
          <a:noFill/>
        </p:spPr>
        <p:txBody>
          <a:bodyPr wrap="square">
            <a:spAutoFit/>
          </a:bodyPr>
          <a:lstStyle/>
          <a:p>
            <a:r>
              <a:rPr lang="en-GB" sz="1400">
                <a:latin typeface="Times New Roman" panose="02020603050405020304" pitchFamily="18" charset="0"/>
                <a:cs typeface="Times New Roman" panose="02020603050405020304" pitchFamily="18" charset="0"/>
              </a:rPr>
              <a:t># Cap phat </a:t>
            </a:r>
            <a:r>
              <a:rPr lang="en-GB" sz="1400" err="1">
                <a:latin typeface="Times New Roman" panose="02020603050405020304" pitchFamily="18" charset="0"/>
                <a:cs typeface="Times New Roman" panose="02020603050405020304" pitchFamily="18" charset="0"/>
              </a:rPr>
              <a:t>cho</a:t>
            </a:r>
            <a:r>
              <a:rPr lang="en-GB" sz="1400">
                <a:latin typeface="Times New Roman" panose="02020603050405020304" pitchFamily="18" charset="0"/>
                <a:cs typeface="Times New Roman" panose="02020603050405020304" pitchFamily="18" charset="0"/>
              </a:rPr>
              <a:t> bien con </a:t>
            </a:r>
            <a:r>
              <a:rPr lang="en-GB" sz="1400" err="1">
                <a:latin typeface="Times New Roman" panose="02020603050405020304" pitchFamily="18" charset="0"/>
                <a:cs typeface="Times New Roman" panose="02020603050405020304" pitchFamily="18" charset="0"/>
              </a:rPr>
              <a:t>tro</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gom</a:t>
            </a:r>
            <a:r>
              <a:rPr lang="en-GB" sz="1400">
                <a:latin typeface="Times New Roman" panose="02020603050405020304" pitchFamily="18" charset="0"/>
                <a:cs typeface="Times New Roman" panose="02020603050405020304" pitchFamily="18" charset="0"/>
              </a:rPr>
              <a:t> 6 phan </a:t>
            </a:r>
            <a:r>
              <a:rPr lang="en-GB" sz="1400" err="1">
                <a:latin typeface="Times New Roman" panose="02020603050405020304" pitchFamily="18" charset="0"/>
                <a:cs typeface="Times New Roman" panose="02020603050405020304" pitchFamily="18" charset="0"/>
              </a:rPr>
              <a:t>tu</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moi</a:t>
            </a:r>
            <a:r>
              <a:rPr lang="en-GB" sz="1400">
                <a:latin typeface="Times New Roman" panose="02020603050405020304" pitchFamily="18" charset="0"/>
                <a:cs typeface="Times New Roman" panose="02020603050405020304" pitchFamily="18" charset="0"/>
              </a:rPr>
              <a:t> phan </a:t>
            </a:r>
            <a:r>
              <a:rPr lang="en-GB" sz="1400" err="1">
                <a:latin typeface="Times New Roman" panose="02020603050405020304" pitchFamily="18" charset="0"/>
                <a:cs typeface="Times New Roman" panose="02020603050405020304" pitchFamily="18" charset="0"/>
              </a:rPr>
              <a:t>tu</a:t>
            </a:r>
            <a:r>
              <a:rPr lang="en-GB" sz="1400">
                <a:latin typeface="Times New Roman" panose="02020603050405020304" pitchFamily="18" charset="0"/>
                <a:cs typeface="Times New Roman" panose="02020603050405020304" pitchFamily="18" charset="0"/>
              </a:rPr>
              <a:t> 1 byte</a:t>
            </a:r>
          </a:p>
          <a:p>
            <a:r>
              <a:rPr lang="en-GB" sz="1400">
                <a:latin typeface="Times New Roman" panose="02020603050405020304" pitchFamily="18" charset="0"/>
                <a:cs typeface="Times New Roman" panose="02020603050405020304" pitchFamily="18" charset="0"/>
              </a:rPr>
              <a:t>	la $a0, </a:t>
            </a:r>
            <a:r>
              <a:rPr lang="en-GB" sz="1400" err="1">
                <a:latin typeface="Times New Roman" panose="02020603050405020304" pitchFamily="18" charset="0"/>
                <a:cs typeface="Times New Roman" panose="02020603050405020304" pitchFamily="18" charset="0"/>
              </a:rPr>
              <a:t>BytePtr</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addi</a:t>
            </a:r>
            <a:r>
              <a:rPr lang="en-GB" sz="1400">
                <a:latin typeface="Times New Roman" panose="02020603050405020304" pitchFamily="18" charset="0"/>
                <a:cs typeface="Times New Roman" panose="02020603050405020304" pitchFamily="18" charset="0"/>
              </a:rPr>
              <a:t> $a1, $zero, 6</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addi</a:t>
            </a:r>
            <a:r>
              <a:rPr lang="en-GB" sz="1400">
                <a:latin typeface="Times New Roman" panose="02020603050405020304" pitchFamily="18" charset="0"/>
                <a:cs typeface="Times New Roman" panose="02020603050405020304" pitchFamily="18" charset="0"/>
              </a:rPr>
              <a:t> $a2, $zero, 1</a:t>
            </a:r>
          </a:p>
          <a:p>
            <a:r>
              <a:rPr lang="en-GB" sz="1400">
                <a:latin typeface="Times New Roman" panose="02020603050405020304" pitchFamily="18" charset="0"/>
                <a:cs typeface="Times New Roman" panose="02020603050405020304" pitchFamily="18" charset="0"/>
              </a:rPr>
              <a:t>	li $v0, 100</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sw</a:t>
            </a:r>
            <a:r>
              <a:rPr lang="en-GB" sz="1400">
                <a:latin typeface="Times New Roman" panose="02020603050405020304" pitchFamily="18" charset="0"/>
                <a:cs typeface="Times New Roman" panose="02020603050405020304" pitchFamily="18" charset="0"/>
              </a:rPr>
              <a:t> $v0, 0($a0)</a:t>
            </a:r>
          </a:p>
          <a:p>
            <a:r>
              <a:rPr lang="en-GB" sz="1400">
                <a:latin typeface="Times New Roman" panose="02020603050405020304" pitchFamily="18" charset="0"/>
                <a:cs typeface="Times New Roman" panose="02020603050405020304" pitchFamily="18" charset="0"/>
              </a:rPr>
              <a:t>	li $v0, 4</a:t>
            </a:r>
          </a:p>
          <a:p>
            <a:r>
              <a:rPr lang="en-GB" sz="1400">
                <a:latin typeface="Times New Roman" panose="02020603050405020304" pitchFamily="18" charset="0"/>
                <a:cs typeface="Times New Roman" panose="02020603050405020304" pitchFamily="18" charset="0"/>
              </a:rPr>
              <a:t>	la $a0, Message12</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syscall</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jal</a:t>
            </a:r>
            <a:r>
              <a:rPr lang="en-GB" sz="1400">
                <a:latin typeface="Times New Roman" panose="02020603050405020304" pitchFamily="18" charset="0"/>
                <a:cs typeface="Times New Roman" panose="02020603050405020304" pitchFamily="18" charset="0"/>
              </a:rPr>
              <a:t> malloc</a:t>
            </a:r>
          </a:p>
          <a:p>
            <a:r>
              <a:rPr lang="en-GB" sz="1400">
                <a:latin typeface="Times New Roman" panose="02020603050405020304" pitchFamily="18" charset="0"/>
                <a:cs typeface="Times New Roman" panose="02020603050405020304" pitchFamily="18" charset="0"/>
              </a:rPr>
              <a:t>	</a:t>
            </a:r>
          </a:p>
          <a:p>
            <a:r>
              <a:rPr lang="en-GB" sz="1400">
                <a:latin typeface="Times New Roman" panose="02020603050405020304" pitchFamily="18" charset="0"/>
                <a:cs typeface="Times New Roman" panose="02020603050405020304" pitchFamily="18" charset="0"/>
              </a:rPr>
              <a:t>	li $v0, 4</a:t>
            </a:r>
          </a:p>
          <a:p>
            <a:r>
              <a:rPr lang="en-GB" sz="1400">
                <a:latin typeface="Times New Roman" panose="02020603050405020304" pitchFamily="18" charset="0"/>
                <a:cs typeface="Times New Roman" panose="02020603050405020304" pitchFamily="18" charset="0"/>
              </a:rPr>
              <a:t>	la $a0, Message22</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syscall</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p>
          <a:p>
            <a:r>
              <a:rPr lang="en-GB" sz="1400">
                <a:latin typeface="Times New Roman" panose="02020603050405020304" pitchFamily="18" charset="0"/>
                <a:cs typeface="Times New Roman" panose="02020603050405020304" pitchFamily="18" charset="0"/>
              </a:rPr>
              <a:t>	la $a0, </a:t>
            </a:r>
            <a:r>
              <a:rPr lang="en-GB" sz="1400" err="1">
                <a:latin typeface="Times New Roman" panose="02020603050405020304" pitchFamily="18" charset="0"/>
                <a:cs typeface="Times New Roman" panose="02020603050405020304" pitchFamily="18" charset="0"/>
              </a:rPr>
              <a:t>BytePtr</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jal</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getValue</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add $a0, $v0, $zero</a:t>
            </a:r>
          </a:p>
          <a:p>
            <a:r>
              <a:rPr lang="en-GB" sz="1400">
                <a:latin typeface="Times New Roman" panose="02020603050405020304" pitchFamily="18" charset="0"/>
                <a:cs typeface="Times New Roman" panose="02020603050405020304" pitchFamily="18" charset="0"/>
              </a:rPr>
              <a:t>	li $v0, 1</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syscall</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p>
          <a:p>
            <a:r>
              <a:rPr lang="en-GB" sz="1400">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F0C80E5B-ABF5-C159-F401-20EE9E68BEEB}"/>
              </a:ext>
            </a:extLst>
          </p:cNvPr>
          <p:cNvSpPr txBox="1"/>
          <p:nvPr/>
        </p:nvSpPr>
        <p:spPr>
          <a:xfrm>
            <a:off x="4873240" y="1987389"/>
            <a:ext cx="5351172" cy="3754874"/>
          </a:xfrm>
          <a:prstGeom prst="rect">
            <a:avLst/>
          </a:prstGeom>
          <a:noFill/>
        </p:spPr>
        <p:txBody>
          <a:bodyPr wrap="square">
            <a:spAutoFit/>
          </a:bodyPr>
          <a:lstStyle/>
          <a:p>
            <a:r>
              <a:rPr lang="en-GB" sz="1400">
                <a:latin typeface="Times New Roman" panose="02020603050405020304" pitchFamily="18" charset="0"/>
                <a:cs typeface="Times New Roman" panose="02020603050405020304" pitchFamily="18" charset="0"/>
              </a:rPr>
              <a:t>                    li $v0, 4</a:t>
            </a:r>
          </a:p>
          <a:p>
            <a:r>
              <a:rPr lang="en-GB" sz="1400">
                <a:latin typeface="Times New Roman" panose="02020603050405020304" pitchFamily="18" charset="0"/>
                <a:cs typeface="Times New Roman" panose="02020603050405020304" pitchFamily="18" charset="0"/>
              </a:rPr>
              <a:t>	la $a0, newline</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syscall</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p>
          <a:p>
            <a:r>
              <a:rPr lang="en-GB" sz="1400">
                <a:latin typeface="Times New Roman" panose="02020603050405020304" pitchFamily="18" charset="0"/>
                <a:cs typeface="Times New Roman" panose="02020603050405020304" pitchFamily="18" charset="0"/>
              </a:rPr>
              <a:t>	li $v0, 4</a:t>
            </a:r>
          </a:p>
          <a:p>
            <a:r>
              <a:rPr lang="en-GB" sz="1400">
                <a:latin typeface="Times New Roman" panose="02020603050405020304" pitchFamily="18" charset="0"/>
                <a:cs typeface="Times New Roman" panose="02020603050405020304" pitchFamily="18" charset="0"/>
              </a:rPr>
              <a:t>	la $a0, Message32</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syscall</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p>
          <a:p>
            <a:r>
              <a:rPr lang="en-GB" sz="1400">
                <a:latin typeface="Times New Roman" panose="02020603050405020304" pitchFamily="18" charset="0"/>
                <a:cs typeface="Times New Roman" panose="02020603050405020304" pitchFamily="18" charset="0"/>
              </a:rPr>
              <a:t>	la $a0, </a:t>
            </a:r>
            <a:r>
              <a:rPr lang="en-GB" sz="1400" err="1">
                <a:latin typeface="Times New Roman" panose="02020603050405020304" pitchFamily="18" charset="0"/>
                <a:cs typeface="Times New Roman" panose="02020603050405020304" pitchFamily="18" charset="0"/>
              </a:rPr>
              <a:t>BytePtr</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jal</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getAddress</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add $a0, $v0, $zero</a:t>
            </a:r>
          </a:p>
          <a:p>
            <a:r>
              <a:rPr lang="en-GB" sz="1400">
                <a:latin typeface="Times New Roman" panose="02020603050405020304" pitchFamily="18" charset="0"/>
                <a:cs typeface="Times New Roman" panose="02020603050405020304" pitchFamily="18" charset="0"/>
              </a:rPr>
              <a:t>	li $v0, 34</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syscall</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p>
          <a:p>
            <a:r>
              <a:rPr lang="en-GB" sz="1400">
                <a:latin typeface="Times New Roman" panose="02020603050405020304" pitchFamily="18" charset="0"/>
                <a:cs typeface="Times New Roman" panose="02020603050405020304" pitchFamily="18" charset="0"/>
              </a:rPr>
              <a:t>	li $v0, 4</a:t>
            </a:r>
          </a:p>
          <a:p>
            <a:r>
              <a:rPr lang="en-GB" sz="1400">
                <a:latin typeface="Times New Roman" panose="02020603050405020304" pitchFamily="18" charset="0"/>
                <a:cs typeface="Times New Roman" panose="02020603050405020304" pitchFamily="18" charset="0"/>
              </a:rPr>
              <a:t>	la $a0, newline</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syscall</a:t>
            </a:r>
            <a:endParaRPr lang="en-GB"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4145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60AA6-7EC2-7CE4-FBB2-787603201C68}"/>
              </a:ext>
            </a:extLst>
          </p:cNvPr>
          <p:cNvSpPr>
            <a:spLocks noGrp="1"/>
          </p:cNvSpPr>
          <p:nvPr>
            <p:ph type="title"/>
          </p:nvPr>
        </p:nvSpPr>
        <p:spPr>
          <a:xfrm>
            <a:off x="1963815" y="-18783"/>
            <a:ext cx="6447155" cy="538609"/>
          </a:xfrm>
        </p:spPr>
        <p:txBody>
          <a:bodyPr/>
          <a:lstStyle/>
          <a:p>
            <a:pPr algn="ctr"/>
            <a:r>
              <a:rPr lang="en-GB" err="1"/>
              <a:t>Ví</a:t>
            </a:r>
            <a:r>
              <a:rPr lang="en-GB"/>
              <a:t> </a:t>
            </a:r>
            <a:r>
              <a:rPr lang="en-GB" err="1"/>
              <a:t>dụ</a:t>
            </a:r>
            <a:r>
              <a:rPr lang="en-GB"/>
              <a:t> </a:t>
            </a:r>
            <a:r>
              <a:rPr lang="en-GB" err="1"/>
              <a:t>minh</a:t>
            </a:r>
            <a:r>
              <a:rPr lang="en-GB"/>
              <a:t> </a:t>
            </a:r>
            <a:r>
              <a:rPr lang="en-GB" err="1"/>
              <a:t>hoạ</a:t>
            </a:r>
            <a:r>
              <a:rPr lang="en-GB"/>
              <a:t> </a:t>
            </a:r>
            <a:r>
              <a:rPr lang="en-GB" err="1"/>
              <a:t>sử</a:t>
            </a:r>
            <a:r>
              <a:rPr lang="en-GB"/>
              <a:t> dung </a:t>
            </a:r>
            <a:r>
              <a:rPr lang="en-GB" err="1"/>
              <a:t>hàm</a:t>
            </a:r>
            <a:endParaRPr lang="en-GB"/>
          </a:p>
        </p:txBody>
      </p:sp>
      <p:sp>
        <p:nvSpPr>
          <p:cNvPr id="9" name="TextBox 8">
            <a:extLst>
              <a:ext uri="{FF2B5EF4-FFF2-40B4-BE49-F238E27FC236}">
                <a16:creationId xmlns:a16="http://schemas.microsoft.com/office/drawing/2014/main" id="{FB7A0185-172A-918D-5394-9ABDB336326B}"/>
              </a:ext>
            </a:extLst>
          </p:cNvPr>
          <p:cNvSpPr txBox="1"/>
          <p:nvPr/>
        </p:nvSpPr>
        <p:spPr>
          <a:xfrm>
            <a:off x="688211" y="1668655"/>
            <a:ext cx="5351172" cy="4616648"/>
          </a:xfrm>
          <a:prstGeom prst="rect">
            <a:avLst/>
          </a:prstGeom>
          <a:noFill/>
        </p:spPr>
        <p:txBody>
          <a:bodyPr wrap="square">
            <a:spAutoFit/>
          </a:bodyPr>
          <a:lstStyle/>
          <a:p>
            <a:r>
              <a:rPr lang="en-GB" sz="1400">
                <a:latin typeface="Times New Roman" panose="02020603050405020304" pitchFamily="18" charset="0"/>
                <a:cs typeface="Times New Roman" panose="02020603050405020304" pitchFamily="18" charset="0"/>
              </a:rPr>
              <a:t># Cap phat </a:t>
            </a:r>
            <a:r>
              <a:rPr lang="en-GB" sz="1400" err="1">
                <a:latin typeface="Times New Roman" panose="02020603050405020304" pitchFamily="18" charset="0"/>
                <a:cs typeface="Times New Roman" panose="02020603050405020304" pitchFamily="18" charset="0"/>
              </a:rPr>
              <a:t>cho</a:t>
            </a:r>
            <a:r>
              <a:rPr lang="en-GB" sz="1400">
                <a:latin typeface="Times New Roman" panose="02020603050405020304" pitchFamily="18" charset="0"/>
                <a:cs typeface="Times New Roman" panose="02020603050405020304" pitchFamily="18" charset="0"/>
              </a:rPr>
              <a:t> bien con </a:t>
            </a:r>
            <a:r>
              <a:rPr lang="en-GB" sz="1400" err="1">
                <a:latin typeface="Times New Roman" panose="02020603050405020304" pitchFamily="18" charset="0"/>
                <a:cs typeface="Times New Roman" panose="02020603050405020304" pitchFamily="18" charset="0"/>
              </a:rPr>
              <a:t>tro</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gom</a:t>
            </a:r>
            <a:r>
              <a:rPr lang="en-GB" sz="1400">
                <a:latin typeface="Times New Roman" panose="02020603050405020304" pitchFamily="18" charset="0"/>
                <a:cs typeface="Times New Roman" panose="02020603050405020304" pitchFamily="18" charset="0"/>
              </a:rPr>
              <a:t> 5 phan </a:t>
            </a:r>
            <a:r>
              <a:rPr lang="en-GB" sz="1400" err="1">
                <a:latin typeface="Times New Roman" panose="02020603050405020304" pitchFamily="18" charset="0"/>
                <a:cs typeface="Times New Roman" panose="02020603050405020304" pitchFamily="18" charset="0"/>
              </a:rPr>
              <a:t>tu</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moi</a:t>
            </a:r>
            <a:r>
              <a:rPr lang="en-GB" sz="1400">
                <a:latin typeface="Times New Roman" panose="02020603050405020304" pitchFamily="18" charset="0"/>
                <a:cs typeface="Times New Roman" panose="02020603050405020304" pitchFamily="18" charset="0"/>
              </a:rPr>
              <a:t> phan </a:t>
            </a:r>
            <a:r>
              <a:rPr lang="en-GB" sz="1400" err="1">
                <a:latin typeface="Times New Roman" panose="02020603050405020304" pitchFamily="18" charset="0"/>
                <a:cs typeface="Times New Roman" panose="02020603050405020304" pitchFamily="18" charset="0"/>
              </a:rPr>
              <a:t>tu</a:t>
            </a:r>
            <a:r>
              <a:rPr lang="en-GB" sz="1400">
                <a:latin typeface="Times New Roman" panose="02020603050405020304" pitchFamily="18" charset="0"/>
                <a:cs typeface="Times New Roman" panose="02020603050405020304" pitchFamily="18" charset="0"/>
              </a:rPr>
              <a:t> 4 byte</a:t>
            </a:r>
          </a:p>
          <a:p>
            <a:r>
              <a:rPr lang="en-GB" sz="1400">
                <a:latin typeface="Times New Roman" panose="02020603050405020304" pitchFamily="18" charset="0"/>
                <a:cs typeface="Times New Roman" panose="02020603050405020304" pitchFamily="18" charset="0"/>
              </a:rPr>
              <a:t>	#---------------------------------------</a:t>
            </a:r>
          </a:p>
          <a:p>
            <a:r>
              <a:rPr lang="en-GB" sz="1400">
                <a:latin typeface="Times New Roman" panose="02020603050405020304" pitchFamily="18" charset="0"/>
                <a:cs typeface="Times New Roman" panose="02020603050405020304" pitchFamily="18" charset="0"/>
              </a:rPr>
              <a:t>	la $a0, </a:t>
            </a:r>
            <a:r>
              <a:rPr lang="en-GB" sz="1400" err="1">
                <a:latin typeface="Times New Roman" panose="02020603050405020304" pitchFamily="18" charset="0"/>
                <a:cs typeface="Times New Roman" panose="02020603050405020304" pitchFamily="18" charset="0"/>
              </a:rPr>
              <a:t>WordPtr</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addi</a:t>
            </a:r>
            <a:r>
              <a:rPr lang="en-GB" sz="1400">
                <a:latin typeface="Times New Roman" panose="02020603050405020304" pitchFamily="18" charset="0"/>
                <a:cs typeface="Times New Roman" panose="02020603050405020304" pitchFamily="18" charset="0"/>
              </a:rPr>
              <a:t> $a1, $zero, 5</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addi</a:t>
            </a:r>
            <a:r>
              <a:rPr lang="en-GB" sz="1400">
                <a:latin typeface="Times New Roman" panose="02020603050405020304" pitchFamily="18" charset="0"/>
                <a:cs typeface="Times New Roman" panose="02020603050405020304" pitchFamily="18" charset="0"/>
              </a:rPr>
              <a:t> $a2, $zero, 4</a:t>
            </a:r>
          </a:p>
          <a:p>
            <a:r>
              <a:rPr lang="en-GB" sz="1400">
                <a:latin typeface="Times New Roman" panose="02020603050405020304" pitchFamily="18" charset="0"/>
                <a:cs typeface="Times New Roman" panose="02020603050405020304" pitchFamily="18" charset="0"/>
              </a:rPr>
              <a:t>	</a:t>
            </a:r>
          </a:p>
          <a:p>
            <a:r>
              <a:rPr lang="en-GB" sz="1400">
                <a:latin typeface="Times New Roman" panose="02020603050405020304" pitchFamily="18" charset="0"/>
                <a:cs typeface="Times New Roman" panose="02020603050405020304" pitchFamily="18" charset="0"/>
              </a:rPr>
              <a:t>	li $v0, 4</a:t>
            </a:r>
          </a:p>
          <a:p>
            <a:r>
              <a:rPr lang="en-GB" sz="1400">
                <a:latin typeface="Times New Roman" panose="02020603050405020304" pitchFamily="18" charset="0"/>
                <a:cs typeface="Times New Roman" panose="02020603050405020304" pitchFamily="18" charset="0"/>
              </a:rPr>
              <a:t>	la $a0, Message13</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syscall</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jal</a:t>
            </a:r>
            <a:r>
              <a:rPr lang="en-GB" sz="1400">
                <a:latin typeface="Times New Roman" panose="02020603050405020304" pitchFamily="18" charset="0"/>
                <a:cs typeface="Times New Roman" panose="02020603050405020304" pitchFamily="18" charset="0"/>
              </a:rPr>
              <a:t> malloc</a:t>
            </a:r>
          </a:p>
          <a:p>
            <a:r>
              <a:rPr lang="en-GB" sz="1400">
                <a:latin typeface="Times New Roman" panose="02020603050405020304" pitchFamily="18" charset="0"/>
                <a:cs typeface="Times New Roman" panose="02020603050405020304" pitchFamily="18" charset="0"/>
              </a:rPr>
              <a:t>	</a:t>
            </a:r>
          </a:p>
          <a:p>
            <a:r>
              <a:rPr lang="en-GB" sz="1400">
                <a:latin typeface="Times New Roman" panose="02020603050405020304" pitchFamily="18" charset="0"/>
                <a:cs typeface="Times New Roman" panose="02020603050405020304" pitchFamily="18" charset="0"/>
              </a:rPr>
              <a:t>	li $v0, 4</a:t>
            </a:r>
          </a:p>
          <a:p>
            <a:r>
              <a:rPr lang="en-GB" sz="1400">
                <a:latin typeface="Times New Roman" panose="02020603050405020304" pitchFamily="18" charset="0"/>
                <a:cs typeface="Times New Roman" panose="02020603050405020304" pitchFamily="18" charset="0"/>
              </a:rPr>
              <a:t>	la $a0, Message23</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syscall</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p>
          <a:p>
            <a:r>
              <a:rPr lang="en-GB" sz="1400">
                <a:latin typeface="Times New Roman" panose="02020603050405020304" pitchFamily="18" charset="0"/>
                <a:cs typeface="Times New Roman" panose="02020603050405020304" pitchFamily="18" charset="0"/>
              </a:rPr>
              <a:t>	la $a0, </a:t>
            </a:r>
            <a:r>
              <a:rPr lang="en-GB" sz="1400" err="1">
                <a:latin typeface="Times New Roman" panose="02020603050405020304" pitchFamily="18" charset="0"/>
                <a:cs typeface="Times New Roman" panose="02020603050405020304" pitchFamily="18" charset="0"/>
              </a:rPr>
              <a:t>WordPtr</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jal</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getValue</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add $a0, $v0, $zero</a:t>
            </a:r>
          </a:p>
          <a:p>
            <a:r>
              <a:rPr lang="en-GB" sz="1400">
                <a:latin typeface="Times New Roman" panose="02020603050405020304" pitchFamily="18" charset="0"/>
                <a:cs typeface="Times New Roman" panose="02020603050405020304" pitchFamily="18" charset="0"/>
              </a:rPr>
              <a:t>	li $v0, 1</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syscall</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p>
        </p:txBody>
      </p:sp>
      <p:sp>
        <p:nvSpPr>
          <p:cNvPr id="11" name="TextBox 10">
            <a:extLst>
              <a:ext uri="{FF2B5EF4-FFF2-40B4-BE49-F238E27FC236}">
                <a16:creationId xmlns:a16="http://schemas.microsoft.com/office/drawing/2014/main" id="{D3415FB5-4F69-94B4-3B42-0101A0053F47}"/>
              </a:ext>
            </a:extLst>
          </p:cNvPr>
          <p:cNvSpPr txBox="1"/>
          <p:nvPr/>
        </p:nvSpPr>
        <p:spPr>
          <a:xfrm>
            <a:off x="5187391" y="1787925"/>
            <a:ext cx="3866412" cy="3754874"/>
          </a:xfrm>
          <a:prstGeom prst="rect">
            <a:avLst/>
          </a:prstGeom>
          <a:noFill/>
        </p:spPr>
        <p:txBody>
          <a:bodyPr wrap="square">
            <a:spAutoFit/>
          </a:bodyPr>
          <a:lstStyle/>
          <a:p>
            <a:r>
              <a:rPr lang="en-GB" sz="1400">
                <a:latin typeface="Times New Roman" panose="02020603050405020304" pitchFamily="18" charset="0"/>
                <a:cs typeface="Times New Roman" panose="02020603050405020304" pitchFamily="18" charset="0"/>
              </a:rPr>
              <a:t>                     li $v0, 4</a:t>
            </a:r>
          </a:p>
          <a:p>
            <a:r>
              <a:rPr lang="en-GB" sz="1400">
                <a:latin typeface="Times New Roman" panose="02020603050405020304" pitchFamily="18" charset="0"/>
                <a:cs typeface="Times New Roman" panose="02020603050405020304" pitchFamily="18" charset="0"/>
              </a:rPr>
              <a:t>	la $a0, newline</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syscall</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p>
          <a:p>
            <a:r>
              <a:rPr lang="en-GB" sz="1400">
                <a:latin typeface="Times New Roman" panose="02020603050405020304" pitchFamily="18" charset="0"/>
                <a:cs typeface="Times New Roman" panose="02020603050405020304" pitchFamily="18" charset="0"/>
              </a:rPr>
              <a:t>	li $v0, 4</a:t>
            </a:r>
          </a:p>
          <a:p>
            <a:r>
              <a:rPr lang="en-GB" sz="1400">
                <a:latin typeface="Times New Roman" panose="02020603050405020304" pitchFamily="18" charset="0"/>
                <a:cs typeface="Times New Roman" panose="02020603050405020304" pitchFamily="18" charset="0"/>
              </a:rPr>
              <a:t>	la $a0, Message33</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syscall</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p>
          <a:p>
            <a:r>
              <a:rPr lang="en-GB" sz="1400">
                <a:latin typeface="Times New Roman" panose="02020603050405020304" pitchFamily="18" charset="0"/>
                <a:cs typeface="Times New Roman" panose="02020603050405020304" pitchFamily="18" charset="0"/>
              </a:rPr>
              <a:t>	la $a0, </a:t>
            </a:r>
            <a:r>
              <a:rPr lang="en-GB" sz="1400" err="1">
                <a:latin typeface="Times New Roman" panose="02020603050405020304" pitchFamily="18" charset="0"/>
                <a:cs typeface="Times New Roman" panose="02020603050405020304" pitchFamily="18" charset="0"/>
              </a:rPr>
              <a:t>WordPtr</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jal</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getAddress</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add $a0, $v0, $zero</a:t>
            </a:r>
          </a:p>
          <a:p>
            <a:r>
              <a:rPr lang="en-GB" sz="1400">
                <a:latin typeface="Times New Roman" panose="02020603050405020304" pitchFamily="18" charset="0"/>
                <a:cs typeface="Times New Roman" panose="02020603050405020304" pitchFamily="18" charset="0"/>
              </a:rPr>
              <a:t>	li $v0, 34</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syscall</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p>
          <a:p>
            <a:r>
              <a:rPr lang="en-GB" sz="1400">
                <a:latin typeface="Times New Roman" panose="02020603050405020304" pitchFamily="18" charset="0"/>
                <a:cs typeface="Times New Roman" panose="02020603050405020304" pitchFamily="18" charset="0"/>
              </a:rPr>
              <a:t>	li $v0, 4</a:t>
            </a:r>
          </a:p>
          <a:p>
            <a:r>
              <a:rPr lang="en-GB" sz="1400">
                <a:latin typeface="Times New Roman" panose="02020603050405020304" pitchFamily="18" charset="0"/>
                <a:cs typeface="Times New Roman" panose="02020603050405020304" pitchFamily="18" charset="0"/>
              </a:rPr>
              <a:t>	la $a0, newline</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syscall</a:t>
            </a:r>
            <a:endParaRPr lang="en-GB" sz="1400"/>
          </a:p>
        </p:txBody>
      </p:sp>
      <p:sp>
        <p:nvSpPr>
          <p:cNvPr id="13" name="TextBox 12">
            <a:extLst>
              <a:ext uri="{FF2B5EF4-FFF2-40B4-BE49-F238E27FC236}">
                <a16:creationId xmlns:a16="http://schemas.microsoft.com/office/drawing/2014/main" id="{9E4A3903-D02C-EFDA-3907-B0E58991769C}"/>
              </a:ext>
            </a:extLst>
          </p:cNvPr>
          <p:cNvSpPr txBox="1"/>
          <p:nvPr/>
        </p:nvSpPr>
        <p:spPr>
          <a:xfrm>
            <a:off x="468988" y="1022775"/>
            <a:ext cx="9436807" cy="461665"/>
          </a:xfrm>
          <a:prstGeom prst="rect">
            <a:avLst/>
          </a:prstGeom>
          <a:noFill/>
        </p:spPr>
        <p:txBody>
          <a:bodyPr wrap="square">
            <a:spAutoFit/>
          </a:bodyPr>
          <a:lstStyle/>
          <a:p>
            <a:r>
              <a:rPr lang="en-GB" sz="2400" b="1" err="1">
                <a:latin typeface="Times New Roman" panose="02020603050405020304" pitchFamily="18" charset="0"/>
                <a:cs typeface="Times New Roman" panose="02020603050405020304" pitchFamily="18" charset="0"/>
              </a:rPr>
              <a:t>Cấp</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phát</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cho</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biến</a:t>
            </a:r>
            <a:r>
              <a:rPr lang="en-GB" sz="2400" b="1">
                <a:latin typeface="Times New Roman" panose="02020603050405020304" pitchFamily="18" charset="0"/>
                <a:cs typeface="Times New Roman" panose="02020603050405020304" pitchFamily="18" charset="0"/>
              </a:rPr>
              <a:t> con </a:t>
            </a:r>
            <a:r>
              <a:rPr lang="en-GB" sz="2400" b="1" err="1">
                <a:latin typeface="Times New Roman" panose="02020603050405020304" pitchFamily="18" charset="0"/>
                <a:cs typeface="Times New Roman" panose="02020603050405020304" pitchFamily="18" charset="0"/>
              </a:rPr>
              <a:t>trỏ</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và</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đưa</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ra</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giá</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trị</a:t>
            </a:r>
            <a:r>
              <a:rPr lang="en-GB" sz="2400" b="1">
                <a:latin typeface="Times New Roman" panose="02020603050405020304" pitchFamily="18" charset="0"/>
                <a:cs typeface="Times New Roman" panose="02020603050405020304" pitchFamily="18" charset="0"/>
              </a:rPr>
              <a:t> , </a:t>
            </a:r>
            <a:r>
              <a:rPr lang="en-GB" sz="2400" b="1" err="1">
                <a:latin typeface="Times New Roman" panose="02020603050405020304" pitchFamily="18" charset="0"/>
                <a:cs typeface="Times New Roman" panose="02020603050405020304" pitchFamily="18" charset="0"/>
              </a:rPr>
              <a:t>địa</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chỉ</a:t>
            </a:r>
            <a:r>
              <a:rPr lang="en-GB" sz="2400" b="1">
                <a:latin typeface="Times New Roman" panose="02020603050405020304" pitchFamily="18" charset="0"/>
                <a:cs typeface="Times New Roman" panose="02020603050405020304" pitchFamily="18" charset="0"/>
              </a:rPr>
              <a:t> con </a:t>
            </a:r>
            <a:r>
              <a:rPr lang="en-GB" sz="2400" b="1" err="1">
                <a:latin typeface="Times New Roman" panose="02020603050405020304" pitchFamily="18" charset="0"/>
                <a:cs typeface="Times New Roman" panose="02020603050405020304" pitchFamily="18" charset="0"/>
              </a:rPr>
              <a:t>trỏ</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wordptr</a:t>
            </a:r>
            <a:endParaRPr lang="en-GB" sz="2400" b="1"/>
          </a:p>
        </p:txBody>
      </p:sp>
    </p:spTree>
    <p:extLst>
      <p:ext uri="{BB962C8B-B14F-4D97-AF65-F5344CB8AC3E}">
        <p14:creationId xmlns:p14="http://schemas.microsoft.com/office/powerpoint/2010/main" val="625737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04CC-B080-ABCA-D2FF-B660E113385D}"/>
              </a:ext>
            </a:extLst>
          </p:cNvPr>
          <p:cNvSpPr>
            <a:spLocks noGrp="1"/>
          </p:cNvSpPr>
          <p:nvPr>
            <p:ph type="title"/>
          </p:nvPr>
        </p:nvSpPr>
        <p:spPr>
          <a:xfrm>
            <a:off x="1963815" y="-18783"/>
            <a:ext cx="6447155" cy="538609"/>
          </a:xfrm>
        </p:spPr>
        <p:txBody>
          <a:bodyPr/>
          <a:lstStyle/>
          <a:p>
            <a:pPr algn="ctr"/>
            <a:r>
              <a:rPr lang="en-GB" err="1"/>
              <a:t>Ví</a:t>
            </a:r>
            <a:r>
              <a:rPr lang="en-GB"/>
              <a:t> </a:t>
            </a:r>
            <a:r>
              <a:rPr lang="en-GB" err="1"/>
              <a:t>dụ</a:t>
            </a:r>
            <a:r>
              <a:rPr lang="en-GB"/>
              <a:t> </a:t>
            </a:r>
            <a:r>
              <a:rPr lang="en-GB" err="1"/>
              <a:t>minh</a:t>
            </a:r>
            <a:r>
              <a:rPr lang="en-GB"/>
              <a:t> </a:t>
            </a:r>
            <a:r>
              <a:rPr lang="en-GB" err="1"/>
              <a:t>hoạ</a:t>
            </a:r>
            <a:endParaRPr lang="en-GB"/>
          </a:p>
        </p:txBody>
      </p:sp>
      <p:sp>
        <p:nvSpPr>
          <p:cNvPr id="5" name="TextBox 4">
            <a:extLst>
              <a:ext uri="{FF2B5EF4-FFF2-40B4-BE49-F238E27FC236}">
                <a16:creationId xmlns:a16="http://schemas.microsoft.com/office/drawing/2014/main" id="{735585CD-8224-46BE-24D3-DEBAAF28CA21}"/>
              </a:ext>
            </a:extLst>
          </p:cNvPr>
          <p:cNvSpPr txBox="1"/>
          <p:nvPr/>
        </p:nvSpPr>
        <p:spPr>
          <a:xfrm>
            <a:off x="1335158" y="1715508"/>
            <a:ext cx="5347252" cy="5047536"/>
          </a:xfrm>
          <a:prstGeom prst="rect">
            <a:avLst/>
          </a:prstGeom>
          <a:noFill/>
        </p:spPr>
        <p:txBody>
          <a:bodyPr wrap="square">
            <a:spAutoFit/>
          </a:bodyPr>
          <a:lstStyle/>
          <a:p>
            <a:r>
              <a:rPr lang="en-GB" sz="1400">
                <a:latin typeface="Times New Roman" panose="02020603050405020304" pitchFamily="18" charset="0"/>
                <a:cs typeface="Times New Roman" panose="02020603050405020304" pitchFamily="18" charset="0"/>
              </a:rPr>
              <a:t># Question 4: Copy </a:t>
            </a:r>
            <a:r>
              <a:rPr lang="en-GB" sz="1400" err="1">
                <a:latin typeface="Times New Roman" panose="02020603050405020304" pitchFamily="18" charset="0"/>
                <a:cs typeface="Times New Roman" panose="02020603050405020304" pitchFamily="18" charset="0"/>
              </a:rPr>
              <a:t>hai</a:t>
            </a:r>
            <a:r>
              <a:rPr lang="en-GB" sz="1400">
                <a:latin typeface="Times New Roman" panose="02020603050405020304" pitchFamily="18" charset="0"/>
                <a:cs typeface="Times New Roman" panose="02020603050405020304" pitchFamily="18" charset="0"/>
              </a:rPr>
              <a:t> con </a:t>
            </a:r>
            <a:r>
              <a:rPr lang="en-GB" sz="1400" err="1">
                <a:latin typeface="Times New Roman" panose="02020603050405020304" pitchFamily="18" charset="0"/>
                <a:cs typeface="Times New Roman" panose="02020603050405020304" pitchFamily="18" charset="0"/>
              </a:rPr>
              <a:t>tro</a:t>
            </a:r>
            <a:r>
              <a:rPr lang="en-GB" sz="1400">
                <a:latin typeface="Times New Roman" panose="02020603050405020304" pitchFamily="18" charset="0"/>
                <a:cs typeface="Times New Roman" panose="02020603050405020304" pitchFamily="18" charset="0"/>
              </a:rPr>
              <a:t>	</a:t>
            </a:r>
          </a:p>
          <a:p>
            <a:r>
              <a:rPr lang="en-GB" sz="1400">
                <a:latin typeface="Times New Roman" panose="02020603050405020304" pitchFamily="18" charset="0"/>
                <a:cs typeface="Times New Roman" panose="02020603050405020304" pitchFamily="18" charset="0"/>
              </a:rPr>
              <a:t>	li $v0, 4</a:t>
            </a:r>
          </a:p>
          <a:p>
            <a:r>
              <a:rPr lang="en-GB" sz="1400">
                <a:latin typeface="Times New Roman" panose="02020603050405020304" pitchFamily="18" charset="0"/>
                <a:cs typeface="Times New Roman" panose="02020603050405020304" pitchFamily="18" charset="0"/>
              </a:rPr>
              <a:t>	la $a0, Message4</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syscall</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p>
          <a:p>
            <a:r>
              <a:rPr lang="en-GB" sz="1400">
                <a:latin typeface="Times New Roman" panose="02020603050405020304" pitchFamily="18" charset="0"/>
                <a:cs typeface="Times New Roman" panose="02020603050405020304" pitchFamily="18" charset="0"/>
              </a:rPr>
              <a:t>	la $a0, </a:t>
            </a:r>
            <a:r>
              <a:rPr lang="en-GB" sz="1400" err="1">
                <a:latin typeface="Times New Roman" panose="02020603050405020304" pitchFamily="18" charset="0"/>
                <a:cs typeface="Times New Roman" panose="02020603050405020304" pitchFamily="18" charset="0"/>
              </a:rPr>
              <a:t>CharPtr</a:t>
            </a:r>
            <a:r>
              <a:rPr lang="en-GB" sz="1400">
                <a:latin typeface="Times New Roman" panose="02020603050405020304" pitchFamily="18" charset="0"/>
                <a:cs typeface="Times New Roman" panose="02020603050405020304" pitchFamily="18" charset="0"/>
              </a:rPr>
              <a:t> </a:t>
            </a:r>
          </a:p>
          <a:p>
            <a:r>
              <a:rPr lang="en-GB" sz="1400">
                <a:latin typeface="Times New Roman" panose="02020603050405020304" pitchFamily="18" charset="0"/>
                <a:cs typeface="Times New Roman" panose="02020603050405020304" pitchFamily="18" charset="0"/>
              </a:rPr>
              <a:t>	li $v0, 34</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syscall</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p>
          <a:p>
            <a:r>
              <a:rPr lang="en-GB" sz="1400">
                <a:latin typeface="Times New Roman" panose="02020603050405020304" pitchFamily="18" charset="0"/>
                <a:cs typeface="Times New Roman" panose="02020603050405020304" pitchFamily="18" charset="0"/>
              </a:rPr>
              <a:t>	li $v0, 4</a:t>
            </a:r>
          </a:p>
          <a:p>
            <a:r>
              <a:rPr lang="en-GB" sz="1400">
                <a:latin typeface="Times New Roman" panose="02020603050405020304" pitchFamily="18" charset="0"/>
                <a:cs typeface="Times New Roman" panose="02020603050405020304" pitchFamily="18" charset="0"/>
              </a:rPr>
              <a:t>	la $a0, Space</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syscall</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p>
          <a:p>
            <a:r>
              <a:rPr lang="en-GB" sz="1400">
                <a:latin typeface="Times New Roman" panose="02020603050405020304" pitchFamily="18" charset="0"/>
                <a:cs typeface="Times New Roman" panose="02020603050405020304" pitchFamily="18" charset="0"/>
              </a:rPr>
              <a:t>	la $a0, </a:t>
            </a:r>
            <a:r>
              <a:rPr lang="en-GB" sz="1400" err="1">
                <a:latin typeface="Times New Roman" panose="02020603050405020304" pitchFamily="18" charset="0"/>
                <a:cs typeface="Times New Roman" panose="02020603050405020304" pitchFamily="18" charset="0"/>
              </a:rPr>
              <a:t>CharPtr</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la $a1, </a:t>
            </a:r>
            <a:r>
              <a:rPr lang="en-GB" sz="1400" err="1">
                <a:latin typeface="Times New Roman" panose="02020603050405020304" pitchFamily="18" charset="0"/>
                <a:cs typeface="Times New Roman" panose="02020603050405020304" pitchFamily="18" charset="0"/>
              </a:rPr>
              <a:t>CpyCharPtr</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jal</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CopyPointer</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add $a1,$a1,$zero</a:t>
            </a:r>
          </a:p>
          <a:p>
            <a:r>
              <a:rPr lang="en-GB" sz="1400">
                <a:latin typeface="Times New Roman" panose="02020603050405020304" pitchFamily="18" charset="0"/>
                <a:cs typeface="Times New Roman" panose="02020603050405020304" pitchFamily="18" charset="0"/>
              </a:rPr>
              <a:t>	li $v0, 34</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syscall</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p>
          <a:p>
            <a:r>
              <a:rPr lang="en-GB" sz="1400">
                <a:latin typeface="Times New Roman" panose="02020603050405020304" pitchFamily="18" charset="0"/>
                <a:cs typeface="Times New Roman" panose="02020603050405020304" pitchFamily="18" charset="0"/>
              </a:rPr>
              <a:t>	li $v0, 4</a:t>
            </a:r>
          </a:p>
          <a:p>
            <a:r>
              <a:rPr lang="en-GB" sz="1400">
                <a:latin typeface="Times New Roman" panose="02020603050405020304" pitchFamily="18" charset="0"/>
                <a:cs typeface="Times New Roman" panose="02020603050405020304" pitchFamily="18" charset="0"/>
              </a:rPr>
              <a:t>	la $a0, newline</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syscall</a:t>
            </a:r>
            <a:endParaRPr lang="en-GB"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24F9EAC-8131-40EB-0D0B-ACBC2C020948}"/>
              </a:ext>
            </a:extLst>
          </p:cNvPr>
          <p:cNvSpPr txBox="1"/>
          <p:nvPr/>
        </p:nvSpPr>
        <p:spPr>
          <a:xfrm>
            <a:off x="475423" y="1094817"/>
            <a:ext cx="7411278" cy="461665"/>
          </a:xfrm>
          <a:prstGeom prst="rect">
            <a:avLst/>
          </a:prstGeom>
          <a:noFill/>
        </p:spPr>
        <p:txBody>
          <a:bodyPr wrap="square">
            <a:spAutoFit/>
          </a:bodyPr>
          <a:lstStyle/>
          <a:p>
            <a:r>
              <a:rPr lang="en-GB" sz="2400" b="1">
                <a:latin typeface="Times New Roman" panose="02020603050405020304" pitchFamily="18" charset="0"/>
                <a:cs typeface="Times New Roman" panose="02020603050405020304" pitchFamily="18" charset="0"/>
              </a:rPr>
              <a:t>Copy 2 con </a:t>
            </a:r>
            <a:r>
              <a:rPr lang="en-GB" sz="2400" b="1" err="1">
                <a:latin typeface="Times New Roman" panose="02020603050405020304" pitchFamily="18" charset="0"/>
                <a:cs typeface="Times New Roman" panose="02020603050405020304" pitchFamily="18" charset="0"/>
              </a:rPr>
              <a:t>trỏ</a:t>
            </a:r>
            <a:endParaRPr lang="en-GB" sz="2400" b="1"/>
          </a:p>
        </p:txBody>
      </p:sp>
    </p:spTree>
    <p:extLst>
      <p:ext uri="{BB962C8B-B14F-4D97-AF65-F5344CB8AC3E}">
        <p14:creationId xmlns:p14="http://schemas.microsoft.com/office/powerpoint/2010/main" val="1246212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AE2FF-E047-7AD8-F766-2CA2F9CFE806}"/>
              </a:ext>
            </a:extLst>
          </p:cNvPr>
          <p:cNvSpPr>
            <a:spLocks noGrp="1"/>
          </p:cNvSpPr>
          <p:nvPr>
            <p:ph type="title"/>
          </p:nvPr>
        </p:nvSpPr>
        <p:spPr>
          <a:xfrm>
            <a:off x="1963815" y="-18783"/>
            <a:ext cx="6447155" cy="538609"/>
          </a:xfrm>
        </p:spPr>
        <p:txBody>
          <a:bodyPr/>
          <a:lstStyle/>
          <a:p>
            <a:pPr algn="ctr"/>
            <a:r>
              <a:rPr lang="en-GB" err="1"/>
              <a:t>Ví</a:t>
            </a:r>
            <a:r>
              <a:rPr lang="en-GB"/>
              <a:t> </a:t>
            </a:r>
            <a:r>
              <a:rPr lang="en-GB" err="1"/>
              <a:t>dụ</a:t>
            </a:r>
            <a:r>
              <a:rPr lang="en-GB"/>
              <a:t> </a:t>
            </a:r>
            <a:r>
              <a:rPr lang="en-GB" err="1"/>
              <a:t>minh</a:t>
            </a:r>
            <a:r>
              <a:rPr lang="en-GB"/>
              <a:t> </a:t>
            </a:r>
            <a:r>
              <a:rPr lang="en-GB" err="1"/>
              <a:t>hoạ</a:t>
            </a:r>
            <a:endParaRPr lang="en-GB"/>
          </a:p>
        </p:txBody>
      </p:sp>
      <p:sp>
        <p:nvSpPr>
          <p:cNvPr id="5" name="TextBox 4">
            <a:extLst>
              <a:ext uri="{FF2B5EF4-FFF2-40B4-BE49-F238E27FC236}">
                <a16:creationId xmlns:a16="http://schemas.microsoft.com/office/drawing/2014/main" id="{F54AE690-016F-D887-5426-7E071D6955C4}"/>
              </a:ext>
            </a:extLst>
          </p:cNvPr>
          <p:cNvSpPr txBox="1"/>
          <p:nvPr/>
        </p:nvSpPr>
        <p:spPr>
          <a:xfrm>
            <a:off x="1255643" y="1850423"/>
            <a:ext cx="5347252" cy="4524315"/>
          </a:xfrm>
          <a:prstGeom prst="rect">
            <a:avLst/>
          </a:prstGeom>
          <a:noFill/>
        </p:spPr>
        <p:txBody>
          <a:bodyPr wrap="square">
            <a:spAutoFit/>
          </a:bodyPr>
          <a:lstStyle/>
          <a:p>
            <a:r>
              <a:rPr lang="en-GB" sz="1600">
                <a:latin typeface="Times New Roman" panose="02020603050405020304" pitchFamily="18" charset="0"/>
                <a:cs typeface="Times New Roman" panose="02020603050405020304" pitchFamily="18" charset="0"/>
              </a:rPr>
              <a:t>#Question 5: </a:t>
            </a:r>
            <a:r>
              <a:rPr lang="en-GB" sz="1600" err="1">
                <a:latin typeface="Times New Roman" panose="02020603050405020304" pitchFamily="18" charset="0"/>
                <a:cs typeface="Times New Roman" panose="02020603050405020304" pitchFamily="18" charset="0"/>
              </a:rPr>
              <a:t>Tinh</a:t>
            </a:r>
            <a:r>
              <a:rPr lang="en-GB" sz="1600">
                <a:latin typeface="Times New Roman" panose="02020603050405020304" pitchFamily="18" charset="0"/>
                <a:cs typeface="Times New Roman" panose="02020603050405020304" pitchFamily="18" charset="0"/>
              </a:rPr>
              <a:t> tong </a:t>
            </a:r>
            <a:r>
              <a:rPr lang="en-GB" sz="1600" err="1">
                <a:latin typeface="Times New Roman" panose="02020603050405020304" pitchFamily="18" charset="0"/>
                <a:cs typeface="Times New Roman" panose="02020603050405020304" pitchFamily="18" charset="0"/>
              </a:rPr>
              <a:t>bo</a:t>
            </a:r>
            <a:r>
              <a:rPr lang="en-GB" sz="1600">
                <a:latin typeface="Times New Roman" panose="02020603050405020304" pitchFamily="18" charset="0"/>
                <a:cs typeface="Times New Roman" panose="02020603050405020304" pitchFamily="18" charset="0"/>
              </a:rPr>
              <a:t> </a:t>
            </a:r>
            <a:r>
              <a:rPr lang="en-GB" sz="1600" err="1">
                <a:latin typeface="Times New Roman" panose="02020603050405020304" pitchFamily="18" charset="0"/>
                <a:cs typeface="Times New Roman" panose="02020603050405020304" pitchFamily="18" charset="0"/>
              </a:rPr>
              <a:t>nho</a:t>
            </a:r>
            <a:r>
              <a:rPr lang="en-GB" sz="1600">
                <a:latin typeface="Times New Roman" panose="02020603050405020304" pitchFamily="18" charset="0"/>
                <a:cs typeface="Times New Roman" panose="02020603050405020304" pitchFamily="18" charset="0"/>
              </a:rPr>
              <a:t> </a:t>
            </a:r>
            <a:r>
              <a:rPr lang="en-GB" sz="1600" err="1">
                <a:latin typeface="Times New Roman" panose="02020603050405020304" pitchFamily="18" charset="0"/>
                <a:cs typeface="Times New Roman" panose="02020603050405020304" pitchFamily="18" charset="0"/>
              </a:rPr>
              <a:t>su</a:t>
            </a:r>
            <a:r>
              <a:rPr lang="en-GB" sz="1600">
                <a:latin typeface="Times New Roman" panose="02020603050405020304" pitchFamily="18" charset="0"/>
                <a:cs typeface="Times New Roman" panose="02020603050405020304" pitchFamily="18" charset="0"/>
              </a:rPr>
              <a:t> dung	</a:t>
            </a:r>
          </a:p>
          <a:p>
            <a:r>
              <a:rPr lang="en-GB" sz="1600">
                <a:latin typeface="Times New Roman" panose="02020603050405020304" pitchFamily="18" charset="0"/>
                <a:cs typeface="Times New Roman" panose="02020603050405020304" pitchFamily="18" charset="0"/>
              </a:rPr>
              <a:t>	li $v0, 4</a:t>
            </a:r>
          </a:p>
          <a:p>
            <a:r>
              <a:rPr lang="en-GB" sz="1600">
                <a:latin typeface="Times New Roman" panose="02020603050405020304" pitchFamily="18" charset="0"/>
                <a:cs typeface="Times New Roman" panose="02020603050405020304" pitchFamily="18" charset="0"/>
              </a:rPr>
              <a:t>	la $a0, Message5</a:t>
            </a:r>
          </a:p>
          <a:p>
            <a:r>
              <a:rPr lang="en-GB" sz="1600">
                <a:latin typeface="Times New Roman" panose="02020603050405020304" pitchFamily="18" charset="0"/>
                <a:cs typeface="Times New Roman" panose="02020603050405020304" pitchFamily="18" charset="0"/>
              </a:rPr>
              <a:t>	</a:t>
            </a:r>
            <a:r>
              <a:rPr lang="en-GB" sz="1600" err="1">
                <a:latin typeface="Times New Roman" panose="02020603050405020304" pitchFamily="18" charset="0"/>
                <a:cs typeface="Times New Roman" panose="02020603050405020304" pitchFamily="18" charset="0"/>
              </a:rPr>
              <a:t>syscall</a:t>
            </a:r>
            <a:endParaRPr lang="en-GB" sz="1600">
              <a:latin typeface="Times New Roman" panose="02020603050405020304" pitchFamily="18" charset="0"/>
              <a:cs typeface="Times New Roman" panose="02020603050405020304" pitchFamily="18" charset="0"/>
            </a:endParaRPr>
          </a:p>
          <a:p>
            <a:r>
              <a:rPr lang="en-GB" sz="1600">
                <a:latin typeface="Times New Roman" panose="02020603050405020304" pitchFamily="18" charset="0"/>
                <a:cs typeface="Times New Roman" panose="02020603050405020304" pitchFamily="18" charset="0"/>
              </a:rPr>
              <a:t>	</a:t>
            </a:r>
          </a:p>
          <a:p>
            <a:r>
              <a:rPr lang="en-GB" sz="1600">
                <a:latin typeface="Times New Roman" panose="02020603050405020304" pitchFamily="18" charset="0"/>
                <a:cs typeface="Times New Roman" panose="02020603050405020304" pitchFamily="18" charset="0"/>
              </a:rPr>
              <a:t>	</a:t>
            </a:r>
            <a:r>
              <a:rPr lang="en-GB" sz="1600" err="1">
                <a:latin typeface="Times New Roman" panose="02020603050405020304" pitchFamily="18" charset="0"/>
                <a:cs typeface="Times New Roman" panose="02020603050405020304" pitchFamily="18" charset="0"/>
              </a:rPr>
              <a:t>jal</a:t>
            </a:r>
            <a:r>
              <a:rPr lang="en-GB" sz="1600">
                <a:latin typeface="Times New Roman" panose="02020603050405020304" pitchFamily="18" charset="0"/>
                <a:cs typeface="Times New Roman" panose="02020603050405020304" pitchFamily="18" charset="0"/>
              </a:rPr>
              <a:t> </a:t>
            </a:r>
            <a:r>
              <a:rPr lang="en-GB" sz="1600" err="1">
                <a:latin typeface="Times New Roman" panose="02020603050405020304" pitchFamily="18" charset="0"/>
                <a:cs typeface="Times New Roman" panose="02020603050405020304" pitchFamily="18" charset="0"/>
              </a:rPr>
              <a:t>CalculateMemory</a:t>
            </a:r>
            <a:endParaRPr lang="en-GB" sz="1600">
              <a:latin typeface="Times New Roman" panose="02020603050405020304" pitchFamily="18" charset="0"/>
              <a:cs typeface="Times New Roman" panose="02020603050405020304" pitchFamily="18" charset="0"/>
            </a:endParaRPr>
          </a:p>
          <a:p>
            <a:r>
              <a:rPr lang="en-GB" sz="1600">
                <a:latin typeface="Times New Roman" panose="02020603050405020304" pitchFamily="18" charset="0"/>
                <a:cs typeface="Times New Roman" panose="02020603050405020304" pitchFamily="18" charset="0"/>
              </a:rPr>
              <a:t>	li $v0,1</a:t>
            </a:r>
          </a:p>
          <a:p>
            <a:r>
              <a:rPr lang="en-GB" sz="1600">
                <a:latin typeface="Times New Roman" panose="02020603050405020304" pitchFamily="18" charset="0"/>
                <a:cs typeface="Times New Roman" panose="02020603050405020304" pitchFamily="18" charset="0"/>
              </a:rPr>
              <a:t>	</a:t>
            </a:r>
            <a:r>
              <a:rPr lang="en-GB" sz="1600" err="1">
                <a:latin typeface="Times New Roman" panose="02020603050405020304" pitchFamily="18" charset="0"/>
                <a:cs typeface="Times New Roman" panose="02020603050405020304" pitchFamily="18" charset="0"/>
              </a:rPr>
              <a:t>syscall</a:t>
            </a:r>
            <a:endParaRPr lang="en-GB" sz="1600">
              <a:latin typeface="Times New Roman" panose="02020603050405020304" pitchFamily="18" charset="0"/>
              <a:cs typeface="Times New Roman" panose="02020603050405020304" pitchFamily="18" charset="0"/>
            </a:endParaRPr>
          </a:p>
          <a:p>
            <a:r>
              <a:rPr lang="en-GB" sz="1600">
                <a:latin typeface="Times New Roman" panose="02020603050405020304" pitchFamily="18" charset="0"/>
                <a:cs typeface="Times New Roman" panose="02020603050405020304" pitchFamily="18" charset="0"/>
              </a:rPr>
              <a:t>	li $v0, 4</a:t>
            </a:r>
          </a:p>
          <a:p>
            <a:r>
              <a:rPr lang="en-GB" sz="1600">
                <a:latin typeface="Times New Roman" panose="02020603050405020304" pitchFamily="18" charset="0"/>
                <a:cs typeface="Times New Roman" panose="02020603050405020304" pitchFamily="18" charset="0"/>
              </a:rPr>
              <a:t>	la $a0, Space</a:t>
            </a:r>
          </a:p>
          <a:p>
            <a:r>
              <a:rPr lang="en-GB" sz="1600">
                <a:latin typeface="Times New Roman" panose="02020603050405020304" pitchFamily="18" charset="0"/>
                <a:cs typeface="Times New Roman" panose="02020603050405020304" pitchFamily="18" charset="0"/>
              </a:rPr>
              <a:t>	</a:t>
            </a:r>
            <a:r>
              <a:rPr lang="en-GB" sz="1600" err="1">
                <a:latin typeface="Times New Roman" panose="02020603050405020304" pitchFamily="18" charset="0"/>
                <a:cs typeface="Times New Roman" panose="02020603050405020304" pitchFamily="18" charset="0"/>
              </a:rPr>
              <a:t>syscall</a:t>
            </a:r>
            <a:endParaRPr lang="en-GB" sz="1600">
              <a:latin typeface="Times New Roman" panose="02020603050405020304" pitchFamily="18" charset="0"/>
              <a:cs typeface="Times New Roman" panose="02020603050405020304" pitchFamily="18" charset="0"/>
            </a:endParaRPr>
          </a:p>
          <a:p>
            <a:r>
              <a:rPr lang="en-GB" sz="1600">
                <a:latin typeface="Times New Roman" panose="02020603050405020304" pitchFamily="18" charset="0"/>
                <a:cs typeface="Times New Roman" panose="02020603050405020304" pitchFamily="18" charset="0"/>
              </a:rPr>
              <a:t>	</a:t>
            </a:r>
            <a:r>
              <a:rPr lang="en-GB" sz="1600" err="1">
                <a:latin typeface="Times New Roman" panose="02020603050405020304" pitchFamily="18" charset="0"/>
                <a:cs typeface="Times New Roman" panose="02020603050405020304" pitchFamily="18" charset="0"/>
              </a:rPr>
              <a:t>jal</a:t>
            </a:r>
            <a:r>
              <a:rPr lang="en-GB" sz="1600">
                <a:latin typeface="Times New Roman" panose="02020603050405020304" pitchFamily="18" charset="0"/>
                <a:cs typeface="Times New Roman" panose="02020603050405020304" pitchFamily="18" charset="0"/>
              </a:rPr>
              <a:t> CalculateMemory2</a:t>
            </a:r>
          </a:p>
          <a:p>
            <a:r>
              <a:rPr lang="en-GB" sz="1600">
                <a:latin typeface="Times New Roman" panose="02020603050405020304" pitchFamily="18" charset="0"/>
                <a:cs typeface="Times New Roman" panose="02020603050405020304" pitchFamily="18" charset="0"/>
              </a:rPr>
              <a:t>	li $v0,1</a:t>
            </a:r>
          </a:p>
          <a:p>
            <a:r>
              <a:rPr lang="en-GB" sz="1600">
                <a:latin typeface="Times New Roman" panose="02020603050405020304" pitchFamily="18" charset="0"/>
                <a:cs typeface="Times New Roman" panose="02020603050405020304" pitchFamily="18" charset="0"/>
              </a:rPr>
              <a:t>	</a:t>
            </a:r>
            <a:r>
              <a:rPr lang="en-GB" sz="1600" err="1">
                <a:latin typeface="Times New Roman" panose="02020603050405020304" pitchFamily="18" charset="0"/>
                <a:cs typeface="Times New Roman" panose="02020603050405020304" pitchFamily="18" charset="0"/>
              </a:rPr>
              <a:t>syscall</a:t>
            </a:r>
            <a:endParaRPr lang="en-GB" sz="1600">
              <a:latin typeface="Times New Roman" panose="02020603050405020304" pitchFamily="18" charset="0"/>
              <a:cs typeface="Times New Roman" panose="02020603050405020304" pitchFamily="18" charset="0"/>
            </a:endParaRPr>
          </a:p>
          <a:p>
            <a:r>
              <a:rPr lang="en-GB" sz="1600">
                <a:latin typeface="Times New Roman" panose="02020603050405020304" pitchFamily="18" charset="0"/>
                <a:cs typeface="Times New Roman" panose="02020603050405020304" pitchFamily="18" charset="0"/>
              </a:rPr>
              <a:t>	</a:t>
            </a:r>
          </a:p>
          <a:p>
            <a:r>
              <a:rPr lang="en-GB" sz="1600">
                <a:latin typeface="Times New Roman" panose="02020603050405020304" pitchFamily="18" charset="0"/>
                <a:cs typeface="Times New Roman" panose="02020603050405020304" pitchFamily="18" charset="0"/>
              </a:rPr>
              <a:t>	li $v0, 4</a:t>
            </a:r>
          </a:p>
          <a:p>
            <a:r>
              <a:rPr lang="en-GB" sz="1600">
                <a:latin typeface="Times New Roman" panose="02020603050405020304" pitchFamily="18" charset="0"/>
                <a:cs typeface="Times New Roman" panose="02020603050405020304" pitchFamily="18" charset="0"/>
              </a:rPr>
              <a:t>	la $a0, newline</a:t>
            </a:r>
          </a:p>
          <a:p>
            <a:r>
              <a:rPr lang="en-GB" sz="1600">
                <a:latin typeface="Times New Roman" panose="02020603050405020304" pitchFamily="18" charset="0"/>
                <a:cs typeface="Times New Roman" panose="02020603050405020304" pitchFamily="18" charset="0"/>
              </a:rPr>
              <a:t>	</a:t>
            </a:r>
            <a:r>
              <a:rPr lang="en-GB" sz="1600" err="1">
                <a:latin typeface="Times New Roman" panose="02020603050405020304" pitchFamily="18" charset="0"/>
                <a:cs typeface="Times New Roman" panose="02020603050405020304" pitchFamily="18" charset="0"/>
              </a:rPr>
              <a:t>syscall</a:t>
            </a:r>
            <a:endParaRPr lang="en-GB" sz="16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5F22B43-E11E-0465-9E7E-FF552E0DC738}"/>
              </a:ext>
            </a:extLst>
          </p:cNvPr>
          <p:cNvSpPr txBox="1"/>
          <p:nvPr/>
        </p:nvSpPr>
        <p:spPr>
          <a:xfrm>
            <a:off x="659294" y="1181762"/>
            <a:ext cx="5347252" cy="461665"/>
          </a:xfrm>
          <a:prstGeom prst="rect">
            <a:avLst/>
          </a:prstGeom>
          <a:noFill/>
        </p:spPr>
        <p:txBody>
          <a:bodyPr wrap="square">
            <a:spAutoFit/>
          </a:bodyPr>
          <a:lstStyle/>
          <a:p>
            <a:r>
              <a:rPr lang="en-GB" sz="2400" b="1" err="1">
                <a:latin typeface="Times New Roman" panose="02020603050405020304" pitchFamily="18" charset="0"/>
                <a:cs typeface="Times New Roman" panose="02020603050405020304" pitchFamily="18" charset="0"/>
              </a:rPr>
              <a:t>Tính</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tổng</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bộ</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nhớ</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sử</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dụng</a:t>
            </a:r>
            <a:endParaRPr lang="en-GB" sz="2400" b="1"/>
          </a:p>
        </p:txBody>
      </p:sp>
    </p:spTree>
    <p:extLst>
      <p:ext uri="{BB962C8B-B14F-4D97-AF65-F5344CB8AC3E}">
        <p14:creationId xmlns:p14="http://schemas.microsoft.com/office/powerpoint/2010/main" val="421605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B6FB-8684-4D0D-C0CC-70092E1C9F3F}"/>
              </a:ext>
            </a:extLst>
          </p:cNvPr>
          <p:cNvSpPr>
            <a:spLocks noGrp="1"/>
          </p:cNvSpPr>
          <p:nvPr>
            <p:ph type="title"/>
          </p:nvPr>
        </p:nvSpPr>
        <p:spPr>
          <a:xfrm>
            <a:off x="1963815" y="-18783"/>
            <a:ext cx="6447155" cy="538609"/>
          </a:xfrm>
        </p:spPr>
        <p:txBody>
          <a:bodyPr/>
          <a:lstStyle/>
          <a:p>
            <a:pPr algn="ctr"/>
            <a:r>
              <a:rPr lang="en-GB" err="1"/>
              <a:t>Ví</a:t>
            </a:r>
            <a:r>
              <a:rPr lang="en-GB"/>
              <a:t> </a:t>
            </a:r>
            <a:r>
              <a:rPr lang="en-GB" err="1"/>
              <a:t>dụ</a:t>
            </a:r>
            <a:r>
              <a:rPr lang="en-GB"/>
              <a:t> </a:t>
            </a:r>
            <a:r>
              <a:rPr lang="en-GB" err="1"/>
              <a:t>minh</a:t>
            </a:r>
            <a:r>
              <a:rPr lang="en-GB"/>
              <a:t> </a:t>
            </a:r>
            <a:r>
              <a:rPr lang="en-GB" err="1"/>
              <a:t>hoạ</a:t>
            </a:r>
            <a:endParaRPr lang="en-GB"/>
          </a:p>
        </p:txBody>
      </p:sp>
      <p:sp>
        <p:nvSpPr>
          <p:cNvPr id="7" name="TextBox 6">
            <a:extLst>
              <a:ext uri="{FF2B5EF4-FFF2-40B4-BE49-F238E27FC236}">
                <a16:creationId xmlns:a16="http://schemas.microsoft.com/office/drawing/2014/main" id="{04C92175-A39A-04A9-AA8F-029A6E4CAB90}"/>
              </a:ext>
            </a:extLst>
          </p:cNvPr>
          <p:cNvSpPr txBox="1"/>
          <p:nvPr/>
        </p:nvSpPr>
        <p:spPr>
          <a:xfrm>
            <a:off x="500269" y="2070090"/>
            <a:ext cx="5486400" cy="3416320"/>
          </a:xfrm>
          <a:prstGeom prst="rect">
            <a:avLst/>
          </a:prstGeom>
          <a:noFill/>
        </p:spPr>
        <p:txBody>
          <a:bodyPr wrap="square">
            <a:spAutoFit/>
          </a:bodyPr>
          <a:lstStyle/>
          <a:p>
            <a:r>
              <a:rPr lang="en-GB">
                <a:latin typeface="Times New Roman" panose="02020603050405020304" pitchFamily="18" charset="0"/>
                <a:cs typeface="Times New Roman" panose="02020603050405020304" pitchFamily="18" charset="0"/>
              </a:rPr>
              <a:t>	# Cap phat </a:t>
            </a:r>
            <a:r>
              <a:rPr lang="en-GB" err="1">
                <a:latin typeface="Times New Roman" panose="02020603050405020304" pitchFamily="18" charset="0"/>
                <a:cs typeface="Times New Roman" panose="02020603050405020304" pitchFamily="18" charset="0"/>
              </a:rPr>
              <a:t>cho</a:t>
            </a:r>
            <a:r>
              <a:rPr lang="en-GB">
                <a:latin typeface="Times New Roman" panose="02020603050405020304" pitchFamily="18" charset="0"/>
                <a:cs typeface="Times New Roman" panose="02020603050405020304" pitchFamily="18" charset="0"/>
              </a:rPr>
              <a:t> mang con </a:t>
            </a:r>
            <a:r>
              <a:rPr lang="en-GB" err="1">
                <a:latin typeface="Times New Roman" panose="02020603050405020304" pitchFamily="18" charset="0"/>
                <a:cs typeface="Times New Roman" panose="02020603050405020304" pitchFamily="18" charset="0"/>
              </a:rPr>
              <a:t>tro</a:t>
            </a:r>
            <a:r>
              <a:rPr lang="en-GB">
                <a:latin typeface="Times New Roman" panose="02020603050405020304" pitchFamily="18" charset="0"/>
                <a:cs typeface="Times New Roman" panose="02020603050405020304" pitchFamily="18" charset="0"/>
              </a:rPr>
              <a:t> word 2 </a:t>
            </a:r>
            <a:r>
              <a:rPr lang="en-GB" err="1">
                <a:latin typeface="Times New Roman" panose="02020603050405020304" pitchFamily="18" charset="0"/>
                <a:cs typeface="Times New Roman" panose="02020603050405020304" pitchFamily="18" charset="0"/>
              </a:rPr>
              <a:t>chieu</a:t>
            </a:r>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gom</a:t>
            </a:r>
            <a:r>
              <a:rPr lang="en-GB">
                <a:latin typeface="Times New Roman" panose="02020603050405020304" pitchFamily="18" charset="0"/>
                <a:cs typeface="Times New Roman" panose="02020603050405020304" pitchFamily="18" charset="0"/>
              </a:rPr>
              <a:t> 5 dong, 5 cot </a:t>
            </a:r>
            <a:r>
              <a:rPr lang="en-GB" err="1">
                <a:latin typeface="Times New Roman" panose="02020603050405020304" pitchFamily="18" charset="0"/>
                <a:cs typeface="Times New Roman" panose="02020603050405020304" pitchFamily="18" charset="0"/>
              </a:rPr>
              <a:t>moi</a:t>
            </a:r>
            <a:r>
              <a:rPr lang="en-GB">
                <a:latin typeface="Times New Roman" panose="02020603050405020304" pitchFamily="18" charset="0"/>
                <a:cs typeface="Times New Roman" panose="02020603050405020304" pitchFamily="18" charset="0"/>
              </a:rPr>
              <a:t> phan </a:t>
            </a:r>
            <a:r>
              <a:rPr lang="en-GB" err="1">
                <a:latin typeface="Times New Roman" panose="02020603050405020304" pitchFamily="18" charset="0"/>
                <a:cs typeface="Times New Roman" panose="02020603050405020304" pitchFamily="18" charset="0"/>
              </a:rPr>
              <a:t>tu</a:t>
            </a:r>
            <a:r>
              <a:rPr lang="en-GB">
                <a:latin typeface="Times New Roman" panose="02020603050405020304" pitchFamily="18" charset="0"/>
                <a:cs typeface="Times New Roman" panose="02020603050405020304" pitchFamily="18" charset="0"/>
              </a:rPr>
              <a:t> 4 byte.                              </a:t>
            </a:r>
          </a:p>
          <a:p>
            <a:r>
              <a:rPr lang="en-GB">
                <a:latin typeface="Times New Roman" panose="02020603050405020304" pitchFamily="18" charset="0"/>
                <a:cs typeface="Times New Roman" panose="02020603050405020304" pitchFamily="18" charset="0"/>
              </a:rPr>
              <a:t>	#---------------------------------------</a:t>
            </a:r>
          </a:p>
          <a:p>
            <a:endParaRPr lang="en-GB">
              <a:latin typeface="Times New Roman" panose="02020603050405020304" pitchFamily="18" charset="0"/>
              <a:cs typeface="Times New Roman" panose="02020603050405020304" pitchFamily="18" charset="0"/>
            </a:endParaRPr>
          </a:p>
          <a:p>
            <a:r>
              <a:rPr lang="en-GB">
                <a:latin typeface="Times New Roman" panose="02020603050405020304" pitchFamily="18" charset="0"/>
                <a:cs typeface="Times New Roman" panose="02020603050405020304" pitchFamily="18" charset="0"/>
              </a:rPr>
              <a:t>	la $a0, </a:t>
            </a:r>
            <a:r>
              <a:rPr lang="en-GB" err="1">
                <a:latin typeface="Times New Roman" panose="02020603050405020304" pitchFamily="18" charset="0"/>
                <a:cs typeface="Times New Roman" panose="02020603050405020304" pitchFamily="18" charset="0"/>
              </a:rPr>
              <a:t>ArrayWordPtr</a:t>
            </a:r>
            <a:endParaRPr lang="en-GB">
              <a:latin typeface="Times New Roman" panose="02020603050405020304" pitchFamily="18" charset="0"/>
              <a:cs typeface="Times New Roman" panose="02020603050405020304" pitchFamily="18" charset="0"/>
            </a:endParaRPr>
          </a:p>
          <a:p>
            <a:r>
              <a:rPr lang="en-GB">
                <a:latin typeface="Times New Roman" panose="02020603050405020304" pitchFamily="18" charset="0"/>
                <a:cs typeface="Times New Roman" panose="02020603050405020304" pitchFamily="18" charset="0"/>
              </a:rPr>
              <a:t>	la $a1, </a:t>
            </a:r>
            <a:r>
              <a:rPr lang="en-GB" err="1">
                <a:latin typeface="Times New Roman" panose="02020603050405020304" pitchFamily="18" charset="0"/>
                <a:cs typeface="Times New Roman" panose="02020603050405020304" pitchFamily="18" charset="0"/>
              </a:rPr>
              <a:t>MaxDong</a:t>
            </a:r>
            <a:endParaRPr lang="en-GB">
              <a:latin typeface="Times New Roman" panose="02020603050405020304" pitchFamily="18" charset="0"/>
              <a:cs typeface="Times New Roman" panose="02020603050405020304" pitchFamily="18" charset="0"/>
            </a:endParaRPr>
          </a:p>
          <a:p>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lw</a:t>
            </a:r>
            <a:r>
              <a:rPr lang="en-GB">
                <a:latin typeface="Times New Roman" panose="02020603050405020304" pitchFamily="18" charset="0"/>
                <a:cs typeface="Times New Roman" panose="02020603050405020304" pitchFamily="18" charset="0"/>
              </a:rPr>
              <a:t> $a1,0($a1)</a:t>
            </a:r>
          </a:p>
          <a:p>
            <a:r>
              <a:rPr lang="en-GB">
                <a:latin typeface="Times New Roman" panose="02020603050405020304" pitchFamily="18" charset="0"/>
                <a:cs typeface="Times New Roman" panose="02020603050405020304" pitchFamily="18" charset="0"/>
              </a:rPr>
              <a:t>	la $a2, </a:t>
            </a:r>
            <a:r>
              <a:rPr lang="en-GB" err="1">
                <a:latin typeface="Times New Roman" panose="02020603050405020304" pitchFamily="18" charset="0"/>
                <a:cs typeface="Times New Roman" panose="02020603050405020304" pitchFamily="18" charset="0"/>
              </a:rPr>
              <a:t>MaxCot</a:t>
            </a:r>
            <a:endParaRPr lang="en-GB">
              <a:latin typeface="Times New Roman" panose="02020603050405020304" pitchFamily="18" charset="0"/>
              <a:cs typeface="Times New Roman" panose="02020603050405020304" pitchFamily="18" charset="0"/>
            </a:endParaRPr>
          </a:p>
          <a:p>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lw</a:t>
            </a:r>
            <a:r>
              <a:rPr lang="en-GB">
                <a:latin typeface="Times New Roman" panose="02020603050405020304" pitchFamily="18" charset="0"/>
                <a:cs typeface="Times New Roman" panose="02020603050405020304" pitchFamily="18" charset="0"/>
              </a:rPr>
              <a:t> $a2, 0($a2)</a:t>
            </a:r>
          </a:p>
          <a:p>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jal</a:t>
            </a:r>
            <a:r>
              <a:rPr lang="en-GB">
                <a:latin typeface="Times New Roman" panose="02020603050405020304" pitchFamily="18" charset="0"/>
                <a:cs typeface="Times New Roman" panose="02020603050405020304" pitchFamily="18" charset="0"/>
              </a:rPr>
              <a:t> malloc2</a:t>
            </a:r>
          </a:p>
          <a:p>
            <a:r>
              <a:rPr lang="en-GB">
                <a:latin typeface="Times New Roman" panose="02020603050405020304" pitchFamily="18" charset="0"/>
                <a:cs typeface="Times New Roman" panose="02020603050405020304" pitchFamily="18" charset="0"/>
              </a:rPr>
              <a:t>	</a:t>
            </a:r>
          </a:p>
          <a:p>
            <a:r>
              <a:rPr lang="en-GB">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BD98E4F0-A5DF-DE62-281E-9B55D7D2816F}"/>
              </a:ext>
            </a:extLst>
          </p:cNvPr>
          <p:cNvSpPr txBox="1"/>
          <p:nvPr/>
        </p:nvSpPr>
        <p:spPr>
          <a:xfrm>
            <a:off x="500269" y="1127299"/>
            <a:ext cx="8882270" cy="461665"/>
          </a:xfrm>
          <a:prstGeom prst="rect">
            <a:avLst/>
          </a:prstGeom>
          <a:noFill/>
        </p:spPr>
        <p:txBody>
          <a:bodyPr wrap="square">
            <a:spAutoFit/>
          </a:bodyPr>
          <a:lstStyle/>
          <a:p>
            <a:r>
              <a:rPr lang="en-GB" sz="2400" b="1" err="1">
                <a:latin typeface="Times New Roman" panose="02020603050405020304" pitchFamily="18" charset="0"/>
                <a:cs typeface="Times New Roman" panose="02020603050405020304" pitchFamily="18" charset="0"/>
              </a:rPr>
              <a:t>Cấp</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phát</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cho</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mảng</a:t>
            </a:r>
            <a:r>
              <a:rPr lang="en-GB" sz="2400" b="1">
                <a:latin typeface="Times New Roman" panose="02020603050405020304" pitchFamily="18" charset="0"/>
                <a:cs typeface="Times New Roman" panose="02020603050405020304" pitchFamily="18" charset="0"/>
              </a:rPr>
              <a:t> con </a:t>
            </a:r>
            <a:r>
              <a:rPr lang="en-GB" sz="2400" b="1" err="1">
                <a:latin typeface="Times New Roman" panose="02020603050405020304" pitchFamily="18" charset="0"/>
                <a:cs typeface="Times New Roman" panose="02020603050405020304" pitchFamily="18" charset="0"/>
              </a:rPr>
              <a:t>trỏ</a:t>
            </a:r>
            <a:r>
              <a:rPr lang="en-GB" sz="2400" b="1">
                <a:latin typeface="Times New Roman" panose="02020603050405020304" pitchFamily="18" charset="0"/>
                <a:cs typeface="Times New Roman" panose="02020603050405020304" pitchFamily="18" charset="0"/>
              </a:rPr>
              <a:t> 2 </a:t>
            </a:r>
            <a:r>
              <a:rPr lang="en-GB" sz="2400" b="1" err="1">
                <a:latin typeface="Times New Roman" panose="02020603050405020304" pitchFamily="18" charset="0"/>
                <a:cs typeface="Times New Roman" panose="02020603050405020304" pitchFamily="18" charset="0"/>
              </a:rPr>
              <a:t>chiều</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và</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tính</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tổng</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bộ</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nhớ</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sử</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dụng</a:t>
            </a:r>
            <a:endParaRPr lang="en-GB" sz="2400" b="1"/>
          </a:p>
        </p:txBody>
      </p:sp>
      <p:sp>
        <p:nvSpPr>
          <p:cNvPr id="11" name="TextBox 10">
            <a:extLst>
              <a:ext uri="{FF2B5EF4-FFF2-40B4-BE49-F238E27FC236}">
                <a16:creationId xmlns:a16="http://schemas.microsoft.com/office/drawing/2014/main" id="{FD71B5D3-617A-D172-DC32-B38E9818D9F7}"/>
              </a:ext>
            </a:extLst>
          </p:cNvPr>
          <p:cNvSpPr txBox="1"/>
          <p:nvPr/>
        </p:nvSpPr>
        <p:spPr>
          <a:xfrm>
            <a:off x="5187392" y="2070090"/>
            <a:ext cx="5347252" cy="3693319"/>
          </a:xfrm>
          <a:prstGeom prst="rect">
            <a:avLst/>
          </a:prstGeom>
          <a:noFill/>
        </p:spPr>
        <p:txBody>
          <a:bodyPr wrap="square">
            <a:spAutoFit/>
          </a:bodyPr>
          <a:lstStyle/>
          <a:p>
            <a:r>
              <a:rPr lang="en-GB" sz="1800">
                <a:latin typeface="Times New Roman" panose="02020603050405020304" pitchFamily="18" charset="0"/>
                <a:cs typeface="Times New Roman" panose="02020603050405020304" pitchFamily="18" charset="0"/>
              </a:rPr>
              <a:t>                li $v0, 4</a:t>
            </a:r>
          </a:p>
          <a:p>
            <a:r>
              <a:rPr lang="en-GB" sz="1800">
                <a:latin typeface="Times New Roman" panose="02020603050405020304" pitchFamily="18" charset="0"/>
                <a:cs typeface="Times New Roman" panose="02020603050405020304" pitchFamily="18" charset="0"/>
              </a:rPr>
              <a:t>	la $a0, Message6</a:t>
            </a:r>
          </a:p>
          <a:p>
            <a:r>
              <a:rPr lang="en-GB" sz="1800">
                <a:latin typeface="Times New Roman" panose="02020603050405020304" pitchFamily="18" charset="0"/>
                <a:cs typeface="Times New Roman" panose="02020603050405020304" pitchFamily="18" charset="0"/>
              </a:rPr>
              <a:t>	</a:t>
            </a:r>
            <a:r>
              <a:rPr lang="en-GB" sz="1800" err="1">
                <a:latin typeface="Times New Roman" panose="02020603050405020304" pitchFamily="18" charset="0"/>
                <a:cs typeface="Times New Roman" panose="02020603050405020304" pitchFamily="18" charset="0"/>
              </a:rPr>
              <a:t>syscall</a:t>
            </a:r>
            <a:endParaRPr lang="en-GB" sz="1800">
              <a:latin typeface="Times New Roman" panose="02020603050405020304" pitchFamily="18" charset="0"/>
              <a:cs typeface="Times New Roman" panose="02020603050405020304" pitchFamily="18" charset="0"/>
            </a:endParaRPr>
          </a:p>
          <a:p>
            <a:r>
              <a:rPr lang="en-GB" sz="1800">
                <a:latin typeface="Times New Roman" panose="02020603050405020304" pitchFamily="18" charset="0"/>
                <a:cs typeface="Times New Roman" panose="02020603050405020304" pitchFamily="18" charset="0"/>
              </a:rPr>
              <a:t>	</a:t>
            </a:r>
          </a:p>
          <a:p>
            <a:r>
              <a:rPr lang="en-GB" sz="1800">
                <a:latin typeface="Times New Roman" panose="02020603050405020304" pitchFamily="18" charset="0"/>
                <a:cs typeface="Times New Roman" panose="02020603050405020304" pitchFamily="18" charset="0"/>
              </a:rPr>
              <a:t>	</a:t>
            </a:r>
            <a:r>
              <a:rPr lang="en-GB" sz="1800" err="1">
                <a:latin typeface="Times New Roman" panose="02020603050405020304" pitchFamily="18" charset="0"/>
                <a:cs typeface="Times New Roman" panose="02020603050405020304" pitchFamily="18" charset="0"/>
              </a:rPr>
              <a:t>jal</a:t>
            </a:r>
            <a:r>
              <a:rPr lang="en-GB" sz="1800">
                <a:latin typeface="Times New Roman" panose="02020603050405020304" pitchFamily="18" charset="0"/>
                <a:cs typeface="Times New Roman" panose="02020603050405020304" pitchFamily="18" charset="0"/>
              </a:rPr>
              <a:t> </a:t>
            </a:r>
            <a:r>
              <a:rPr lang="en-GB" sz="1800" err="1">
                <a:latin typeface="Times New Roman" panose="02020603050405020304" pitchFamily="18" charset="0"/>
                <a:cs typeface="Times New Roman" panose="02020603050405020304" pitchFamily="18" charset="0"/>
              </a:rPr>
              <a:t>CalculateMemory</a:t>
            </a:r>
            <a:endParaRPr lang="en-GB" sz="1800">
              <a:latin typeface="Times New Roman" panose="02020603050405020304" pitchFamily="18" charset="0"/>
              <a:cs typeface="Times New Roman" panose="02020603050405020304" pitchFamily="18" charset="0"/>
            </a:endParaRPr>
          </a:p>
          <a:p>
            <a:r>
              <a:rPr lang="en-GB" sz="1800">
                <a:latin typeface="Times New Roman" panose="02020603050405020304" pitchFamily="18" charset="0"/>
                <a:cs typeface="Times New Roman" panose="02020603050405020304" pitchFamily="18" charset="0"/>
              </a:rPr>
              <a:t>	li $v0,1</a:t>
            </a:r>
          </a:p>
          <a:p>
            <a:r>
              <a:rPr lang="en-GB" sz="1800">
                <a:latin typeface="Times New Roman" panose="02020603050405020304" pitchFamily="18" charset="0"/>
                <a:cs typeface="Times New Roman" panose="02020603050405020304" pitchFamily="18" charset="0"/>
              </a:rPr>
              <a:t>	</a:t>
            </a:r>
            <a:r>
              <a:rPr lang="en-GB" sz="1800" err="1">
                <a:latin typeface="Times New Roman" panose="02020603050405020304" pitchFamily="18" charset="0"/>
                <a:cs typeface="Times New Roman" panose="02020603050405020304" pitchFamily="18" charset="0"/>
              </a:rPr>
              <a:t>syscall</a:t>
            </a:r>
            <a:endParaRPr lang="en-GB" sz="1800">
              <a:latin typeface="Times New Roman" panose="02020603050405020304" pitchFamily="18" charset="0"/>
              <a:cs typeface="Times New Roman" panose="02020603050405020304" pitchFamily="18" charset="0"/>
            </a:endParaRPr>
          </a:p>
          <a:p>
            <a:r>
              <a:rPr lang="en-GB" sz="1800">
                <a:latin typeface="Times New Roman" panose="02020603050405020304" pitchFamily="18" charset="0"/>
                <a:cs typeface="Times New Roman" panose="02020603050405020304" pitchFamily="18" charset="0"/>
              </a:rPr>
              <a:t>	li $v0, 4</a:t>
            </a:r>
          </a:p>
          <a:p>
            <a:r>
              <a:rPr lang="en-GB" sz="1800">
                <a:latin typeface="Times New Roman" panose="02020603050405020304" pitchFamily="18" charset="0"/>
                <a:cs typeface="Times New Roman" panose="02020603050405020304" pitchFamily="18" charset="0"/>
              </a:rPr>
              <a:t>	la $a0, Space</a:t>
            </a:r>
          </a:p>
          <a:p>
            <a:r>
              <a:rPr lang="en-GB" sz="1800">
                <a:latin typeface="Times New Roman" panose="02020603050405020304" pitchFamily="18" charset="0"/>
                <a:cs typeface="Times New Roman" panose="02020603050405020304" pitchFamily="18" charset="0"/>
              </a:rPr>
              <a:t>	</a:t>
            </a:r>
            <a:r>
              <a:rPr lang="en-GB" sz="1800" err="1">
                <a:latin typeface="Times New Roman" panose="02020603050405020304" pitchFamily="18" charset="0"/>
                <a:cs typeface="Times New Roman" panose="02020603050405020304" pitchFamily="18" charset="0"/>
              </a:rPr>
              <a:t>syscall</a:t>
            </a:r>
            <a:endParaRPr lang="en-GB" sz="1800">
              <a:latin typeface="Times New Roman" panose="02020603050405020304" pitchFamily="18" charset="0"/>
              <a:cs typeface="Times New Roman" panose="02020603050405020304" pitchFamily="18" charset="0"/>
            </a:endParaRPr>
          </a:p>
          <a:p>
            <a:r>
              <a:rPr lang="en-GB" sz="1800">
                <a:latin typeface="Times New Roman" panose="02020603050405020304" pitchFamily="18" charset="0"/>
                <a:cs typeface="Times New Roman" panose="02020603050405020304" pitchFamily="18" charset="0"/>
              </a:rPr>
              <a:t>	</a:t>
            </a:r>
            <a:r>
              <a:rPr lang="en-GB" sz="1800" err="1">
                <a:latin typeface="Times New Roman" panose="02020603050405020304" pitchFamily="18" charset="0"/>
                <a:cs typeface="Times New Roman" panose="02020603050405020304" pitchFamily="18" charset="0"/>
              </a:rPr>
              <a:t>jal</a:t>
            </a:r>
            <a:r>
              <a:rPr lang="en-GB" sz="1800">
                <a:latin typeface="Times New Roman" panose="02020603050405020304" pitchFamily="18" charset="0"/>
                <a:cs typeface="Times New Roman" panose="02020603050405020304" pitchFamily="18" charset="0"/>
              </a:rPr>
              <a:t> CalculateMemory2</a:t>
            </a:r>
          </a:p>
          <a:p>
            <a:r>
              <a:rPr lang="en-GB" sz="1800">
                <a:latin typeface="Times New Roman" panose="02020603050405020304" pitchFamily="18" charset="0"/>
                <a:cs typeface="Times New Roman" panose="02020603050405020304" pitchFamily="18" charset="0"/>
              </a:rPr>
              <a:t>	li $v0,1</a:t>
            </a:r>
          </a:p>
          <a:p>
            <a:r>
              <a:rPr lang="en-GB" sz="1800">
                <a:latin typeface="Times New Roman" panose="02020603050405020304" pitchFamily="18" charset="0"/>
                <a:cs typeface="Times New Roman" panose="02020603050405020304" pitchFamily="18" charset="0"/>
              </a:rPr>
              <a:t>	</a:t>
            </a:r>
            <a:r>
              <a:rPr lang="en-GB" sz="1800" err="1">
                <a:latin typeface="Times New Roman" panose="02020603050405020304" pitchFamily="18" charset="0"/>
                <a:cs typeface="Times New Roman" panose="02020603050405020304" pitchFamily="18" charset="0"/>
              </a:rPr>
              <a:t>syscall</a:t>
            </a:r>
            <a:endParaRPr lang="en-GB"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2466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89813-2F34-6250-052F-A9A6567B5BE6}"/>
              </a:ext>
            </a:extLst>
          </p:cNvPr>
          <p:cNvSpPr>
            <a:spLocks noGrp="1"/>
          </p:cNvSpPr>
          <p:nvPr>
            <p:ph type="title"/>
          </p:nvPr>
        </p:nvSpPr>
        <p:spPr>
          <a:xfrm>
            <a:off x="1963815" y="-18783"/>
            <a:ext cx="6447155" cy="538609"/>
          </a:xfrm>
        </p:spPr>
        <p:txBody>
          <a:bodyPr/>
          <a:lstStyle/>
          <a:p>
            <a:pPr algn="ctr"/>
            <a:r>
              <a:rPr lang="en-GB" err="1"/>
              <a:t>Ví</a:t>
            </a:r>
            <a:r>
              <a:rPr lang="en-GB"/>
              <a:t> </a:t>
            </a:r>
            <a:r>
              <a:rPr lang="en-GB" err="1"/>
              <a:t>dụ</a:t>
            </a:r>
            <a:r>
              <a:rPr lang="en-GB"/>
              <a:t> </a:t>
            </a:r>
            <a:r>
              <a:rPr lang="en-GB" err="1"/>
              <a:t>minh</a:t>
            </a:r>
            <a:r>
              <a:rPr lang="en-GB"/>
              <a:t> </a:t>
            </a:r>
            <a:r>
              <a:rPr lang="en-GB" err="1"/>
              <a:t>hoạ</a:t>
            </a:r>
            <a:endParaRPr lang="en-GB"/>
          </a:p>
        </p:txBody>
      </p:sp>
      <p:sp>
        <p:nvSpPr>
          <p:cNvPr id="5" name="TextBox 4">
            <a:extLst>
              <a:ext uri="{FF2B5EF4-FFF2-40B4-BE49-F238E27FC236}">
                <a16:creationId xmlns:a16="http://schemas.microsoft.com/office/drawing/2014/main" id="{52DDC263-70AC-806D-7295-A11AE1A4B800}"/>
              </a:ext>
            </a:extLst>
          </p:cNvPr>
          <p:cNvSpPr txBox="1"/>
          <p:nvPr/>
        </p:nvSpPr>
        <p:spPr>
          <a:xfrm>
            <a:off x="632792" y="1882103"/>
            <a:ext cx="5347252" cy="4524315"/>
          </a:xfrm>
          <a:prstGeom prst="rect">
            <a:avLst/>
          </a:prstGeom>
          <a:noFill/>
        </p:spPr>
        <p:txBody>
          <a:bodyPr wrap="square">
            <a:spAutoFit/>
          </a:bodyPr>
          <a:lstStyle/>
          <a:p>
            <a:r>
              <a:rPr lang="en-GB" sz="1600">
                <a:latin typeface="Times New Roman" panose="02020603050405020304" pitchFamily="18" charset="0"/>
                <a:cs typeface="Times New Roman" panose="02020603050405020304" pitchFamily="18" charset="0"/>
              </a:rPr>
              <a:t>               li $v0, 4</a:t>
            </a:r>
          </a:p>
          <a:p>
            <a:r>
              <a:rPr lang="en-GB" sz="1600">
                <a:latin typeface="Times New Roman" panose="02020603050405020304" pitchFamily="18" charset="0"/>
                <a:cs typeface="Times New Roman" panose="02020603050405020304" pitchFamily="18" charset="0"/>
              </a:rPr>
              <a:t>	la $a0, Message71</a:t>
            </a:r>
          </a:p>
          <a:p>
            <a:r>
              <a:rPr lang="en-GB" sz="1600">
                <a:latin typeface="Times New Roman" panose="02020603050405020304" pitchFamily="18" charset="0"/>
                <a:cs typeface="Times New Roman" panose="02020603050405020304" pitchFamily="18" charset="0"/>
              </a:rPr>
              <a:t>	</a:t>
            </a:r>
            <a:r>
              <a:rPr lang="en-GB" sz="1600" err="1">
                <a:latin typeface="Times New Roman" panose="02020603050405020304" pitchFamily="18" charset="0"/>
                <a:cs typeface="Times New Roman" panose="02020603050405020304" pitchFamily="18" charset="0"/>
              </a:rPr>
              <a:t>syscall</a:t>
            </a:r>
            <a:endParaRPr lang="en-GB" sz="1600">
              <a:latin typeface="Times New Roman" panose="02020603050405020304" pitchFamily="18" charset="0"/>
              <a:cs typeface="Times New Roman" panose="02020603050405020304" pitchFamily="18" charset="0"/>
            </a:endParaRPr>
          </a:p>
          <a:p>
            <a:r>
              <a:rPr lang="en-GB" sz="1600">
                <a:latin typeface="Times New Roman" panose="02020603050405020304" pitchFamily="18" charset="0"/>
                <a:cs typeface="Times New Roman" panose="02020603050405020304" pitchFamily="18" charset="0"/>
              </a:rPr>
              <a:t>	</a:t>
            </a:r>
          </a:p>
          <a:p>
            <a:r>
              <a:rPr lang="en-GB" sz="1600">
                <a:latin typeface="Times New Roman" panose="02020603050405020304" pitchFamily="18" charset="0"/>
                <a:cs typeface="Times New Roman" panose="02020603050405020304" pitchFamily="18" charset="0"/>
              </a:rPr>
              <a:t>	li $v0, 1007</a:t>
            </a:r>
          </a:p>
          <a:p>
            <a:r>
              <a:rPr lang="en-GB" sz="1600">
                <a:latin typeface="Times New Roman" panose="02020603050405020304" pitchFamily="18" charset="0"/>
                <a:cs typeface="Times New Roman" panose="02020603050405020304" pitchFamily="18" charset="0"/>
              </a:rPr>
              <a:t>	la $a0, </a:t>
            </a:r>
            <a:r>
              <a:rPr lang="en-GB" sz="1600" err="1">
                <a:latin typeface="Times New Roman" panose="02020603050405020304" pitchFamily="18" charset="0"/>
                <a:cs typeface="Times New Roman" panose="02020603050405020304" pitchFamily="18" charset="0"/>
              </a:rPr>
              <a:t>ArrayWordPtr</a:t>
            </a:r>
            <a:endParaRPr lang="en-GB" sz="1600">
              <a:latin typeface="Times New Roman" panose="02020603050405020304" pitchFamily="18" charset="0"/>
              <a:cs typeface="Times New Roman" panose="02020603050405020304" pitchFamily="18" charset="0"/>
            </a:endParaRPr>
          </a:p>
          <a:p>
            <a:r>
              <a:rPr lang="en-GB" sz="1600">
                <a:latin typeface="Times New Roman" panose="02020603050405020304" pitchFamily="18" charset="0"/>
                <a:cs typeface="Times New Roman" panose="02020603050405020304" pitchFamily="18" charset="0"/>
              </a:rPr>
              <a:t>	li $a1,3</a:t>
            </a:r>
          </a:p>
          <a:p>
            <a:r>
              <a:rPr lang="en-GB" sz="1600">
                <a:latin typeface="Times New Roman" panose="02020603050405020304" pitchFamily="18" charset="0"/>
                <a:cs typeface="Times New Roman" panose="02020603050405020304" pitchFamily="18" charset="0"/>
              </a:rPr>
              <a:t>	la $s0, </a:t>
            </a:r>
            <a:r>
              <a:rPr lang="en-GB" sz="1600" err="1">
                <a:latin typeface="Times New Roman" panose="02020603050405020304" pitchFamily="18" charset="0"/>
                <a:cs typeface="Times New Roman" panose="02020603050405020304" pitchFamily="18" charset="0"/>
              </a:rPr>
              <a:t>MaxDong</a:t>
            </a:r>
            <a:endParaRPr lang="en-GB" sz="1600">
              <a:latin typeface="Times New Roman" panose="02020603050405020304" pitchFamily="18" charset="0"/>
              <a:cs typeface="Times New Roman" panose="02020603050405020304" pitchFamily="18" charset="0"/>
            </a:endParaRPr>
          </a:p>
          <a:p>
            <a:r>
              <a:rPr lang="en-GB" sz="1600">
                <a:latin typeface="Times New Roman" panose="02020603050405020304" pitchFamily="18" charset="0"/>
                <a:cs typeface="Times New Roman" panose="02020603050405020304" pitchFamily="18" charset="0"/>
              </a:rPr>
              <a:t>	</a:t>
            </a:r>
            <a:r>
              <a:rPr lang="en-GB" sz="1600" err="1">
                <a:latin typeface="Times New Roman" panose="02020603050405020304" pitchFamily="18" charset="0"/>
                <a:cs typeface="Times New Roman" panose="02020603050405020304" pitchFamily="18" charset="0"/>
              </a:rPr>
              <a:t>lw</a:t>
            </a:r>
            <a:r>
              <a:rPr lang="en-GB" sz="1600">
                <a:latin typeface="Times New Roman" panose="02020603050405020304" pitchFamily="18" charset="0"/>
                <a:cs typeface="Times New Roman" panose="02020603050405020304" pitchFamily="18" charset="0"/>
              </a:rPr>
              <a:t> $s0, 0($s0)</a:t>
            </a:r>
          </a:p>
          <a:p>
            <a:r>
              <a:rPr lang="en-GB" sz="1600">
                <a:latin typeface="Times New Roman" panose="02020603050405020304" pitchFamily="18" charset="0"/>
                <a:cs typeface="Times New Roman" panose="02020603050405020304" pitchFamily="18" charset="0"/>
              </a:rPr>
              <a:t>	</a:t>
            </a:r>
            <a:r>
              <a:rPr lang="en-GB" sz="1600" err="1">
                <a:latin typeface="Times New Roman" panose="02020603050405020304" pitchFamily="18" charset="0"/>
                <a:cs typeface="Times New Roman" panose="02020603050405020304" pitchFamily="18" charset="0"/>
              </a:rPr>
              <a:t>bge</a:t>
            </a:r>
            <a:r>
              <a:rPr lang="en-GB" sz="1600">
                <a:latin typeface="Times New Roman" panose="02020603050405020304" pitchFamily="18" charset="0"/>
                <a:cs typeface="Times New Roman" panose="02020603050405020304" pitchFamily="18" charset="0"/>
              </a:rPr>
              <a:t> $a1, $s0, exit</a:t>
            </a:r>
          </a:p>
          <a:p>
            <a:r>
              <a:rPr lang="en-GB" sz="1600">
                <a:latin typeface="Times New Roman" panose="02020603050405020304" pitchFamily="18" charset="0"/>
                <a:cs typeface="Times New Roman" panose="02020603050405020304" pitchFamily="18" charset="0"/>
              </a:rPr>
              <a:t>	li $a2, 3</a:t>
            </a:r>
          </a:p>
          <a:p>
            <a:r>
              <a:rPr lang="en-GB" sz="1600">
                <a:latin typeface="Times New Roman" panose="02020603050405020304" pitchFamily="18" charset="0"/>
                <a:cs typeface="Times New Roman" panose="02020603050405020304" pitchFamily="18" charset="0"/>
              </a:rPr>
              <a:t>	la $s0, </a:t>
            </a:r>
            <a:r>
              <a:rPr lang="en-GB" sz="1600" err="1">
                <a:latin typeface="Times New Roman" panose="02020603050405020304" pitchFamily="18" charset="0"/>
                <a:cs typeface="Times New Roman" panose="02020603050405020304" pitchFamily="18" charset="0"/>
              </a:rPr>
              <a:t>MaxCot</a:t>
            </a:r>
            <a:endParaRPr lang="en-GB" sz="1600">
              <a:latin typeface="Times New Roman" panose="02020603050405020304" pitchFamily="18" charset="0"/>
              <a:cs typeface="Times New Roman" panose="02020603050405020304" pitchFamily="18" charset="0"/>
            </a:endParaRPr>
          </a:p>
          <a:p>
            <a:r>
              <a:rPr lang="en-GB" sz="1600">
                <a:latin typeface="Times New Roman" panose="02020603050405020304" pitchFamily="18" charset="0"/>
                <a:cs typeface="Times New Roman" panose="02020603050405020304" pitchFamily="18" charset="0"/>
              </a:rPr>
              <a:t>	</a:t>
            </a:r>
            <a:r>
              <a:rPr lang="en-GB" sz="1600" err="1">
                <a:latin typeface="Times New Roman" panose="02020603050405020304" pitchFamily="18" charset="0"/>
                <a:cs typeface="Times New Roman" panose="02020603050405020304" pitchFamily="18" charset="0"/>
              </a:rPr>
              <a:t>lw</a:t>
            </a:r>
            <a:r>
              <a:rPr lang="en-GB" sz="1600">
                <a:latin typeface="Times New Roman" panose="02020603050405020304" pitchFamily="18" charset="0"/>
                <a:cs typeface="Times New Roman" panose="02020603050405020304" pitchFamily="18" charset="0"/>
              </a:rPr>
              <a:t> $s0, 0($s0)</a:t>
            </a:r>
          </a:p>
          <a:p>
            <a:r>
              <a:rPr lang="en-GB" sz="1600">
                <a:latin typeface="Times New Roman" panose="02020603050405020304" pitchFamily="18" charset="0"/>
                <a:cs typeface="Times New Roman" panose="02020603050405020304" pitchFamily="18" charset="0"/>
              </a:rPr>
              <a:t>	</a:t>
            </a:r>
            <a:r>
              <a:rPr lang="en-GB" sz="1600" err="1">
                <a:latin typeface="Times New Roman" panose="02020603050405020304" pitchFamily="18" charset="0"/>
                <a:cs typeface="Times New Roman" panose="02020603050405020304" pitchFamily="18" charset="0"/>
              </a:rPr>
              <a:t>bge</a:t>
            </a:r>
            <a:r>
              <a:rPr lang="en-GB" sz="1600">
                <a:latin typeface="Times New Roman" panose="02020603050405020304" pitchFamily="18" charset="0"/>
                <a:cs typeface="Times New Roman" panose="02020603050405020304" pitchFamily="18" charset="0"/>
              </a:rPr>
              <a:t> $a2, $s0, exit</a:t>
            </a:r>
          </a:p>
          <a:p>
            <a:r>
              <a:rPr lang="en-GB" sz="1600">
                <a:latin typeface="Times New Roman" panose="02020603050405020304" pitchFamily="18" charset="0"/>
                <a:cs typeface="Times New Roman" panose="02020603050405020304" pitchFamily="18" charset="0"/>
              </a:rPr>
              <a:t>	</a:t>
            </a:r>
            <a:r>
              <a:rPr lang="en-GB" sz="1600" err="1">
                <a:latin typeface="Times New Roman" panose="02020603050405020304" pitchFamily="18" charset="0"/>
                <a:cs typeface="Times New Roman" panose="02020603050405020304" pitchFamily="18" charset="0"/>
              </a:rPr>
              <a:t>jal</a:t>
            </a:r>
            <a:r>
              <a:rPr lang="en-GB" sz="1600">
                <a:latin typeface="Times New Roman" panose="02020603050405020304" pitchFamily="18" charset="0"/>
                <a:cs typeface="Times New Roman" panose="02020603050405020304" pitchFamily="18" charset="0"/>
              </a:rPr>
              <a:t> </a:t>
            </a:r>
            <a:r>
              <a:rPr lang="en-GB" sz="1600" err="1">
                <a:latin typeface="Times New Roman" panose="02020603050405020304" pitchFamily="18" charset="0"/>
                <a:cs typeface="Times New Roman" panose="02020603050405020304" pitchFamily="18" charset="0"/>
              </a:rPr>
              <a:t>SetArrayAt</a:t>
            </a:r>
            <a:endParaRPr lang="en-GB" sz="1600">
              <a:latin typeface="Times New Roman" panose="02020603050405020304" pitchFamily="18" charset="0"/>
              <a:cs typeface="Times New Roman" panose="02020603050405020304" pitchFamily="18" charset="0"/>
            </a:endParaRPr>
          </a:p>
          <a:p>
            <a:r>
              <a:rPr lang="en-GB" sz="1600">
                <a:latin typeface="Times New Roman" panose="02020603050405020304" pitchFamily="18" charset="0"/>
                <a:cs typeface="Times New Roman" panose="02020603050405020304" pitchFamily="18" charset="0"/>
              </a:rPr>
              <a:t>	li $v0, 34</a:t>
            </a:r>
          </a:p>
          <a:p>
            <a:r>
              <a:rPr lang="en-GB" sz="1600">
                <a:latin typeface="Times New Roman" panose="02020603050405020304" pitchFamily="18" charset="0"/>
                <a:cs typeface="Times New Roman" panose="02020603050405020304" pitchFamily="18" charset="0"/>
              </a:rPr>
              <a:t>	</a:t>
            </a:r>
            <a:r>
              <a:rPr lang="en-GB" sz="1600" err="1">
                <a:latin typeface="Times New Roman" panose="02020603050405020304" pitchFamily="18" charset="0"/>
                <a:cs typeface="Times New Roman" panose="02020603050405020304" pitchFamily="18" charset="0"/>
              </a:rPr>
              <a:t>syscall</a:t>
            </a:r>
            <a:r>
              <a:rPr lang="en-GB" sz="1600">
                <a:latin typeface="Times New Roman" panose="02020603050405020304" pitchFamily="18" charset="0"/>
                <a:cs typeface="Times New Roman" panose="02020603050405020304" pitchFamily="18" charset="0"/>
              </a:rPr>
              <a:t>	</a:t>
            </a:r>
          </a:p>
          <a:p>
            <a:r>
              <a:rPr lang="en-GB" sz="160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CE30826D-041A-E902-B43A-3C110FD05A5F}"/>
              </a:ext>
            </a:extLst>
          </p:cNvPr>
          <p:cNvSpPr txBox="1"/>
          <p:nvPr/>
        </p:nvSpPr>
        <p:spPr>
          <a:xfrm>
            <a:off x="5187392" y="1882103"/>
            <a:ext cx="5347252" cy="4524315"/>
          </a:xfrm>
          <a:prstGeom prst="rect">
            <a:avLst/>
          </a:prstGeom>
          <a:noFill/>
        </p:spPr>
        <p:txBody>
          <a:bodyPr wrap="square">
            <a:spAutoFit/>
          </a:bodyPr>
          <a:lstStyle/>
          <a:p>
            <a:r>
              <a:rPr lang="en-GB" sz="1600">
                <a:latin typeface="Times New Roman" panose="02020603050405020304" pitchFamily="18" charset="0"/>
                <a:cs typeface="Times New Roman" panose="02020603050405020304" pitchFamily="18" charset="0"/>
              </a:rPr>
              <a:t>              li $v0, 4</a:t>
            </a:r>
          </a:p>
          <a:p>
            <a:r>
              <a:rPr lang="en-GB" sz="1600">
                <a:latin typeface="Times New Roman" panose="02020603050405020304" pitchFamily="18" charset="0"/>
                <a:cs typeface="Times New Roman" panose="02020603050405020304" pitchFamily="18" charset="0"/>
              </a:rPr>
              <a:t>	la $a0, Message72</a:t>
            </a:r>
          </a:p>
          <a:p>
            <a:r>
              <a:rPr lang="en-GB" sz="1600">
                <a:latin typeface="Times New Roman" panose="02020603050405020304" pitchFamily="18" charset="0"/>
                <a:cs typeface="Times New Roman" panose="02020603050405020304" pitchFamily="18" charset="0"/>
              </a:rPr>
              <a:t>	</a:t>
            </a:r>
            <a:r>
              <a:rPr lang="en-GB" sz="1600" err="1">
                <a:latin typeface="Times New Roman" panose="02020603050405020304" pitchFamily="18" charset="0"/>
                <a:cs typeface="Times New Roman" panose="02020603050405020304" pitchFamily="18" charset="0"/>
              </a:rPr>
              <a:t>syscall</a:t>
            </a:r>
            <a:endParaRPr lang="en-GB" sz="1600">
              <a:latin typeface="Times New Roman" panose="02020603050405020304" pitchFamily="18" charset="0"/>
              <a:cs typeface="Times New Roman" panose="02020603050405020304" pitchFamily="18" charset="0"/>
            </a:endParaRPr>
          </a:p>
          <a:p>
            <a:r>
              <a:rPr lang="en-GB" sz="1600">
                <a:latin typeface="Times New Roman" panose="02020603050405020304" pitchFamily="18" charset="0"/>
                <a:cs typeface="Times New Roman" panose="02020603050405020304" pitchFamily="18" charset="0"/>
              </a:rPr>
              <a:t>	</a:t>
            </a:r>
          </a:p>
          <a:p>
            <a:r>
              <a:rPr lang="en-GB" sz="1600">
                <a:latin typeface="Times New Roman" panose="02020603050405020304" pitchFamily="18" charset="0"/>
                <a:cs typeface="Times New Roman" panose="02020603050405020304" pitchFamily="18" charset="0"/>
              </a:rPr>
              <a:t>	la $a0, </a:t>
            </a:r>
            <a:r>
              <a:rPr lang="en-GB" sz="1600" err="1">
                <a:latin typeface="Times New Roman" panose="02020603050405020304" pitchFamily="18" charset="0"/>
                <a:cs typeface="Times New Roman" panose="02020603050405020304" pitchFamily="18" charset="0"/>
              </a:rPr>
              <a:t>ArrayWordPtr</a:t>
            </a:r>
            <a:endParaRPr lang="en-GB" sz="1600">
              <a:latin typeface="Times New Roman" panose="02020603050405020304" pitchFamily="18" charset="0"/>
              <a:cs typeface="Times New Roman" panose="02020603050405020304" pitchFamily="18" charset="0"/>
            </a:endParaRPr>
          </a:p>
          <a:p>
            <a:r>
              <a:rPr lang="en-GB" sz="1600">
                <a:latin typeface="Times New Roman" panose="02020603050405020304" pitchFamily="18" charset="0"/>
                <a:cs typeface="Times New Roman" panose="02020603050405020304" pitchFamily="18" charset="0"/>
              </a:rPr>
              <a:t>	li $a1,3</a:t>
            </a:r>
          </a:p>
          <a:p>
            <a:r>
              <a:rPr lang="en-GB" sz="1600">
                <a:latin typeface="Times New Roman" panose="02020603050405020304" pitchFamily="18" charset="0"/>
                <a:cs typeface="Times New Roman" panose="02020603050405020304" pitchFamily="18" charset="0"/>
              </a:rPr>
              <a:t>	la $s0, </a:t>
            </a:r>
            <a:r>
              <a:rPr lang="en-GB" sz="1600" err="1">
                <a:latin typeface="Times New Roman" panose="02020603050405020304" pitchFamily="18" charset="0"/>
                <a:cs typeface="Times New Roman" panose="02020603050405020304" pitchFamily="18" charset="0"/>
              </a:rPr>
              <a:t>MaxDong</a:t>
            </a:r>
            <a:endParaRPr lang="en-GB" sz="1600">
              <a:latin typeface="Times New Roman" panose="02020603050405020304" pitchFamily="18" charset="0"/>
              <a:cs typeface="Times New Roman" panose="02020603050405020304" pitchFamily="18" charset="0"/>
            </a:endParaRPr>
          </a:p>
          <a:p>
            <a:r>
              <a:rPr lang="en-GB" sz="1600">
                <a:latin typeface="Times New Roman" panose="02020603050405020304" pitchFamily="18" charset="0"/>
                <a:cs typeface="Times New Roman" panose="02020603050405020304" pitchFamily="18" charset="0"/>
              </a:rPr>
              <a:t>	</a:t>
            </a:r>
            <a:r>
              <a:rPr lang="en-GB" sz="1600" err="1">
                <a:latin typeface="Times New Roman" panose="02020603050405020304" pitchFamily="18" charset="0"/>
                <a:cs typeface="Times New Roman" panose="02020603050405020304" pitchFamily="18" charset="0"/>
              </a:rPr>
              <a:t>lw</a:t>
            </a:r>
            <a:r>
              <a:rPr lang="en-GB" sz="1600">
                <a:latin typeface="Times New Roman" panose="02020603050405020304" pitchFamily="18" charset="0"/>
                <a:cs typeface="Times New Roman" panose="02020603050405020304" pitchFamily="18" charset="0"/>
              </a:rPr>
              <a:t> $s0, 0($s0)</a:t>
            </a:r>
          </a:p>
          <a:p>
            <a:r>
              <a:rPr lang="en-GB" sz="1600">
                <a:latin typeface="Times New Roman" panose="02020603050405020304" pitchFamily="18" charset="0"/>
                <a:cs typeface="Times New Roman" panose="02020603050405020304" pitchFamily="18" charset="0"/>
              </a:rPr>
              <a:t>	</a:t>
            </a:r>
            <a:r>
              <a:rPr lang="en-GB" sz="1600" err="1">
                <a:latin typeface="Times New Roman" panose="02020603050405020304" pitchFamily="18" charset="0"/>
                <a:cs typeface="Times New Roman" panose="02020603050405020304" pitchFamily="18" charset="0"/>
              </a:rPr>
              <a:t>bge</a:t>
            </a:r>
            <a:r>
              <a:rPr lang="en-GB" sz="1600">
                <a:latin typeface="Times New Roman" panose="02020603050405020304" pitchFamily="18" charset="0"/>
                <a:cs typeface="Times New Roman" panose="02020603050405020304" pitchFamily="18" charset="0"/>
              </a:rPr>
              <a:t> $a1, $s0, exit</a:t>
            </a:r>
          </a:p>
          <a:p>
            <a:r>
              <a:rPr lang="en-GB" sz="1600">
                <a:latin typeface="Times New Roman" panose="02020603050405020304" pitchFamily="18" charset="0"/>
                <a:cs typeface="Times New Roman" panose="02020603050405020304" pitchFamily="18" charset="0"/>
              </a:rPr>
              <a:t>	li $a2, 3</a:t>
            </a:r>
          </a:p>
          <a:p>
            <a:r>
              <a:rPr lang="en-GB" sz="1600">
                <a:latin typeface="Times New Roman" panose="02020603050405020304" pitchFamily="18" charset="0"/>
                <a:cs typeface="Times New Roman" panose="02020603050405020304" pitchFamily="18" charset="0"/>
              </a:rPr>
              <a:t>	la $s0, </a:t>
            </a:r>
            <a:r>
              <a:rPr lang="en-GB" sz="1600" err="1">
                <a:latin typeface="Times New Roman" panose="02020603050405020304" pitchFamily="18" charset="0"/>
                <a:cs typeface="Times New Roman" panose="02020603050405020304" pitchFamily="18" charset="0"/>
              </a:rPr>
              <a:t>MaxCot</a:t>
            </a:r>
            <a:endParaRPr lang="en-GB" sz="1600">
              <a:latin typeface="Times New Roman" panose="02020603050405020304" pitchFamily="18" charset="0"/>
              <a:cs typeface="Times New Roman" panose="02020603050405020304" pitchFamily="18" charset="0"/>
            </a:endParaRPr>
          </a:p>
          <a:p>
            <a:r>
              <a:rPr lang="en-GB" sz="1600">
                <a:latin typeface="Times New Roman" panose="02020603050405020304" pitchFamily="18" charset="0"/>
                <a:cs typeface="Times New Roman" panose="02020603050405020304" pitchFamily="18" charset="0"/>
              </a:rPr>
              <a:t>	</a:t>
            </a:r>
            <a:r>
              <a:rPr lang="en-GB" sz="1600" err="1">
                <a:latin typeface="Times New Roman" panose="02020603050405020304" pitchFamily="18" charset="0"/>
                <a:cs typeface="Times New Roman" panose="02020603050405020304" pitchFamily="18" charset="0"/>
              </a:rPr>
              <a:t>lw</a:t>
            </a:r>
            <a:r>
              <a:rPr lang="en-GB" sz="1600">
                <a:latin typeface="Times New Roman" panose="02020603050405020304" pitchFamily="18" charset="0"/>
                <a:cs typeface="Times New Roman" panose="02020603050405020304" pitchFamily="18" charset="0"/>
              </a:rPr>
              <a:t> $s0, 0($s0)</a:t>
            </a:r>
          </a:p>
          <a:p>
            <a:r>
              <a:rPr lang="en-GB" sz="1600">
                <a:latin typeface="Times New Roman" panose="02020603050405020304" pitchFamily="18" charset="0"/>
                <a:cs typeface="Times New Roman" panose="02020603050405020304" pitchFamily="18" charset="0"/>
              </a:rPr>
              <a:t>	</a:t>
            </a:r>
            <a:r>
              <a:rPr lang="en-GB" sz="1600" err="1">
                <a:latin typeface="Times New Roman" panose="02020603050405020304" pitchFamily="18" charset="0"/>
                <a:cs typeface="Times New Roman" panose="02020603050405020304" pitchFamily="18" charset="0"/>
              </a:rPr>
              <a:t>bge</a:t>
            </a:r>
            <a:r>
              <a:rPr lang="en-GB" sz="1600">
                <a:latin typeface="Times New Roman" panose="02020603050405020304" pitchFamily="18" charset="0"/>
                <a:cs typeface="Times New Roman" panose="02020603050405020304" pitchFamily="18" charset="0"/>
              </a:rPr>
              <a:t> $a2, $s0, exit</a:t>
            </a:r>
          </a:p>
          <a:p>
            <a:r>
              <a:rPr lang="en-GB" sz="1600">
                <a:latin typeface="Times New Roman" panose="02020603050405020304" pitchFamily="18" charset="0"/>
                <a:cs typeface="Times New Roman" panose="02020603050405020304" pitchFamily="18" charset="0"/>
              </a:rPr>
              <a:t>	</a:t>
            </a:r>
            <a:r>
              <a:rPr lang="en-GB" sz="1600" err="1">
                <a:latin typeface="Times New Roman" panose="02020603050405020304" pitchFamily="18" charset="0"/>
                <a:cs typeface="Times New Roman" panose="02020603050405020304" pitchFamily="18" charset="0"/>
              </a:rPr>
              <a:t>jal</a:t>
            </a:r>
            <a:r>
              <a:rPr lang="en-GB" sz="1600">
                <a:latin typeface="Times New Roman" panose="02020603050405020304" pitchFamily="18" charset="0"/>
                <a:cs typeface="Times New Roman" panose="02020603050405020304" pitchFamily="18" charset="0"/>
              </a:rPr>
              <a:t> </a:t>
            </a:r>
            <a:r>
              <a:rPr lang="en-GB" sz="1600" err="1">
                <a:latin typeface="Times New Roman" panose="02020603050405020304" pitchFamily="18" charset="0"/>
                <a:cs typeface="Times New Roman" panose="02020603050405020304" pitchFamily="18" charset="0"/>
              </a:rPr>
              <a:t>GetArrayAt</a:t>
            </a:r>
            <a:endParaRPr lang="en-GB" sz="1600">
              <a:latin typeface="Times New Roman" panose="02020603050405020304" pitchFamily="18" charset="0"/>
              <a:cs typeface="Times New Roman" panose="02020603050405020304" pitchFamily="18" charset="0"/>
            </a:endParaRPr>
          </a:p>
          <a:p>
            <a:r>
              <a:rPr lang="en-GB" sz="1600">
                <a:latin typeface="Times New Roman" panose="02020603050405020304" pitchFamily="18" charset="0"/>
                <a:cs typeface="Times New Roman" panose="02020603050405020304" pitchFamily="18" charset="0"/>
              </a:rPr>
              <a:t>	add $a0,$v0,$zero</a:t>
            </a:r>
          </a:p>
          <a:p>
            <a:r>
              <a:rPr lang="en-GB" sz="1600">
                <a:latin typeface="Times New Roman" panose="02020603050405020304" pitchFamily="18" charset="0"/>
                <a:cs typeface="Times New Roman" panose="02020603050405020304" pitchFamily="18" charset="0"/>
              </a:rPr>
              <a:t>	li $v0, 1</a:t>
            </a:r>
          </a:p>
          <a:p>
            <a:r>
              <a:rPr lang="en-GB" sz="1600">
                <a:latin typeface="Times New Roman" panose="02020603050405020304" pitchFamily="18" charset="0"/>
                <a:cs typeface="Times New Roman" panose="02020603050405020304" pitchFamily="18" charset="0"/>
              </a:rPr>
              <a:t>	</a:t>
            </a:r>
            <a:r>
              <a:rPr lang="en-GB" sz="1600" err="1">
                <a:latin typeface="Times New Roman" panose="02020603050405020304" pitchFamily="18" charset="0"/>
                <a:cs typeface="Times New Roman" panose="02020603050405020304" pitchFamily="18" charset="0"/>
              </a:rPr>
              <a:t>syscall</a:t>
            </a:r>
            <a:endParaRPr lang="en-GB" sz="1600">
              <a:latin typeface="Times New Roman" panose="02020603050405020304" pitchFamily="18" charset="0"/>
              <a:cs typeface="Times New Roman" panose="02020603050405020304" pitchFamily="18" charset="0"/>
            </a:endParaRPr>
          </a:p>
          <a:p>
            <a:r>
              <a:rPr lang="en-GB" sz="1600">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F3A3AC60-72BB-908A-595A-84A99EAA5D22}"/>
              </a:ext>
            </a:extLst>
          </p:cNvPr>
          <p:cNvSpPr txBox="1"/>
          <p:nvPr/>
        </p:nvSpPr>
        <p:spPr>
          <a:xfrm>
            <a:off x="852274" y="1147225"/>
            <a:ext cx="8670236" cy="461665"/>
          </a:xfrm>
          <a:prstGeom prst="rect">
            <a:avLst/>
          </a:prstGeom>
          <a:noFill/>
        </p:spPr>
        <p:txBody>
          <a:bodyPr wrap="square">
            <a:spAutoFit/>
          </a:bodyPr>
          <a:lstStyle/>
          <a:p>
            <a:r>
              <a:rPr lang="en-GB" sz="2400" b="1" err="1">
                <a:latin typeface="Times New Roman" panose="02020603050405020304" pitchFamily="18" charset="0"/>
                <a:cs typeface="Times New Roman" panose="02020603050405020304" pitchFamily="18" charset="0"/>
              </a:rPr>
              <a:t>Lấy</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và</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thiết</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lập</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phần</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tử</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ở</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dòng</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i</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cột</a:t>
            </a:r>
            <a:r>
              <a:rPr lang="en-GB" sz="2400" b="1">
                <a:latin typeface="Times New Roman" panose="02020603050405020304" pitchFamily="18" charset="0"/>
                <a:cs typeface="Times New Roman" panose="02020603050405020304" pitchFamily="18" charset="0"/>
              </a:rPr>
              <a:t> j</a:t>
            </a:r>
            <a:endParaRPr lang="en-GB" sz="2400" b="1"/>
          </a:p>
        </p:txBody>
      </p:sp>
    </p:spTree>
    <p:extLst>
      <p:ext uri="{BB962C8B-B14F-4D97-AF65-F5344CB8AC3E}">
        <p14:creationId xmlns:p14="http://schemas.microsoft.com/office/powerpoint/2010/main" val="1823036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3F65-104D-F647-2B4D-0EFEDEA01062}"/>
              </a:ext>
            </a:extLst>
          </p:cNvPr>
          <p:cNvSpPr>
            <a:spLocks noGrp="1"/>
          </p:cNvSpPr>
          <p:nvPr>
            <p:ph type="title"/>
          </p:nvPr>
        </p:nvSpPr>
        <p:spPr>
          <a:xfrm>
            <a:off x="1963815" y="-18783"/>
            <a:ext cx="6447155" cy="538609"/>
          </a:xfrm>
        </p:spPr>
        <p:txBody>
          <a:bodyPr/>
          <a:lstStyle/>
          <a:p>
            <a:pPr algn="ctr"/>
            <a:r>
              <a:rPr lang="en-GB" err="1"/>
              <a:t>Kết</a:t>
            </a:r>
            <a:r>
              <a:rPr lang="en-GB"/>
              <a:t> </a:t>
            </a:r>
            <a:r>
              <a:rPr lang="en-GB" err="1"/>
              <a:t>quả</a:t>
            </a:r>
            <a:r>
              <a:rPr lang="en-GB"/>
              <a:t> </a:t>
            </a:r>
            <a:r>
              <a:rPr lang="en-GB" err="1"/>
              <a:t>mô</a:t>
            </a:r>
            <a:r>
              <a:rPr lang="en-GB"/>
              <a:t> phỏng </a:t>
            </a:r>
          </a:p>
        </p:txBody>
      </p:sp>
      <p:pic>
        <p:nvPicPr>
          <p:cNvPr id="4" name="Picture 3">
            <a:extLst>
              <a:ext uri="{FF2B5EF4-FFF2-40B4-BE49-F238E27FC236}">
                <a16:creationId xmlns:a16="http://schemas.microsoft.com/office/drawing/2014/main" id="{98EBCC50-3D41-0C74-CCD4-EFD80C332236}"/>
              </a:ext>
            </a:extLst>
          </p:cNvPr>
          <p:cNvPicPr>
            <a:picLocks noChangeAspect="1"/>
          </p:cNvPicPr>
          <p:nvPr/>
        </p:nvPicPr>
        <p:blipFill>
          <a:blip r:embed="rId2"/>
          <a:stretch>
            <a:fillRect/>
          </a:stretch>
        </p:blipFill>
        <p:spPr>
          <a:xfrm>
            <a:off x="690770" y="1755094"/>
            <a:ext cx="5370719" cy="1412838"/>
          </a:xfrm>
          <a:prstGeom prst="rect">
            <a:avLst/>
          </a:prstGeom>
        </p:spPr>
      </p:pic>
      <p:pic>
        <p:nvPicPr>
          <p:cNvPr id="5" name="Picture 4">
            <a:extLst>
              <a:ext uri="{FF2B5EF4-FFF2-40B4-BE49-F238E27FC236}">
                <a16:creationId xmlns:a16="http://schemas.microsoft.com/office/drawing/2014/main" id="{D7ACE3F8-184C-57CF-C6E9-FC00B70DD673}"/>
              </a:ext>
            </a:extLst>
          </p:cNvPr>
          <p:cNvPicPr>
            <a:picLocks noChangeAspect="1"/>
          </p:cNvPicPr>
          <p:nvPr/>
        </p:nvPicPr>
        <p:blipFill>
          <a:blip r:embed="rId3"/>
          <a:stretch>
            <a:fillRect/>
          </a:stretch>
        </p:blipFill>
        <p:spPr>
          <a:xfrm>
            <a:off x="690770" y="3167932"/>
            <a:ext cx="5166691" cy="1427886"/>
          </a:xfrm>
          <a:prstGeom prst="rect">
            <a:avLst/>
          </a:prstGeom>
        </p:spPr>
      </p:pic>
      <p:pic>
        <p:nvPicPr>
          <p:cNvPr id="6" name="Picture 5">
            <a:extLst>
              <a:ext uri="{FF2B5EF4-FFF2-40B4-BE49-F238E27FC236}">
                <a16:creationId xmlns:a16="http://schemas.microsoft.com/office/drawing/2014/main" id="{FEE66149-F557-0338-7FB2-BDC83CA8C1B4}"/>
              </a:ext>
            </a:extLst>
          </p:cNvPr>
          <p:cNvPicPr>
            <a:picLocks noChangeAspect="1"/>
          </p:cNvPicPr>
          <p:nvPr/>
        </p:nvPicPr>
        <p:blipFill>
          <a:blip r:embed="rId4"/>
          <a:stretch>
            <a:fillRect/>
          </a:stretch>
        </p:blipFill>
        <p:spPr>
          <a:xfrm>
            <a:off x="690770" y="4667435"/>
            <a:ext cx="7432004" cy="1332817"/>
          </a:xfrm>
          <a:prstGeom prst="rect">
            <a:avLst/>
          </a:prstGeom>
        </p:spPr>
      </p:pic>
    </p:spTree>
    <p:extLst>
      <p:ext uri="{BB962C8B-B14F-4D97-AF65-F5344CB8AC3E}">
        <p14:creationId xmlns:p14="http://schemas.microsoft.com/office/powerpoint/2010/main" val="231632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605362" y="2038954"/>
            <a:ext cx="2123633" cy="629660"/>
          </a:xfrm>
          <a:prstGeom prst="rect">
            <a:avLst/>
          </a:prstGeom>
        </p:spPr>
        <p:txBody>
          <a:bodyPr vert="horz" wrap="square" lIns="0" tIns="13970" rIns="0" bIns="0" rtlCol="0" anchor="t">
            <a:spAutoFit/>
          </a:bodyPr>
          <a:lstStyle/>
          <a:p>
            <a:pPr marL="12700">
              <a:spcBef>
                <a:spcPts val="110"/>
              </a:spcBef>
            </a:pPr>
            <a:r>
              <a:rPr lang="en-US" sz="4000">
                <a:solidFill>
                  <a:srgbClr val="FF0000"/>
                </a:solidFill>
              </a:rPr>
              <a:t>Project</a:t>
            </a:r>
            <a:endParaRPr lang="vi-VN" sz="4000">
              <a:solidFill>
                <a:srgbClr val="FF0000"/>
              </a:solidFil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350"/>
              </a:lnSpc>
            </a:pPr>
            <a:fld id="{81D60167-4931-47E6-BA6A-407CBD079E47}" type="slidenum">
              <a:rPr spc="-25" dirty="0"/>
              <a:t>2</a:t>
            </a:fld>
            <a:endParaRPr spc="-25"/>
          </a:p>
        </p:txBody>
      </p:sp>
      <p:sp>
        <p:nvSpPr>
          <p:cNvPr id="5" name="object 2">
            <a:extLst>
              <a:ext uri="{FF2B5EF4-FFF2-40B4-BE49-F238E27FC236}">
                <a16:creationId xmlns:a16="http://schemas.microsoft.com/office/drawing/2014/main" id="{FF60379E-0F51-E018-D4D5-F6D3D461778D}"/>
              </a:ext>
            </a:extLst>
          </p:cNvPr>
          <p:cNvSpPr txBox="1">
            <a:spLocks/>
          </p:cNvSpPr>
          <p:nvPr/>
        </p:nvSpPr>
        <p:spPr>
          <a:xfrm>
            <a:off x="1468312" y="2818142"/>
            <a:ext cx="6888122" cy="629660"/>
          </a:xfrm>
          <a:prstGeom prst="rect">
            <a:avLst/>
          </a:prstGeom>
        </p:spPr>
        <p:txBody>
          <a:bodyPr vert="horz" wrap="square" lIns="0" tIns="13970" rIns="0" bIns="0" rtlCol="0" anchor="t">
            <a:spAutoFit/>
          </a:bodyPr>
          <a:lstStyle>
            <a:lvl1pPr>
              <a:defRPr sz="3500" b="1" i="0">
                <a:solidFill>
                  <a:schemeClr val="bg1"/>
                </a:solidFill>
                <a:latin typeface="Times New Roman"/>
                <a:ea typeface="+mj-ea"/>
                <a:cs typeface="Times New Roman"/>
              </a:defRPr>
            </a:lvl1pPr>
          </a:lstStyle>
          <a:p>
            <a:pPr marL="12700">
              <a:spcBef>
                <a:spcPts val="110"/>
              </a:spcBef>
            </a:pPr>
            <a:r>
              <a:rPr lang="en-US" sz="4000" err="1">
                <a:solidFill>
                  <a:srgbClr val="FF0000"/>
                </a:solidFill>
              </a:rPr>
              <a:t>Thực</a:t>
            </a:r>
            <a:r>
              <a:rPr lang="en-US" sz="4000">
                <a:solidFill>
                  <a:srgbClr val="FF0000"/>
                </a:solidFill>
              </a:rPr>
              <a:t> </a:t>
            </a:r>
            <a:r>
              <a:rPr lang="en-US" sz="4000" err="1">
                <a:solidFill>
                  <a:srgbClr val="FF0000"/>
                </a:solidFill>
              </a:rPr>
              <a:t>hành</a:t>
            </a:r>
            <a:r>
              <a:rPr lang="en-US" sz="4000">
                <a:solidFill>
                  <a:srgbClr val="FF0000"/>
                </a:solidFill>
              </a:rPr>
              <a:t> </a:t>
            </a:r>
            <a:r>
              <a:rPr lang="en-US" sz="4000" err="1">
                <a:solidFill>
                  <a:srgbClr val="FF0000"/>
                </a:solidFill>
              </a:rPr>
              <a:t>kiến</a:t>
            </a:r>
            <a:r>
              <a:rPr lang="en-US" sz="4000">
                <a:solidFill>
                  <a:srgbClr val="FF0000"/>
                </a:solidFill>
              </a:rPr>
              <a:t> </a:t>
            </a:r>
            <a:r>
              <a:rPr lang="en-US" sz="4000" err="1">
                <a:solidFill>
                  <a:srgbClr val="FF0000"/>
                </a:solidFill>
              </a:rPr>
              <a:t>trúc</a:t>
            </a:r>
            <a:r>
              <a:rPr lang="en-US" sz="4000">
                <a:solidFill>
                  <a:srgbClr val="FF0000"/>
                </a:solidFill>
              </a:rPr>
              <a:t> </a:t>
            </a:r>
            <a:r>
              <a:rPr lang="en-US" sz="4000" err="1">
                <a:solidFill>
                  <a:srgbClr val="FF0000"/>
                </a:solidFill>
              </a:rPr>
              <a:t>máy</a:t>
            </a:r>
            <a:r>
              <a:rPr lang="en-US" sz="4000">
                <a:solidFill>
                  <a:srgbClr val="FF0000"/>
                </a:solidFill>
              </a:rPr>
              <a:t> </a:t>
            </a:r>
            <a:r>
              <a:rPr lang="en-US" sz="4000" err="1">
                <a:solidFill>
                  <a:srgbClr val="FF0000"/>
                </a:solidFill>
              </a:rPr>
              <a:t>tính</a:t>
            </a:r>
            <a:endParaRPr lang="vi-VN" sz="4000">
              <a:solidFill>
                <a:srgbClr val="FF0000"/>
              </a:solidFill>
            </a:endParaRPr>
          </a:p>
        </p:txBody>
      </p:sp>
      <p:sp>
        <p:nvSpPr>
          <p:cNvPr id="7" name="TextBox 6">
            <a:extLst>
              <a:ext uri="{FF2B5EF4-FFF2-40B4-BE49-F238E27FC236}">
                <a16:creationId xmlns:a16="http://schemas.microsoft.com/office/drawing/2014/main" id="{56FE05D0-708D-6198-74CB-0B7F36474E2D}"/>
              </a:ext>
            </a:extLst>
          </p:cNvPr>
          <p:cNvSpPr txBox="1"/>
          <p:nvPr/>
        </p:nvSpPr>
        <p:spPr>
          <a:xfrm>
            <a:off x="2421360" y="4357778"/>
            <a:ext cx="5850679" cy="830997"/>
          </a:xfrm>
          <a:prstGeom prst="rect">
            <a:avLst/>
          </a:prstGeom>
          <a:noFill/>
        </p:spPr>
        <p:txBody>
          <a:bodyPr wrap="square" rtlCol="0">
            <a:spAutoFit/>
          </a:bodyPr>
          <a:lstStyle/>
          <a:p>
            <a:r>
              <a:rPr lang="en-US" sz="2400" b="1" err="1">
                <a:solidFill>
                  <a:srgbClr val="FF0000"/>
                </a:solidFill>
                <a:latin typeface="Times New Roman" panose="02020603050405020304" pitchFamily="18" charset="0"/>
                <a:cs typeface="Times New Roman" panose="02020603050405020304" pitchFamily="18" charset="0"/>
              </a:rPr>
              <a:t>Phạm</a:t>
            </a:r>
            <a:r>
              <a:rPr lang="en-US" sz="2400" b="1">
                <a:solidFill>
                  <a:srgbClr val="FF0000"/>
                </a:solidFill>
                <a:latin typeface="Times New Roman" panose="02020603050405020304" pitchFamily="18" charset="0"/>
                <a:cs typeface="Times New Roman" panose="02020603050405020304" pitchFamily="18" charset="0"/>
              </a:rPr>
              <a:t> </a:t>
            </a:r>
            <a:r>
              <a:rPr lang="en-US" sz="2400" b="1" err="1">
                <a:solidFill>
                  <a:srgbClr val="FF0000"/>
                </a:solidFill>
                <a:latin typeface="Times New Roman" panose="02020603050405020304" pitchFamily="18" charset="0"/>
                <a:cs typeface="Times New Roman" panose="02020603050405020304" pitchFamily="18" charset="0"/>
              </a:rPr>
              <a:t>Việt</a:t>
            </a:r>
            <a:r>
              <a:rPr lang="en-US" sz="2400" b="1">
                <a:solidFill>
                  <a:srgbClr val="FF0000"/>
                </a:solidFill>
                <a:latin typeface="Times New Roman" panose="02020603050405020304" pitchFamily="18" charset="0"/>
                <a:cs typeface="Times New Roman" panose="02020603050405020304" pitchFamily="18" charset="0"/>
              </a:rPr>
              <a:t> Anh – 20225599</a:t>
            </a:r>
          </a:p>
          <a:p>
            <a:r>
              <a:rPr lang="en-US" sz="2400" b="1" err="1">
                <a:solidFill>
                  <a:srgbClr val="FF0000"/>
                </a:solidFill>
                <a:latin typeface="Times New Roman" panose="02020603050405020304" pitchFamily="18" charset="0"/>
                <a:cs typeface="Times New Roman" panose="02020603050405020304" pitchFamily="18" charset="0"/>
              </a:rPr>
              <a:t>Mạch</a:t>
            </a:r>
            <a:r>
              <a:rPr lang="en-US" sz="2400" b="1">
                <a:solidFill>
                  <a:srgbClr val="FF0000"/>
                </a:solidFill>
                <a:latin typeface="Times New Roman" panose="02020603050405020304" pitchFamily="18" charset="0"/>
                <a:cs typeface="Times New Roman" panose="02020603050405020304" pitchFamily="18" charset="0"/>
              </a:rPr>
              <a:t> </a:t>
            </a:r>
            <a:r>
              <a:rPr lang="en-US" sz="2400" b="1" err="1">
                <a:solidFill>
                  <a:srgbClr val="FF0000"/>
                </a:solidFill>
                <a:latin typeface="Times New Roman" panose="02020603050405020304" pitchFamily="18" charset="0"/>
                <a:cs typeface="Times New Roman" panose="02020603050405020304" pitchFamily="18" charset="0"/>
              </a:rPr>
              <a:t>Ngọc</a:t>
            </a:r>
            <a:r>
              <a:rPr lang="en-US" sz="2400" b="1">
                <a:solidFill>
                  <a:srgbClr val="FF0000"/>
                </a:solidFill>
                <a:latin typeface="Times New Roman" panose="02020603050405020304" pitchFamily="18" charset="0"/>
                <a:cs typeface="Times New Roman" panose="02020603050405020304" pitchFamily="18" charset="0"/>
              </a:rPr>
              <a:t> </a:t>
            </a:r>
            <a:r>
              <a:rPr lang="en-US" sz="2400" b="1" err="1">
                <a:solidFill>
                  <a:srgbClr val="FF0000"/>
                </a:solidFill>
                <a:latin typeface="Times New Roman" panose="02020603050405020304" pitchFamily="18" charset="0"/>
                <a:cs typeface="Times New Roman" panose="02020603050405020304" pitchFamily="18" charset="0"/>
              </a:rPr>
              <a:t>Đức</a:t>
            </a:r>
            <a:r>
              <a:rPr lang="en-US" sz="2400" b="1">
                <a:solidFill>
                  <a:srgbClr val="FF0000"/>
                </a:solidFill>
                <a:latin typeface="Times New Roman" panose="02020603050405020304" pitchFamily="18" charset="0"/>
                <a:cs typeface="Times New Roman" panose="02020603050405020304" pitchFamily="18" charset="0"/>
              </a:rPr>
              <a:t> Anh - 20225595</a:t>
            </a:r>
          </a:p>
        </p:txBody>
      </p:sp>
      <p:sp>
        <p:nvSpPr>
          <p:cNvPr id="8" name="TextBox 7">
            <a:extLst>
              <a:ext uri="{FF2B5EF4-FFF2-40B4-BE49-F238E27FC236}">
                <a16:creationId xmlns:a16="http://schemas.microsoft.com/office/drawing/2014/main" id="{52F86428-4F42-2FB4-B527-846D1559B291}"/>
              </a:ext>
            </a:extLst>
          </p:cNvPr>
          <p:cNvSpPr txBox="1"/>
          <p:nvPr/>
        </p:nvSpPr>
        <p:spPr>
          <a:xfrm>
            <a:off x="3793721" y="3778250"/>
            <a:ext cx="1806688" cy="461665"/>
          </a:xfrm>
          <a:prstGeom prst="rect">
            <a:avLst/>
          </a:prstGeom>
          <a:noFill/>
        </p:spPr>
        <p:txBody>
          <a:bodyPr wrap="square" rtlCol="0">
            <a:spAutoFit/>
          </a:bodyPr>
          <a:lstStyle/>
          <a:p>
            <a:r>
              <a:rPr lang="en-US" sz="2400" b="1" err="1">
                <a:solidFill>
                  <a:srgbClr val="FF0000"/>
                </a:solidFill>
                <a:latin typeface="Times New Roman" panose="02020603050405020304" pitchFamily="18" charset="0"/>
                <a:cs typeface="Times New Roman" panose="02020603050405020304" pitchFamily="18" charset="0"/>
              </a:rPr>
              <a:t>Nhóm</a:t>
            </a:r>
            <a:r>
              <a:rPr lang="en-US" sz="2400" b="1">
                <a:solidFill>
                  <a:srgbClr val="FF0000"/>
                </a:solidFill>
                <a:latin typeface="Times New Roman" panose="02020603050405020304" pitchFamily="18" charset="0"/>
                <a:cs typeface="Times New Roman" panose="02020603050405020304" pitchFamily="18" charset="0"/>
              </a:rPr>
              <a:t>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62560-51C1-ADEC-A4D1-54C844C3A197}"/>
              </a:ext>
            </a:extLst>
          </p:cNvPr>
          <p:cNvSpPr>
            <a:spLocks noGrp="1"/>
          </p:cNvSpPr>
          <p:nvPr>
            <p:ph type="title"/>
          </p:nvPr>
        </p:nvSpPr>
        <p:spPr>
          <a:xfrm>
            <a:off x="1963815" y="-18783"/>
            <a:ext cx="6447155" cy="538609"/>
          </a:xfrm>
        </p:spPr>
        <p:txBody>
          <a:bodyPr/>
          <a:lstStyle/>
          <a:p>
            <a:r>
              <a:rPr lang="en-GB"/>
              <a:t>               </a:t>
            </a:r>
            <a:r>
              <a:rPr lang="en-GB" err="1"/>
              <a:t>Yêu</a:t>
            </a:r>
            <a:r>
              <a:rPr lang="en-GB"/>
              <a:t> </a:t>
            </a:r>
            <a:r>
              <a:rPr lang="en-GB" err="1"/>
              <a:t>cầu</a:t>
            </a:r>
            <a:r>
              <a:rPr lang="en-GB"/>
              <a:t> </a:t>
            </a:r>
            <a:r>
              <a:rPr lang="en-GB" err="1"/>
              <a:t>đề</a:t>
            </a:r>
            <a:r>
              <a:rPr lang="en-GB"/>
              <a:t> </a:t>
            </a:r>
            <a:r>
              <a:rPr lang="en-GB" err="1"/>
              <a:t>bài</a:t>
            </a:r>
            <a:r>
              <a:rPr lang="en-GB"/>
              <a:t> </a:t>
            </a:r>
          </a:p>
        </p:txBody>
      </p:sp>
      <p:sp>
        <p:nvSpPr>
          <p:cNvPr id="3" name="Text Placeholder 2">
            <a:extLst>
              <a:ext uri="{FF2B5EF4-FFF2-40B4-BE49-F238E27FC236}">
                <a16:creationId xmlns:a16="http://schemas.microsoft.com/office/drawing/2014/main" id="{20E19B8E-8A7D-2CFD-5928-BE0E9999DA06}"/>
              </a:ext>
            </a:extLst>
          </p:cNvPr>
          <p:cNvSpPr>
            <a:spLocks noGrp="1"/>
          </p:cNvSpPr>
          <p:nvPr>
            <p:ph type="body" idx="1"/>
          </p:nvPr>
        </p:nvSpPr>
        <p:spPr>
          <a:xfrm>
            <a:off x="871984" y="959190"/>
            <a:ext cx="8630816" cy="5232202"/>
          </a:xfrm>
        </p:spPr>
        <p:txBody>
          <a:bodyPr/>
          <a:lstStyle/>
          <a:p>
            <a:r>
              <a:rPr lang="vi-VN" sz="2000" i="0"/>
              <a:t>Trình biên dịch của bộ xử lý MIPS sẽ tiến hành kiểm tra cú pháp các lệnh hợp ngữ trong mã nguồn, xem có phù hợp về cú pháp hay không, rồi mới tiến hành dịch các lệnh ra mã máy. Hãy viết một chương trình kiểm tra cú pháp của 1 lệnh hợp ngữ MIPS bất kì (không làm với giả lệnh) như sau: </a:t>
            </a:r>
            <a:endParaRPr lang="en-US" sz="2000" i="0"/>
          </a:p>
          <a:p>
            <a:endParaRPr lang="en-US" sz="2000" i="0"/>
          </a:p>
          <a:p>
            <a:r>
              <a:rPr lang="vi-VN" sz="2000" i="0"/>
              <a:t> - Nhập vào từ bàn phím một dòng lệnh hợp ngữ. Ví dụ: beq  s1,31,t4</a:t>
            </a:r>
            <a:endParaRPr lang="en-US" sz="2000" i="0"/>
          </a:p>
          <a:p>
            <a:endParaRPr lang="en-US" sz="2000" i="0"/>
          </a:p>
          <a:p>
            <a:r>
              <a:rPr lang="en-US" sz="2000" i="0"/>
              <a:t>-</a:t>
            </a:r>
            <a:r>
              <a:rPr lang="vi-VN" sz="2000" i="0"/>
              <a:t>Kiểm tra xem mã opcode có đúng hay không? Trong ví dụ trên, opcode là beq là hợp lệ thì hiển thị thông báo “opcode: beq, hợp lệ” </a:t>
            </a:r>
            <a:endParaRPr lang="en-US" sz="2000" i="0"/>
          </a:p>
          <a:p>
            <a:pPr marL="342900" indent="-342900">
              <a:buFontTx/>
              <a:buChar char="-"/>
            </a:pPr>
            <a:endParaRPr lang="vi-VN" sz="2000" i="0"/>
          </a:p>
          <a:p>
            <a:r>
              <a:rPr lang="en-US" sz="2000" i="0"/>
              <a:t>-</a:t>
            </a:r>
            <a:r>
              <a:rPr lang="vi-VN" sz="2000" i="0"/>
              <a:t>Kiểm tra xem tên các toán hạng phía sau có hợp lệ hay không? Trong ví dụ trên, toán hạng s1 là hợp lệ, 31 là không hợp lệ, t4 thì khỏi phải kiểm tra nữa vì toán hạng trước đã bị sai rồi. </a:t>
            </a:r>
            <a:endParaRPr lang="en-US" sz="2000" i="0"/>
          </a:p>
          <a:p>
            <a:endParaRPr lang="vi-VN" sz="2000" i="0"/>
          </a:p>
          <a:p>
            <a:r>
              <a:rPr lang="en-US" sz="2000" i="0"/>
              <a:t>-</a:t>
            </a:r>
            <a:r>
              <a:rPr lang="vi-VN" sz="2000" i="0"/>
              <a:t>Cho biết lệnh hợp ngữ đó thuộc dạng lệnh nào (R, I, J) và cần bao nhiêu chu kì thì mới thực hiện </a:t>
            </a:r>
          </a:p>
          <a:p>
            <a:r>
              <a:rPr lang="vi-VN" sz="2000" i="0"/>
              <a:t>xong. </a:t>
            </a:r>
          </a:p>
        </p:txBody>
      </p:sp>
    </p:spTree>
    <p:extLst>
      <p:ext uri="{BB962C8B-B14F-4D97-AF65-F5344CB8AC3E}">
        <p14:creationId xmlns:p14="http://schemas.microsoft.com/office/powerpoint/2010/main" val="636121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16641-858F-460F-0811-8A1B2AC39B0F}"/>
              </a:ext>
            </a:extLst>
          </p:cNvPr>
          <p:cNvSpPr>
            <a:spLocks noGrp="1"/>
          </p:cNvSpPr>
          <p:nvPr>
            <p:ph type="title"/>
          </p:nvPr>
        </p:nvSpPr>
        <p:spPr>
          <a:xfrm>
            <a:off x="1963815" y="-18783"/>
            <a:ext cx="6447155" cy="538609"/>
          </a:xfrm>
        </p:spPr>
        <p:txBody>
          <a:bodyPr/>
          <a:lstStyle/>
          <a:p>
            <a:r>
              <a:rPr lang="en-GB"/>
              <a:t>               Ý </a:t>
            </a:r>
            <a:r>
              <a:rPr lang="en-GB" err="1"/>
              <a:t>tưởng</a:t>
            </a:r>
            <a:r>
              <a:rPr lang="en-GB"/>
              <a:t> </a:t>
            </a:r>
            <a:r>
              <a:rPr lang="en-GB" err="1"/>
              <a:t>thực</a:t>
            </a:r>
            <a:r>
              <a:rPr lang="en-GB"/>
              <a:t> </a:t>
            </a:r>
            <a:r>
              <a:rPr lang="en-GB" err="1"/>
              <a:t>hiện</a:t>
            </a:r>
            <a:endParaRPr lang="en-GB"/>
          </a:p>
        </p:txBody>
      </p:sp>
      <p:sp>
        <p:nvSpPr>
          <p:cNvPr id="5" name="TextBox 4">
            <a:extLst>
              <a:ext uri="{FF2B5EF4-FFF2-40B4-BE49-F238E27FC236}">
                <a16:creationId xmlns:a16="http://schemas.microsoft.com/office/drawing/2014/main" id="{46E3DA93-93F8-06B5-F0B2-3A6A7B7DFC91}"/>
              </a:ext>
            </a:extLst>
          </p:cNvPr>
          <p:cNvSpPr txBox="1"/>
          <p:nvPr/>
        </p:nvSpPr>
        <p:spPr>
          <a:xfrm>
            <a:off x="616338" y="1083047"/>
            <a:ext cx="9260374" cy="707886"/>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1. </a:t>
            </a:r>
            <a:r>
              <a:rPr lang="en-US" sz="2000" b="1" err="1">
                <a:latin typeface="Times New Roman" panose="02020603050405020304" pitchFamily="18" charset="0"/>
                <a:cs typeface="Times New Roman" panose="02020603050405020304" pitchFamily="18" charset="0"/>
              </a:rPr>
              <a:t>Thiết</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lập</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tên</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các</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câu</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lệnh</a:t>
            </a:r>
            <a:r>
              <a:rPr lang="en-US" sz="2000" b="1">
                <a:latin typeface="Times New Roman" panose="02020603050405020304" pitchFamily="18" charset="0"/>
                <a:cs typeface="Times New Roman" panose="02020603050405020304" pitchFamily="18" charset="0"/>
              </a:rPr>
              <a:t> , </a:t>
            </a:r>
            <a:r>
              <a:rPr lang="en-US" sz="2000" b="1" err="1">
                <a:latin typeface="Times New Roman" panose="02020603050405020304" pitchFamily="18" charset="0"/>
                <a:cs typeface="Times New Roman" panose="02020603050405020304" pitchFamily="18" charset="0"/>
              </a:rPr>
              <a:t>thành</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phần</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của</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từng</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câu</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lệnh</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dạng</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lệnh</a:t>
            </a:r>
            <a:r>
              <a:rPr lang="en-US" sz="2000" b="1">
                <a:latin typeface="Times New Roman" panose="02020603050405020304" pitchFamily="18" charset="0"/>
                <a:cs typeface="Times New Roman" panose="02020603050405020304" pitchFamily="18" charset="0"/>
              </a:rPr>
              <a:t> (I,R,J) </a:t>
            </a:r>
            <a:r>
              <a:rPr lang="en-US" sz="2000" b="1" err="1">
                <a:latin typeface="Times New Roman" panose="02020603050405020304" pitchFamily="18" charset="0"/>
                <a:cs typeface="Times New Roman" panose="02020603050405020304" pitchFamily="18" charset="0"/>
              </a:rPr>
              <a:t>và</a:t>
            </a:r>
            <a:r>
              <a:rPr lang="en-US" sz="2000" b="1">
                <a:latin typeface="Times New Roman" panose="02020603050405020304" pitchFamily="18" charset="0"/>
                <a:cs typeface="Times New Roman" panose="02020603050405020304" pitchFamily="18" charset="0"/>
              </a:rPr>
              <a:t> chu </a:t>
            </a:r>
            <a:r>
              <a:rPr lang="en-US" sz="2000" b="1" err="1">
                <a:latin typeface="Times New Roman" panose="02020603050405020304" pitchFamily="18" charset="0"/>
                <a:cs typeface="Times New Roman" panose="02020603050405020304" pitchFamily="18" charset="0"/>
              </a:rPr>
              <a:t>kỳ</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của</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từng</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câu</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lệnh</a:t>
            </a:r>
            <a:endParaRPr lang="en-US" sz="2000" b="1">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10A6176-92DF-1CA8-AE26-26B947FC88CC}"/>
              </a:ext>
            </a:extLst>
          </p:cNvPr>
          <p:cNvSpPr txBox="1"/>
          <p:nvPr/>
        </p:nvSpPr>
        <p:spPr>
          <a:xfrm>
            <a:off x="616338" y="2291679"/>
            <a:ext cx="8808098"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2.  </a:t>
            </a:r>
            <a:r>
              <a:rPr lang="en-US" sz="2000" b="1" err="1">
                <a:latin typeface="Times New Roman" panose="02020603050405020304" pitchFamily="18" charset="0"/>
                <a:cs typeface="Times New Roman" panose="02020603050405020304" pitchFamily="18" charset="0"/>
              </a:rPr>
              <a:t>Nhập</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câu</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lệnh</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muốn</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kiểm</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tra</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và</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lưu</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vào</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bộ</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nhớ</a:t>
            </a:r>
            <a:endParaRPr lang="en-US" sz="2000" b="1">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1CDBD2E-3437-18CD-CF6F-D222C8F80B27}"/>
              </a:ext>
            </a:extLst>
          </p:cNvPr>
          <p:cNvSpPr txBox="1"/>
          <p:nvPr/>
        </p:nvSpPr>
        <p:spPr>
          <a:xfrm>
            <a:off x="616338" y="3131919"/>
            <a:ext cx="9460723" cy="707886"/>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3. </a:t>
            </a:r>
            <a:r>
              <a:rPr lang="en-US" sz="2000" b="1" err="1">
                <a:latin typeface="Times New Roman" panose="02020603050405020304" pitchFamily="18" charset="0"/>
                <a:cs typeface="Times New Roman" panose="02020603050405020304" pitchFamily="18" charset="0"/>
              </a:rPr>
              <a:t>Tách</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từng</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thành</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phần</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của</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câu</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lệnh</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và</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lưu</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vào</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bộ</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nhớ</a:t>
            </a:r>
            <a:r>
              <a:rPr lang="en-US" sz="2000" b="1">
                <a:latin typeface="Times New Roman" panose="02020603050405020304" pitchFamily="18" charset="0"/>
                <a:cs typeface="Times New Roman" panose="02020603050405020304" pitchFamily="18" charset="0"/>
              </a:rPr>
              <a:t>: opcode, operand 1, operand 2, operand 3</a:t>
            </a:r>
          </a:p>
        </p:txBody>
      </p:sp>
      <p:sp>
        <p:nvSpPr>
          <p:cNvPr id="8" name="TextBox 7">
            <a:extLst>
              <a:ext uri="{FF2B5EF4-FFF2-40B4-BE49-F238E27FC236}">
                <a16:creationId xmlns:a16="http://schemas.microsoft.com/office/drawing/2014/main" id="{2F002AA4-AD02-A3BA-D7FC-798906EC5E9F}"/>
              </a:ext>
            </a:extLst>
          </p:cNvPr>
          <p:cNvSpPr txBox="1"/>
          <p:nvPr/>
        </p:nvSpPr>
        <p:spPr>
          <a:xfrm>
            <a:off x="616338" y="4385386"/>
            <a:ext cx="9074279" cy="1015663"/>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4. </a:t>
            </a:r>
            <a:r>
              <a:rPr lang="en-US" sz="2000" b="1" err="1">
                <a:latin typeface="Times New Roman" panose="02020603050405020304" pitchFamily="18" charset="0"/>
                <a:cs typeface="Times New Roman" panose="02020603050405020304" pitchFamily="18" charset="0"/>
              </a:rPr>
              <a:t>Kiểm</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tra</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từng</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thành</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phần</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của</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câu</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lệnh</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nếu</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sai</a:t>
            </a:r>
            <a:r>
              <a:rPr lang="en-US" sz="2000" b="1">
                <a:latin typeface="Times New Roman" panose="02020603050405020304" pitchFamily="18" charset="0"/>
                <a:cs typeface="Times New Roman" panose="02020603050405020304" pitchFamily="18" charset="0"/>
              </a:rPr>
              <a:t> ở </a:t>
            </a:r>
            <a:r>
              <a:rPr lang="en-US" sz="2000" b="1" err="1">
                <a:latin typeface="Times New Roman" panose="02020603050405020304" pitchFamily="18" charset="0"/>
                <a:cs typeface="Times New Roman" panose="02020603050405020304" pitchFamily="18" charset="0"/>
              </a:rPr>
              <a:t>thành</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phần</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nào</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thì</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chương</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trình</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sẽ</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dừng</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lại</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và</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không</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kiểm</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tra</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tiếp</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Nếu</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đúng</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thì</a:t>
            </a:r>
            <a:r>
              <a:rPr lang="en-US" sz="2000" b="1">
                <a:latin typeface="Times New Roman" panose="02020603050405020304" pitchFamily="18" charset="0"/>
                <a:cs typeface="Times New Roman" panose="02020603050405020304" pitchFamily="18" charset="0"/>
              </a:rPr>
              <a:t> in </a:t>
            </a:r>
            <a:r>
              <a:rPr lang="en-US" sz="2000" b="1" err="1">
                <a:latin typeface="Times New Roman" panose="02020603050405020304" pitchFamily="18" charset="0"/>
                <a:cs typeface="Times New Roman" panose="02020603050405020304" pitchFamily="18" charset="0"/>
              </a:rPr>
              <a:t>ra</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dạng</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lệnh</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và</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số</a:t>
            </a:r>
            <a:r>
              <a:rPr lang="en-US" sz="2000" b="1">
                <a:latin typeface="Times New Roman" panose="02020603050405020304" pitchFamily="18" charset="0"/>
                <a:cs typeface="Times New Roman" panose="02020603050405020304" pitchFamily="18" charset="0"/>
              </a:rPr>
              <a:t> chu </a:t>
            </a:r>
            <a:r>
              <a:rPr lang="en-US" sz="2000" b="1" err="1">
                <a:latin typeface="Times New Roman" panose="02020603050405020304" pitchFamily="18" charset="0"/>
                <a:cs typeface="Times New Roman" panose="02020603050405020304" pitchFamily="18" charset="0"/>
              </a:rPr>
              <a:t>kỳ</a:t>
            </a:r>
            <a:r>
              <a:rPr lang="en-US" sz="2000" b="1">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4899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674E-C494-ACC5-1FC9-E86733E9225F}"/>
              </a:ext>
            </a:extLst>
          </p:cNvPr>
          <p:cNvSpPr>
            <a:spLocks noGrp="1"/>
          </p:cNvSpPr>
          <p:nvPr>
            <p:ph type="title"/>
          </p:nvPr>
        </p:nvSpPr>
        <p:spPr>
          <a:xfrm>
            <a:off x="1963815" y="-18783"/>
            <a:ext cx="6447155" cy="538609"/>
          </a:xfrm>
        </p:spPr>
        <p:txBody>
          <a:bodyPr/>
          <a:lstStyle/>
          <a:p>
            <a:r>
              <a:rPr lang="en-GB"/>
              <a:t>    </a:t>
            </a:r>
            <a:r>
              <a:rPr lang="en-GB" err="1"/>
              <a:t>Khởi</a:t>
            </a:r>
            <a:r>
              <a:rPr lang="en-GB"/>
              <a:t> </a:t>
            </a:r>
            <a:r>
              <a:rPr lang="en-GB" err="1"/>
              <a:t>tạo</a:t>
            </a:r>
            <a:r>
              <a:rPr lang="en-GB"/>
              <a:t> </a:t>
            </a:r>
            <a:r>
              <a:rPr lang="en-GB" err="1"/>
              <a:t>dữ</a:t>
            </a:r>
            <a:r>
              <a:rPr lang="en-GB"/>
              <a:t> </a:t>
            </a:r>
            <a:r>
              <a:rPr lang="en-GB" err="1"/>
              <a:t>liệu</a:t>
            </a:r>
            <a:r>
              <a:rPr lang="en-GB"/>
              <a:t> ban </a:t>
            </a:r>
            <a:r>
              <a:rPr lang="en-GB" err="1"/>
              <a:t>đầu</a:t>
            </a:r>
            <a:endParaRPr lang="en-GB"/>
          </a:p>
        </p:txBody>
      </p:sp>
      <p:pic>
        <p:nvPicPr>
          <p:cNvPr id="5" name="Picture 4">
            <a:extLst>
              <a:ext uri="{FF2B5EF4-FFF2-40B4-BE49-F238E27FC236}">
                <a16:creationId xmlns:a16="http://schemas.microsoft.com/office/drawing/2014/main" id="{66E042EA-5735-7E4A-DF3D-ADAB0545CBAD}"/>
              </a:ext>
            </a:extLst>
          </p:cNvPr>
          <p:cNvPicPr>
            <a:picLocks noChangeAspect="1"/>
          </p:cNvPicPr>
          <p:nvPr/>
        </p:nvPicPr>
        <p:blipFill>
          <a:blip r:embed="rId2"/>
          <a:stretch>
            <a:fillRect/>
          </a:stretch>
        </p:blipFill>
        <p:spPr>
          <a:xfrm>
            <a:off x="3954474" y="999429"/>
            <a:ext cx="7792768" cy="3450812"/>
          </a:xfrm>
          <a:prstGeom prst="rect">
            <a:avLst/>
          </a:prstGeom>
        </p:spPr>
      </p:pic>
      <p:sp>
        <p:nvSpPr>
          <p:cNvPr id="6" name="TextBox 5">
            <a:extLst>
              <a:ext uri="{FF2B5EF4-FFF2-40B4-BE49-F238E27FC236}">
                <a16:creationId xmlns:a16="http://schemas.microsoft.com/office/drawing/2014/main" id="{E864D7FC-1A4D-602E-FD70-6949E1AFEF6A}"/>
              </a:ext>
            </a:extLst>
          </p:cNvPr>
          <p:cNvSpPr txBox="1"/>
          <p:nvPr/>
        </p:nvSpPr>
        <p:spPr>
          <a:xfrm>
            <a:off x="139958" y="1324947"/>
            <a:ext cx="4012163" cy="2554545"/>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-Type: </a:t>
            </a:r>
            <a:r>
              <a:rPr lang="en-US" sz="2000" err="1">
                <a:latin typeface="Times New Roman" panose="02020603050405020304" pitchFamily="18" charset="0"/>
                <a:cs typeface="Times New Roman" panose="02020603050405020304" pitchFamily="18" charset="0"/>
              </a:rPr>
              <a:t>chứa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thành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lệnh</a:t>
            </a:r>
            <a:r>
              <a:rPr lang="en-US" sz="2000">
                <a:latin typeface="Times New Roman" panose="02020603050405020304" pitchFamily="18" charset="0"/>
                <a:cs typeface="Times New Roman" panose="02020603050405020304" pitchFamily="18" charset="0"/>
              </a:rPr>
              <a:t>:</a:t>
            </a:r>
          </a:p>
          <a:p>
            <a:r>
              <a:rPr lang="en-US" sz="2000">
                <a:latin typeface="Times New Roman" panose="02020603050405020304" pitchFamily="18" charset="0"/>
                <a:cs typeface="Times New Roman" panose="02020603050405020304" pitchFamily="18" charset="0"/>
              </a:rPr>
              <a:t>Trong </a:t>
            </a:r>
            <a:r>
              <a:rPr lang="en-US" sz="2000" err="1">
                <a:latin typeface="Times New Roman" panose="02020603050405020304" pitchFamily="18" charset="0"/>
                <a:cs typeface="Times New Roman" panose="02020603050405020304" pitchFamily="18" charset="0"/>
              </a:rPr>
              <a:t>đó</a:t>
            </a:r>
            <a:r>
              <a:rPr lang="en-US" sz="2000">
                <a:latin typeface="Times New Roman" panose="02020603050405020304" pitchFamily="18" charset="0"/>
                <a:cs typeface="Times New Roman" panose="02020603050405020304" pitchFamily="18" charset="0"/>
              </a:rPr>
              <a:t>:</a:t>
            </a:r>
          </a:p>
          <a:p>
            <a:r>
              <a:rPr lang="en-US" sz="2000">
                <a:latin typeface="Times New Roman" panose="02020603050405020304" pitchFamily="18" charset="0"/>
                <a:cs typeface="Times New Roman" panose="02020603050405020304" pitchFamily="18" charset="0"/>
              </a:rPr>
              <a:t>	x: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chưa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gì</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r: </a:t>
            </a:r>
            <a:r>
              <a:rPr lang="en-US" sz="2000" err="1">
                <a:latin typeface="Times New Roman" panose="02020603050405020304" pitchFamily="18" charset="0"/>
                <a:cs typeface="Times New Roman" panose="02020603050405020304" pitchFamily="18" charset="0"/>
              </a:rPr>
              <a:t>thanh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ghi</a:t>
            </a:r>
            <a:r>
              <a:rPr lang="en-US" sz="2000">
                <a:latin typeface="Times New Roman" panose="02020603050405020304" pitchFamily="18" charset="0"/>
                <a:cs typeface="Times New Roman" panose="02020603050405020304" pitchFamily="18" charset="0"/>
              </a:rPr>
              <a:t> (register)</a:t>
            </a:r>
          </a:p>
          <a:p>
            <a:r>
              <a:rPr lang="en-US" sz="2000">
                <a:latin typeface="Times New Roman" panose="02020603050405020304" pitchFamily="18" charset="0"/>
                <a:cs typeface="Times New Roman" panose="02020603050405020304" pitchFamily="18" charset="0"/>
              </a:rPr>
              <a:t>	i: </a:t>
            </a:r>
            <a:r>
              <a:rPr lang="en-US" sz="2000" err="1">
                <a:latin typeface="Times New Roman" panose="02020603050405020304" pitchFamily="18" charset="0"/>
                <a:cs typeface="Times New Roman" panose="02020603050405020304" pitchFamily="18" charset="0"/>
              </a:rPr>
              <a:t>số</a:t>
            </a:r>
            <a:r>
              <a:rPr lang="en-US" sz="2000">
                <a:latin typeface="Times New Roman" panose="02020603050405020304" pitchFamily="18" charset="0"/>
                <a:cs typeface="Times New Roman" panose="02020603050405020304" pitchFamily="18" charset="0"/>
              </a:rPr>
              <a:t> (immediately)</a:t>
            </a:r>
          </a:p>
          <a:p>
            <a:r>
              <a:rPr lang="en-US" sz="2000">
                <a:latin typeface="Times New Roman" panose="02020603050405020304" pitchFamily="18" charset="0"/>
                <a:cs typeface="Times New Roman" panose="02020603050405020304" pitchFamily="18" charset="0"/>
              </a:rPr>
              <a:t>	f: </a:t>
            </a:r>
            <a:r>
              <a:rPr lang="en-US" sz="2000" err="1">
                <a:latin typeface="Times New Roman" panose="02020603050405020304" pitchFamily="18" charset="0"/>
                <a:cs typeface="Times New Roman" panose="02020603050405020304" pitchFamily="18" charset="0"/>
              </a:rPr>
              <a:t>thanh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số</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(float)</a:t>
            </a:r>
          </a:p>
          <a:p>
            <a:r>
              <a:rPr lang="en-US" sz="2000">
                <a:latin typeface="Times New Roman" panose="02020603050405020304" pitchFamily="18" charset="0"/>
                <a:cs typeface="Times New Roman" panose="02020603050405020304" pitchFamily="18" charset="0"/>
              </a:rPr>
              <a:t>	l: </a:t>
            </a:r>
            <a:r>
              <a:rPr lang="en-US" sz="2000" err="1">
                <a:latin typeface="Times New Roman" panose="02020603050405020304" pitchFamily="18" charset="0"/>
                <a:cs typeface="Times New Roman" panose="02020603050405020304" pitchFamily="18" charset="0"/>
              </a:rPr>
              <a:t>nhãn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dán</a:t>
            </a:r>
            <a:r>
              <a:rPr lang="en-US" sz="2000">
                <a:latin typeface="Times New Roman" panose="02020603050405020304" pitchFamily="18" charset="0"/>
                <a:cs typeface="Times New Roman" panose="02020603050405020304" pitchFamily="18" charset="0"/>
              </a:rPr>
              <a:t> (label)</a:t>
            </a:r>
          </a:p>
          <a:p>
            <a:r>
              <a:rPr lang="en-US" sz="2000">
                <a:latin typeface="Times New Roman" panose="02020603050405020304" pitchFamily="18" charset="0"/>
                <a:cs typeface="Times New Roman" panose="02020603050405020304" pitchFamily="18" charset="0"/>
              </a:rPr>
              <a:t>	s: </a:t>
            </a:r>
            <a:r>
              <a:rPr lang="en-US" sz="2000" err="1">
                <a:latin typeface="Times New Roman" panose="02020603050405020304" pitchFamily="18" charset="0"/>
                <a:cs typeface="Times New Roman" panose="02020603050405020304" pitchFamily="18" charset="0"/>
              </a:rPr>
              <a:t>thành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đặc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biệt</a:t>
            </a:r>
            <a:r>
              <a:rPr lang="en-US" sz="200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446F1656-E6B1-8679-7604-69280670D26C}"/>
              </a:ext>
            </a:extLst>
          </p:cNvPr>
          <p:cNvSpPr txBox="1"/>
          <p:nvPr/>
        </p:nvSpPr>
        <p:spPr>
          <a:xfrm>
            <a:off x="139958" y="4127075"/>
            <a:ext cx="3405673" cy="707886"/>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-Register: </a:t>
            </a:r>
            <a:r>
              <a:rPr lang="en-US" sz="2000" err="1">
                <a:latin typeface="Times New Roman" panose="02020603050405020304" pitchFamily="18" charset="0"/>
                <a:cs typeface="Times New Roman" panose="02020603050405020304" pitchFamily="18" charset="0"/>
              </a:rPr>
              <a:t>chứa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32 </a:t>
            </a:r>
            <a:r>
              <a:rPr lang="en-US" sz="2000" err="1">
                <a:latin typeface="Times New Roman" panose="02020603050405020304" pitchFamily="18" charset="0"/>
                <a:cs typeface="Times New Roman" panose="02020603050405020304" pitchFamily="18" charset="0"/>
              </a:rPr>
              <a:t>thanh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được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sắp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xếp</a:t>
            </a:r>
            <a:endParaRPr lang="en-US" sz="200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E391A45-6F6E-B13E-E115-8E277664CBAA}"/>
              </a:ext>
            </a:extLst>
          </p:cNvPr>
          <p:cNvSpPr txBox="1"/>
          <p:nvPr/>
        </p:nvSpPr>
        <p:spPr>
          <a:xfrm>
            <a:off x="139958" y="5380488"/>
            <a:ext cx="6260842"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-Float: </a:t>
            </a:r>
            <a:r>
              <a:rPr lang="en-US" sz="2000" err="1">
                <a:latin typeface="Times New Roman" panose="02020603050405020304" pitchFamily="18" charset="0"/>
                <a:cs typeface="Times New Roman" panose="02020603050405020304" pitchFamily="18" charset="0"/>
              </a:rPr>
              <a:t>chứa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thanh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số</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8324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74EFC-AAAE-9E82-E5E4-322E79A1EBBA}"/>
              </a:ext>
            </a:extLst>
          </p:cNvPr>
          <p:cNvSpPr>
            <a:spLocks noGrp="1"/>
          </p:cNvSpPr>
          <p:nvPr>
            <p:ph type="title"/>
          </p:nvPr>
        </p:nvSpPr>
        <p:spPr>
          <a:xfrm>
            <a:off x="1963815" y="-18783"/>
            <a:ext cx="6447155" cy="538609"/>
          </a:xfrm>
        </p:spPr>
        <p:txBody>
          <a:bodyPr/>
          <a:lstStyle/>
          <a:p>
            <a:r>
              <a:rPr lang="en-GB"/>
              <a:t>          </a:t>
            </a:r>
            <a:r>
              <a:rPr lang="en-GB" err="1"/>
              <a:t>Khởi</a:t>
            </a:r>
            <a:r>
              <a:rPr lang="en-GB"/>
              <a:t> </a:t>
            </a:r>
            <a:r>
              <a:rPr lang="en-GB" err="1"/>
              <a:t>tạo</a:t>
            </a:r>
            <a:r>
              <a:rPr lang="en-GB"/>
              <a:t> </a:t>
            </a:r>
            <a:r>
              <a:rPr lang="en-GB" err="1"/>
              <a:t>dữ</a:t>
            </a:r>
            <a:r>
              <a:rPr lang="en-GB"/>
              <a:t> </a:t>
            </a:r>
            <a:r>
              <a:rPr lang="en-GB" err="1"/>
              <a:t>liệu</a:t>
            </a:r>
            <a:r>
              <a:rPr lang="en-GB"/>
              <a:t> ban </a:t>
            </a:r>
            <a:r>
              <a:rPr lang="en-GB" err="1"/>
              <a:t>đầu</a:t>
            </a:r>
            <a:endParaRPr lang="en-GB"/>
          </a:p>
        </p:txBody>
      </p:sp>
      <p:pic>
        <p:nvPicPr>
          <p:cNvPr id="5" name="Picture 4">
            <a:extLst>
              <a:ext uri="{FF2B5EF4-FFF2-40B4-BE49-F238E27FC236}">
                <a16:creationId xmlns:a16="http://schemas.microsoft.com/office/drawing/2014/main" id="{F16143C1-8D63-61A8-9A43-AEB15183188F}"/>
              </a:ext>
            </a:extLst>
          </p:cNvPr>
          <p:cNvPicPr>
            <a:picLocks noChangeAspect="1"/>
          </p:cNvPicPr>
          <p:nvPr/>
        </p:nvPicPr>
        <p:blipFill>
          <a:blip r:embed="rId2"/>
          <a:stretch>
            <a:fillRect/>
          </a:stretch>
        </p:blipFill>
        <p:spPr>
          <a:xfrm>
            <a:off x="6355240" y="961967"/>
            <a:ext cx="6870110" cy="5923441"/>
          </a:xfrm>
          <a:prstGeom prst="rect">
            <a:avLst/>
          </a:prstGeom>
        </p:spPr>
      </p:pic>
      <p:sp>
        <p:nvSpPr>
          <p:cNvPr id="8" name="TextBox 7">
            <a:extLst>
              <a:ext uri="{FF2B5EF4-FFF2-40B4-BE49-F238E27FC236}">
                <a16:creationId xmlns:a16="http://schemas.microsoft.com/office/drawing/2014/main" id="{644BD796-012C-6A4D-75EB-4928D9E7A0AC}"/>
              </a:ext>
            </a:extLst>
          </p:cNvPr>
          <p:cNvSpPr txBox="1"/>
          <p:nvPr/>
        </p:nvSpPr>
        <p:spPr>
          <a:xfrm>
            <a:off x="390525" y="2631025"/>
            <a:ext cx="6059965" cy="1292662"/>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Instructions: </a:t>
            </a:r>
            <a:r>
              <a:rPr lang="en-US" sz="2000" err="1">
                <a:latin typeface="Times New Roman" panose="02020603050405020304" pitchFamily="18" charset="0"/>
                <a:cs typeface="Times New Roman" panose="02020603050405020304" pitchFamily="18" charset="0"/>
              </a:rPr>
              <a:t>chứa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lệnh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được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sắp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xếp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theo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tự</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trong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bảng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chữ</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thành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trong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lệnh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dạng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lệnh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số</a:t>
            </a:r>
            <a:r>
              <a:rPr lang="en-US" sz="2000">
                <a:latin typeface="Times New Roman" panose="02020603050405020304" pitchFamily="18" charset="0"/>
                <a:cs typeface="Times New Roman" panose="02020603050405020304" pitchFamily="18" charset="0"/>
              </a:rPr>
              <a:t> chu </a:t>
            </a:r>
            <a:r>
              <a:rPr lang="en-US" sz="2000" err="1">
                <a:latin typeface="Times New Roman" panose="02020603050405020304" pitchFamily="18" charset="0"/>
                <a:cs typeface="Times New Roman" panose="02020603050405020304" pitchFamily="18" charset="0"/>
              </a:rPr>
              <a:t>kỳ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endParaRPr lang="en-US" sz="2000">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542338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741B28-2F03-C345-14D4-6589EB83F7FF}"/>
              </a:ext>
            </a:extLst>
          </p:cNvPr>
          <p:cNvPicPr>
            <a:picLocks noChangeAspect="1"/>
          </p:cNvPicPr>
          <p:nvPr/>
        </p:nvPicPr>
        <p:blipFill>
          <a:blip r:embed="rId2"/>
          <a:stretch>
            <a:fillRect/>
          </a:stretch>
        </p:blipFill>
        <p:spPr>
          <a:xfrm>
            <a:off x="4781438" y="1053260"/>
            <a:ext cx="7259063" cy="3677163"/>
          </a:xfrm>
          <a:prstGeom prst="rect">
            <a:avLst/>
          </a:prstGeom>
        </p:spPr>
      </p:pic>
      <p:sp>
        <p:nvSpPr>
          <p:cNvPr id="2" name="Title 1">
            <a:extLst>
              <a:ext uri="{FF2B5EF4-FFF2-40B4-BE49-F238E27FC236}">
                <a16:creationId xmlns:a16="http://schemas.microsoft.com/office/drawing/2014/main" id="{916BEAF6-163F-6EE4-7492-DFCB2CD80357}"/>
              </a:ext>
            </a:extLst>
          </p:cNvPr>
          <p:cNvSpPr>
            <a:spLocks noGrp="1"/>
          </p:cNvSpPr>
          <p:nvPr>
            <p:ph type="title"/>
          </p:nvPr>
        </p:nvSpPr>
        <p:spPr>
          <a:xfrm>
            <a:off x="1963815" y="-18783"/>
            <a:ext cx="6447155" cy="538609"/>
          </a:xfrm>
        </p:spPr>
        <p:txBody>
          <a:bodyPr/>
          <a:lstStyle/>
          <a:p>
            <a:r>
              <a:rPr lang="en-GB"/>
              <a:t>          </a:t>
            </a:r>
            <a:r>
              <a:rPr lang="en-GB" err="1"/>
              <a:t>Khởi</a:t>
            </a:r>
            <a:r>
              <a:rPr lang="en-GB"/>
              <a:t> </a:t>
            </a:r>
            <a:r>
              <a:rPr lang="en-GB" err="1"/>
              <a:t>tạo</a:t>
            </a:r>
            <a:r>
              <a:rPr lang="en-GB"/>
              <a:t> </a:t>
            </a:r>
            <a:r>
              <a:rPr lang="en-GB" err="1"/>
              <a:t>dữ</a:t>
            </a:r>
            <a:r>
              <a:rPr lang="en-GB"/>
              <a:t> </a:t>
            </a:r>
            <a:r>
              <a:rPr lang="en-GB" err="1"/>
              <a:t>liệu</a:t>
            </a:r>
            <a:r>
              <a:rPr lang="en-GB"/>
              <a:t> ban </a:t>
            </a:r>
            <a:r>
              <a:rPr lang="en-GB" err="1"/>
              <a:t>đầu</a:t>
            </a:r>
            <a:endParaRPr lang="en-GB"/>
          </a:p>
        </p:txBody>
      </p:sp>
      <p:sp>
        <p:nvSpPr>
          <p:cNvPr id="5" name="TextBox 4">
            <a:extLst>
              <a:ext uri="{FF2B5EF4-FFF2-40B4-BE49-F238E27FC236}">
                <a16:creationId xmlns:a16="http://schemas.microsoft.com/office/drawing/2014/main" id="{CDCFE5DA-8040-393B-4571-4F73DCC67285}"/>
              </a:ext>
            </a:extLst>
          </p:cNvPr>
          <p:cNvSpPr txBox="1"/>
          <p:nvPr/>
        </p:nvSpPr>
        <p:spPr>
          <a:xfrm>
            <a:off x="457201" y="2183955"/>
            <a:ext cx="4460032" cy="707886"/>
          </a:xfrm>
          <a:prstGeom prst="rect">
            <a:avLst/>
          </a:prstGeom>
          <a:noFill/>
        </p:spPr>
        <p:txBody>
          <a:bodyPr wrap="square" rtlCol="0">
            <a:spAutoFit/>
          </a:bodyPr>
          <a:lstStyle/>
          <a:p>
            <a:r>
              <a:rPr lang="en-US" sz="2000" err="1">
                <a:latin typeface="Times New Roman" panose="02020603050405020304" pitchFamily="18" charset="0"/>
                <a:cs typeface="Times New Roman" panose="02020603050405020304" pitchFamily="18" charset="0"/>
              </a:rPr>
              <a:t>Khởi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tạo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ký</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tự</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đặc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biệt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câu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dẫn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dắt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chương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trình</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0411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6867D-5832-6E00-43C7-EBE7531020C0}"/>
              </a:ext>
            </a:extLst>
          </p:cNvPr>
          <p:cNvSpPr>
            <a:spLocks noGrp="1"/>
          </p:cNvSpPr>
          <p:nvPr>
            <p:ph type="title"/>
          </p:nvPr>
        </p:nvSpPr>
        <p:spPr>
          <a:xfrm>
            <a:off x="1963815" y="-18783"/>
            <a:ext cx="6447155" cy="538609"/>
          </a:xfrm>
        </p:spPr>
        <p:txBody>
          <a:bodyPr/>
          <a:lstStyle/>
          <a:p>
            <a:r>
              <a:rPr lang="en-GB"/>
              <a:t>        </a:t>
            </a:r>
            <a:r>
              <a:rPr lang="en-GB" err="1"/>
              <a:t>Thực</a:t>
            </a:r>
            <a:r>
              <a:rPr lang="en-GB"/>
              <a:t> </a:t>
            </a:r>
            <a:r>
              <a:rPr lang="en-GB" err="1"/>
              <a:t>hiện</a:t>
            </a:r>
            <a:r>
              <a:rPr lang="en-GB"/>
              <a:t> </a:t>
            </a:r>
            <a:r>
              <a:rPr lang="en-GB" err="1"/>
              <a:t>chương</a:t>
            </a:r>
            <a:r>
              <a:rPr lang="en-GB"/>
              <a:t> </a:t>
            </a:r>
            <a:r>
              <a:rPr lang="en-GB" err="1"/>
              <a:t>trình</a:t>
            </a:r>
            <a:endParaRPr lang="en-GB"/>
          </a:p>
        </p:txBody>
      </p:sp>
      <p:pic>
        <p:nvPicPr>
          <p:cNvPr id="5" name="Picture 4">
            <a:extLst>
              <a:ext uri="{FF2B5EF4-FFF2-40B4-BE49-F238E27FC236}">
                <a16:creationId xmlns:a16="http://schemas.microsoft.com/office/drawing/2014/main" id="{FAD9F825-B2D6-EEF0-E82D-FE85E7605A6E}"/>
              </a:ext>
            </a:extLst>
          </p:cNvPr>
          <p:cNvPicPr>
            <a:picLocks noChangeAspect="1"/>
          </p:cNvPicPr>
          <p:nvPr/>
        </p:nvPicPr>
        <p:blipFill>
          <a:blip r:embed="rId2"/>
          <a:stretch>
            <a:fillRect/>
          </a:stretch>
        </p:blipFill>
        <p:spPr>
          <a:xfrm>
            <a:off x="5462386" y="1132113"/>
            <a:ext cx="6677499" cy="5682343"/>
          </a:xfrm>
          <a:prstGeom prst="rect">
            <a:avLst/>
          </a:prstGeom>
        </p:spPr>
      </p:pic>
      <p:sp>
        <p:nvSpPr>
          <p:cNvPr id="6" name="TextBox 5">
            <a:extLst>
              <a:ext uri="{FF2B5EF4-FFF2-40B4-BE49-F238E27FC236}">
                <a16:creationId xmlns:a16="http://schemas.microsoft.com/office/drawing/2014/main" id="{5D777AD1-ECF1-0D2E-611B-5F54BFA224F0}"/>
              </a:ext>
            </a:extLst>
          </p:cNvPr>
          <p:cNvSpPr txBox="1"/>
          <p:nvPr/>
        </p:nvSpPr>
        <p:spPr>
          <a:xfrm>
            <a:off x="1409700" y="2886075"/>
            <a:ext cx="2826415" cy="646331"/>
          </a:xfrm>
          <a:prstGeom prst="rect">
            <a:avLst/>
          </a:prstGeom>
          <a:noFill/>
        </p:spPr>
        <p:txBody>
          <a:bodyPr wrap="none" rtlCol="0">
            <a:spAutoFit/>
          </a:bodyPr>
          <a:lstStyle/>
          <a:p>
            <a:r>
              <a:rPr lang="en-US" sz="3600" err="1">
                <a:latin typeface="Times New Roman" panose="02020603050405020304" pitchFamily="18" charset="0"/>
                <a:cs typeface="Times New Roman" panose="02020603050405020304" pitchFamily="18" charset="0"/>
              </a:rPr>
              <a:t>Lấy</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ra</a:t>
            </a:r>
            <a:r>
              <a:rPr lang="en-US" sz="3600">
                <a:latin typeface="Times New Roman" panose="02020603050405020304" pitchFamily="18" charset="0"/>
                <a:cs typeface="Times New Roman" panose="02020603050405020304" pitchFamily="18" charset="0"/>
              </a:rPr>
              <a:t> opcode</a:t>
            </a:r>
          </a:p>
        </p:txBody>
      </p:sp>
    </p:spTree>
    <p:extLst>
      <p:ext uri="{BB962C8B-B14F-4D97-AF65-F5344CB8AC3E}">
        <p14:creationId xmlns:p14="http://schemas.microsoft.com/office/powerpoint/2010/main" val="1699740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70B5-DAF2-0546-5877-14B401ACEC84}"/>
              </a:ext>
            </a:extLst>
          </p:cNvPr>
          <p:cNvSpPr>
            <a:spLocks noGrp="1"/>
          </p:cNvSpPr>
          <p:nvPr>
            <p:ph type="title"/>
          </p:nvPr>
        </p:nvSpPr>
        <p:spPr>
          <a:xfrm>
            <a:off x="1963815" y="-18783"/>
            <a:ext cx="6447155" cy="538609"/>
          </a:xfrm>
        </p:spPr>
        <p:txBody>
          <a:bodyPr/>
          <a:lstStyle/>
          <a:p>
            <a:r>
              <a:rPr lang="en-GB"/>
              <a:t>       </a:t>
            </a:r>
            <a:r>
              <a:rPr lang="en-GB" err="1"/>
              <a:t>Thực</a:t>
            </a:r>
            <a:r>
              <a:rPr lang="en-GB"/>
              <a:t> </a:t>
            </a:r>
            <a:r>
              <a:rPr lang="en-GB" err="1"/>
              <a:t>hiện</a:t>
            </a:r>
            <a:r>
              <a:rPr lang="en-GB"/>
              <a:t> </a:t>
            </a:r>
            <a:r>
              <a:rPr lang="en-GB" err="1"/>
              <a:t>chương</a:t>
            </a:r>
            <a:r>
              <a:rPr lang="en-GB"/>
              <a:t> </a:t>
            </a:r>
            <a:r>
              <a:rPr lang="en-GB" err="1"/>
              <a:t>trình</a:t>
            </a:r>
            <a:endParaRPr lang="en-GB"/>
          </a:p>
        </p:txBody>
      </p:sp>
      <p:pic>
        <p:nvPicPr>
          <p:cNvPr id="5" name="Picture 4">
            <a:extLst>
              <a:ext uri="{FF2B5EF4-FFF2-40B4-BE49-F238E27FC236}">
                <a16:creationId xmlns:a16="http://schemas.microsoft.com/office/drawing/2014/main" id="{9017429A-0F33-534C-5EDD-B6106C0BB8B0}"/>
              </a:ext>
            </a:extLst>
          </p:cNvPr>
          <p:cNvPicPr>
            <a:picLocks noChangeAspect="1"/>
          </p:cNvPicPr>
          <p:nvPr/>
        </p:nvPicPr>
        <p:blipFill>
          <a:blip r:embed="rId2"/>
          <a:stretch>
            <a:fillRect/>
          </a:stretch>
        </p:blipFill>
        <p:spPr>
          <a:xfrm>
            <a:off x="5618865" y="1048956"/>
            <a:ext cx="6658904" cy="5458587"/>
          </a:xfrm>
          <a:prstGeom prst="rect">
            <a:avLst/>
          </a:prstGeom>
        </p:spPr>
      </p:pic>
      <p:sp>
        <p:nvSpPr>
          <p:cNvPr id="6" name="TextBox 5">
            <a:extLst>
              <a:ext uri="{FF2B5EF4-FFF2-40B4-BE49-F238E27FC236}">
                <a16:creationId xmlns:a16="http://schemas.microsoft.com/office/drawing/2014/main" id="{3FF5DF32-C4D7-0A98-A732-AEC427CC7117}"/>
              </a:ext>
            </a:extLst>
          </p:cNvPr>
          <p:cNvSpPr txBox="1"/>
          <p:nvPr/>
        </p:nvSpPr>
        <p:spPr>
          <a:xfrm>
            <a:off x="1019175" y="2857500"/>
            <a:ext cx="3906839" cy="584775"/>
          </a:xfrm>
          <a:prstGeom prst="rect">
            <a:avLst/>
          </a:prstGeom>
          <a:noFill/>
        </p:spPr>
        <p:txBody>
          <a:bodyPr wrap="none" rtlCol="0">
            <a:spAutoFit/>
          </a:bodyPr>
          <a:lstStyle/>
          <a:p>
            <a:r>
              <a:rPr lang="en-US" sz="3200" err="1">
                <a:latin typeface="Times New Roman" panose="02020603050405020304" pitchFamily="18" charset="0"/>
                <a:cs typeface="Times New Roman" panose="02020603050405020304" pitchFamily="18" charset="0"/>
              </a:rPr>
              <a:t>Lấy</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ra</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toán</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tử</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đầu</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tiên</a:t>
            </a:r>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391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D7475-5DB3-5FC0-464C-8E6A017E18ED}"/>
              </a:ext>
            </a:extLst>
          </p:cNvPr>
          <p:cNvSpPr>
            <a:spLocks noGrp="1"/>
          </p:cNvSpPr>
          <p:nvPr>
            <p:ph type="title"/>
          </p:nvPr>
        </p:nvSpPr>
        <p:spPr>
          <a:xfrm>
            <a:off x="1963815" y="-18783"/>
            <a:ext cx="6447155" cy="538609"/>
          </a:xfrm>
        </p:spPr>
        <p:txBody>
          <a:bodyPr/>
          <a:lstStyle/>
          <a:p>
            <a:r>
              <a:rPr lang="en-GB"/>
              <a:t>           </a:t>
            </a:r>
            <a:r>
              <a:rPr lang="en-GB" err="1"/>
              <a:t>Thực</a:t>
            </a:r>
            <a:r>
              <a:rPr lang="en-GB"/>
              <a:t> </a:t>
            </a:r>
            <a:r>
              <a:rPr lang="en-GB" err="1"/>
              <a:t>hiện</a:t>
            </a:r>
            <a:r>
              <a:rPr lang="en-GB"/>
              <a:t> </a:t>
            </a:r>
            <a:r>
              <a:rPr lang="en-GB" err="1"/>
              <a:t>chương</a:t>
            </a:r>
            <a:r>
              <a:rPr lang="en-GB"/>
              <a:t> </a:t>
            </a:r>
            <a:r>
              <a:rPr lang="en-GB" err="1"/>
              <a:t>trình</a:t>
            </a:r>
            <a:endParaRPr lang="en-GB"/>
          </a:p>
        </p:txBody>
      </p:sp>
      <p:pic>
        <p:nvPicPr>
          <p:cNvPr id="5" name="Picture 4">
            <a:extLst>
              <a:ext uri="{FF2B5EF4-FFF2-40B4-BE49-F238E27FC236}">
                <a16:creationId xmlns:a16="http://schemas.microsoft.com/office/drawing/2014/main" id="{94AD583C-FD15-0DDA-62FC-1D16E71A4DE2}"/>
              </a:ext>
            </a:extLst>
          </p:cNvPr>
          <p:cNvPicPr>
            <a:picLocks noChangeAspect="1"/>
          </p:cNvPicPr>
          <p:nvPr/>
        </p:nvPicPr>
        <p:blipFill>
          <a:blip r:embed="rId2"/>
          <a:stretch>
            <a:fillRect/>
          </a:stretch>
        </p:blipFill>
        <p:spPr>
          <a:xfrm>
            <a:off x="5346700" y="1170058"/>
            <a:ext cx="7201905" cy="5477639"/>
          </a:xfrm>
          <a:prstGeom prst="rect">
            <a:avLst/>
          </a:prstGeom>
        </p:spPr>
      </p:pic>
      <p:sp>
        <p:nvSpPr>
          <p:cNvPr id="6" name="TextBox 5">
            <a:extLst>
              <a:ext uri="{FF2B5EF4-FFF2-40B4-BE49-F238E27FC236}">
                <a16:creationId xmlns:a16="http://schemas.microsoft.com/office/drawing/2014/main" id="{53016C0B-CB1B-B98E-3B45-68EE1C300461}"/>
              </a:ext>
            </a:extLst>
          </p:cNvPr>
          <p:cNvSpPr txBox="1"/>
          <p:nvPr/>
        </p:nvSpPr>
        <p:spPr>
          <a:xfrm>
            <a:off x="1259633" y="3172409"/>
            <a:ext cx="3033203" cy="523220"/>
          </a:xfrm>
          <a:prstGeom prst="rect">
            <a:avLst/>
          </a:prstGeom>
          <a:noFill/>
        </p:spPr>
        <p:txBody>
          <a:bodyPr wrap="none" rtlCol="0">
            <a:spAutoFit/>
          </a:bodyPr>
          <a:lstStyle/>
          <a:p>
            <a:r>
              <a:rPr lang="en-US" sz="2800" err="1">
                <a:latin typeface="Times New Roman" panose="02020603050405020304" pitchFamily="18" charset="0"/>
                <a:cs typeface="Times New Roman" panose="02020603050405020304" pitchFamily="18" charset="0"/>
              </a:rPr>
              <a:t>Lấy</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ra</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toán</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tử</a:t>
            </a:r>
            <a:r>
              <a:rPr lang="en-US" sz="280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thứ</a:t>
            </a:r>
            <a:r>
              <a:rPr lang="en-US" sz="2800">
                <a:latin typeface="Times New Roman" panose="02020603050405020304" pitchFamily="18" charset="0"/>
                <a:cs typeface="Times New Roman" panose="02020603050405020304" pitchFamily="18" charset="0"/>
              </a:rPr>
              <a:t> 2</a:t>
            </a:r>
          </a:p>
        </p:txBody>
      </p:sp>
    </p:spTree>
    <p:extLst>
      <p:ext uri="{BB962C8B-B14F-4D97-AF65-F5344CB8AC3E}">
        <p14:creationId xmlns:p14="http://schemas.microsoft.com/office/powerpoint/2010/main" val="2644105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CB6E2-B070-4593-D84F-67A73B776B99}"/>
              </a:ext>
            </a:extLst>
          </p:cNvPr>
          <p:cNvSpPr>
            <a:spLocks noGrp="1"/>
          </p:cNvSpPr>
          <p:nvPr>
            <p:ph type="title"/>
          </p:nvPr>
        </p:nvSpPr>
        <p:spPr>
          <a:xfrm>
            <a:off x="1963815" y="-18783"/>
            <a:ext cx="6447155" cy="538609"/>
          </a:xfrm>
        </p:spPr>
        <p:txBody>
          <a:bodyPr/>
          <a:lstStyle/>
          <a:p>
            <a:r>
              <a:rPr lang="en-GB"/>
              <a:t>       </a:t>
            </a:r>
            <a:r>
              <a:rPr lang="en-GB" err="1"/>
              <a:t>Thực</a:t>
            </a:r>
            <a:r>
              <a:rPr lang="en-GB"/>
              <a:t> </a:t>
            </a:r>
            <a:r>
              <a:rPr lang="en-GB" err="1"/>
              <a:t>hiện</a:t>
            </a:r>
            <a:r>
              <a:rPr lang="en-GB"/>
              <a:t> </a:t>
            </a:r>
            <a:r>
              <a:rPr lang="en-GB" err="1"/>
              <a:t>chương</a:t>
            </a:r>
            <a:r>
              <a:rPr lang="en-GB"/>
              <a:t> </a:t>
            </a:r>
            <a:r>
              <a:rPr lang="en-GB" err="1"/>
              <a:t>trình</a:t>
            </a:r>
            <a:endParaRPr lang="en-GB"/>
          </a:p>
        </p:txBody>
      </p:sp>
      <p:pic>
        <p:nvPicPr>
          <p:cNvPr id="5" name="Picture 4">
            <a:extLst>
              <a:ext uri="{FF2B5EF4-FFF2-40B4-BE49-F238E27FC236}">
                <a16:creationId xmlns:a16="http://schemas.microsoft.com/office/drawing/2014/main" id="{3F662118-F1C2-7C1F-76C6-9455219E6746}"/>
              </a:ext>
            </a:extLst>
          </p:cNvPr>
          <p:cNvPicPr>
            <a:picLocks noChangeAspect="1"/>
          </p:cNvPicPr>
          <p:nvPr/>
        </p:nvPicPr>
        <p:blipFill>
          <a:blip r:embed="rId2"/>
          <a:stretch>
            <a:fillRect/>
          </a:stretch>
        </p:blipFill>
        <p:spPr>
          <a:xfrm>
            <a:off x="5848387" y="970005"/>
            <a:ext cx="5125165" cy="5877745"/>
          </a:xfrm>
          <a:prstGeom prst="rect">
            <a:avLst/>
          </a:prstGeom>
        </p:spPr>
      </p:pic>
      <p:sp>
        <p:nvSpPr>
          <p:cNvPr id="6" name="TextBox 5">
            <a:extLst>
              <a:ext uri="{FF2B5EF4-FFF2-40B4-BE49-F238E27FC236}">
                <a16:creationId xmlns:a16="http://schemas.microsoft.com/office/drawing/2014/main" id="{D0105B19-5362-7A00-A570-0E9CAE646F58}"/>
              </a:ext>
            </a:extLst>
          </p:cNvPr>
          <p:cNvSpPr txBox="1"/>
          <p:nvPr/>
        </p:nvSpPr>
        <p:spPr>
          <a:xfrm>
            <a:off x="194036" y="3051110"/>
            <a:ext cx="5654351" cy="954107"/>
          </a:xfrm>
          <a:prstGeom prst="rect">
            <a:avLst/>
          </a:prstGeom>
          <a:noFill/>
        </p:spPr>
        <p:txBody>
          <a:bodyPr wrap="square" rtlCol="0">
            <a:spAutoFit/>
          </a:bodyPr>
          <a:lstStyle/>
          <a:p>
            <a:r>
              <a:rPr lang="en-US" sz="2800" err="1"/>
              <a:t>Lấy</a:t>
            </a:r>
            <a:r>
              <a:rPr lang="en-US" sz="2800"/>
              <a:t> </a:t>
            </a:r>
            <a:r>
              <a:rPr lang="en-US" sz="2800" err="1"/>
              <a:t>ra</a:t>
            </a:r>
            <a:r>
              <a:rPr lang="en-US" sz="2800"/>
              <a:t> </a:t>
            </a:r>
            <a:r>
              <a:rPr lang="en-US" sz="2800" err="1"/>
              <a:t>toán</a:t>
            </a:r>
            <a:r>
              <a:rPr lang="en-US" sz="2800"/>
              <a:t> </a:t>
            </a:r>
            <a:r>
              <a:rPr lang="en-US" sz="2800" err="1"/>
              <a:t>tử</a:t>
            </a:r>
            <a:r>
              <a:rPr lang="en-US" sz="2800"/>
              <a:t> </a:t>
            </a:r>
            <a:r>
              <a:rPr lang="en-US" sz="2800" err="1"/>
              <a:t>cuối</a:t>
            </a:r>
            <a:r>
              <a:rPr lang="en-US" sz="2800"/>
              <a:t> </a:t>
            </a:r>
            <a:r>
              <a:rPr lang="en-US" sz="2800" err="1"/>
              <a:t>cùng</a:t>
            </a:r>
            <a:r>
              <a:rPr lang="en-US" sz="2800"/>
              <a:t> </a:t>
            </a:r>
            <a:r>
              <a:rPr lang="en-US" sz="2800" err="1"/>
              <a:t>và</a:t>
            </a:r>
            <a:r>
              <a:rPr lang="en-US" sz="2800"/>
              <a:t> in </a:t>
            </a:r>
            <a:r>
              <a:rPr lang="en-US" sz="2800" err="1"/>
              <a:t>ra</a:t>
            </a:r>
            <a:r>
              <a:rPr lang="en-US" sz="2800"/>
              <a:t> opcode </a:t>
            </a:r>
            <a:r>
              <a:rPr lang="en-US" sz="2800" err="1"/>
              <a:t>đã</a:t>
            </a:r>
            <a:r>
              <a:rPr lang="en-US" sz="2800"/>
              <a:t> </a:t>
            </a:r>
            <a:r>
              <a:rPr lang="en-US" sz="2800" err="1"/>
              <a:t>lấy</a:t>
            </a:r>
            <a:r>
              <a:rPr lang="en-US" sz="2800"/>
              <a:t> </a:t>
            </a:r>
            <a:r>
              <a:rPr lang="en-US" sz="2800" err="1"/>
              <a:t>ra</a:t>
            </a:r>
            <a:endParaRPr lang="en-US" sz="2800"/>
          </a:p>
        </p:txBody>
      </p:sp>
    </p:spTree>
    <p:extLst>
      <p:ext uri="{BB962C8B-B14F-4D97-AF65-F5344CB8AC3E}">
        <p14:creationId xmlns:p14="http://schemas.microsoft.com/office/powerpoint/2010/main" val="4059458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9A65-838C-FEED-11CB-05BCCAC19327}"/>
              </a:ext>
            </a:extLst>
          </p:cNvPr>
          <p:cNvSpPr>
            <a:spLocks noGrp="1"/>
          </p:cNvSpPr>
          <p:nvPr>
            <p:ph type="title"/>
          </p:nvPr>
        </p:nvSpPr>
        <p:spPr>
          <a:xfrm>
            <a:off x="1963815" y="-18783"/>
            <a:ext cx="6447155" cy="538609"/>
          </a:xfrm>
        </p:spPr>
        <p:txBody>
          <a:bodyPr/>
          <a:lstStyle/>
          <a:p>
            <a:r>
              <a:rPr lang="en-GB"/>
              <a:t>          </a:t>
            </a:r>
            <a:r>
              <a:rPr lang="en-GB" err="1"/>
              <a:t>Thực</a:t>
            </a:r>
            <a:r>
              <a:rPr lang="en-GB"/>
              <a:t> </a:t>
            </a:r>
            <a:r>
              <a:rPr lang="en-GB" err="1"/>
              <a:t>hiện</a:t>
            </a:r>
            <a:r>
              <a:rPr lang="en-GB"/>
              <a:t> </a:t>
            </a:r>
            <a:r>
              <a:rPr lang="en-GB" err="1"/>
              <a:t>chương</a:t>
            </a:r>
            <a:r>
              <a:rPr lang="en-GB"/>
              <a:t> </a:t>
            </a:r>
            <a:r>
              <a:rPr lang="en-GB" err="1"/>
              <a:t>trình</a:t>
            </a:r>
            <a:endParaRPr lang="en-GB"/>
          </a:p>
        </p:txBody>
      </p:sp>
      <p:pic>
        <p:nvPicPr>
          <p:cNvPr id="5" name="Picture 4">
            <a:extLst>
              <a:ext uri="{FF2B5EF4-FFF2-40B4-BE49-F238E27FC236}">
                <a16:creationId xmlns:a16="http://schemas.microsoft.com/office/drawing/2014/main" id="{E238A46C-8EE2-0C18-E645-3DD6E95DD233}"/>
              </a:ext>
            </a:extLst>
          </p:cNvPr>
          <p:cNvPicPr>
            <a:picLocks noChangeAspect="1"/>
          </p:cNvPicPr>
          <p:nvPr/>
        </p:nvPicPr>
        <p:blipFill>
          <a:blip r:embed="rId2"/>
          <a:stretch>
            <a:fillRect/>
          </a:stretch>
        </p:blipFill>
        <p:spPr>
          <a:xfrm>
            <a:off x="6177524" y="996038"/>
            <a:ext cx="5410955" cy="4706007"/>
          </a:xfrm>
          <a:prstGeom prst="rect">
            <a:avLst/>
          </a:prstGeom>
        </p:spPr>
      </p:pic>
      <p:sp>
        <p:nvSpPr>
          <p:cNvPr id="6" name="TextBox 5">
            <a:extLst>
              <a:ext uri="{FF2B5EF4-FFF2-40B4-BE49-F238E27FC236}">
                <a16:creationId xmlns:a16="http://schemas.microsoft.com/office/drawing/2014/main" id="{4C9C5FE2-76B3-84A2-3BE9-4E09D7FE6E79}"/>
              </a:ext>
            </a:extLst>
          </p:cNvPr>
          <p:cNvSpPr txBox="1"/>
          <p:nvPr/>
        </p:nvSpPr>
        <p:spPr>
          <a:xfrm>
            <a:off x="182435" y="1996557"/>
            <a:ext cx="6034024" cy="2062103"/>
          </a:xfrm>
          <a:prstGeom prst="rect">
            <a:avLst/>
          </a:prstGeom>
          <a:noFill/>
        </p:spPr>
        <p:txBody>
          <a:bodyPr wrap="none" rtlCol="0">
            <a:spAutoFit/>
          </a:bodyPr>
          <a:lstStyle/>
          <a:p>
            <a:r>
              <a:rPr lang="en-US" sz="3200" err="1">
                <a:latin typeface="Times New Roman" panose="02020603050405020304" pitchFamily="18" charset="0"/>
                <a:cs typeface="Times New Roman" panose="02020603050405020304" pitchFamily="18" charset="0"/>
              </a:rPr>
              <a:t>Kiểm</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tra</a:t>
            </a:r>
            <a:r>
              <a:rPr lang="en-US" sz="3200">
                <a:latin typeface="Times New Roman" panose="02020603050405020304" pitchFamily="18" charset="0"/>
                <a:cs typeface="Times New Roman" panose="02020603050405020304" pitchFamily="18" charset="0"/>
              </a:rPr>
              <a:t> opcode </a:t>
            </a:r>
            <a:r>
              <a:rPr lang="en-US" sz="3200" err="1">
                <a:latin typeface="Times New Roman" panose="02020603050405020304" pitchFamily="18" charset="0"/>
                <a:cs typeface="Times New Roman" panose="02020603050405020304" pitchFamily="18" charset="0"/>
              </a:rPr>
              <a:t>đã</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lưu</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có</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hợp</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lệ</a:t>
            </a:r>
            <a:r>
              <a:rPr lang="en-US" sz="3200">
                <a:latin typeface="Times New Roman" panose="02020603050405020304" pitchFamily="18" charset="0"/>
                <a:cs typeface="Times New Roman" panose="02020603050405020304" pitchFamily="18" charset="0"/>
              </a:rPr>
              <a:t> </a:t>
            </a:r>
          </a:p>
          <a:p>
            <a:r>
              <a:rPr lang="en-US" sz="3200">
                <a:latin typeface="Times New Roman" panose="02020603050405020304" pitchFamily="18" charset="0"/>
                <a:cs typeface="Times New Roman" panose="02020603050405020304" pitchFamily="18" charset="0"/>
              </a:rPr>
              <a:t>hay </a:t>
            </a:r>
            <a:r>
              <a:rPr lang="en-US" sz="3200" err="1">
                <a:latin typeface="Times New Roman" panose="02020603050405020304" pitchFamily="18" charset="0"/>
                <a:cs typeface="Times New Roman" panose="02020603050405020304" pitchFamily="18" charset="0"/>
              </a:rPr>
              <a:t>không</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bằng</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cách</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kiểm</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tra</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xem</a:t>
            </a:r>
            <a:r>
              <a:rPr lang="en-US" sz="3200">
                <a:latin typeface="Times New Roman" panose="02020603050405020304" pitchFamily="18" charset="0"/>
                <a:cs typeface="Times New Roman" panose="02020603050405020304" pitchFamily="18" charset="0"/>
              </a:rPr>
              <a:t> </a:t>
            </a:r>
          </a:p>
          <a:p>
            <a:r>
              <a:rPr lang="en-US" sz="3200" err="1">
                <a:latin typeface="Times New Roman" panose="02020603050405020304" pitchFamily="18" charset="0"/>
                <a:cs typeface="Times New Roman" panose="02020603050405020304" pitchFamily="18" charset="0"/>
              </a:rPr>
              <a:t>nó</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có</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trong</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dữ</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liệu</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đã</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khai</a:t>
            </a:r>
            <a:r>
              <a:rPr lang="en-US" sz="3200">
                <a:latin typeface="Times New Roman" panose="02020603050405020304" pitchFamily="18" charset="0"/>
                <a:cs typeface="Times New Roman" panose="02020603050405020304" pitchFamily="18" charset="0"/>
              </a:rPr>
              <a:t> </a:t>
            </a:r>
          </a:p>
          <a:p>
            <a:r>
              <a:rPr lang="en-US" sz="3200" err="1">
                <a:latin typeface="Times New Roman" panose="02020603050405020304" pitchFamily="18" charset="0"/>
                <a:cs typeface="Times New Roman" panose="02020603050405020304" pitchFamily="18" charset="0"/>
              </a:rPr>
              <a:t>báo</a:t>
            </a:r>
            <a:r>
              <a:rPr lang="en-US" sz="3200">
                <a:latin typeface="Times New Roman" panose="02020603050405020304" pitchFamily="18" charset="0"/>
                <a:cs typeface="Times New Roman" panose="02020603050405020304" pitchFamily="18" charset="0"/>
              </a:rPr>
              <a:t> hay </a:t>
            </a:r>
            <a:r>
              <a:rPr lang="en-US" sz="3200" err="1">
                <a:latin typeface="Times New Roman" panose="02020603050405020304" pitchFamily="18" charset="0"/>
                <a:cs typeface="Times New Roman" panose="02020603050405020304" pitchFamily="18" charset="0"/>
              </a:rPr>
              <a:t>không</a:t>
            </a:r>
            <a:r>
              <a:rPr lang="en-US" sz="32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983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07DFC-346B-0BE7-D214-DA837AC91197}"/>
              </a:ext>
            </a:extLst>
          </p:cNvPr>
          <p:cNvSpPr>
            <a:spLocks noGrp="1"/>
          </p:cNvSpPr>
          <p:nvPr>
            <p:ph type="title"/>
          </p:nvPr>
        </p:nvSpPr>
        <p:spPr>
          <a:xfrm>
            <a:off x="1963815" y="-18783"/>
            <a:ext cx="6447155" cy="538609"/>
          </a:xfrm>
        </p:spPr>
        <p:txBody>
          <a:bodyPr/>
          <a:lstStyle/>
          <a:p>
            <a:pPr algn="ctr"/>
            <a:r>
              <a:rPr lang="en-US" err="1"/>
              <a:t>Nội</a:t>
            </a:r>
            <a:r>
              <a:rPr lang="en-US"/>
              <a:t> dung</a:t>
            </a:r>
          </a:p>
        </p:txBody>
      </p:sp>
      <p:sp>
        <p:nvSpPr>
          <p:cNvPr id="3" name="Text Placeholder 2">
            <a:extLst>
              <a:ext uri="{FF2B5EF4-FFF2-40B4-BE49-F238E27FC236}">
                <a16:creationId xmlns:a16="http://schemas.microsoft.com/office/drawing/2014/main" id="{DA64400C-6E3F-324E-167B-FA0760A5137A}"/>
              </a:ext>
            </a:extLst>
          </p:cNvPr>
          <p:cNvSpPr>
            <a:spLocks noGrp="1"/>
          </p:cNvSpPr>
          <p:nvPr>
            <p:ph type="body" idx="1"/>
          </p:nvPr>
        </p:nvSpPr>
        <p:spPr>
          <a:xfrm>
            <a:off x="763146" y="1323085"/>
            <a:ext cx="8677275" cy="1908215"/>
          </a:xfrm>
        </p:spPr>
        <p:txBody>
          <a:bodyPr/>
          <a:lstStyle/>
          <a:p>
            <a:r>
              <a:rPr lang="en-US" b="1" i="0">
                <a:solidFill>
                  <a:srgbClr val="FF0000"/>
                </a:solidFill>
              </a:rPr>
              <a:t>Project 5: </a:t>
            </a:r>
            <a:r>
              <a:rPr lang="en-US" b="1" i="0" err="1">
                <a:solidFill>
                  <a:srgbClr val="FF0000"/>
                </a:solidFill>
              </a:rPr>
              <a:t>Hàm</a:t>
            </a:r>
            <a:r>
              <a:rPr lang="en-US" b="1" i="0">
                <a:solidFill>
                  <a:srgbClr val="FF0000"/>
                </a:solidFill>
              </a:rPr>
              <a:t> </a:t>
            </a:r>
            <a:r>
              <a:rPr lang="en-US" b="1" i="0" err="1">
                <a:solidFill>
                  <a:srgbClr val="FF0000"/>
                </a:solidFill>
              </a:rPr>
              <a:t>cấp</a:t>
            </a:r>
            <a:r>
              <a:rPr lang="en-US" b="1" i="0">
                <a:solidFill>
                  <a:srgbClr val="FF0000"/>
                </a:solidFill>
              </a:rPr>
              <a:t> </a:t>
            </a:r>
            <a:r>
              <a:rPr lang="en-US" b="1" i="0" err="1">
                <a:solidFill>
                  <a:srgbClr val="FF0000"/>
                </a:solidFill>
              </a:rPr>
              <a:t>phát</a:t>
            </a:r>
            <a:r>
              <a:rPr lang="en-US" b="1" i="0">
                <a:solidFill>
                  <a:srgbClr val="FF0000"/>
                </a:solidFill>
              </a:rPr>
              <a:t> </a:t>
            </a:r>
            <a:r>
              <a:rPr lang="en-US" b="1" i="0" err="1">
                <a:solidFill>
                  <a:srgbClr val="FF0000"/>
                </a:solidFill>
              </a:rPr>
              <a:t>bộ</a:t>
            </a:r>
            <a:r>
              <a:rPr lang="en-US" b="1" i="0">
                <a:solidFill>
                  <a:srgbClr val="FF0000"/>
                </a:solidFill>
              </a:rPr>
              <a:t> </a:t>
            </a:r>
            <a:r>
              <a:rPr lang="en-US" b="1" i="0" err="1">
                <a:solidFill>
                  <a:srgbClr val="FF0000"/>
                </a:solidFill>
              </a:rPr>
              <a:t>nhớ</a:t>
            </a:r>
            <a:r>
              <a:rPr lang="en-US" b="1" i="0">
                <a:solidFill>
                  <a:srgbClr val="FF0000"/>
                </a:solidFill>
              </a:rPr>
              <a:t> malloc() </a:t>
            </a:r>
          </a:p>
          <a:p>
            <a:endParaRPr lang="en-US" b="1" i="0"/>
          </a:p>
          <a:p>
            <a:r>
              <a:rPr lang="en-US" b="1" err="1"/>
              <a:t>Thực</a:t>
            </a:r>
            <a:r>
              <a:rPr lang="en-US" b="1"/>
              <a:t> </a:t>
            </a:r>
            <a:r>
              <a:rPr lang="en-US" b="1" err="1"/>
              <a:t>hiện</a:t>
            </a:r>
            <a:r>
              <a:rPr lang="en-US" b="1"/>
              <a:t>: </a:t>
            </a:r>
            <a:r>
              <a:rPr lang="en-US" b="1" err="1"/>
              <a:t>Mạch</a:t>
            </a:r>
            <a:r>
              <a:rPr lang="en-US" b="1"/>
              <a:t> </a:t>
            </a:r>
            <a:r>
              <a:rPr lang="en-US" b="1" err="1"/>
              <a:t>Ngọc</a:t>
            </a:r>
            <a:r>
              <a:rPr lang="en-US" b="1"/>
              <a:t> </a:t>
            </a:r>
            <a:r>
              <a:rPr lang="en-US" b="1" err="1"/>
              <a:t>Đức</a:t>
            </a:r>
            <a:r>
              <a:rPr lang="en-US" b="1"/>
              <a:t> Anh</a:t>
            </a:r>
          </a:p>
          <a:p>
            <a:endParaRPr lang="en-US"/>
          </a:p>
        </p:txBody>
      </p:sp>
      <p:sp>
        <p:nvSpPr>
          <p:cNvPr id="4" name="TextBox 3">
            <a:extLst>
              <a:ext uri="{FF2B5EF4-FFF2-40B4-BE49-F238E27FC236}">
                <a16:creationId xmlns:a16="http://schemas.microsoft.com/office/drawing/2014/main" id="{61E0BC43-D251-A9B5-A74E-D806AE4CD2D2}"/>
              </a:ext>
            </a:extLst>
          </p:cNvPr>
          <p:cNvSpPr txBox="1"/>
          <p:nvPr/>
        </p:nvSpPr>
        <p:spPr>
          <a:xfrm>
            <a:off x="718716" y="4008737"/>
            <a:ext cx="9255968" cy="1523494"/>
          </a:xfrm>
          <a:prstGeom prst="rect">
            <a:avLst/>
          </a:prstGeom>
          <a:noFill/>
        </p:spPr>
        <p:txBody>
          <a:bodyPr wrap="square" rtlCol="0">
            <a:spAutoFit/>
          </a:bodyPr>
          <a:lstStyle/>
          <a:p>
            <a:r>
              <a:rPr lang="en-US" sz="3100" b="1">
                <a:solidFill>
                  <a:srgbClr val="FF0000"/>
                </a:solidFill>
                <a:latin typeface="Times New Roman" panose="02020603050405020304" pitchFamily="18" charset="0"/>
                <a:cs typeface="Times New Roman" panose="02020603050405020304" pitchFamily="18" charset="0"/>
              </a:rPr>
              <a:t>Project 6: </a:t>
            </a:r>
            <a:r>
              <a:rPr lang="vi-VN" sz="3100" b="1">
                <a:solidFill>
                  <a:srgbClr val="FF0000"/>
                </a:solidFill>
                <a:latin typeface="Times New Roman" panose="02020603050405020304" pitchFamily="18" charset="0"/>
                <a:cs typeface="Times New Roman" panose="02020603050405020304" pitchFamily="18" charset="0"/>
              </a:rPr>
              <a:t>Chương trình kiểm tra cú pháp lệnh MIPS</a:t>
            </a:r>
            <a:endParaRPr lang="en-US" sz="3100" b="1">
              <a:solidFill>
                <a:srgbClr val="FF0000"/>
              </a:solidFill>
              <a:latin typeface="Times New Roman" panose="02020603050405020304" pitchFamily="18" charset="0"/>
              <a:cs typeface="Times New Roman" panose="02020603050405020304" pitchFamily="18" charset="0"/>
            </a:endParaRPr>
          </a:p>
          <a:p>
            <a:endParaRPr lang="en-US" sz="3100" b="1">
              <a:solidFill>
                <a:srgbClr val="FF0000"/>
              </a:solidFill>
              <a:latin typeface="Times New Roman" panose="02020603050405020304" pitchFamily="18" charset="0"/>
              <a:cs typeface="Times New Roman" panose="02020603050405020304" pitchFamily="18" charset="0"/>
            </a:endParaRPr>
          </a:p>
          <a:p>
            <a:r>
              <a:rPr lang="en-US" sz="3100" b="1" i="1" err="1">
                <a:latin typeface="Times New Roman" panose="02020603050405020304" pitchFamily="18" charset="0"/>
                <a:cs typeface="Times New Roman" panose="02020603050405020304" pitchFamily="18" charset="0"/>
              </a:rPr>
              <a:t>Thực</a:t>
            </a:r>
            <a:r>
              <a:rPr lang="en-US" sz="3100" b="1" i="1">
                <a:latin typeface="Times New Roman" panose="02020603050405020304" pitchFamily="18" charset="0"/>
                <a:cs typeface="Times New Roman" panose="02020603050405020304" pitchFamily="18" charset="0"/>
              </a:rPr>
              <a:t> </a:t>
            </a:r>
            <a:r>
              <a:rPr lang="en-US" sz="3100" b="1" i="1" err="1">
                <a:latin typeface="Times New Roman" panose="02020603050405020304" pitchFamily="18" charset="0"/>
                <a:cs typeface="Times New Roman" panose="02020603050405020304" pitchFamily="18" charset="0"/>
              </a:rPr>
              <a:t>hiện</a:t>
            </a:r>
            <a:r>
              <a:rPr lang="en-US" sz="3100" b="1" i="1">
                <a:latin typeface="Times New Roman" panose="02020603050405020304" pitchFamily="18" charset="0"/>
                <a:cs typeface="Times New Roman" panose="02020603050405020304" pitchFamily="18" charset="0"/>
              </a:rPr>
              <a:t>: </a:t>
            </a:r>
            <a:r>
              <a:rPr lang="en-US" sz="3100" b="1" i="1" err="1">
                <a:latin typeface="Times New Roman" panose="02020603050405020304" pitchFamily="18" charset="0"/>
                <a:cs typeface="Times New Roman" panose="02020603050405020304" pitchFamily="18" charset="0"/>
              </a:rPr>
              <a:t>Phạm</a:t>
            </a:r>
            <a:r>
              <a:rPr lang="en-US" sz="3100" b="1" i="1">
                <a:latin typeface="Times New Roman" panose="02020603050405020304" pitchFamily="18" charset="0"/>
                <a:cs typeface="Times New Roman" panose="02020603050405020304" pitchFamily="18" charset="0"/>
              </a:rPr>
              <a:t> </a:t>
            </a:r>
            <a:r>
              <a:rPr lang="en-US" sz="3100" b="1" i="1" err="1">
                <a:latin typeface="Times New Roman" panose="02020603050405020304" pitchFamily="18" charset="0"/>
                <a:cs typeface="Times New Roman" panose="02020603050405020304" pitchFamily="18" charset="0"/>
              </a:rPr>
              <a:t>Việt</a:t>
            </a:r>
            <a:r>
              <a:rPr lang="en-US" sz="3100" b="1" i="1">
                <a:latin typeface="Times New Roman" panose="02020603050405020304" pitchFamily="18" charset="0"/>
                <a:cs typeface="Times New Roman" panose="02020603050405020304" pitchFamily="18" charset="0"/>
              </a:rPr>
              <a:t> Anh</a:t>
            </a:r>
            <a:r>
              <a:rPr lang="vi-VN" sz="3100" b="1" i="1">
                <a:latin typeface="Times New Roman" panose="02020603050405020304" pitchFamily="18" charset="0"/>
                <a:cs typeface="Times New Roman" panose="02020603050405020304" pitchFamily="18" charset="0"/>
              </a:rPr>
              <a:t> </a:t>
            </a:r>
            <a:endParaRPr lang="en-US" sz="3100" b="1"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53993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488A0-8866-B630-C5D3-C318513F5354}"/>
              </a:ext>
            </a:extLst>
          </p:cNvPr>
          <p:cNvSpPr>
            <a:spLocks noGrp="1"/>
          </p:cNvSpPr>
          <p:nvPr>
            <p:ph type="title"/>
          </p:nvPr>
        </p:nvSpPr>
        <p:spPr>
          <a:xfrm>
            <a:off x="1963815" y="-18783"/>
            <a:ext cx="6447155" cy="538609"/>
          </a:xfrm>
        </p:spPr>
        <p:txBody>
          <a:bodyPr/>
          <a:lstStyle/>
          <a:p>
            <a:r>
              <a:rPr lang="en-GB"/>
              <a:t>      </a:t>
            </a:r>
            <a:r>
              <a:rPr lang="en-GB" err="1"/>
              <a:t>Thực</a:t>
            </a:r>
            <a:r>
              <a:rPr lang="en-GB"/>
              <a:t> </a:t>
            </a:r>
            <a:r>
              <a:rPr lang="en-GB" err="1"/>
              <a:t>hiện</a:t>
            </a:r>
            <a:r>
              <a:rPr lang="en-GB"/>
              <a:t> </a:t>
            </a:r>
            <a:r>
              <a:rPr lang="en-GB" err="1"/>
              <a:t>chương</a:t>
            </a:r>
            <a:r>
              <a:rPr lang="en-GB"/>
              <a:t> </a:t>
            </a:r>
            <a:r>
              <a:rPr lang="en-GB" err="1"/>
              <a:t>trình</a:t>
            </a:r>
            <a:endParaRPr lang="en-GB"/>
          </a:p>
        </p:txBody>
      </p:sp>
      <p:pic>
        <p:nvPicPr>
          <p:cNvPr id="5" name="Picture 4">
            <a:extLst>
              <a:ext uri="{FF2B5EF4-FFF2-40B4-BE49-F238E27FC236}">
                <a16:creationId xmlns:a16="http://schemas.microsoft.com/office/drawing/2014/main" id="{F7B145D9-D223-C723-FC4C-2F8AB493DD1D}"/>
              </a:ext>
            </a:extLst>
          </p:cNvPr>
          <p:cNvPicPr>
            <a:picLocks noChangeAspect="1"/>
          </p:cNvPicPr>
          <p:nvPr/>
        </p:nvPicPr>
        <p:blipFill>
          <a:blip r:embed="rId2"/>
          <a:stretch>
            <a:fillRect/>
          </a:stretch>
        </p:blipFill>
        <p:spPr>
          <a:xfrm>
            <a:off x="6502270" y="1549673"/>
            <a:ext cx="4182059" cy="3038899"/>
          </a:xfrm>
          <a:prstGeom prst="rect">
            <a:avLst/>
          </a:prstGeom>
        </p:spPr>
      </p:pic>
      <p:sp>
        <p:nvSpPr>
          <p:cNvPr id="6" name="TextBox 5">
            <a:extLst>
              <a:ext uri="{FF2B5EF4-FFF2-40B4-BE49-F238E27FC236}">
                <a16:creationId xmlns:a16="http://schemas.microsoft.com/office/drawing/2014/main" id="{FB1C76EE-4E97-0C9C-3408-48AE9A6203A0}"/>
              </a:ext>
            </a:extLst>
          </p:cNvPr>
          <p:cNvSpPr txBox="1"/>
          <p:nvPr/>
        </p:nvSpPr>
        <p:spPr>
          <a:xfrm>
            <a:off x="242597" y="2468957"/>
            <a:ext cx="6054863" cy="1200329"/>
          </a:xfrm>
          <a:prstGeom prst="rect">
            <a:avLst/>
          </a:prstGeom>
          <a:noFill/>
        </p:spPr>
        <p:txBody>
          <a:bodyPr wrap="none" rtlCol="0">
            <a:spAutoFit/>
          </a:bodyPr>
          <a:lstStyle/>
          <a:p>
            <a:r>
              <a:rPr lang="en-US" sz="2400" err="1">
                <a:latin typeface="Times New Roman" panose="02020603050405020304" pitchFamily="18" charset="0"/>
                <a:cs typeface="Times New Roman" panose="02020603050405020304" pitchFamily="18" charset="0"/>
              </a:rPr>
              <a:t>Kiểm</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tra</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lần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lượt</a:t>
            </a:r>
            <a:r>
              <a:rPr lang="en-US" sz="2400">
                <a:latin typeface="Times New Roman" panose="02020603050405020304" pitchFamily="18" charset="0"/>
                <a:cs typeface="Times New Roman" panose="02020603050405020304" pitchFamily="18" charset="0"/>
              </a:rPr>
              <a:t> 3 </a:t>
            </a:r>
            <a:r>
              <a:rPr lang="en-US" sz="2400" err="1">
                <a:latin typeface="Times New Roman" panose="02020603050405020304" pitchFamily="18" charset="0"/>
                <a:cs typeface="Times New Roman" panose="02020603050405020304" pitchFamily="18" charset="0"/>
              </a:rPr>
              <a:t>toán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tử</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đã</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lưu</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xem</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có</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đúng</a:t>
            </a:r>
            <a:r>
              <a:rPr lang="en-US" sz="2400">
                <a:latin typeface="Times New Roman" panose="02020603050405020304" pitchFamily="18" charset="0"/>
                <a:cs typeface="Times New Roman" panose="02020603050405020304" pitchFamily="18" charset="0"/>
              </a:rPr>
              <a:t> </a:t>
            </a:r>
          </a:p>
          <a:p>
            <a:r>
              <a:rPr lang="en-US" sz="2400" err="1">
                <a:latin typeface="Times New Roman" panose="02020603050405020304" pitchFamily="18" charset="0"/>
                <a:cs typeface="Times New Roman" panose="02020603050405020304" pitchFamily="18" charset="0"/>
              </a:rPr>
              <a:t>với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thành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phần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lệnh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đã</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lưu</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khi</a:t>
            </a:r>
            <a:r>
              <a:rPr lang="en-US" sz="2400">
                <a:latin typeface="Times New Roman" panose="02020603050405020304" pitchFamily="18" charset="0"/>
                <a:cs typeface="Times New Roman" panose="02020603050405020304" pitchFamily="18" charset="0"/>
              </a:rPr>
              <a:t> khao </a:t>
            </a:r>
            <a:r>
              <a:rPr lang="en-US" sz="2400" err="1">
                <a:latin typeface="Times New Roman" panose="02020603050405020304" pitchFamily="18" charset="0"/>
                <a:cs typeface="Times New Roman" panose="02020603050405020304" pitchFamily="18" charset="0"/>
              </a:rPr>
              <a:t>báo</a:t>
            </a:r>
            <a:r>
              <a:rPr lang="en-US" sz="2400">
                <a:latin typeface="Times New Roman" panose="02020603050405020304" pitchFamily="18" charset="0"/>
                <a:cs typeface="Times New Roman" panose="02020603050405020304" pitchFamily="18" charset="0"/>
              </a:rPr>
              <a:t> hay</a:t>
            </a:r>
          </a:p>
          <a:p>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không</a:t>
            </a:r>
            <a:r>
              <a:rPr lang="en-US" sz="24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97426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ACC19-10DD-F6DE-AA65-CE12E40BF12F}"/>
              </a:ext>
            </a:extLst>
          </p:cNvPr>
          <p:cNvSpPr>
            <a:spLocks noGrp="1"/>
          </p:cNvSpPr>
          <p:nvPr>
            <p:ph type="title"/>
          </p:nvPr>
        </p:nvSpPr>
        <p:spPr>
          <a:xfrm>
            <a:off x="1963815" y="-18783"/>
            <a:ext cx="6447155" cy="538609"/>
          </a:xfrm>
        </p:spPr>
        <p:txBody>
          <a:bodyPr/>
          <a:lstStyle/>
          <a:p>
            <a:r>
              <a:rPr lang="en-GB"/>
              <a:t>       </a:t>
            </a:r>
            <a:r>
              <a:rPr lang="en-GB" err="1"/>
              <a:t>Thực</a:t>
            </a:r>
            <a:r>
              <a:rPr lang="en-GB"/>
              <a:t> </a:t>
            </a:r>
            <a:r>
              <a:rPr lang="en-GB" err="1"/>
              <a:t>hiện</a:t>
            </a:r>
            <a:r>
              <a:rPr lang="en-GB"/>
              <a:t> </a:t>
            </a:r>
            <a:r>
              <a:rPr lang="en-GB" err="1"/>
              <a:t>chương</a:t>
            </a:r>
            <a:r>
              <a:rPr lang="en-GB"/>
              <a:t> </a:t>
            </a:r>
            <a:r>
              <a:rPr lang="en-GB" err="1"/>
              <a:t>trình</a:t>
            </a:r>
            <a:endParaRPr lang="en-GB"/>
          </a:p>
        </p:txBody>
      </p:sp>
      <p:pic>
        <p:nvPicPr>
          <p:cNvPr id="5" name="Picture 4">
            <a:extLst>
              <a:ext uri="{FF2B5EF4-FFF2-40B4-BE49-F238E27FC236}">
                <a16:creationId xmlns:a16="http://schemas.microsoft.com/office/drawing/2014/main" id="{BBA10BA0-9C13-1A40-4542-47370F2C4309}"/>
              </a:ext>
            </a:extLst>
          </p:cNvPr>
          <p:cNvPicPr>
            <a:picLocks noChangeAspect="1"/>
          </p:cNvPicPr>
          <p:nvPr/>
        </p:nvPicPr>
        <p:blipFill>
          <a:blip r:embed="rId2"/>
          <a:stretch>
            <a:fillRect/>
          </a:stretch>
        </p:blipFill>
        <p:spPr>
          <a:xfrm>
            <a:off x="7199192" y="928507"/>
            <a:ext cx="3421725" cy="4427264"/>
          </a:xfrm>
          <a:prstGeom prst="rect">
            <a:avLst/>
          </a:prstGeom>
        </p:spPr>
      </p:pic>
      <p:pic>
        <p:nvPicPr>
          <p:cNvPr id="7" name="Picture 6">
            <a:extLst>
              <a:ext uri="{FF2B5EF4-FFF2-40B4-BE49-F238E27FC236}">
                <a16:creationId xmlns:a16="http://schemas.microsoft.com/office/drawing/2014/main" id="{20782138-8D2A-7525-2CE5-C543F96472F6}"/>
              </a:ext>
            </a:extLst>
          </p:cNvPr>
          <p:cNvPicPr>
            <a:picLocks noChangeAspect="1"/>
          </p:cNvPicPr>
          <p:nvPr/>
        </p:nvPicPr>
        <p:blipFill>
          <a:blip r:embed="rId3"/>
          <a:stretch>
            <a:fillRect/>
          </a:stretch>
        </p:blipFill>
        <p:spPr>
          <a:xfrm>
            <a:off x="7658175" y="5355771"/>
            <a:ext cx="1728936" cy="1520890"/>
          </a:xfrm>
          <a:prstGeom prst="rect">
            <a:avLst/>
          </a:prstGeom>
        </p:spPr>
      </p:pic>
      <p:sp>
        <p:nvSpPr>
          <p:cNvPr id="8" name="TextBox 7">
            <a:extLst>
              <a:ext uri="{FF2B5EF4-FFF2-40B4-BE49-F238E27FC236}">
                <a16:creationId xmlns:a16="http://schemas.microsoft.com/office/drawing/2014/main" id="{55668C19-06D9-4518-05B4-2403E821FEEA}"/>
              </a:ext>
            </a:extLst>
          </p:cNvPr>
          <p:cNvSpPr txBox="1"/>
          <p:nvPr/>
        </p:nvSpPr>
        <p:spPr>
          <a:xfrm>
            <a:off x="755781" y="2537927"/>
            <a:ext cx="5804794" cy="461665"/>
          </a:xfrm>
          <a:prstGeom prst="rect">
            <a:avLst/>
          </a:prstGeom>
          <a:noFill/>
        </p:spPr>
        <p:txBody>
          <a:bodyPr wrap="none" rtlCol="0">
            <a:spAutoFit/>
          </a:bodyPr>
          <a:lstStyle/>
          <a:p>
            <a:r>
              <a:rPr lang="en-US" sz="2400" err="1">
                <a:latin typeface="Times New Roman" panose="02020603050405020304" pitchFamily="18" charset="0"/>
                <a:cs typeface="Times New Roman" panose="02020603050405020304" pitchFamily="18" charset="0"/>
              </a:rPr>
              <a:t>Kiểm</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tra</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lần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lượt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từng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thành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phần</a:t>
            </a:r>
            <a:r>
              <a:rPr lang="en-US" sz="2400">
                <a:latin typeface="Times New Roman" panose="02020603050405020304" pitchFamily="18" charset="0"/>
                <a:cs typeface="Times New Roman" panose="02020603050405020304" pitchFamily="18" charset="0"/>
              </a:rPr>
              <a:t> so </a:t>
            </a:r>
            <a:r>
              <a:rPr lang="en-US" sz="2400" err="1">
                <a:latin typeface="Times New Roman" panose="02020603050405020304" pitchFamily="18" charset="0"/>
                <a:cs typeface="Times New Roman" panose="02020603050405020304" pitchFamily="18" charset="0"/>
              </a:rPr>
              <a:t>với</a:t>
            </a:r>
            <a:r>
              <a:rPr lang="en-US" sz="2400">
                <a:latin typeface="Times New Roman" panose="02020603050405020304" pitchFamily="18" charset="0"/>
                <a:cs typeface="Times New Roman" panose="02020603050405020304" pitchFamily="18" charset="0"/>
              </a:rPr>
              <a:t> type</a:t>
            </a:r>
          </a:p>
        </p:txBody>
      </p:sp>
    </p:spTree>
    <p:extLst>
      <p:ext uri="{BB962C8B-B14F-4D97-AF65-F5344CB8AC3E}">
        <p14:creationId xmlns:p14="http://schemas.microsoft.com/office/powerpoint/2010/main" val="374619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7AD6-33D9-174D-9F4B-7224D6E2CE58}"/>
              </a:ext>
            </a:extLst>
          </p:cNvPr>
          <p:cNvSpPr>
            <a:spLocks noGrp="1"/>
          </p:cNvSpPr>
          <p:nvPr>
            <p:ph type="title"/>
          </p:nvPr>
        </p:nvSpPr>
        <p:spPr>
          <a:xfrm>
            <a:off x="1963815" y="-18783"/>
            <a:ext cx="6447155" cy="538609"/>
          </a:xfrm>
        </p:spPr>
        <p:txBody>
          <a:bodyPr/>
          <a:lstStyle/>
          <a:p>
            <a:r>
              <a:rPr lang="en-GB"/>
              <a:t>         </a:t>
            </a:r>
            <a:r>
              <a:rPr lang="en-GB" err="1"/>
              <a:t>Thực</a:t>
            </a:r>
            <a:r>
              <a:rPr lang="en-GB"/>
              <a:t> </a:t>
            </a:r>
            <a:r>
              <a:rPr lang="en-GB" err="1"/>
              <a:t>hiện</a:t>
            </a:r>
            <a:r>
              <a:rPr lang="en-GB"/>
              <a:t> </a:t>
            </a:r>
            <a:r>
              <a:rPr lang="en-GB" err="1"/>
              <a:t>chương</a:t>
            </a:r>
            <a:r>
              <a:rPr lang="en-GB"/>
              <a:t> </a:t>
            </a:r>
            <a:r>
              <a:rPr lang="en-GB" err="1"/>
              <a:t>trình</a:t>
            </a:r>
            <a:endParaRPr lang="en-US"/>
          </a:p>
        </p:txBody>
      </p:sp>
      <p:pic>
        <p:nvPicPr>
          <p:cNvPr id="5" name="Picture 4">
            <a:extLst>
              <a:ext uri="{FF2B5EF4-FFF2-40B4-BE49-F238E27FC236}">
                <a16:creationId xmlns:a16="http://schemas.microsoft.com/office/drawing/2014/main" id="{EC81E378-C62D-F956-38A9-0B9E31B07CAD}"/>
              </a:ext>
            </a:extLst>
          </p:cNvPr>
          <p:cNvPicPr>
            <a:picLocks noChangeAspect="1"/>
          </p:cNvPicPr>
          <p:nvPr/>
        </p:nvPicPr>
        <p:blipFill>
          <a:blip r:embed="rId2"/>
          <a:stretch>
            <a:fillRect/>
          </a:stretch>
        </p:blipFill>
        <p:spPr>
          <a:xfrm>
            <a:off x="2038460" y="935488"/>
            <a:ext cx="4944165" cy="4696480"/>
          </a:xfrm>
          <a:prstGeom prst="rect">
            <a:avLst/>
          </a:prstGeom>
        </p:spPr>
      </p:pic>
      <p:sp>
        <p:nvSpPr>
          <p:cNvPr id="6" name="TextBox 5">
            <a:extLst>
              <a:ext uri="{FF2B5EF4-FFF2-40B4-BE49-F238E27FC236}">
                <a16:creationId xmlns:a16="http://schemas.microsoft.com/office/drawing/2014/main" id="{580B4F94-FBD2-3E59-00D8-6D5DC1B90BDB}"/>
              </a:ext>
            </a:extLst>
          </p:cNvPr>
          <p:cNvSpPr txBox="1"/>
          <p:nvPr/>
        </p:nvSpPr>
        <p:spPr>
          <a:xfrm>
            <a:off x="2949858" y="5862964"/>
            <a:ext cx="3780202" cy="461665"/>
          </a:xfrm>
          <a:prstGeom prst="rect">
            <a:avLst/>
          </a:prstGeom>
          <a:noFill/>
        </p:spPr>
        <p:txBody>
          <a:bodyPr wrap="none" rtlCol="0">
            <a:spAutoFit/>
          </a:bodyPr>
          <a:lstStyle/>
          <a:p>
            <a:r>
              <a:rPr lang="en-US" sz="2400" err="1">
                <a:latin typeface="Times New Roman" panose="02020603050405020304" pitchFamily="18" charset="0"/>
                <a:cs typeface="Times New Roman" panose="02020603050405020304" pitchFamily="18" charset="0"/>
              </a:rPr>
              <a:t>Kiểm</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tra</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thành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phần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rỗng</a:t>
            </a:r>
            <a:r>
              <a:rPr lang="en-US" sz="2400">
                <a:latin typeface="Times New Roman" panose="02020603050405020304" pitchFamily="18" charset="0"/>
                <a:cs typeface="Times New Roman" panose="02020603050405020304" pitchFamily="18" charset="0"/>
              </a:rPr>
              <a:t> (x)</a:t>
            </a:r>
          </a:p>
        </p:txBody>
      </p:sp>
    </p:spTree>
    <p:extLst>
      <p:ext uri="{BB962C8B-B14F-4D97-AF65-F5344CB8AC3E}">
        <p14:creationId xmlns:p14="http://schemas.microsoft.com/office/powerpoint/2010/main" val="3348744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8FED3-C058-8F7C-CC7E-005D8E96181D}"/>
              </a:ext>
            </a:extLst>
          </p:cNvPr>
          <p:cNvSpPr>
            <a:spLocks noGrp="1"/>
          </p:cNvSpPr>
          <p:nvPr>
            <p:ph type="title"/>
          </p:nvPr>
        </p:nvSpPr>
        <p:spPr>
          <a:xfrm>
            <a:off x="1963815" y="-18783"/>
            <a:ext cx="6447155" cy="538609"/>
          </a:xfrm>
        </p:spPr>
        <p:txBody>
          <a:bodyPr/>
          <a:lstStyle/>
          <a:p>
            <a:r>
              <a:rPr lang="en-GB"/>
              <a:t>       </a:t>
            </a:r>
            <a:r>
              <a:rPr lang="en-GB" err="1"/>
              <a:t>Thực</a:t>
            </a:r>
            <a:r>
              <a:rPr lang="en-GB"/>
              <a:t> </a:t>
            </a:r>
            <a:r>
              <a:rPr lang="en-GB" err="1"/>
              <a:t>hiện</a:t>
            </a:r>
            <a:r>
              <a:rPr lang="en-GB"/>
              <a:t> </a:t>
            </a:r>
            <a:r>
              <a:rPr lang="en-GB" err="1"/>
              <a:t>chương</a:t>
            </a:r>
            <a:r>
              <a:rPr lang="en-GB"/>
              <a:t> </a:t>
            </a:r>
            <a:r>
              <a:rPr lang="en-GB" err="1"/>
              <a:t>trình</a:t>
            </a:r>
            <a:endParaRPr lang="en-US"/>
          </a:p>
        </p:txBody>
      </p:sp>
      <p:pic>
        <p:nvPicPr>
          <p:cNvPr id="5" name="Picture 4">
            <a:extLst>
              <a:ext uri="{FF2B5EF4-FFF2-40B4-BE49-F238E27FC236}">
                <a16:creationId xmlns:a16="http://schemas.microsoft.com/office/drawing/2014/main" id="{274FC5BD-B932-45B0-A21E-3BBFBCF011E6}"/>
              </a:ext>
            </a:extLst>
          </p:cNvPr>
          <p:cNvPicPr>
            <a:picLocks noChangeAspect="1"/>
          </p:cNvPicPr>
          <p:nvPr/>
        </p:nvPicPr>
        <p:blipFill>
          <a:blip r:embed="rId2"/>
          <a:stretch>
            <a:fillRect/>
          </a:stretch>
        </p:blipFill>
        <p:spPr>
          <a:xfrm>
            <a:off x="2677173" y="1142523"/>
            <a:ext cx="4182059" cy="4525006"/>
          </a:xfrm>
          <a:prstGeom prst="rect">
            <a:avLst/>
          </a:prstGeom>
        </p:spPr>
      </p:pic>
      <p:sp>
        <p:nvSpPr>
          <p:cNvPr id="6" name="TextBox 5">
            <a:extLst>
              <a:ext uri="{FF2B5EF4-FFF2-40B4-BE49-F238E27FC236}">
                <a16:creationId xmlns:a16="http://schemas.microsoft.com/office/drawing/2014/main" id="{016ED44D-A9A1-D112-202B-52FA575DE5CE}"/>
              </a:ext>
            </a:extLst>
          </p:cNvPr>
          <p:cNvSpPr txBox="1"/>
          <p:nvPr/>
        </p:nvSpPr>
        <p:spPr>
          <a:xfrm>
            <a:off x="2332653" y="5952312"/>
            <a:ext cx="4317207" cy="461665"/>
          </a:xfrm>
          <a:prstGeom prst="rect">
            <a:avLst/>
          </a:prstGeom>
          <a:noFill/>
        </p:spPr>
        <p:txBody>
          <a:bodyPr wrap="none" rtlCol="0">
            <a:spAutoFit/>
          </a:bodyPr>
          <a:lstStyle/>
          <a:p>
            <a:r>
              <a:rPr lang="en-US" sz="2400" err="1">
                <a:latin typeface="Times New Roman" panose="02020603050405020304" pitchFamily="18" charset="0"/>
                <a:cs typeface="Times New Roman" panose="02020603050405020304" pitchFamily="18" charset="0"/>
              </a:rPr>
              <a:t>Kiểm</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tra</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thành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phần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thanh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ghi</a:t>
            </a:r>
            <a:r>
              <a:rPr lang="en-US" sz="2400">
                <a:latin typeface="Times New Roman" panose="02020603050405020304" pitchFamily="18" charset="0"/>
                <a:cs typeface="Times New Roman" panose="02020603050405020304" pitchFamily="18" charset="0"/>
              </a:rPr>
              <a:t> (r)</a:t>
            </a:r>
          </a:p>
        </p:txBody>
      </p:sp>
    </p:spTree>
    <p:extLst>
      <p:ext uri="{BB962C8B-B14F-4D97-AF65-F5344CB8AC3E}">
        <p14:creationId xmlns:p14="http://schemas.microsoft.com/office/powerpoint/2010/main" val="1024245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50AE-65E8-F0DF-C833-6DDDB36C41B7}"/>
              </a:ext>
            </a:extLst>
          </p:cNvPr>
          <p:cNvSpPr>
            <a:spLocks noGrp="1"/>
          </p:cNvSpPr>
          <p:nvPr>
            <p:ph type="title"/>
          </p:nvPr>
        </p:nvSpPr>
        <p:spPr>
          <a:xfrm>
            <a:off x="1963815" y="-18783"/>
            <a:ext cx="6447155" cy="538609"/>
          </a:xfrm>
        </p:spPr>
        <p:txBody>
          <a:bodyPr/>
          <a:lstStyle/>
          <a:p>
            <a:r>
              <a:rPr lang="en-GB"/>
              <a:t>       </a:t>
            </a:r>
            <a:r>
              <a:rPr lang="en-GB" err="1"/>
              <a:t>Thực</a:t>
            </a:r>
            <a:r>
              <a:rPr lang="en-GB"/>
              <a:t> </a:t>
            </a:r>
            <a:r>
              <a:rPr lang="en-GB" err="1"/>
              <a:t>hiện</a:t>
            </a:r>
            <a:r>
              <a:rPr lang="en-GB"/>
              <a:t> </a:t>
            </a:r>
            <a:r>
              <a:rPr lang="en-GB" err="1"/>
              <a:t>chương</a:t>
            </a:r>
            <a:r>
              <a:rPr lang="en-GB"/>
              <a:t> </a:t>
            </a:r>
            <a:r>
              <a:rPr lang="en-GB" err="1"/>
              <a:t>trình</a:t>
            </a:r>
            <a:endParaRPr lang="en-US"/>
          </a:p>
        </p:txBody>
      </p:sp>
      <p:pic>
        <p:nvPicPr>
          <p:cNvPr id="5" name="Picture 4">
            <a:extLst>
              <a:ext uri="{FF2B5EF4-FFF2-40B4-BE49-F238E27FC236}">
                <a16:creationId xmlns:a16="http://schemas.microsoft.com/office/drawing/2014/main" id="{673AE9C6-C35A-4C08-B5B2-8DE8E7DC0406}"/>
              </a:ext>
            </a:extLst>
          </p:cNvPr>
          <p:cNvPicPr>
            <a:picLocks noChangeAspect="1"/>
          </p:cNvPicPr>
          <p:nvPr/>
        </p:nvPicPr>
        <p:blipFill>
          <a:blip r:embed="rId2"/>
          <a:stretch>
            <a:fillRect/>
          </a:stretch>
        </p:blipFill>
        <p:spPr>
          <a:xfrm>
            <a:off x="2805809" y="1151850"/>
            <a:ext cx="4763165" cy="3162741"/>
          </a:xfrm>
          <a:prstGeom prst="rect">
            <a:avLst/>
          </a:prstGeom>
        </p:spPr>
      </p:pic>
      <p:sp>
        <p:nvSpPr>
          <p:cNvPr id="6" name="TextBox 5">
            <a:extLst>
              <a:ext uri="{FF2B5EF4-FFF2-40B4-BE49-F238E27FC236}">
                <a16:creationId xmlns:a16="http://schemas.microsoft.com/office/drawing/2014/main" id="{147D29CD-67C1-7EF7-7D97-83537A427AA7}"/>
              </a:ext>
            </a:extLst>
          </p:cNvPr>
          <p:cNvSpPr txBox="1"/>
          <p:nvPr/>
        </p:nvSpPr>
        <p:spPr>
          <a:xfrm>
            <a:off x="2332653" y="4946615"/>
            <a:ext cx="4403770" cy="461665"/>
          </a:xfrm>
          <a:prstGeom prst="rect">
            <a:avLst/>
          </a:prstGeom>
          <a:noFill/>
        </p:spPr>
        <p:txBody>
          <a:bodyPr wrap="none" rtlCol="0">
            <a:spAutoFit/>
          </a:bodyPr>
          <a:lstStyle/>
          <a:p>
            <a:r>
              <a:rPr lang="en-US" sz="2400" err="1">
                <a:latin typeface="Times New Roman" panose="02020603050405020304" pitchFamily="18" charset="0"/>
                <a:cs typeface="Times New Roman" panose="02020603050405020304" pitchFamily="18" charset="0"/>
              </a:rPr>
              <a:t>Kiểm</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tra</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thành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phần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số</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nguyên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i</a:t>
            </a:r>
            <a:r>
              <a:rPr lang="en-US" sz="24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65258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3A2CE-B0C5-1A34-8876-AA4E92C4A92C}"/>
              </a:ext>
            </a:extLst>
          </p:cNvPr>
          <p:cNvSpPr>
            <a:spLocks noGrp="1"/>
          </p:cNvSpPr>
          <p:nvPr>
            <p:ph type="title"/>
          </p:nvPr>
        </p:nvSpPr>
        <p:spPr>
          <a:xfrm>
            <a:off x="1963815" y="-18783"/>
            <a:ext cx="6447155" cy="538609"/>
          </a:xfrm>
        </p:spPr>
        <p:txBody>
          <a:bodyPr/>
          <a:lstStyle/>
          <a:p>
            <a:r>
              <a:rPr lang="en-GB"/>
              <a:t>     </a:t>
            </a:r>
            <a:r>
              <a:rPr lang="en-GB" err="1"/>
              <a:t>Thực</a:t>
            </a:r>
            <a:r>
              <a:rPr lang="en-GB"/>
              <a:t> </a:t>
            </a:r>
            <a:r>
              <a:rPr lang="en-GB" err="1"/>
              <a:t>hiện</a:t>
            </a:r>
            <a:r>
              <a:rPr lang="en-GB"/>
              <a:t> </a:t>
            </a:r>
            <a:r>
              <a:rPr lang="en-GB" err="1"/>
              <a:t>chương</a:t>
            </a:r>
            <a:r>
              <a:rPr lang="en-GB"/>
              <a:t> </a:t>
            </a:r>
            <a:r>
              <a:rPr lang="en-GB" err="1"/>
              <a:t>trình</a:t>
            </a:r>
            <a:endParaRPr lang="en-US"/>
          </a:p>
        </p:txBody>
      </p:sp>
      <p:pic>
        <p:nvPicPr>
          <p:cNvPr id="5" name="Picture 4">
            <a:extLst>
              <a:ext uri="{FF2B5EF4-FFF2-40B4-BE49-F238E27FC236}">
                <a16:creationId xmlns:a16="http://schemas.microsoft.com/office/drawing/2014/main" id="{B5529D55-BD1C-7BF2-41F7-F05505919F92}"/>
              </a:ext>
            </a:extLst>
          </p:cNvPr>
          <p:cNvPicPr>
            <a:picLocks noChangeAspect="1"/>
          </p:cNvPicPr>
          <p:nvPr/>
        </p:nvPicPr>
        <p:blipFill>
          <a:blip r:embed="rId2"/>
          <a:stretch>
            <a:fillRect/>
          </a:stretch>
        </p:blipFill>
        <p:spPr>
          <a:xfrm>
            <a:off x="2936538" y="1006543"/>
            <a:ext cx="4820323" cy="4591691"/>
          </a:xfrm>
          <a:prstGeom prst="rect">
            <a:avLst/>
          </a:prstGeom>
        </p:spPr>
      </p:pic>
      <p:sp>
        <p:nvSpPr>
          <p:cNvPr id="6" name="TextBox 5">
            <a:extLst>
              <a:ext uri="{FF2B5EF4-FFF2-40B4-BE49-F238E27FC236}">
                <a16:creationId xmlns:a16="http://schemas.microsoft.com/office/drawing/2014/main" id="{4486DB91-C440-46DA-BFB2-9A605AE134B2}"/>
              </a:ext>
            </a:extLst>
          </p:cNvPr>
          <p:cNvSpPr txBox="1"/>
          <p:nvPr/>
        </p:nvSpPr>
        <p:spPr>
          <a:xfrm>
            <a:off x="2267339" y="5775649"/>
            <a:ext cx="5287025" cy="461665"/>
          </a:xfrm>
          <a:prstGeom prst="rect">
            <a:avLst/>
          </a:prstGeom>
          <a:noFill/>
        </p:spPr>
        <p:txBody>
          <a:bodyPr wrap="none" rtlCol="0">
            <a:spAutoFit/>
          </a:bodyPr>
          <a:lstStyle/>
          <a:p>
            <a:r>
              <a:rPr lang="en-US" sz="2400" err="1">
                <a:latin typeface="Times New Roman" panose="02020603050405020304" pitchFamily="18" charset="0"/>
                <a:cs typeface="Times New Roman" panose="02020603050405020304" pitchFamily="18" charset="0"/>
              </a:rPr>
              <a:t>Kiểm</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tra</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thành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phần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thanh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ghi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số</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thực</a:t>
            </a:r>
            <a:r>
              <a:rPr lang="en-US" sz="2400">
                <a:latin typeface="Times New Roman" panose="02020603050405020304" pitchFamily="18" charset="0"/>
                <a:cs typeface="Times New Roman" panose="02020603050405020304" pitchFamily="18" charset="0"/>
              </a:rPr>
              <a:t> (f)</a:t>
            </a:r>
          </a:p>
        </p:txBody>
      </p:sp>
    </p:spTree>
    <p:extLst>
      <p:ext uri="{BB962C8B-B14F-4D97-AF65-F5344CB8AC3E}">
        <p14:creationId xmlns:p14="http://schemas.microsoft.com/office/powerpoint/2010/main" val="3056396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5B4AA-76EE-1405-2306-1527E818348F}"/>
              </a:ext>
            </a:extLst>
          </p:cNvPr>
          <p:cNvSpPr>
            <a:spLocks noGrp="1"/>
          </p:cNvSpPr>
          <p:nvPr>
            <p:ph type="title"/>
          </p:nvPr>
        </p:nvSpPr>
        <p:spPr>
          <a:xfrm>
            <a:off x="1963815" y="-18783"/>
            <a:ext cx="6447155" cy="538609"/>
          </a:xfrm>
        </p:spPr>
        <p:txBody>
          <a:bodyPr/>
          <a:lstStyle/>
          <a:p>
            <a:r>
              <a:rPr lang="en-GB"/>
              <a:t>       </a:t>
            </a:r>
            <a:r>
              <a:rPr lang="en-GB" err="1"/>
              <a:t>Thực</a:t>
            </a:r>
            <a:r>
              <a:rPr lang="en-GB"/>
              <a:t> </a:t>
            </a:r>
            <a:r>
              <a:rPr lang="en-GB" err="1"/>
              <a:t>hiện</a:t>
            </a:r>
            <a:r>
              <a:rPr lang="en-GB"/>
              <a:t> </a:t>
            </a:r>
            <a:r>
              <a:rPr lang="en-GB" err="1"/>
              <a:t>chương</a:t>
            </a:r>
            <a:r>
              <a:rPr lang="en-GB"/>
              <a:t> </a:t>
            </a:r>
            <a:r>
              <a:rPr lang="en-GB" err="1"/>
              <a:t>trình</a:t>
            </a:r>
            <a:endParaRPr lang="en-US"/>
          </a:p>
        </p:txBody>
      </p:sp>
      <p:pic>
        <p:nvPicPr>
          <p:cNvPr id="5" name="Picture 4">
            <a:extLst>
              <a:ext uri="{FF2B5EF4-FFF2-40B4-BE49-F238E27FC236}">
                <a16:creationId xmlns:a16="http://schemas.microsoft.com/office/drawing/2014/main" id="{2EC5076A-EB7F-9F6A-46E5-4C3B4F64969D}"/>
              </a:ext>
            </a:extLst>
          </p:cNvPr>
          <p:cNvPicPr>
            <a:picLocks noChangeAspect="1"/>
          </p:cNvPicPr>
          <p:nvPr/>
        </p:nvPicPr>
        <p:blipFill>
          <a:blip r:embed="rId2"/>
          <a:stretch>
            <a:fillRect/>
          </a:stretch>
        </p:blipFill>
        <p:spPr>
          <a:xfrm>
            <a:off x="2539072" y="970916"/>
            <a:ext cx="5296639" cy="3972479"/>
          </a:xfrm>
          <a:prstGeom prst="rect">
            <a:avLst/>
          </a:prstGeom>
        </p:spPr>
      </p:pic>
      <p:sp>
        <p:nvSpPr>
          <p:cNvPr id="6" name="TextBox 5">
            <a:extLst>
              <a:ext uri="{FF2B5EF4-FFF2-40B4-BE49-F238E27FC236}">
                <a16:creationId xmlns:a16="http://schemas.microsoft.com/office/drawing/2014/main" id="{366BBDCA-4C78-037C-EAEE-5C4F7F5D326A}"/>
              </a:ext>
            </a:extLst>
          </p:cNvPr>
          <p:cNvSpPr txBox="1"/>
          <p:nvPr/>
        </p:nvSpPr>
        <p:spPr>
          <a:xfrm>
            <a:off x="2539072" y="5394485"/>
            <a:ext cx="4265911" cy="461665"/>
          </a:xfrm>
          <a:prstGeom prst="rect">
            <a:avLst/>
          </a:prstGeom>
          <a:noFill/>
        </p:spPr>
        <p:txBody>
          <a:bodyPr wrap="none" rtlCol="0">
            <a:spAutoFit/>
          </a:bodyPr>
          <a:lstStyle/>
          <a:p>
            <a:r>
              <a:rPr lang="en-US" sz="2400" err="1">
                <a:latin typeface="Times New Roman" panose="02020603050405020304" pitchFamily="18" charset="0"/>
                <a:cs typeface="Times New Roman" panose="02020603050405020304" pitchFamily="18" charset="0"/>
              </a:rPr>
              <a:t>Kiểm</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tra</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thành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phần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nhãn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dán</a:t>
            </a:r>
            <a:r>
              <a:rPr lang="en-US" sz="2400">
                <a:latin typeface="Times New Roman" panose="02020603050405020304" pitchFamily="18" charset="0"/>
                <a:cs typeface="Times New Roman" panose="02020603050405020304" pitchFamily="18" charset="0"/>
              </a:rPr>
              <a:t> (l)</a:t>
            </a:r>
          </a:p>
        </p:txBody>
      </p:sp>
    </p:spTree>
    <p:extLst>
      <p:ext uri="{BB962C8B-B14F-4D97-AF65-F5344CB8AC3E}">
        <p14:creationId xmlns:p14="http://schemas.microsoft.com/office/powerpoint/2010/main" val="39631481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6DFD-91B0-E02D-F7FE-7EF196585C1B}"/>
              </a:ext>
            </a:extLst>
          </p:cNvPr>
          <p:cNvSpPr>
            <a:spLocks noGrp="1"/>
          </p:cNvSpPr>
          <p:nvPr>
            <p:ph type="title"/>
          </p:nvPr>
        </p:nvSpPr>
        <p:spPr>
          <a:xfrm>
            <a:off x="1963815" y="-18783"/>
            <a:ext cx="6447155" cy="538609"/>
          </a:xfrm>
        </p:spPr>
        <p:txBody>
          <a:bodyPr/>
          <a:lstStyle/>
          <a:p>
            <a:r>
              <a:rPr lang="vi-VN"/>
              <a:t> </a:t>
            </a:r>
            <a:r>
              <a:rPr lang="en-US"/>
              <a:t>       </a:t>
            </a:r>
            <a:r>
              <a:rPr lang="vi-VN"/>
              <a:t>Thực hiện chương trình</a:t>
            </a:r>
            <a:endParaRPr lang="en-US"/>
          </a:p>
        </p:txBody>
      </p:sp>
      <p:pic>
        <p:nvPicPr>
          <p:cNvPr id="5" name="Picture 4">
            <a:extLst>
              <a:ext uri="{FF2B5EF4-FFF2-40B4-BE49-F238E27FC236}">
                <a16:creationId xmlns:a16="http://schemas.microsoft.com/office/drawing/2014/main" id="{2B579459-76A5-B563-72F6-197FB159E8A6}"/>
              </a:ext>
            </a:extLst>
          </p:cNvPr>
          <p:cNvPicPr>
            <a:picLocks noChangeAspect="1"/>
          </p:cNvPicPr>
          <p:nvPr/>
        </p:nvPicPr>
        <p:blipFill>
          <a:blip r:embed="rId2"/>
          <a:stretch>
            <a:fillRect/>
          </a:stretch>
        </p:blipFill>
        <p:spPr>
          <a:xfrm>
            <a:off x="373298" y="948080"/>
            <a:ext cx="6830378" cy="5287113"/>
          </a:xfrm>
          <a:prstGeom prst="rect">
            <a:avLst/>
          </a:prstGeom>
        </p:spPr>
      </p:pic>
      <p:pic>
        <p:nvPicPr>
          <p:cNvPr id="7" name="Picture 6">
            <a:extLst>
              <a:ext uri="{FF2B5EF4-FFF2-40B4-BE49-F238E27FC236}">
                <a16:creationId xmlns:a16="http://schemas.microsoft.com/office/drawing/2014/main" id="{E2285970-F921-A89F-B4EB-53563D5E43F7}"/>
              </a:ext>
            </a:extLst>
          </p:cNvPr>
          <p:cNvPicPr>
            <a:picLocks noChangeAspect="1"/>
          </p:cNvPicPr>
          <p:nvPr/>
        </p:nvPicPr>
        <p:blipFill>
          <a:blip r:embed="rId3"/>
          <a:stretch>
            <a:fillRect/>
          </a:stretch>
        </p:blipFill>
        <p:spPr>
          <a:xfrm>
            <a:off x="4462712" y="948080"/>
            <a:ext cx="4305901" cy="1790950"/>
          </a:xfrm>
          <a:prstGeom prst="rect">
            <a:avLst/>
          </a:prstGeom>
        </p:spPr>
      </p:pic>
      <p:sp>
        <p:nvSpPr>
          <p:cNvPr id="8" name="TextBox 7">
            <a:extLst>
              <a:ext uri="{FF2B5EF4-FFF2-40B4-BE49-F238E27FC236}">
                <a16:creationId xmlns:a16="http://schemas.microsoft.com/office/drawing/2014/main" id="{7860340C-9B01-512F-D984-44E001784AE3}"/>
              </a:ext>
            </a:extLst>
          </p:cNvPr>
          <p:cNvSpPr txBox="1"/>
          <p:nvPr/>
        </p:nvSpPr>
        <p:spPr>
          <a:xfrm>
            <a:off x="5001208" y="3778250"/>
            <a:ext cx="4145687" cy="461665"/>
          </a:xfrm>
          <a:prstGeom prst="rect">
            <a:avLst/>
          </a:prstGeom>
          <a:noFill/>
        </p:spPr>
        <p:txBody>
          <a:bodyPr wrap="none" rtlCol="0">
            <a:spAutoFit/>
          </a:bodyPr>
          <a:lstStyle/>
          <a:p>
            <a:r>
              <a:rPr lang="en-US" sz="2400" err="1">
                <a:latin typeface="Times New Roman" panose="02020603050405020304" pitchFamily="18" charset="0"/>
                <a:cs typeface="Times New Roman" panose="02020603050405020304" pitchFamily="18" charset="0"/>
              </a:rPr>
              <a:t>Kiêm</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tra</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thành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phần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đặc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biệt</a:t>
            </a:r>
            <a:r>
              <a:rPr lang="en-US" sz="2400">
                <a:latin typeface="Times New Roman" panose="02020603050405020304" pitchFamily="18" charset="0"/>
                <a:cs typeface="Times New Roman" panose="02020603050405020304" pitchFamily="18" charset="0"/>
              </a:rPr>
              <a:t> (s)</a:t>
            </a:r>
          </a:p>
        </p:txBody>
      </p:sp>
    </p:spTree>
    <p:extLst>
      <p:ext uri="{BB962C8B-B14F-4D97-AF65-F5344CB8AC3E}">
        <p14:creationId xmlns:p14="http://schemas.microsoft.com/office/powerpoint/2010/main" val="25586781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F024D-C7EB-8AAD-935A-D382509998AE}"/>
              </a:ext>
            </a:extLst>
          </p:cNvPr>
          <p:cNvSpPr>
            <a:spLocks noGrp="1"/>
          </p:cNvSpPr>
          <p:nvPr>
            <p:ph type="title"/>
          </p:nvPr>
        </p:nvSpPr>
        <p:spPr>
          <a:xfrm>
            <a:off x="1963815" y="-18783"/>
            <a:ext cx="6447155" cy="538609"/>
          </a:xfrm>
        </p:spPr>
        <p:txBody>
          <a:bodyPr/>
          <a:lstStyle/>
          <a:p>
            <a:r>
              <a:rPr lang="en-US"/>
              <a:t> </a:t>
            </a:r>
            <a:r>
              <a:rPr lang="vi-VN"/>
              <a:t>Thực hiện chương trình</a:t>
            </a:r>
            <a:endParaRPr lang="en-US"/>
          </a:p>
        </p:txBody>
      </p:sp>
      <p:pic>
        <p:nvPicPr>
          <p:cNvPr id="5" name="Picture 4">
            <a:extLst>
              <a:ext uri="{FF2B5EF4-FFF2-40B4-BE49-F238E27FC236}">
                <a16:creationId xmlns:a16="http://schemas.microsoft.com/office/drawing/2014/main" id="{6C59CEB7-DD05-8748-FE50-37E9574287BE}"/>
              </a:ext>
            </a:extLst>
          </p:cNvPr>
          <p:cNvPicPr>
            <a:picLocks noChangeAspect="1"/>
          </p:cNvPicPr>
          <p:nvPr/>
        </p:nvPicPr>
        <p:blipFill>
          <a:blip r:embed="rId2"/>
          <a:stretch>
            <a:fillRect/>
          </a:stretch>
        </p:blipFill>
        <p:spPr>
          <a:xfrm>
            <a:off x="2761409" y="917413"/>
            <a:ext cx="4610743" cy="4639322"/>
          </a:xfrm>
          <a:prstGeom prst="rect">
            <a:avLst/>
          </a:prstGeom>
        </p:spPr>
      </p:pic>
      <p:sp>
        <p:nvSpPr>
          <p:cNvPr id="6" name="TextBox 5">
            <a:extLst>
              <a:ext uri="{FF2B5EF4-FFF2-40B4-BE49-F238E27FC236}">
                <a16:creationId xmlns:a16="http://schemas.microsoft.com/office/drawing/2014/main" id="{458B09DD-2D05-3D56-DB85-E38DB2657850}"/>
              </a:ext>
            </a:extLst>
          </p:cNvPr>
          <p:cNvSpPr txBox="1"/>
          <p:nvPr/>
        </p:nvSpPr>
        <p:spPr>
          <a:xfrm>
            <a:off x="1963815" y="5879677"/>
            <a:ext cx="5492209"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In </a:t>
            </a:r>
            <a:r>
              <a:rPr lang="en-US" sz="2400" err="1">
                <a:latin typeface="Times New Roman" panose="02020603050405020304" pitchFamily="18" charset="0"/>
                <a:cs typeface="Times New Roman" panose="02020603050405020304" pitchFamily="18" charset="0"/>
              </a:rPr>
              <a:t>ra</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dạng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lệnh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và</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số</a:t>
            </a:r>
            <a:r>
              <a:rPr lang="en-US" sz="2400">
                <a:latin typeface="Times New Roman" panose="02020603050405020304" pitchFamily="18" charset="0"/>
                <a:cs typeface="Times New Roman" panose="02020603050405020304" pitchFamily="18" charset="0"/>
              </a:rPr>
              <a:t> chu </a:t>
            </a:r>
            <a:r>
              <a:rPr lang="en-US" sz="2400" err="1">
                <a:latin typeface="Times New Roman" panose="02020603050405020304" pitchFamily="18" charset="0"/>
                <a:cs typeface="Times New Roman" panose="02020603050405020304" pitchFamily="18" charset="0"/>
              </a:rPr>
              <a:t>kỳ</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thực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hiện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lệnh</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9434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D8EE3-A8E7-DEBA-276C-6DB802903983}"/>
              </a:ext>
            </a:extLst>
          </p:cNvPr>
          <p:cNvSpPr>
            <a:spLocks noGrp="1"/>
          </p:cNvSpPr>
          <p:nvPr>
            <p:ph type="title"/>
          </p:nvPr>
        </p:nvSpPr>
        <p:spPr>
          <a:xfrm>
            <a:off x="1963815" y="-18783"/>
            <a:ext cx="6447155" cy="538609"/>
          </a:xfrm>
        </p:spPr>
        <p:txBody>
          <a:bodyPr/>
          <a:lstStyle/>
          <a:p>
            <a:r>
              <a:rPr lang="en-US"/>
              <a:t>         </a:t>
            </a:r>
            <a:r>
              <a:rPr lang="en-US" err="1"/>
              <a:t>Kết</a:t>
            </a:r>
            <a:r>
              <a:rPr lang="en-US"/>
              <a:t> </a:t>
            </a:r>
            <a:r>
              <a:rPr lang="en-US" err="1"/>
              <a:t>quả</a:t>
            </a:r>
            <a:r>
              <a:rPr lang="en-US"/>
              <a:t> </a:t>
            </a:r>
            <a:r>
              <a:rPr lang="en-US" err="1"/>
              <a:t>mô</a:t>
            </a:r>
            <a:r>
              <a:rPr lang="en-US"/>
              <a:t> </a:t>
            </a:r>
            <a:r>
              <a:rPr lang="en-US" err="1"/>
              <a:t>phỏng</a:t>
            </a:r>
            <a:endParaRPr lang="en-US"/>
          </a:p>
        </p:txBody>
      </p:sp>
      <p:pic>
        <p:nvPicPr>
          <p:cNvPr id="5" name="Picture 4">
            <a:extLst>
              <a:ext uri="{FF2B5EF4-FFF2-40B4-BE49-F238E27FC236}">
                <a16:creationId xmlns:a16="http://schemas.microsoft.com/office/drawing/2014/main" id="{AFC53356-E5F5-EA08-A41A-C41F01ABA9AC}"/>
              </a:ext>
            </a:extLst>
          </p:cNvPr>
          <p:cNvPicPr>
            <a:picLocks noChangeAspect="1"/>
          </p:cNvPicPr>
          <p:nvPr/>
        </p:nvPicPr>
        <p:blipFill>
          <a:blip r:embed="rId2"/>
          <a:stretch>
            <a:fillRect/>
          </a:stretch>
        </p:blipFill>
        <p:spPr>
          <a:xfrm>
            <a:off x="3661129" y="1156097"/>
            <a:ext cx="4677428" cy="495369"/>
          </a:xfrm>
          <a:prstGeom prst="rect">
            <a:avLst/>
          </a:prstGeom>
        </p:spPr>
      </p:pic>
      <p:sp>
        <p:nvSpPr>
          <p:cNvPr id="6" name="TextBox 5">
            <a:extLst>
              <a:ext uri="{FF2B5EF4-FFF2-40B4-BE49-F238E27FC236}">
                <a16:creationId xmlns:a16="http://schemas.microsoft.com/office/drawing/2014/main" id="{84849FA2-F416-D24B-63A7-7520BE8B4A27}"/>
              </a:ext>
            </a:extLst>
          </p:cNvPr>
          <p:cNvSpPr txBox="1"/>
          <p:nvPr/>
        </p:nvSpPr>
        <p:spPr>
          <a:xfrm>
            <a:off x="578498" y="1066691"/>
            <a:ext cx="5103845" cy="584775"/>
          </a:xfrm>
          <a:prstGeom prst="rect">
            <a:avLst/>
          </a:prstGeom>
          <a:noFill/>
        </p:spPr>
        <p:txBody>
          <a:bodyPr wrap="square" rtlCol="0">
            <a:spAutoFit/>
          </a:bodyPr>
          <a:lstStyle/>
          <a:p>
            <a:r>
              <a:rPr lang="en-US" sz="3200" err="1">
                <a:latin typeface="Times New Roman" panose="02020603050405020304" pitchFamily="18" charset="0"/>
                <a:cs typeface="Times New Roman" panose="02020603050405020304" pitchFamily="18" charset="0"/>
              </a:rPr>
              <a:t>Dữ</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liệu</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đầu</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vào</a:t>
            </a:r>
            <a:endParaRPr lang="en-US" sz="32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6DCADFC-B59E-3A26-9B15-1709D597A170}"/>
              </a:ext>
            </a:extLst>
          </p:cNvPr>
          <p:cNvSpPr txBox="1"/>
          <p:nvPr/>
        </p:nvSpPr>
        <p:spPr>
          <a:xfrm>
            <a:off x="573554" y="2842618"/>
            <a:ext cx="5103845" cy="584775"/>
          </a:xfrm>
          <a:prstGeom prst="rect">
            <a:avLst/>
          </a:prstGeom>
          <a:noFill/>
        </p:spPr>
        <p:txBody>
          <a:bodyPr wrap="square" rtlCol="0">
            <a:spAutoFit/>
          </a:bodyPr>
          <a:lstStyle/>
          <a:p>
            <a:r>
              <a:rPr lang="en-US" sz="3200" err="1">
                <a:latin typeface="Times New Roman" panose="02020603050405020304" pitchFamily="18" charset="0"/>
                <a:cs typeface="Times New Roman" panose="02020603050405020304" pitchFamily="18" charset="0"/>
              </a:rPr>
              <a:t>Dữ</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liệu</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đầu</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ra</a:t>
            </a:r>
            <a:endParaRPr lang="en-US" sz="320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9266F38-0E70-F03A-3BE5-5E8D18EE9061}"/>
              </a:ext>
            </a:extLst>
          </p:cNvPr>
          <p:cNvPicPr>
            <a:picLocks noChangeAspect="1"/>
          </p:cNvPicPr>
          <p:nvPr/>
        </p:nvPicPr>
        <p:blipFill>
          <a:blip r:embed="rId3"/>
          <a:stretch>
            <a:fillRect/>
          </a:stretch>
        </p:blipFill>
        <p:spPr>
          <a:xfrm>
            <a:off x="3661129" y="3135005"/>
            <a:ext cx="5315692" cy="1648055"/>
          </a:xfrm>
          <a:prstGeom prst="rect">
            <a:avLst/>
          </a:prstGeom>
        </p:spPr>
      </p:pic>
    </p:spTree>
    <p:extLst>
      <p:ext uri="{BB962C8B-B14F-4D97-AF65-F5344CB8AC3E}">
        <p14:creationId xmlns:p14="http://schemas.microsoft.com/office/powerpoint/2010/main" val="88690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350"/>
              </a:lnSpc>
            </a:pPr>
            <a:fld id="{81D60167-4931-47E6-BA6A-407CBD079E47}" type="slidenum">
              <a:rPr spc="-25" dirty="0"/>
              <a:t>4</a:t>
            </a:fld>
            <a:endParaRPr spc="-25"/>
          </a:p>
        </p:txBody>
      </p:sp>
      <p:sp>
        <p:nvSpPr>
          <p:cNvPr id="3" name="TextBox 2">
            <a:extLst>
              <a:ext uri="{FF2B5EF4-FFF2-40B4-BE49-F238E27FC236}">
                <a16:creationId xmlns:a16="http://schemas.microsoft.com/office/drawing/2014/main" id="{45C76A44-4068-94D2-10D3-FAA3448FDCBF}"/>
              </a:ext>
            </a:extLst>
          </p:cNvPr>
          <p:cNvSpPr txBox="1"/>
          <p:nvPr/>
        </p:nvSpPr>
        <p:spPr>
          <a:xfrm>
            <a:off x="1166882" y="1793091"/>
            <a:ext cx="8477518" cy="3970318"/>
          </a:xfrm>
          <a:prstGeom prst="rect">
            <a:avLst/>
          </a:prstGeom>
          <a:noFill/>
        </p:spPr>
        <p:txBody>
          <a:bodyPr wrap="square">
            <a:spAutoFit/>
          </a:bodyPr>
          <a:lstStyle/>
          <a:p>
            <a:r>
              <a:rPr lang="vi-VN">
                <a:solidFill>
                  <a:srgbClr val="000000"/>
                </a:solidFill>
                <a:effectLst/>
                <a:latin typeface="+mj-lt"/>
              </a:rPr>
              <a:t>1) Việc cấp phát bộ nhớ kiểu word/mảng word có 1 lỗi, đó là chưa bảo đảm qui tắc địa chỉ của kiểu word phải chia hết cho 4. Hãy khắc phục lỗi này.</a:t>
            </a:r>
          </a:p>
          <a:p>
            <a:r>
              <a:rPr lang="vi-VN">
                <a:solidFill>
                  <a:srgbClr val="000000"/>
                </a:solidFill>
                <a:effectLst/>
                <a:latin typeface="+mj-lt"/>
              </a:rPr>
              <a:t>2) Viết hàm lấy giá trị Word /Byte của biến con trỏ (tương tự như </a:t>
            </a:r>
            <a:r>
              <a:rPr lang="vi-VN" i="1">
                <a:solidFill>
                  <a:srgbClr val="000000"/>
                </a:solidFill>
                <a:effectLst/>
                <a:latin typeface="+mj-lt"/>
              </a:rPr>
              <a:t>*CharPtr</a:t>
            </a:r>
            <a:r>
              <a:rPr lang="vi-VN">
                <a:solidFill>
                  <a:srgbClr val="000000"/>
                </a:solidFill>
                <a:effectLst/>
                <a:latin typeface="+mj-lt"/>
              </a:rPr>
              <a:t>, </a:t>
            </a:r>
            <a:r>
              <a:rPr lang="vi-VN" i="1">
                <a:solidFill>
                  <a:srgbClr val="000000"/>
                </a:solidFill>
                <a:effectLst/>
                <a:latin typeface="+mj-lt"/>
              </a:rPr>
              <a:t>*BytePtr</a:t>
            </a:r>
            <a:r>
              <a:rPr lang="vi-VN">
                <a:solidFill>
                  <a:srgbClr val="000000"/>
                </a:solidFill>
                <a:effectLst/>
                <a:latin typeface="+mj-lt"/>
              </a:rPr>
              <a:t>, </a:t>
            </a:r>
            <a:r>
              <a:rPr lang="vi-VN" i="1">
                <a:solidFill>
                  <a:srgbClr val="000000"/>
                </a:solidFill>
                <a:effectLst/>
                <a:latin typeface="+mj-lt"/>
              </a:rPr>
              <a:t>*WordPtr</a:t>
            </a:r>
            <a:r>
              <a:rPr lang="vi-VN">
                <a:solidFill>
                  <a:srgbClr val="000000"/>
                </a:solidFill>
                <a:effectLst/>
                <a:latin typeface="+mj-lt"/>
              </a:rPr>
              <a:t>)</a:t>
            </a:r>
          </a:p>
          <a:p>
            <a:r>
              <a:rPr lang="vi-VN">
                <a:solidFill>
                  <a:srgbClr val="000000"/>
                </a:solidFill>
                <a:effectLst/>
                <a:latin typeface="+mj-lt"/>
              </a:rPr>
              <a:t>3) Viết hàm lấy địa chỉ biến con trỏ (tương tự như </a:t>
            </a:r>
            <a:r>
              <a:rPr lang="vi-VN" i="1">
                <a:solidFill>
                  <a:srgbClr val="000000"/>
                </a:solidFill>
                <a:effectLst/>
                <a:latin typeface="+mj-lt"/>
              </a:rPr>
              <a:t>&amp;CharPtr</a:t>
            </a:r>
            <a:r>
              <a:rPr lang="vi-VN">
                <a:solidFill>
                  <a:srgbClr val="000000"/>
                </a:solidFill>
                <a:effectLst/>
                <a:latin typeface="+mj-lt"/>
              </a:rPr>
              <a:t>, </a:t>
            </a:r>
            <a:r>
              <a:rPr lang="vi-VN" i="1">
                <a:solidFill>
                  <a:srgbClr val="000000"/>
                </a:solidFill>
                <a:effectLst/>
                <a:latin typeface="+mj-lt"/>
              </a:rPr>
              <a:t>&amp;BytePtr</a:t>
            </a:r>
            <a:r>
              <a:rPr lang="vi-VN">
                <a:solidFill>
                  <a:srgbClr val="000000"/>
                </a:solidFill>
                <a:effectLst/>
                <a:latin typeface="+mj-lt"/>
              </a:rPr>
              <a:t>, </a:t>
            </a:r>
            <a:r>
              <a:rPr lang="vi-VN" i="1">
                <a:solidFill>
                  <a:srgbClr val="000000"/>
                </a:solidFill>
                <a:effectLst/>
                <a:latin typeface="+mj-lt"/>
              </a:rPr>
              <a:t>&amp;WordPtr</a:t>
            </a:r>
            <a:r>
              <a:rPr lang="vi-VN">
                <a:solidFill>
                  <a:srgbClr val="000000"/>
                </a:solidFill>
                <a:effectLst/>
                <a:latin typeface="+mj-lt"/>
              </a:rPr>
              <a:t>)</a:t>
            </a:r>
          </a:p>
          <a:p>
            <a:r>
              <a:rPr lang="vi-VN">
                <a:solidFill>
                  <a:srgbClr val="000000"/>
                </a:solidFill>
                <a:effectLst/>
                <a:latin typeface="+mj-lt"/>
              </a:rPr>
              <a:t>4) Viết hàm thực hiện copy 2 con trỏ xâu kí tự (Xem ví dụ về </a:t>
            </a:r>
            <a:r>
              <a:rPr lang="vi-VN" i="1">
                <a:solidFill>
                  <a:srgbClr val="000000"/>
                </a:solidFill>
                <a:effectLst/>
                <a:latin typeface="+mj-lt"/>
              </a:rPr>
              <a:t>CharPtr</a:t>
            </a:r>
            <a:r>
              <a:rPr lang="vi-VN">
                <a:solidFill>
                  <a:srgbClr val="000000"/>
                </a:solidFill>
                <a:effectLst/>
                <a:latin typeface="+mj-lt"/>
              </a:rPr>
              <a:t>)</a:t>
            </a:r>
          </a:p>
          <a:p>
            <a:r>
              <a:rPr lang="vi-VN">
                <a:solidFill>
                  <a:srgbClr val="000000"/>
                </a:solidFill>
                <a:effectLst/>
                <a:latin typeface="+mj-lt"/>
              </a:rPr>
              <a:t>5) Viết hàm tính toàn bộ lượng bộ nhớ đã cấp phát cho các biến động</a:t>
            </a:r>
          </a:p>
          <a:p>
            <a:r>
              <a:rPr lang="vi-VN">
                <a:solidFill>
                  <a:srgbClr val="000000"/>
                </a:solidFill>
                <a:effectLst/>
                <a:latin typeface="+mj-lt"/>
              </a:rPr>
              <a:t>6) Hãy viết hàm Malloc2 để cấp phát cho mảng 2 chiều kiểu </a:t>
            </a:r>
            <a:r>
              <a:rPr lang="vi-VN" i="1">
                <a:solidFill>
                  <a:srgbClr val="000000"/>
                </a:solidFill>
                <a:effectLst/>
                <a:latin typeface="+mj-lt"/>
              </a:rPr>
              <a:t>.word</a:t>
            </a:r>
            <a:r>
              <a:rPr lang="vi-VN">
                <a:solidFill>
                  <a:srgbClr val="000000"/>
                </a:solidFill>
                <a:effectLst/>
                <a:latin typeface="+mj-lt"/>
              </a:rPr>
              <a:t> với tham số vào gồm:</a:t>
            </a:r>
          </a:p>
          <a:p>
            <a:r>
              <a:rPr lang="vi-VN">
                <a:solidFill>
                  <a:srgbClr val="000000"/>
                </a:solidFill>
                <a:effectLst/>
                <a:latin typeface="+mj-lt"/>
              </a:rPr>
              <a:t>a. Địa chỉ đầu của mảng</a:t>
            </a:r>
          </a:p>
          <a:p>
            <a:r>
              <a:rPr lang="vi-VN">
                <a:solidFill>
                  <a:srgbClr val="000000"/>
                </a:solidFill>
                <a:effectLst/>
                <a:latin typeface="+mj-lt"/>
              </a:rPr>
              <a:t>b. Số dòng</a:t>
            </a:r>
          </a:p>
          <a:p>
            <a:r>
              <a:rPr lang="vi-VN">
                <a:solidFill>
                  <a:srgbClr val="000000"/>
                </a:solidFill>
                <a:effectLst/>
                <a:latin typeface="+mj-lt"/>
              </a:rPr>
              <a:t>c. Số cột</a:t>
            </a:r>
          </a:p>
          <a:p>
            <a:r>
              <a:rPr lang="vi-VN">
                <a:solidFill>
                  <a:srgbClr val="000000"/>
                </a:solidFill>
                <a:effectLst/>
                <a:latin typeface="+mj-lt"/>
              </a:rPr>
              <a:t>7) Tiếp theo câu 6, hãy viết 2 hàm </a:t>
            </a:r>
            <a:r>
              <a:rPr lang="vi-VN" i="1">
                <a:solidFill>
                  <a:srgbClr val="000000"/>
                </a:solidFill>
                <a:effectLst/>
                <a:latin typeface="+mj-lt"/>
              </a:rPr>
              <a:t>GetArray[i][j]</a:t>
            </a:r>
            <a:r>
              <a:rPr lang="vi-VN">
                <a:solidFill>
                  <a:srgbClr val="000000"/>
                </a:solidFill>
                <a:effectLst/>
                <a:latin typeface="+mj-lt"/>
              </a:rPr>
              <a:t> và </a:t>
            </a:r>
            <a:r>
              <a:rPr lang="vi-VN" i="1">
                <a:solidFill>
                  <a:srgbClr val="000000"/>
                </a:solidFill>
                <a:effectLst/>
                <a:latin typeface="+mj-lt"/>
              </a:rPr>
              <a:t>SetArray[i][j]</a:t>
            </a:r>
            <a:r>
              <a:rPr lang="vi-VN">
                <a:solidFill>
                  <a:srgbClr val="000000"/>
                </a:solidFill>
                <a:effectLst/>
                <a:latin typeface="+mj-lt"/>
              </a:rPr>
              <a:t> để lấy/thiết lập giá trị cho phần tử</a:t>
            </a:r>
          </a:p>
          <a:p>
            <a:r>
              <a:rPr lang="vi-VN">
                <a:solidFill>
                  <a:srgbClr val="000000"/>
                </a:solidFill>
                <a:effectLst/>
                <a:latin typeface="+mj-lt"/>
              </a:rPr>
              <a:t>ở dòng </a:t>
            </a:r>
            <a:r>
              <a:rPr lang="vi-VN" i="1">
                <a:solidFill>
                  <a:srgbClr val="000000"/>
                </a:solidFill>
                <a:effectLst/>
                <a:latin typeface="+mj-lt"/>
              </a:rPr>
              <a:t>i</a:t>
            </a:r>
            <a:r>
              <a:rPr lang="vi-VN">
                <a:solidFill>
                  <a:srgbClr val="000000"/>
                </a:solidFill>
                <a:effectLst/>
                <a:latin typeface="+mj-lt"/>
              </a:rPr>
              <a:t> cột </a:t>
            </a:r>
            <a:r>
              <a:rPr lang="vi-VN" i="1">
                <a:solidFill>
                  <a:srgbClr val="000000"/>
                </a:solidFill>
                <a:effectLst/>
                <a:latin typeface="+mj-lt"/>
              </a:rPr>
              <a:t>j</a:t>
            </a:r>
            <a:r>
              <a:rPr lang="vi-VN">
                <a:solidFill>
                  <a:srgbClr val="000000"/>
                </a:solidFill>
                <a:effectLst/>
                <a:latin typeface="+mj-lt"/>
              </a:rPr>
              <a:t> của mảng.</a:t>
            </a:r>
          </a:p>
        </p:txBody>
      </p:sp>
      <p:sp>
        <p:nvSpPr>
          <p:cNvPr id="7" name="TextBox 6">
            <a:extLst>
              <a:ext uri="{FF2B5EF4-FFF2-40B4-BE49-F238E27FC236}">
                <a16:creationId xmlns:a16="http://schemas.microsoft.com/office/drawing/2014/main" id="{21704EF6-94A8-158B-1B13-D51A72D06DE2}"/>
              </a:ext>
            </a:extLst>
          </p:cNvPr>
          <p:cNvSpPr txBox="1"/>
          <p:nvPr/>
        </p:nvSpPr>
        <p:spPr>
          <a:xfrm>
            <a:off x="321972" y="84576"/>
            <a:ext cx="10058400" cy="646331"/>
          </a:xfrm>
          <a:prstGeom prst="rect">
            <a:avLst/>
          </a:prstGeom>
          <a:noFill/>
        </p:spPr>
        <p:txBody>
          <a:bodyPr wrap="square">
            <a:spAutoFit/>
          </a:bodyPr>
          <a:lstStyle/>
          <a:p>
            <a:pPr algn="ctr"/>
            <a:r>
              <a:rPr lang="vi-VN" sz="3500" b="1">
                <a:solidFill>
                  <a:schemeClr val="bg1">
                    <a:lumMod val="95000"/>
                  </a:schemeClr>
                </a:solidFill>
                <a:latin typeface="Times New Roman" panose="02020603050405020304" pitchFamily="18" charset="0"/>
              </a:rPr>
              <a:t>Yêu cầu của bài </a:t>
            </a:r>
            <a:endParaRPr lang="en-GB" sz="3500" b="1">
              <a:solidFill>
                <a:schemeClr val="bg1">
                  <a:lumMod val="95000"/>
                </a:schemeClr>
              </a:solidFill>
            </a:endParaRPr>
          </a:p>
        </p:txBody>
      </p:sp>
      <p:sp>
        <p:nvSpPr>
          <p:cNvPr id="10" name="TextBox 9">
            <a:extLst>
              <a:ext uri="{FF2B5EF4-FFF2-40B4-BE49-F238E27FC236}">
                <a16:creationId xmlns:a16="http://schemas.microsoft.com/office/drawing/2014/main" id="{B076FDAE-0B9B-CE98-5434-3E91C002BBA1}"/>
              </a:ext>
            </a:extLst>
          </p:cNvPr>
          <p:cNvSpPr txBox="1"/>
          <p:nvPr/>
        </p:nvSpPr>
        <p:spPr>
          <a:xfrm>
            <a:off x="666483" y="1273953"/>
            <a:ext cx="5351172" cy="400110"/>
          </a:xfrm>
          <a:prstGeom prst="rect">
            <a:avLst/>
          </a:prstGeom>
          <a:noFill/>
        </p:spPr>
        <p:txBody>
          <a:bodyPr wrap="square">
            <a:spAutoFit/>
          </a:bodyPr>
          <a:lstStyle/>
          <a:p>
            <a:r>
              <a:rPr lang="en-US" sz="2000" err="1">
                <a:solidFill>
                  <a:srgbClr val="2A4B7E"/>
                </a:solidFill>
                <a:effectLst/>
                <a:latin typeface="Arial" panose="020B0604020202020204" pitchFamily="34" charset="0"/>
                <a:cs typeface="Arial" panose="020B0604020202020204" pitchFamily="34" charset="0"/>
              </a:rPr>
              <a:t>Hàm</a:t>
            </a:r>
            <a:r>
              <a:rPr lang="en-US" sz="2000">
                <a:solidFill>
                  <a:srgbClr val="2A4B7E"/>
                </a:solidFill>
                <a:effectLst/>
                <a:latin typeface="Arial" panose="020B0604020202020204" pitchFamily="34" charset="0"/>
                <a:cs typeface="Arial" panose="020B0604020202020204" pitchFamily="34" charset="0"/>
              </a:rPr>
              <a:t> </a:t>
            </a:r>
            <a:r>
              <a:rPr lang="en-US" sz="2000" err="1">
                <a:solidFill>
                  <a:srgbClr val="2A4B7E"/>
                </a:solidFill>
                <a:effectLst/>
                <a:latin typeface="Arial" panose="020B0604020202020204" pitchFamily="34" charset="0"/>
                <a:cs typeface="Arial" panose="020B0604020202020204" pitchFamily="34" charset="0"/>
              </a:rPr>
              <a:t>cấp</a:t>
            </a:r>
            <a:r>
              <a:rPr lang="en-US" sz="2000">
                <a:solidFill>
                  <a:srgbClr val="2A4B7E"/>
                </a:solidFill>
                <a:effectLst/>
                <a:latin typeface="Arial" panose="020B0604020202020204" pitchFamily="34" charset="0"/>
                <a:cs typeface="Arial" panose="020B0604020202020204" pitchFamily="34" charset="0"/>
              </a:rPr>
              <a:t> </a:t>
            </a:r>
            <a:r>
              <a:rPr lang="en-US" sz="2000" err="1">
                <a:solidFill>
                  <a:srgbClr val="2A4B7E"/>
                </a:solidFill>
                <a:effectLst/>
                <a:latin typeface="Arial" panose="020B0604020202020204" pitchFamily="34" charset="0"/>
                <a:cs typeface="Arial" panose="020B0604020202020204" pitchFamily="34" charset="0"/>
              </a:rPr>
              <a:t>phát</a:t>
            </a:r>
            <a:r>
              <a:rPr lang="en-US" sz="2000">
                <a:solidFill>
                  <a:srgbClr val="2A4B7E"/>
                </a:solidFill>
                <a:effectLst/>
                <a:latin typeface="Arial" panose="020B0604020202020204" pitchFamily="34" charset="0"/>
                <a:cs typeface="Arial" panose="020B0604020202020204" pitchFamily="34" charset="0"/>
              </a:rPr>
              <a:t> </a:t>
            </a:r>
            <a:r>
              <a:rPr lang="en-US" sz="2000" err="1">
                <a:solidFill>
                  <a:srgbClr val="2A4B7E"/>
                </a:solidFill>
                <a:effectLst/>
                <a:latin typeface="Arial" panose="020B0604020202020204" pitchFamily="34" charset="0"/>
                <a:cs typeface="Arial" panose="020B0604020202020204" pitchFamily="34" charset="0"/>
              </a:rPr>
              <a:t>bộ</a:t>
            </a:r>
            <a:r>
              <a:rPr lang="en-US" sz="2000">
                <a:solidFill>
                  <a:srgbClr val="2A4B7E"/>
                </a:solidFill>
                <a:effectLst/>
                <a:latin typeface="Arial" panose="020B0604020202020204" pitchFamily="34" charset="0"/>
                <a:cs typeface="Arial" panose="020B0604020202020204" pitchFamily="34" charset="0"/>
              </a:rPr>
              <a:t> </a:t>
            </a:r>
            <a:r>
              <a:rPr lang="en-US" sz="2000" err="1">
                <a:solidFill>
                  <a:srgbClr val="2A4B7E"/>
                </a:solidFill>
                <a:effectLst/>
                <a:latin typeface="Arial" panose="020B0604020202020204" pitchFamily="34" charset="0"/>
                <a:cs typeface="Arial" panose="020B0604020202020204" pitchFamily="34" charset="0"/>
              </a:rPr>
              <a:t>nhớ</a:t>
            </a:r>
            <a:r>
              <a:rPr lang="en-US" sz="2000">
                <a:solidFill>
                  <a:srgbClr val="2A4B7E"/>
                </a:solidFill>
                <a:effectLst/>
                <a:latin typeface="Arial" panose="020B0604020202020204" pitchFamily="34" charset="0"/>
                <a:cs typeface="Arial" panose="020B0604020202020204" pitchFamily="34" charset="0"/>
              </a:rPr>
              <a:t> malloc</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D8EE3-A8E7-DEBA-276C-6DB802903983}"/>
              </a:ext>
            </a:extLst>
          </p:cNvPr>
          <p:cNvSpPr>
            <a:spLocks noGrp="1"/>
          </p:cNvSpPr>
          <p:nvPr>
            <p:ph type="title"/>
          </p:nvPr>
        </p:nvSpPr>
        <p:spPr>
          <a:xfrm>
            <a:off x="1963815" y="-18783"/>
            <a:ext cx="6447155" cy="538609"/>
          </a:xfrm>
        </p:spPr>
        <p:txBody>
          <a:bodyPr/>
          <a:lstStyle/>
          <a:p>
            <a:r>
              <a:rPr lang="en-US"/>
              <a:t>         </a:t>
            </a:r>
            <a:r>
              <a:rPr lang="en-US" err="1"/>
              <a:t>Kết</a:t>
            </a:r>
            <a:r>
              <a:rPr lang="en-US"/>
              <a:t> </a:t>
            </a:r>
            <a:r>
              <a:rPr lang="en-US" err="1"/>
              <a:t>quả</a:t>
            </a:r>
            <a:r>
              <a:rPr lang="en-US"/>
              <a:t> </a:t>
            </a:r>
            <a:r>
              <a:rPr lang="en-US" err="1"/>
              <a:t>mô</a:t>
            </a:r>
            <a:r>
              <a:rPr lang="en-US"/>
              <a:t> </a:t>
            </a:r>
            <a:r>
              <a:rPr lang="en-US" err="1"/>
              <a:t>phỏng</a:t>
            </a:r>
            <a:endParaRPr lang="en-US"/>
          </a:p>
        </p:txBody>
      </p:sp>
      <p:sp>
        <p:nvSpPr>
          <p:cNvPr id="6" name="TextBox 5">
            <a:extLst>
              <a:ext uri="{FF2B5EF4-FFF2-40B4-BE49-F238E27FC236}">
                <a16:creationId xmlns:a16="http://schemas.microsoft.com/office/drawing/2014/main" id="{84849FA2-F416-D24B-63A7-7520BE8B4A27}"/>
              </a:ext>
            </a:extLst>
          </p:cNvPr>
          <p:cNvSpPr txBox="1"/>
          <p:nvPr/>
        </p:nvSpPr>
        <p:spPr>
          <a:xfrm>
            <a:off x="578498" y="1066691"/>
            <a:ext cx="5103845" cy="584775"/>
          </a:xfrm>
          <a:prstGeom prst="rect">
            <a:avLst/>
          </a:prstGeom>
          <a:noFill/>
        </p:spPr>
        <p:txBody>
          <a:bodyPr wrap="square" rtlCol="0">
            <a:spAutoFit/>
          </a:bodyPr>
          <a:lstStyle/>
          <a:p>
            <a:r>
              <a:rPr lang="en-US" sz="3200" err="1">
                <a:latin typeface="Times New Roman" panose="02020603050405020304" pitchFamily="18" charset="0"/>
                <a:cs typeface="Times New Roman" panose="02020603050405020304" pitchFamily="18" charset="0"/>
              </a:rPr>
              <a:t>Dữ</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liệu</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đầu</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vào</a:t>
            </a:r>
            <a:endParaRPr lang="en-US" sz="32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6DCADFC-B59E-3A26-9B15-1709D597A170}"/>
              </a:ext>
            </a:extLst>
          </p:cNvPr>
          <p:cNvSpPr txBox="1"/>
          <p:nvPr/>
        </p:nvSpPr>
        <p:spPr>
          <a:xfrm>
            <a:off x="573554" y="2842618"/>
            <a:ext cx="5103845" cy="584775"/>
          </a:xfrm>
          <a:prstGeom prst="rect">
            <a:avLst/>
          </a:prstGeom>
          <a:noFill/>
        </p:spPr>
        <p:txBody>
          <a:bodyPr wrap="square" rtlCol="0">
            <a:spAutoFit/>
          </a:bodyPr>
          <a:lstStyle/>
          <a:p>
            <a:r>
              <a:rPr lang="en-US" sz="3200" err="1">
                <a:latin typeface="Times New Roman" panose="02020603050405020304" pitchFamily="18" charset="0"/>
                <a:cs typeface="Times New Roman" panose="02020603050405020304" pitchFamily="18" charset="0"/>
              </a:rPr>
              <a:t>Dữ</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liệu</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đầu</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ra</a:t>
            </a:r>
            <a:endParaRPr lang="en-US" sz="320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3FB00F2-4BB7-D0E8-33F4-F46CA2335375}"/>
              </a:ext>
            </a:extLst>
          </p:cNvPr>
          <p:cNvPicPr>
            <a:picLocks noChangeAspect="1"/>
          </p:cNvPicPr>
          <p:nvPr/>
        </p:nvPicPr>
        <p:blipFill>
          <a:blip r:embed="rId2"/>
          <a:stretch>
            <a:fillRect/>
          </a:stretch>
        </p:blipFill>
        <p:spPr>
          <a:xfrm>
            <a:off x="3661129" y="1256261"/>
            <a:ext cx="4429743" cy="295316"/>
          </a:xfrm>
          <a:prstGeom prst="rect">
            <a:avLst/>
          </a:prstGeom>
        </p:spPr>
      </p:pic>
      <p:pic>
        <p:nvPicPr>
          <p:cNvPr id="10" name="Picture 9">
            <a:extLst>
              <a:ext uri="{FF2B5EF4-FFF2-40B4-BE49-F238E27FC236}">
                <a16:creationId xmlns:a16="http://schemas.microsoft.com/office/drawing/2014/main" id="{CBAC57A1-6BDE-FB22-3864-545E5497379C}"/>
              </a:ext>
            </a:extLst>
          </p:cNvPr>
          <p:cNvPicPr>
            <a:picLocks noChangeAspect="1"/>
          </p:cNvPicPr>
          <p:nvPr/>
        </p:nvPicPr>
        <p:blipFill>
          <a:blip r:embed="rId3"/>
          <a:stretch>
            <a:fillRect/>
          </a:stretch>
        </p:blipFill>
        <p:spPr>
          <a:xfrm>
            <a:off x="3661129" y="3265806"/>
            <a:ext cx="5334744" cy="1352739"/>
          </a:xfrm>
          <a:prstGeom prst="rect">
            <a:avLst/>
          </a:prstGeom>
        </p:spPr>
      </p:pic>
    </p:spTree>
    <p:extLst>
      <p:ext uri="{BB962C8B-B14F-4D97-AF65-F5344CB8AC3E}">
        <p14:creationId xmlns:p14="http://schemas.microsoft.com/office/powerpoint/2010/main" val="3628747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D8EE3-A8E7-DEBA-276C-6DB802903983}"/>
              </a:ext>
            </a:extLst>
          </p:cNvPr>
          <p:cNvSpPr>
            <a:spLocks noGrp="1"/>
          </p:cNvSpPr>
          <p:nvPr>
            <p:ph type="title"/>
          </p:nvPr>
        </p:nvSpPr>
        <p:spPr>
          <a:xfrm>
            <a:off x="1963815" y="-18783"/>
            <a:ext cx="6447155" cy="538609"/>
          </a:xfrm>
        </p:spPr>
        <p:txBody>
          <a:bodyPr/>
          <a:lstStyle/>
          <a:p>
            <a:r>
              <a:rPr lang="en-US"/>
              <a:t>         </a:t>
            </a:r>
            <a:r>
              <a:rPr lang="en-US" err="1"/>
              <a:t>Kết</a:t>
            </a:r>
            <a:r>
              <a:rPr lang="en-US"/>
              <a:t> </a:t>
            </a:r>
            <a:r>
              <a:rPr lang="en-US" err="1"/>
              <a:t>quả</a:t>
            </a:r>
            <a:r>
              <a:rPr lang="en-US"/>
              <a:t> </a:t>
            </a:r>
            <a:r>
              <a:rPr lang="en-US" err="1"/>
              <a:t>mô</a:t>
            </a:r>
            <a:r>
              <a:rPr lang="en-US"/>
              <a:t> </a:t>
            </a:r>
            <a:r>
              <a:rPr lang="en-US" err="1"/>
              <a:t>phỏng</a:t>
            </a:r>
            <a:endParaRPr lang="en-US"/>
          </a:p>
        </p:txBody>
      </p:sp>
      <p:sp>
        <p:nvSpPr>
          <p:cNvPr id="6" name="TextBox 5">
            <a:extLst>
              <a:ext uri="{FF2B5EF4-FFF2-40B4-BE49-F238E27FC236}">
                <a16:creationId xmlns:a16="http://schemas.microsoft.com/office/drawing/2014/main" id="{84849FA2-F416-D24B-63A7-7520BE8B4A27}"/>
              </a:ext>
            </a:extLst>
          </p:cNvPr>
          <p:cNvSpPr txBox="1"/>
          <p:nvPr/>
        </p:nvSpPr>
        <p:spPr>
          <a:xfrm>
            <a:off x="578498" y="1066691"/>
            <a:ext cx="5103845" cy="584775"/>
          </a:xfrm>
          <a:prstGeom prst="rect">
            <a:avLst/>
          </a:prstGeom>
          <a:noFill/>
        </p:spPr>
        <p:txBody>
          <a:bodyPr wrap="square" rtlCol="0">
            <a:spAutoFit/>
          </a:bodyPr>
          <a:lstStyle/>
          <a:p>
            <a:r>
              <a:rPr lang="en-US" sz="3200" err="1">
                <a:latin typeface="Times New Roman" panose="02020603050405020304" pitchFamily="18" charset="0"/>
                <a:cs typeface="Times New Roman" panose="02020603050405020304" pitchFamily="18" charset="0"/>
              </a:rPr>
              <a:t>Dữ</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liệu</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đầu</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vào</a:t>
            </a:r>
            <a:endParaRPr lang="en-US" sz="32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6DCADFC-B59E-3A26-9B15-1709D597A170}"/>
              </a:ext>
            </a:extLst>
          </p:cNvPr>
          <p:cNvSpPr txBox="1"/>
          <p:nvPr/>
        </p:nvSpPr>
        <p:spPr>
          <a:xfrm>
            <a:off x="573554" y="2842618"/>
            <a:ext cx="5103845" cy="584775"/>
          </a:xfrm>
          <a:prstGeom prst="rect">
            <a:avLst/>
          </a:prstGeom>
          <a:noFill/>
        </p:spPr>
        <p:txBody>
          <a:bodyPr wrap="square" rtlCol="0">
            <a:spAutoFit/>
          </a:bodyPr>
          <a:lstStyle/>
          <a:p>
            <a:r>
              <a:rPr lang="en-US" sz="3200" err="1">
                <a:latin typeface="Times New Roman" panose="02020603050405020304" pitchFamily="18" charset="0"/>
                <a:cs typeface="Times New Roman" panose="02020603050405020304" pitchFamily="18" charset="0"/>
              </a:rPr>
              <a:t>Dữ</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liệu</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đầu</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ra</a:t>
            </a:r>
            <a:endParaRPr lang="en-US" sz="32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3E46B02-3972-F835-AF9E-E9654A4A21FD}"/>
              </a:ext>
            </a:extLst>
          </p:cNvPr>
          <p:cNvPicPr>
            <a:picLocks noChangeAspect="1"/>
          </p:cNvPicPr>
          <p:nvPr/>
        </p:nvPicPr>
        <p:blipFill>
          <a:blip r:embed="rId2"/>
          <a:stretch>
            <a:fillRect/>
          </a:stretch>
        </p:blipFill>
        <p:spPr>
          <a:xfrm>
            <a:off x="3661129" y="1252537"/>
            <a:ext cx="3448531" cy="285790"/>
          </a:xfrm>
          <a:prstGeom prst="rect">
            <a:avLst/>
          </a:prstGeom>
        </p:spPr>
      </p:pic>
      <p:pic>
        <p:nvPicPr>
          <p:cNvPr id="9" name="Picture 8">
            <a:extLst>
              <a:ext uri="{FF2B5EF4-FFF2-40B4-BE49-F238E27FC236}">
                <a16:creationId xmlns:a16="http://schemas.microsoft.com/office/drawing/2014/main" id="{59955162-ED0A-0FA1-0F65-C9390927318A}"/>
              </a:ext>
            </a:extLst>
          </p:cNvPr>
          <p:cNvPicPr>
            <a:picLocks noChangeAspect="1"/>
          </p:cNvPicPr>
          <p:nvPr/>
        </p:nvPicPr>
        <p:blipFill>
          <a:blip r:embed="rId3"/>
          <a:stretch>
            <a:fillRect/>
          </a:stretch>
        </p:blipFill>
        <p:spPr>
          <a:xfrm>
            <a:off x="3661129" y="3135005"/>
            <a:ext cx="5563376" cy="1409897"/>
          </a:xfrm>
          <a:prstGeom prst="rect">
            <a:avLst/>
          </a:prstGeom>
        </p:spPr>
      </p:pic>
    </p:spTree>
    <p:extLst>
      <p:ext uri="{BB962C8B-B14F-4D97-AF65-F5344CB8AC3E}">
        <p14:creationId xmlns:p14="http://schemas.microsoft.com/office/powerpoint/2010/main" val="14642220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0F15BB8-1CF5-0325-5964-D11EF6BEA33B}"/>
              </a:ext>
            </a:extLst>
          </p:cNvPr>
          <p:cNvSpPr>
            <a:spLocks noGrp="1"/>
          </p:cNvSpPr>
          <p:nvPr>
            <p:ph type="body" idx="1"/>
          </p:nvPr>
        </p:nvSpPr>
        <p:spPr>
          <a:xfrm>
            <a:off x="748559" y="2799030"/>
            <a:ext cx="8677275" cy="1354217"/>
          </a:xfrm>
        </p:spPr>
        <p:txBody>
          <a:bodyPr/>
          <a:lstStyle/>
          <a:p>
            <a:pPr algn="ctr"/>
            <a:r>
              <a:rPr lang="en-GB" sz="4400" i="0" dirty="0" err="1"/>
              <a:t>Cảm</a:t>
            </a:r>
            <a:r>
              <a:rPr lang="en-GB" sz="4400" i="0" dirty="0"/>
              <a:t> </a:t>
            </a:r>
            <a:r>
              <a:rPr lang="en-GB" sz="4400" i="0" dirty="0" err="1"/>
              <a:t>ơn</a:t>
            </a:r>
            <a:r>
              <a:rPr lang="en-GB" sz="4400" i="0" dirty="0"/>
              <a:t> </a:t>
            </a:r>
            <a:r>
              <a:rPr lang="en-GB" sz="4400" i="0" dirty="0" err="1"/>
              <a:t>thầy</a:t>
            </a:r>
            <a:r>
              <a:rPr lang="en-GB" sz="4400" i="0" dirty="0"/>
              <a:t> </a:t>
            </a:r>
            <a:r>
              <a:rPr lang="en-GB" sz="4400" i="0" dirty="0" err="1"/>
              <a:t>và</a:t>
            </a:r>
            <a:r>
              <a:rPr lang="en-GB" sz="4400" i="0" dirty="0"/>
              <a:t> </a:t>
            </a:r>
            <a:r>
              <a:rPr lang="en-GB" sz="4400" i="0" dirty="0" err="1"/>
              <a:t>các</a:t>
            </a:r>
            <a:r>
              <a:rPr lang="en-GB" sz="4400" i="0" dirty="0"/>
              <a:t> </a:t>
            </a:r>
            <a:r>
              <a:rPr lang="en-GB" sz="4400" i="0" dirty="0" err="1"/>
              <a:t>bạn</a:t>
            </a:r>
            <a:endParaRPr lang="en-GB" sz="4400" i="0" dirty="0"/>
          </a:p>
          <a:p>
            <a:pPr algn="ctr"/>
            <a:r>
              <a:rPr lang="en-GB" sz="4400" i="0" dirty="0" err="1"/>
              <a:t>đã</a:t>
            </a:r>
            <a:r>
              <a:rPr lang="en-GB" sz="4400" i="0" dirty="0"/>
              <a:t> </a:t>
            </a:r>
            <a:r>
              <a:rPr lang="en-GB" sz="4400" i="0" dirty="0" err="1"/>
              <a:t>lắng</a:t>
            </a:r>
            <a:r>
              <a:rPr lang="en-GB" sz="4400" i="0" dirty="0"/>
              <a:t> </a:t>
            </a:r>
            <a:r>
              <a:rPr lang="en-GB" sz="4400" i="0" dirty="0" err="1"/>
              <a:t>nghe</a:t>
            </a:r>
            <a:r>
              <a:rPr lang="en-GB" sz="4400" i="0" dirty="0"/>
              <a:t>!</a:t>
            </a:r>
          </a:p>
        </p:txBody>
      </p:sp>
    </p:spTree>
    <p:extLst>
      <p:ext uri="{BB962C8B-B14F-4D97-AF65-F5344CB8AC3E}">
        <p14:creationId xmlns:p14="http://schemas.microsoft.com/office/powerpoint/2010/main" val="1796706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BC4F7-0B27-09FC-5C4C-1F8C390132E3}"/>
              </a:ext>
            </a:extLst>
          </p:cNvPr>
          <p:cNvSpPr>
            <a:spLocks noGrp="1"/>
          </p:cNvSpPr>
          <p:nvPr>
            <p:ph type="title"/>
          </p:nvPr>
        </p:nvSpPr>
        <p:spPr>
          <a:xfrm>
            <a:off x="347730" y="0"/>
            <a:ext cx="10032642" cy="538609"/>
          </a:xfrm>
        </p:spPr>
        <p:txBody>
          <a:bodyPr/>
          <a:lstStyle/>
          <a:p>
            <a:pPr algn="ctr"/>
            <a:r>
              <a:rPr lang="en-GB"/>
              <a:t> </a:t>
            </a:r>
            <a:r>
              <a:rPr lang="en-GB" err="1"/>
              <a:t>Tạo</a:t>
            </a:r>
            <a:r>
              <a:rPr lang="en-GB"/>
              <a:t> </a:t>
            </a:r>
            <a:r>
              <a:rPr lang="en-GB" err="1"/>
              <a:t>các</a:t>
            </a:r>
            <a:r>
              <a:rPr lang="en-GB"/>
              <a:t> </a:t>
            </a:r>
            <a:r>
              <a:rPr lang="en-GB" err="1"/>
              <a:t>hàm</a:t>
            </a:r>
            <a:r>
              <a:rPr lang="en-GB"/>
              <a:t> </a:t>
            </a:r>
            <a:r>
              <a:rPr lang="en-GB" err="1"/>
              <a:t>theo</a:t>
            </a:r>
            <a:r>
              <a:rPr lang="en-GB"/>
              <a:t> </a:t>
            </a:r>
            <a:r>
              <a:rPr lang="en-GB" err="1"/>
              <a:t>yêu</a:t>
            </a:r>
            <a:r>
              <a:rPr lang="en-GB"/>
              <a:t> </a:t>
            </a:r>
            <a:r>
              <a:rPr lang="en-GB" err="1"/>
              <a:t>cầu</a:t>
            </a:r>
            <a:endParaRPr lang="en-GB"/>
          </a:p>
        </p:txBody>
      </p:sp>
      <p:sp>
        <p:nvSpPr>
          <p:cNvPr id="3" name="Text Placeholder 2">
            <a:extLst>
              <a:ext uri="{FF2B5EF4-FFF2-40B4-BE49-F238E27FC236}">
                <a16:creationId xmlns:a16="http://schemas.microsoft.com/office/drawing/2014/main" id="{9D38067B-B2C2-EF6E-1344-7E0251C16859}"/>
              </a:ext>
            </a:extLst>
          </p:cNvPr>
          <p:cNvSpPr>
            <a:spLocks noGrp="1"/>
          </p:cNvSpPr>
          <p:nvPr>
            <p:ph type="body" idx="1"/>
          </p:nvPr>
        </p:nvSpPr>
        <p:spPr>
          <a:xfrm>
            <a:off x="848754" y="1556427"/>
            <a:ext cx="8677275" cy="1154162"/>
          </a:xfrm>
        </p:spPr>
        <p:txBody>
          <a:bodyPr/>
          <a:lstStyle/>
          <a:p>
            <a:r>
              <a:rPr lang="en-GB" sz="1500" i="0"/>
              <a:t>.</a:t>
            </a:r>
            <a:r>
              <a:rPr lang="en-GB" sz="1500" i="0" err="1"/>
              <a:t>kdata</a:t>
            </a:r>
            <a:endParaRPr lang="en-GB" sz="1500" i="0"/>
          </a:p>
          <a:p>
            <a:r>
              <a:rPr lang="en-GB" sz="1500" i="0"/>
              <a:t>	#Bien </a:t>
            </a:r>
            <a:r>
              <a:rPr lang="en-GB" sz="1500" i="0" err="1"/>
              <a:t>chua</a:t>
            </a:r>
            <a:r>
              <a:rPr lang="en-GB" sz="1500" i="0"/>
              <a:t> </a:t>
            </a:r>
            <a:r>
              <a:rPr lang="en-GB" sz="1500" i="0" err="1"/>
              <a:t>dia</a:t>
            </a:r>
            <a:r>
              <a:rPr lang="en-GB" sz="1500" i="0"/>
              <a:t> chi </a:t>
            </a:r>
            <a:r>
              <a:rPr lang="en-GB" sz="1500" i="0" err="1"/>
              <a:t>dau</a:t>
            </a:r>
            <a:r>
              <a:rPr lang="en-GB" sz="1500" i="0"/>
              <a:t> </a:t>
            </a:r>
            <a:r>
              <a:rPr lang="en-GB" sz="1500" i="0" err="1"/>
              <a:t>tien</a:t>
            </a:r>
            <a:r>
              <a:rPr lang="en-GB" sz="1500" i="0"/>
              <a:t> </a:t>
            </a:r>
            <a:r>
              <a:rPr lang="en-GB" sz="1500" i="0" err="1"/>
              <a:t>cua</a:t>
            </a:r>
            <a:r>
              <a:rPr lang="en-GB" sz="1500" i="0"/>
              <a:t> </a:t>
            </a:r>
            <a:r>
              <a:rPr lang="en-GB" sz="1500" i="0" err="1"/>
              <a:t>vung</a:t>
            </a:r>
            <a:r>
              <a:rPr lang="en-GB" sz="1500" i="0"/>
              <a:t> </a:t>
            </a:r>
            <a:r>
              <a:rPr lang="en-GB" sz="1500" i="0" err="1"/>
              <a:t>nho</a:t>
            </a:r>
            <a:r>
              <a:rPr lang="en-GB" sz="1500" i="0"/>
              <a:t> con </a:t>
            </a:r>
            <a:r>
              <a:rPr lang="en-GB" sz="1500" i="0" err="1"/>
              <a:t>trong</a:t>
            </a:r>
            <a:endParaRPr lang="en-GB" sz="1500" i="0"/>
          </a:p>
          <a:p>
            <a:r>
              <a:rPr lang="en-GB" sz="1500" i="0"/>
              <a:t>	</a:t>
            </a:r>
            <a:r>
              <a:rPr lang="en-GB" sz="1500" i="0" err="1"/>
              <a:t>Sys_TheTopOfFree</a:t>
            </a:r>
            <a:r>
              <a:rPr lang="en-GB" sz="1500" i="0"/>
              <a:t>: .word 1</a:t>
            </a:r>
          </a:p>
          <a:p>
            <a:r>
              <a:rPr lang="en-GB" sz="1500" i="0"/>
              <a:t>	#</a:t>
            </a:r>
            <a:r>
              <a:rPr lang="en-GB" sz="1500" i="0" err="1"/>
              <a:t>Vung</a:t>
            </a:r>
            <a:r>
              <a:rPr lang="en-GB" sz="1500" i="0"/>
              <a:t> </a:t>
            </a:r>
            <a:r>
              <a:rPr lang="en-GB" sz="1500" i="0" err="1"/>
              <a:t>khong</a:t>
            </a:r>
            <a:r>
              <a:rPr lang="en-GB" sz="1500" i="0"/>
              <a:t> </a:t>
            </a:r>
            <a:r>
              <a:rPr lang="en-GB" sz="1500" i="0" err="1"/>
              <a:t>gian</a:t>
            </a:r>
            <a:r>
              <a:rPr lang="en-GB" sz="1500" i="0"/>
              <a:t> </a:t>
            </a:r>
            <a:r>
              <a:rPr lang="en-GB" sz="1500" i="0" err="1"/>
              <a:t>tu</a:t>
            </a:r>
            <a:r>
              <a:rPr lang="en-GB" sz="1500" i="0"/>
              <a:t> do, dung de cap </a:t>
            </a:r>
            <a:r>
              <a:rPr lang="en-GB" sz="1500" i="0" err="1"/>
              <a:t>bo</a:t>
            </a:r>
            <a:r>
              <a:rPr lang="en-GB" sz="1500" i="0"/>
              <a:t> </a:t>
            </a:r>
            <a:r>
              <a:rPr lang="en-GB" sz="1500" i="0" err="1"/>
              <a:t>nho</a:t>
            </a:r>
            <a:r>
              <a:rPr lang="en-GB" sz="1500" i="0"/>
              <a:t> </a:t>
            </a:r>
            <a:r>
              <a:rPr lang="en-GB" sz="1500" i="0" err="1"/>
              <a:t>cho</a:t>
            </a:r>
            <a:r>
              <a:rPr lang="en-GB" sz="1500" i="0"/>
              <a:t> </a:t>
            </a:r>
            <a:r>
              <a:rPr lang="en-GB" sz="1500" i="0" err="1"/>
              <a:t>cac</a:t>
            </a:r>
            <a:r>
              <a:rPr lang="en-GB" sz="1500" i="0"/>
              <a:t> bien con </a:t>
            </a:r>
            <a:r>
              <a:rPr lang="en-GB" sz="1500" i="0" err="1"/>
              <a:t>tro</a:t>
            </a:r>
            <a:endParaRPr lang="en-GB" sz="1500" i="0"/>
          </a:p>
          <a:p>
            <a:r>
              <a:rPr lang="en-GB" sz="1500" i="0"/>
              <a:t>	</a:t>
            </a:r>
            <a:r>
              <a:rPr lang="en-GB" sz="1500" i="0" err="1"/>
              <a:t>Sys_MyFreeSpace</a:t>
            </a:r>
            <a:endParaRPr lang="en-GB" sz="1500" i="0"/>
          </a:p>
        </p:txBody>
      </p:sp>
      <p:sp>
        <p:nvSpPr>
          <p:cNvPr id="5" name="TextBox 4">
            <a:extLst>
              <a:ext uri="{FF2B5EF4-FFF2-40B4-BE49-F238E27FC236}">
                <a16:creationId xmlns:a16="http://schemas.microsoft.com/office/drawing/2014/main" id="{6F27EF9C-E7C6-72E3-6B2C-B7DE969D0D44}"/>
              </a:ext>
            </a:extLst>
          </p:cNvPr>
          <p:cNvSpPr txBox="1"/>
          <p:nvPr/>
        </p:nvSpPr>
        <p:spPr>
          <a:xfrm>
            <a:off x="938907" y="5531371"/>
            <a:ext cx="7955634" cy="1246495"/>
          </a:xfrm>
          <a:prstGeom prst="rect">
            <a:avLst/>
          </a:prstGeom>
          <a:noFill/>
        </p:spPr>
        <p:txBody>
          <a:bodyPr wrap="square">
            <a:spAutoFit/>
          </a:bodyPr>
          <a:lstStyle/>
          <a:p>
            <a:r>
              <a:rPr lang="en-GB" sz="1500"/>
              <a:t> </a:t>
            </a:r>
            <a:r>
              <a:rPr lang="en-GB" sz="1500" err="1">
                <a:latin typeface="Times New Roman" panose="02020603050405020304" pitchFamily="18" charset="0"/>
                <a:cs typeface="Times New Roman" panose="02020603050405020304" pitchFamily="18" charset="0"/>
              </a:rPr>
              <a:t>SysInitMem</a:t>
            </a:r>
            <a:r>
              <a:rPr lang="en-GB" sz="1500">
                <a:latin typeface="Times New Roman" panose="02020603050405020304" pitchFamily="18" charset="0"/>
                <a:cs typeface="Times New Roman" panose="02020603050405020304" pitchFamily="18" charset="0"/>
              </a:rPr>
              <a:t>:</a:t>
            </a:r>
          </a:p>
          <a:p>
            <a:r>
              <a:rPr lang="en-GB" sz="1500">
                <a:latin typeface="Times New Roman" panose="02020603050405020304" pitchFamily="18" charset="0"/>
                <a:cs typeface="Times New Roman" panose="02020603050405020304" pitchFamily="18" charset="0"/>
              </a:rPr>
              <a:t>	la $t9, </a:t>
            </a:r>
            <a:r>
              <a:rPr lang="en-GB" sz="1500" err="1">
                <a:latin typeface="Times New Roman" panose="02020603050405020304" pitchFamily="18" charset="0"/>
                <a:cs typeface="Times New Roman" panose="02020603050405020304" pitchFamily="18" charset="0"/>
              </a:rPr>
              <a:t>Sys_TheTopOfFree</a:t>
            </a:r>
            <a:r>
              <a:rPr lang="en-GB" sz="1500">
                <a:latin typeface="Times New Roman" panose="02020603050405020304" pitchFamily="18" charset="0"/>
                <a:cs typeface="Times New Roman" panose="02020603050405020304" pitchFamily="18" charset="0"/>
              </a:rPr>
              <a:t>   #Lay con </a:t>
            </a:r>
            <a:r>
              <a:rPr lang="en-GB" sz="1500" err="1">
                <a:latin typeface="Times New Roman" panose="02020603050405020304" pitchFamily="18" charset="0"/>
                <a:cs typeface="Times New Roman" panose="02020603050405020304" pitchFamily="18" charset="0"/>
              </a:rPr>
              <a:t>tro</a:t>
            </a:r>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chua</a:t>
            </a:r>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dau</a:t>
            </a:r>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tien</a:t>
            </a:r>
            <a:r>
              <a:rPr lang="en-GB" sz="1500">
                <a:latin typeface="Times New Roman" panose="02020603050405020304" pitchFamily="18" charset="0"/>
                <a:cs typeface="Times New Roman" panose="02020603050405020304" pitchFamily="18" charset="0"/>
              </a:rPr>
              <a:t> con </a:t>
            </a:r>
            <a:r>
              <a:rPr lang="en-GB" sz="1500" err="1">
                <a:latin typeface="Times New Roman" panose="02020603050405020304" pitchFamily="18" charset="0"/>
                <a:cs typeface="Times New Roman" panose="02020603050405020304" pitchFamily="18" charset="0"/>
              </a:rPr>
              <a:t>trong</a:t>
            </a:r>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khoi</a:t>
            </a:r>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tao</a:t>
            </a:r>
            <a:endParaRPr lang="en-GB" sz="1500">
              <a:latin typeface="Times New Roman" panose="02020603050405020304" pitchFamily="18" charset="0"/>
              <a:cs typeface="Times New Roman" panose="02020603050405020304" pitchFamily="18" charset="0"/>
            </a:endParaRPr>
          </a:p>
          <a:p>
            <a:r>
              <a:rPr lang="en-GB" sz="1500">
                <a:latin typeface="Times New Roman" panose="02020603050405020304" pitchFamily="18" charset="0"/>
                <a:cs typeface="Times New Roman" panose="02020603050405020304" pitchFamily="18" charset="0"/>
              </a:rPr>
              <a:t>	la $t7, </a:t>
            </a:r>
            <a:r>
              <a:rPr lang="en-GB" sz="1500" err="1">
                <a:latin typeface="Times New Roman" panose="02020603050405020304" pitchFamily="18" charset="0"/>
                <a:cs typeface="Times New Roman" panose="02020603050405020304" pitchFamily="18" charset="0"/>
              </a:rPr>
              <a:t>Sys_MyFreeSpace</a:t>
            </a:r>
            <a:r>
              <a:rPr lang="en-GB" sz="1500">
                <a:latin typeface="Times New Roman" panose="02020603050405020304" pitchFamily="18" charset="0"/>
                <a:cs typeface="Times New Roman" panose="02020603050405020304" pitchFamily="18" charset="0"/>
              </a:rPr>
              <a:t>.    #Lay </a:t>
            </a:r>
            <a:r>
              <a:rPr lang="en-GB" sz="1500" err="1">
                <a:latin typeface="Times New Roman" panose="02020603050405020304" pitchFamily="18" charset="0"/>
                <a:cs typeface="Times New Roman" panose="02020603050405020304" pitchFamily="18" charset="0"/>
              </a:rPr>
              <a:t>dia</a:t>
            </a:r>
            <a:r>
              <a:rPr lang="en-GB" sz="1500">
                <a:latin typeface="Times New Roman" panose="02020603050405020304" pitchFamily="18" charset="0"/>
                <a:cs typeface="Times New Roman" panose="02020603050405020304" pitchFamily="18" charset="0"/>
              </a:rPr>
              <a:t> chi </a:t>
            </a:r>
            <a:r>
              <a:rPr lang="en-GB" sz="1500" err="1">
                <a:latin typeface="Times New Roman" panose="02020603050405020304" pitchFamily="18" charset="0"/>
                <a:cs typeface="Times New Roman" panose="02020603050405020304" pitchFamily="18" charset="0"/>
              </a:rPr>
              <a:t>dau</a:t>
            </a:r>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tien</a:t>
            </a:r>
            <a:r>
              <a:rPr lang="en-GB" sz="1500">
                <a:latin typeface="Times New Roman" panose="02020603050405020304" pitchFamily="18" charset="0"/>
                <a:cs typeface="Times New Roman" panose="02020603050405020304" pitchFamily="18" charset="0"/>
              </a:rPr>
              <a:t> con </a:t>
            </a:r>
            <a:r>
              <a:rPr lang="en-GB" sz="1500" err="1">
                <a:latin typeface="Times New Roman" panose="02020603050405020304" pitchFamily="18" charset="0"/>
                <a:cs typeface="Times New Roman" panose="02020603050405020304" pitchFamily="18" charset="0"/>
              </a:rPr>
              <a:t>trong</a:t>
            </a:r>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khoi</a:t>
            </a:r>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tao</a:t>
            </a:r>
            <a:endParaRPr lang="en-GB" sz="1500">
              <a:latin typeface="Times New Roman" panose="02020603050405020304" pitchFamily="18" charset="0"/>
              <a:cs typeface="Times New Roman" panose="02020603050405020304" pitchFamily="18" charset="0"/>
            </a:endParaRPr>
          </a:p>
          <a:p>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sw</a:t>
            </a:r>
            <a:r>
              <a:rPr lang="en-GB" sz="1500">
                <a:latin typeface="Times New Roman" panose="02020603050405020304" pitchFamily="18" charset="0"/>
                <a:cs typeface="Times New Roman" panose="02020603050405020304" pitchFamily="18" charset="0"/>
              </a:rPr>
              <a:t> $t7, 0($t9) #</a:t>
            </a:r>
            <a:r>
              <a:rPr lang="en-GB" sz="1500" err="1">
                <a:latin typeface="Times New Roman" panose="02020603050405020304" pitchFamily="18" charset="0"/>
                <a:cs typeface="Times New Roman" panose="02020603050405020304" pitchFamily="18" charset="0"/>
              </a:rPr>
              <a:t>Luu</a:t>
            </a:r>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lai</a:t>
            </a:r>
            <a:endParaRPr lang="en-GB" sz="1500">
              <a:latin typeface="Times New Roman" panose="02020603050405020304" pitchFamily="18" charset="0"/>
              <a:cs typeface="Times New Roman" panose="02020603050405020304" pitchFamily="18" charset="0"/>
            </a:endParaRPr>
          </a:p>
          <a:p>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jr</a:t>
            </a:r>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ra</a:t>
            </a:r>
            <a:endParaRPr lang="en-GB" sz="150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46D07C7-D2EF-9A48-C4BD-E1033B3A4AB4}"/>
              </a:ext>
            </a:extLst>
          </p:cNvPr>
          <p:cNvSpPr txBox="1"/>
          <p:nvPr/>
        </p:nvSpPr>
        <p:spPr>
          <a:xfrm>
            <a:off x="595938" y="992724"/>
            <a:ext cx="6603352" cy="461665"/>
          </a:xfrm>
          <a:prstGeom prst="rect">
            <a:avLst/>
          </a:prstGeom>
          <a:noFill/>
        </p:spPr>
        <p:txBody>
          <a:bodyPr wrap="square">
            <a:spAutoFit/>
          </a:bodyPr>
          <a:lstStyle/>
          <a:p>
            <a:r>
              <a:rPr lang="en-US" sz="2400" b="1" err="1">
                <a:solidFill>
                  <a:srgbClr val="0D0D0D"/>
                </a:solidFill>
                <a:highlight>
                  <a:srgbClr val="FFFFFF"/>
                </a:highlight>
                <a:latin typeface="Times New Roman" panose="02020603050405020304" pitchFamily="18" charset="0"/>
                <a:cs typeface="Times New Roman" panose="02020603050405020304" pitchFamily="18" charset="0"/>
              </a:rPr>
              <a:t>K</a:t>
            </a:r>
            <a:r>
              <a:rPr lang="en-US" sz="2400" b="1" i="0" err="1">
                <a:solidFill>
                  <a:srgbClr val="0D0D0D"/>
                </a:solidFill>
                <a:effectLst/>
                <a:highlight>
                  <a:srgbClr val="FFFFFF"/>
                </a:highlight>
                <a:latin typeface="Times New Roman" panose="02020603050405020304" pitchFamily="18" charset="0"/>
                <a:cs typeface="Times New Roman" panose="02020603050405020304" pitchFamily="18" charset="0"/>
              </a:rPr>
              <a:t>hai</a:t>
            </a:r>
            <a:r>
              <a:rPr lang="en-US" sz="2400" b="1" i="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400" b="1" i="0" err="1">
                <a:solidFill>
                  <a:srgbClr val="0D0D0D"/>
                </a:solidFill>
                <a:effectLst/>
                <a:highlight>
                  <a:srgbClr val="FFFFFF"/>
                </a:highlight>
                <a:latin typeface="Times New Roman" panose="02020603050405020304" pitchFamily="18" charset="0"/>
                <a:cs typeface="Times New Roman" panose="02020603050405020304" pitchFamily="18" charset="0"/>
              </a:rPr>
              <a:t>báo</a:t>
            </a:r>
            <a:r>
              <a:rPr lang="en-US" sz="2400" b="1" i="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400" b="1" i="0" err="1">
                <a:solidFill>
                  <a:srgbClr val="0D0D0D"/>
                </a:solidFill>
                <a:effectLst/>
                <a:highlight>
                  <a:srgbClr val="FFFFFF"/>
                </a:highlight>
                <a:latin typeface="Times New Roman" panose="02020603050405020304" pitchFamily="18" charset="0"/>
                <a:cs typeface="Times New Roman" panose="02020603050405020304" pitchFamily="18" charset="0"/>
              </a:rPr>
              <a:t>các</a:t>
            </a:r>
            <a:r>
              <a:rPr lang="en-US" sz="2400" b="1" i="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400" b="1" i="0" err="1">
                <a:solidFill>
                  <a:srgbClr val="0D0D0D"/>
                </a:solidFill>
                <a:effectLst/>
                <a:highlight>
                  <a:srgbClr val="FFFFFF"/>
                </a:highlight>
                <a:latin typeface="Times New Roman" panose="02020603050405020304" pitchFamily="18" charset="0"/>
                <a:cs typeface="Times New Roman" panose="02020603050405020304" pitchFamily="18" charset="0"/>
              </a:rPr>
              <a:t>biến</a:t>
            </a:r>
            <a:r>
              <a:rPr lang="en-US" sz="2400" b="1" i="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400" b="1" i="0" err="1">
                <a:solidFill>
                  <a:srgbClr val="0D0D0D"/>
                </a:solidFill>
                <a:effectLst/>
                <a:highlight>
                  <a:srgbClr val="FFFFFF"/>
                </a:highlight>
                <a:latin typeface="Times New Roman" panose="02020603050405020304" pitchFamily="18" charset="0"/>
                <a:cs typeface="Times New Roman" panose="02020603050405020304" pitchFamily="18" charset="0"/>
              </a:rPr>
              <a:t>liên</a:t>
            </a:r>
            <a:r>
              <a:rPr lang="en-US" sz="2400" b="1" i="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400" b="1" i="0" err="1">
                <a:solidFill>
                  <a:srgbClr val="0D0D0D"/>
                </a:solidFill>
                <a:effectLst/>
                <a:highlight>
                  <a:srgbClr val="FFFFFF"/>
                </a:highlight>
                <a:latin typeface="Times New Roman" panose="02020603050405020304" pitchFamily="18" charset="0"/>
                <a:cs typeface="Times New Roman" panose="02020603050405020304" pitchFamily="18" charset="0"/>
              </a:rPr>
              <a:t>quan</a:t>
            </a:r>
            <a:r>
              <a:rPr lang="en-US" sz="2400" b="1" i="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400" b="1" i="0" err="1">
                <a:solidFill>
                  <a:srgbClr val="0D0D0D"/>
                </a:solidFill>
                <a:effectLst/>
                <a:highlight>
                  <a:srgbClr val="FFFFFF"/>
                </a:highlight>
                <a:latin typeface="Times New Roman" panose="02020603050405020304" pitchFamily="18" charset="0"/>
                <a:cs typeface="Times New Roman" panose="02020603050405020304" pitchFamily="18" charset="0"/>
              </a:rPr>
              <a:t>đến</a:t>
            </a:r>
            <a:r>
              <a:rPr lang="en-US" sz="2400" b="1" i="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400" b="1" i="0" err="1">
                <a:solidFill>
                  <a:srgbClr val="0D0D0D"/>
                </a:solidFill>
                <a:effectLst/>
                <a:highlight>
                  <a:srgbClr val="FFFFFF"/>
                </a:highlight>
                <a:latin typeface="Times New Roman" panose="02020603050405020304" pitchFamily="18" charset="0"/>
                <a:cs typeface="Times New Roman" panose="02020603050405020304" pitchFamily="18" charset="0"/>
              </a:rPr>
              <a:t>bộ</a:t>
            </a:r>
            <a:r>
              <a:rPr lang="en-US" sz="2400" b="1" i="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400" b="1" i="0" err="1">
                <a:solidFill>
                  <a:srgbClr val="0D0D0D"/>
                </a:solidFill>
                <a:effectLst/>
                <a:highlight>
                  <a:srgbClr val="FFFFFF"/>
                </a:highlight>
                <a:latin typeface="Times New Roman" panose="02020603050405020304" pitchFamily="18" charset="0"/>
                <a:cs typeface="Times New Roman" panose="02020603050405020304" pitchFamily="18" charset="0"/>
              </a:rPr>
              <a:t>nhớ</a:t>
            </a:r>
            <a:r>
              <a:rPr lang="en-US" sz="2400" b="1" i="0">
                <a:solidFill>
                  <a:srgbClr val="0D0D0D"/>
                </a:solidFill>
                <a:effectLst/>
                <a:highlight>
                  <a:srgbClr val="FFFFFF"/>
                </a:highlight>
                <a:latin typeface="Times New Roman" panose="02020603050405020304" pitchFamily="18" charset="0"/>
                <a:cs typeface="Times New Roman" panose="02020603050405020304" pitchFamily="18" charset="0"/>
              </a:rPr>
              <a:t> kernel</a:t>
            </a:r>
            <a:endParaRPr lang="en-GB" sz="2400" b="1">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28C6BA2-6EF7-E336-2224-472CC631392E}"/>
              </a:ext>
            </a:extLst>
          </p:cNvPr>
          <p:cNvSpPr txBox="1"/>
          <p:nvPr/>
        </p:nvSpPr>
        <p:spPr>
          <a:xfrm>
            <a:off x="719965" y="4974097"/>
            <a:ext cx="6930085" cy="461665"/>
          </a:xfrm>
          <a:prstGeom prst="rect">
            <a:avLst/>
          </a:prstGeom>
          <a:noFill/>
        </p:spPr>
        <p:txBody>
          <a:bodyPr wrap="square">
            <a:spAutoFit/>
          </a:bodyPr>
          <a:lstStyle/>
          <a:p>
            <a:r>
              <a:rPr lang="en-GB" sz="2400" b="1" err="1">
                <a:latin typeface="Times New Roman" panose="02020603050405020304" pitchFamily="18" charset="0"/>
                <a:cs typeface="Times New Roman" panose="02020603050405020304" pitchFamily="18" charset="0"/>
              </a:rPr>
              <a:t>Hàm</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khởi</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tạo</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bộ</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nhớ</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để</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cấp</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phát</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động</a:t>
            </a:r>
            <a:endParaRPr lang="en-GB" sz="2400" b="1">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9422E1E-3E08-A514-E326-9CB2128E7B30}"/>
              </a:ext>
            </a:extLst>
          </p:cNvPr>
          <p:cNvSpPr txBox="1"/>
          <p:nvPr/>
        </p:nvSpPr>
        <p:spPr>
          <a:xfrm>
            <a:off x="815572" y="3675711"/>
            <a:ext cx="6738870" cy="1169551"/>
          </a:xfrm>
          <a:prstGeom prst="rect">
            <a:avLst/>
          </a:prstGeom>
          <a:noFill/>
        </p:spPr>
        <p:txBody>
          <a:bodyPr wrap="square">
            <a:spAutoFit/>
          </a:bodyPr>
          <a:lstStyle/>
          <a:p>
            <a:r>
              <a:rPr lang="en-GB" sz="1400">
                <a:latin typeface="Times New Roman" panose="02020603050405020304" pitchFamily="18" charset="0"/>
                <a:cs typeface="Times New Roman" panose="02020603050405020304" pitchFamily="18" charset="0"/>
              </a:rPr>
              <a:t>.text	</a:t>
            </a:r>
          </a:p>
          <a:p>
            <a:r>
              <a:rPr lang="en-GB" sz="1400">
                <a:latin typeface="Times New Roman" panose="02020603050405020304" pitchFamily="18" charset="0"/>
                <a:cs typeface="Times New Roman" panose="02020603050405020304" pitchFamily="18" charset="0"/>
              </a:rPr>
              <a:t>                  #Khoi </a:t>
            </a:r>
            <a:r>
              <a:rPr lang="en-GB" sz="1400" err="1">
                <a:latin typeface="Times New Roman" panose="02020603050405020304" pitchFamily="18" charset="0"/>
                <a:cs typeface="Times New Roman" panose="02020603050405020304" pitchFamily="18" charset="0"/>
              </a:rPr>
              <a:t>tao</a:t>
            </a:r>
            <a:r>
              <a:rPr lang="en-GB" sz="1400">
                <a:latin typeface="Times New Roman" panose="02020603050405020304" pitchFamily="18" charset="0"/>
                <a:cs typeface="Times New Roman" panose="02020603050405020304" pitchFamily="18" charset="0"/>
              </a:rPr>
              <a:t> bien </a:t>
            </a:r>
            <a:r>
              <a:rPr lang="en-GB" sz="1400" err="1">
                <a:latin typeface="Times New Roman" panose="02020603050405020304" pitchFamily="18" charset="0"/>
                <a:cs typeface="Times New Roman" panose="02020603050405020304" pitchFamily="18" charset="0"/>
              </a:rPr>
              <a:t>dem</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bo</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nho</a:t>
            </a:r>
            <a:r>
              <a:rPr lang="en-GB" sz="1400">
                <a:latin typeface="Times New Roman" panose="02020603050405020304" pitchFamily="18" charset="0"/>
                <a:cs typeface="Times New Roman" panose="02020603050405020304" pitchFamily="18" charset="0"/>
              </a:rPr>
              <a:t> dung </a:t>
            </a:r>
            <a:r>
              <a:rPr lang="en-GB" sz="1400" err="1">
                <a:latin typeface="Times New Roman" panose="02020603050405020304" pitchFamily="18" charset="0"/>
                <a:cs typeface="Times New Roman" panose="02020603050405020304" pitchFamily="18" charset="0"/>
              </a:rPr>
              <a:t>thuc</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li $t0, 0</a:t>
            </a:r>
          </a:p>
          <a:p>
            <a:r>
              <a:rPr lang="en-GB" sz="1400">
                <a:latin typeface="Times New Roman" panose="02020603050405020304" pitchFamily="18" charset="0"/>
                <a:cs typeface="Times New Roman" panose="02020603050405020304" pitchFamily="18" charset="0"/>
              </a:rPr>
              <a:t>	#Khoi </a:t>
            </a:r>
            <a:r>
              <a:rPr lang="en-GB" sz="1400" err="1">
                <a:latin typeface="Times New Roman" panose="02020603050405020304" pitchFamily="18" charset="0"/>
                <a:cs typeface="Times New Roman" panose="02020603050405020304" pitchFamily="18" charset="0"/>
              </a:rPr>
              <a:t>tao</a:t>
            </a:r>
            <a:r>
              <a:rPr lang="en-GB" sz="1400">
                <a:latin typeface="Times New Roman" panose="02020603050405020304" pitchFamily="18" charset="0"/>
                <a:cs typeface="Times New Roman" panose="02020603050405020304" pitchFamily="18" charset="0"/>
              </a:rPr>
              <a:t> bien </a:t>
            </a:r>
            <a:r>
              <a:rPr lang="en-GB" sz="1400" err="1">
                <a:latin typeface="Times New Roman" panose="02020603050405020304" pitchFamily="18" charset="0"/>
                <a:cs typeface="Times New Roman" panose="02020603050405020304" pitchFamily="18" charset="0"/>
              </a:rPr>
              <a:t>dem</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bo</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nho</a:t>
            </a:r>
            <a:r>
              <a:rPr lang="en-GB" sz="1400">
                <a:latin typeface="Times New Roman" panose="02020603050405020304" pitchFamily="18" charset="0"/>
                <a:cs typeface="Times New Roman" panose="02020603050405020304" pitchFamily="18" charset="0"/>
              </a:rPr>
              <a:t> dung </a:t>
            </a:r>
            <a:r>
              <a:rPr lang="en-GB" sz="1400" err="1">
                <a:latin typeface="Times New Roman" panose="02020603050405020304" pitchFamily="18" charset="0"/>
                <a:cs typeface="Times New Roman" panose="02020603050405020304" pitchFamily="18" charset="0"/>
              </a:rPr>
              <a:t>sau</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chuan</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hoa</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li $t3, 0</a:t>
            </a:r>
          </a:p>
        </p:txBody>
      </p:sp>
      <p:sp>
        <p:nvSpPr>
          <p:cNvPr id="15" name="TextBox 14">
            <a:extLst>
              <a:ext uri="{FF2B5EF4-FFF2-40B4-BE49-F238E27FC236}">
                <a16:creationId xmlns:a16="http://schemas.microsoft.com/office/drawing/2014/main" id="{38C97DDE-A17A-B5B7-6749-A2E6D9DD90C0}"/>
              </a:ext>
            </a:extLst>
          </p:cNvPr>
          <p:cNvSpPr txBox="1"/>
          <p:nvPr/>
        </p:nvSpPr>
        <p:spPr>
          <a:xfrm>
            <a:off x="595938" y="2977595"/>
            <a:ext cx="5351172" cy="461665"/>
          </a:xfrm>
          <a:prstGeom prst="rect">
            <a:avLst/>
          </a:prstGeom>
          <a:noFill/>
        </p:spPr>
        <p:txBody>
          <a:bodyPr wrap="square">
            <a:spAutoFit/>
          </a:bodyPr>
          <a:lstStyle/>
          <a:p>
            <a:r>
              <a:rPr lang="en-GB" sz="2400" b="1" err="1">
                <a:latin typeface="Times New Roman" panose="02020603050405020304" pitchFamily="18" charset="0"/>
                <a:cs typeface="Times New Roman" panose="02020603050405020304" pitchFamily="18" charset="0"/>
              </a:rPr>
              <a:t>Tạo</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biến</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đếm</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bộ</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nhớ</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đã</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cấp</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phát</a:t>
            </a:r>
            <a:endParaRPr lang="en-GB"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536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08C7C-8855-A78E-5A61-A8DA95C26E72}"/>
              </a:ext>
            </a:extLst>
          </p:cNvPr>
          <p:cNvSpPr>
            <a:spLocks noGrp="1"/>
          </p:cNvSpPr>
          <p:nvPr>
            <p:ph type="title"/>
          </p:nvPr>
        </p:nvSpPr>
        <p:spPr>
          <a:xfrm>
            <a:off x="334851" y="-18783"/>
            <a:ext cx="10032642" cy="538609"/>
          </a:xfrm>
        </p:spPr>
        <p:txBody>
          <a:bodyPr/>
          <a:lstStyle/>
          <a:p>
            <a:pPr algn="ctr"/>
            <a:r>
              <a:rPr lang="en-GB"/>
              <a:t> </a:t>
            </a:r>
            <a:r>
              <a:rPr lang="en-GB" err="1"/>
              <a:t>Tạo</a:t>
            </a:r>
            <a:r>
              <a:rPr lang="en-GB"/>
              <a:t> </a:t>
            </a:r>
            <a:r>
              <a:rPr lang="en-GB" err="1"/>
              <a:t>các</a:t>
            </a:r>
            <a:r>
              <a:rPr lang="en-GB"/>
              <a:t> </a:t>
            </a:r>
            <a:r>
              <a:rPr lang="en-GB" err="1"/>
              <a:t>hàm</a:t>
            </a:r>
            <a:r>
              <a:rPr lang="en-GB"/>
              <a:t> </a:t>
            </a:r>
            <a:r>
              <a:rPr lang="en-GB" err="1"/>
              <a:t>theo</a:t>
            </a:r>
            <a:r>
              <a:rPr lang="en-GB"/>
              <a:t> </a:t>
            </a:r>
            <a:r>
              <a:rPr lang="en-GB" err="1"/>
              <a:t>yêu</a:t>
            </a:r>
            <a:r>
              <a:rPr lang="en-GB"/>
              <a:t> </a:t>
            </a:r>
            <a:r>
              <a:rPr lang="en-GB" err="1"/>
              <a:t>cầu</a:t>
            </a:r>
            <a:endParaRPr lang="en-GB"/>
          </a:p>
        </p:txBody>
      </p:sp>
      <p:sp>
        <p:nvSpPr>
          <p:cNvPr id="3" name="Text Placeholder 2">
            <a:extLst>
              <a:ext uri="{FF2B5EF4-FFF2-40B4-BE49-F238E27FC236}">
                <a16:creationId xmlns:a16="http://schemas.microsoft.com/office/drawing/2014/main" id="{D1324665-6365-8A98-1E48-7E9D37169863}"/>
              </a:ext>
            </a:extLst>
          </p:cNvPr>
          <p:cNvSpPr>
            <a:spLocks noGrp="1"/>
          </p:cNvSpPr>
          <p:nvPr>
            <p:ph type="body" idx="1"/>
          </p:nvPr>
        </p:nvSpPr>
        <p:spPr>
          <a:xfrm>
            <a:off x="457626" y="1654591"/>
            <a:ext cx="4729766" cy="5539978"/>
          </a:xfrm>
        </p:spPr>
        <p:txBody>
          <a:bodyPr/>
          <a:lstStyle/>
          <a:p>
            <a:r>
              <a:rPr lang="en-GB" sz="1500"/>
              <a:t>malloc:</a:t>
            </a:r>
          </a:p>
          <a:p>
            <a:r>
              <a:rPr lang="en-GB" sz="1500"/>
              <a:t>	la $t9, </a:t>
            </a:r>
            <a:r>
              <a:rPr lang="en-GB" sz="1500" err="1"/>
              <a:t>Sys_TheTopOfFree</a:t>
            </a:r>
            <a:endParaRPr lang="en-GB" sz="1500"/>
          </a:p>
          <a:p>
            <a:r>
              <a:rPr lang="en-GB" sz="1500"/>
              <a:t>	</a:t>
            </a:r>
            <a:r>
              <a:rPr lang="en-GB" sz="1500" err="1"/>
              <a:t>lw</a:t>
            </a:r>
            <a:r>
              <a:rPr lang="en-GB" sz="1500"/>
              <a:t> $t8, 0($t9) #Lay </a:t>
            </a:r>
            <a:r>
              <a:rPr lang="en-GB" sz="1500" err="1"/>
              <a:t>dia</a:t>
            </a:r>
            <a:r>
              <a:rPr lang="en-GB" sz="1500"/>
              <a:t> chi </a:t>
            </a:r>
            <a:r>
              <a:rPr lang="en-GB" sz="1500" err="1"/>
              <a:t>dau</a:t>
            </a:r>
            <a:r>
              <a:rPr lang="en-GB" sz="1500"/>
              <a:t> </a:t>
            </a:r>
            <a:r>
              <a:rPr lang="en-GB" sz="1500" err="1"/>
              <a:t>tien</a:t>
            </a:r>
            <a:r>
              <a:rPr lang="en-GB" sz="1500"/>
              <a:t> con </a:t>
            </a:r>
            <a:r>
              <a:rPr lang="en-GB" sz="1500" err="1"/>
              <a:t>trong</a:t>
            </a:r>
            <a:endParaRPr lang="en-GB" sz="1500"/>
          </a:p>
          <a:p>
            <a:r>
              <a:rPr lang="en-GB" sz="1500"/>
              <a:t>	sub $t3,$t3,$t8</a:t>
            </a:r>
          </a:p>
          <a:p>
            <a:r>
              <a:rPr lang="en-GB" sz="1500"/>
              <a:t>	add $s2, $zero, $a0 # </a:t>
            </a:r>
            <a:r>
              <a:rPr lang="en-GB" sz="1500" err="1"/>
              <a:t>luu</a:t>
            </a:r>
            <a:r>
              <a:rPr lang="en-GB" sz="1500"/>
              <a:t> </a:t>
            </a:r>
            <a:r>
              <a:rPr lang="en-GB" sz="1500" err="1"/>
              <a:t>gia</a:t>
            </a:r>
            <a:r>
              <a:rPr lang="en-GB" sz="1500"/>
              <a:t> tri </a:t>
            </a:r>
            <a:r>
              <a:rPr lang="en-GB" sz="1500" err="1"/>
              <a:t>dia</a:t>
            </a:r>
            <a:r>
              <a:rPr lang="en-GB" sz="1500"/>
              <a:t> chi con </a:t>
            </a:r>
            <a:r>
              <a:rPr lang="en-GB" sz="1500" err="1"/>
              <a:t>tro</a:t>
            </a:r>
            <a:r>
              <a:rPr lang="en-GB" sz="1500"/>
              <a:t> </a:t>
            </a:r>
            <a:r>
              <a:rPr lang="en-GB" sz="1500" err="1"/>
              <a:t>vao</a:t>
            </a:r>
            <a:r>
              <a:rPr lang="en-GB" sz="1500"/>
              <a:t> bien tam </a:t>
            </a:r>
            <a:r>
              <a:rPr lang="en-GB" sz="1500" err="1"/>
              <a:t>thoi</a:t>
            </a:r>
            <a:r>
              <a:rPr lang="en-GB" sz="1500"/>
              <a:t> $s2	</a:t>
            </a:r>
          </a:p>
          <a:p>
            <a:r>
              <a:rPr lang="en-GB" sz="1500"/>
              <a:t>	li $v0, 34</a:t>
            </a:r>
          </a:p>
          <a:p>
            <a:r>
              <a:rPr lang="en-GB" sz="1500"/>
              <a:t>	add $a0, $t8, $zero</a:t>
            </a:r>
          </a:p>
          <a:p>
            <a:r>
              <a:rPr lang="en-GB" sz="1500"/>
              <a:t>	</a:t>
            </a:r>
            <a:r>
              <a:rPr lang="en-GB" sz="1500" err="1"/>
              <a:t>syscall</a:t>
            </a:r>
            <a:endParaRPr lang="en-GB" sz="1500"/>
          </a:p>
          <a:p>
            <a:r>
              <a:rPr lang="en-GB" sz="1500"/>
              <a:t>	</a:t>
            </a:r>
          </a:p>
          <a:p>
            <a:r>
              <a:rPr lang="en-GB" sz="1500"/>
              <a:t>	li $v0, 4</a:t>
            </a:r>
          </a:p>
          <a:p>
            <a:r>
              <a:rPr lang="en-GB" sz="1500"/>
              <a:t>	la $a0, Space</a:t>
            </a:r>
          </a:p>
          <a:p>
            <a:r>
              <a:rPr lang="en-GB" sz="1500"/>
              <a:t>	</a:t>
            </a:r>
            <a:r>
              <a:rPr lang="en-GB" sz="1500" err="1"/>
              <a:t>syscall</a:t>
            </a:r>
            <a:endParaRPr lang="en-GB" sz="1500"/>
          </a:p>
          <a:p>
            <a:r>
              <a:rPr lang="en-GB" sz="1500"/>
              <a:t>	checkDivide4:</a:t>
            </a:r>
          </a:p>
          <a:p>
            <a:r>
              <a:rPr lang="en-GB" sz="1500"/>
              <a:t>		li $t4, 4</a:t>
            </a:r>
          </a:p>
          <a:p>
            <a:r>
              <a:rPr lang="en-GB" sz="1500"/>
              <a:t>		div $t8, $t4</a:t>
            </a:r>
          </a:p>
          <a:p>
            <a:r>
              <a:rPr lang="en-GB" sz="1500"/>
              <a:t>		</a:t>
            </a:r>
            <a:r>
              <a:rPr lang="en-GB" sz="1500" err="1"/>
              <a:t>mfhi</a:t>
            </a:r>
            <a:r>
              <a:rPr lang="en-GB" sz="1500"/>
              <a:t> $t5</a:t>
            </a:r>
          </a:p>
          <a:p>
            <a:r>
              <a:rPr lang="en-GB" sz="1500"/>
              <a:t>		</a:t>
            </a:r>
            <a:r>
              <a:rPr lang="en-GB" sz="1500" err="1"/>
              <a:t>beq</a:t>
            </a:r>
            <a:r>
              <a:rPr lang="en-GB" sz="1500"/>
              <a:t> $t5, $zero, done</a:t>
            </a:r>
          </a:p>
          <a:p>
            <a:r>
              <a:rPr lang="en-GB" sz="1500"/>
              <a:t>		</a:t>
            </a:r>
            <a:r>
              <a:rPr lang="en-GB" sz="1500" err="1"/>
              <a:t>addi</a:t>
            </a:r>
            <a:r>
              <a:rPr lang="en-GB" sz="1500"/>
              <a:t> $t8, $t8,1</a:t>
            </a:r>
          </a:p>
          <a:p>
            <a:r>
              <a:rPr lang="en-GB" sz="1500"/>
              <a:t>		j checkDivide4 </a:t>
            </a:r>
          </a:p>
          <a:p>
            <a:r>
              <a:rPr lang="en-GB" sz="1500"/>
              <a:t>	done:</a:t>
            </a:r>
          </a:p>
          <a:p>
            <a:r>
              <a:rPr lang="en-GB" sz="1500"/>
              <a:t>	add $t3, $t8, $t3</a:t>
            </a:r>
          </a:p>
          <a:p>
            <a:r>
              <a:rPr lang="en-GB" sz="1500"/>
              <a:t>	</a:t>
            </a:r>
          </a:p>
          <a:p>
            <a:r>
              <a:rPr lang="en-GB" sz="1500"/>
              <a:t>	</a:t>
            </a:r>
          </a:p>
        </p:txBody>
      </p:sp>
      <p:sp>
        <p:nvSpPr>
          <p:cNvPr id="5" name="TextBox 4">
            <a:extLst>
              <a:ext uri="{FF2B5EF4-FFF2-40B4-BE49-F238E27FC236}">
                <a16:creationId xmlns:a16="http://schemas.microsoft.com/office/drawing/2014/main" id="{969DAD93-8332-D864-8F95-7EAE19E2659E}"/>
              </a:ext>
            </a:extLst>
          </p:cNvPr>
          <p:cNvSpPr txBox="1"/>
          <p:nvPr/>
        </p:nvSpPr>
        <p:spPr>
          <a:xfrm>
            <a:off x="4668259" y="1654591"/>
            <a:ext cx="7742997" cy="4247317"/>
          </a:xfrm>
          <a:prstGeom prst="rect">
            <a:avLst/>
          </a:prstGeom>
          <a:noFill/>
        </p:spPr>
        <p:txBody>
          <a:bodyPr wrap="square">
            <a:spAutoFit/>
          </a:bodyPr>
          <a:lstStyle/>
          <a:p>
            <a:r>
              <a:rPr lang="en-GB" sz="1500">
                <a:latin typeface="Times New Roman" panose="02020603050405020304" pitchFamily="18" charset="0"/>
                <a:cs typeface="Times New Roman" panose="02020603050405020304" pitchFamily="18" charset="0"/>
              </a:rPr>
              <a:t>                    li $v0, 34</a:t>
            </a:r>
          </a:p>
          <a:p>
            <a:r>
              <a:rPr lang="en-GB" sz="1500">
                <a:latin typeface="Times New Roman" panose="02020603050405020304" pitchFamily="18" charset="0"/>
                <a:cs typeface="Times New Roman" panose="02020603050405020304" pitchFamily="18" charset="0"/>
              </a:rPr>
              <a:t>	add $a0, $t8, $zero</a:t>
            </a:r>
          </a:p>
          <a:p>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syscall</a:t>
            </a:r>
            <a:endParaRPr lang="en-GB" sz="1500">
              <a:latin typeface="Times New Roman" panose="02020603050405020304" pitchFamily="18" charset="0"/>
              <a:cs typeface="Times New Roman" panose="02020603050405020304" pitchFamily="18" charset="0"/>
            </a:endParaRPr>
          </a:p>
          <a:p>
            <a:r>
              <a:rPr lang="en-GB" sz="1500">
                <a:latin typeface="Times New Roman" panose="02020603050405020304" pitchFamily="18" charset="0"/>
                <a:cs typeface="Times New Roman" panose="02020603050405020304" pitchFamily="18" charset="0"/>
              </a:rPr>
              <a:t>	</a:t>
            </a:r>
          </a:p>
          <a:p>
            <a:r>
              <a:rPr lang="en-GB" sz="1500">
                <a:latin typeface="Times New Roman" panose="02020603050405020304" pitchFamily="18" charset="0"/>
                <a:cs typeface="Times New Roman" panose="02020603050405020304" pitchFamily="18" charset="0"/>
              </a:rPr>
              <a:t>	li $v0, 4</a:t>
            </a:r>
          </a:p>
          <a:p>
            <a:r>
              <a:rPr lang="en-GB" sz="1500">
                <a:latin typeface="Times New Roman" panose="02020603050405020304" pitchFamily="18" charset="0"/>
                <a:cs typeface="Times New Roman" panose="02020603050405020304" pitchFamily="18" charset="0"/>
              </a:rPr>
              <a:t>	la $a0, newline</a:t>
            </a:r>
          </a:p>
          <a:p>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syscall</a:t>
            </a:r>
            <a:endParaRPr lang="en-GB" sz="1500">
              <a:latin typeface="Times New Roman" panose="02020603050405020304" pitchFamily="18" charset="0"/>
              <a:cs typeface="Times New Roman" panose="02020603050405020304" pitchFamily="18" charset="0"/>
            </a:endParaRPr>
          </a:p>
          <a:p>
            <a:r>
              <a:rPr lang="en-GB" sz="1500">
                <a:latin typeface="Times New Roman" panose="02020603050405020304" pitchFamily="18" charset="0"/>
                <a:cs typeface="Times New Roman" panose="02020603050405020304" pitchFamily="18" charset="0"/>
              </a:rPr>
              <a:t>	</a:t>
            </a:r>
          </a:p>
          <a:p>
            <a:r>
              <a:rPr lang="en-GB" sz="1500">
                <a:latin typeface="Times New Roman" panose="02020603050405020304" pitchFamily="18" charset="0"/>
                <a:cs typeface="Times New Roman" panose="02020603050405020304" pitchFamily="18" charset="0"/>
              </a:rPr>
              <a:t>	add $a0, $zero, $s2 #</a:t>
            </a:r>
            <a:r>
              <a:rPr lang="en-GB" sz="1500" err="1">
                <a:latin typeface="Times New Roman" panose="02020603050405020304" pitchFamily="18" charset="0"/>
                <a:cs typeface="Times New Roman" panose="02020603050405020304" pitchFamily="18" charset="0"/>
              </a:rPr>
              <a:t>gan</a:t>
            </a:r>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lai</a:t>
            </a:r>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gia</a:t>
            </a:r>
            <a:r>
              <a:rPr lang="en-GB" sz="1500">
                <a:latin typeface="Times New Roman" panose="02020603050405020304" pitchFamily="18" charset="0"/>
                <a:cs typeface="Times New Roman" panose="02020603050405020304" pitchFamily="18" charset="0"/>
              </a:rPr>
              <a:t> tri bien tam </a:t>
            </a:r>
            <a:r>
              <a:rPr lang="en-GB" sz="1500" err="1">
                <a:latin typeface="Times New Roman" panose="02020603050405020304" pitchFamily="18" charset="0"/>
                <a:cs typeface="Times New Roman" panose="02020603050405020304" pitchFamily="18" charset="0"/>
              </a:rPr>
              <a:t>thoi</a:t>
            </a:r>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vao</a:t>
            </a:r>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lai</a:t>
            </a:r>
            <a:r>
              <a:rPr lang="en-GB" sz="1500">
                <a:latin typeface="Times New Roman" panose="02020603050405020304" pitchFamily="18" charset="0"/>
                <a:cs typeface="Times New Roman" panose="02020603050405020304" pitchFamily="18" charset="0"/>
              </a:rPr>
              <a:t> $a0</a:t>
            </a:r>
          </a:p>
          <a:p>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sw</a:t>
            </a:r>
            <a:r>
              <a:rPr lang="en-GB" sz="1500">
                <a:latin typeface="Times New Roman" panose="02020603050405020304" pitchFamily="18" charset="0"/>
                <a:cs typeface="Times New Roman" panose="02020603050405020304" pitchFamily="18" charset="0"/>
              </a:rPr>
              <a:t> $t8, 0($a0) #Cat </a:t>
            </a:r>
            <a:r>
              <a:rPr lang="en-GB" sz="1500" err="1">
                <a:latin typeface="Times New Roman" panose="02020603050405020304" pitchFamily="18" charset="0"/>
                <a:cs typeface="Times New Roman" panose="02020603050405020304" pitchFamily="18" charset="0"/>
              </a:rPr>
              <a:t>dia</a:t>
            </a:r>
            <a:r>
              <a:rPr lang="en-GB" sz="1500">
                <a:latin typeface="Times New Roman" panose="02020603050405020304" pitchFamily="18" charset="0"/>
                <a:cs typeface="Times New Roman" panose="02020603050405020304" pitchFamily="18" charset="0"/>
              </a:rPr>
              <a:t> chi do </a:t>
            </a:r>
            <a:r>
              <a:rPr lang="en-GB" sz="1500" err="1">
                <a:latin typeface="Times New Roman" panose="02020603050405020304" pitchFamily="18" charset="0"/>
                <a:cs typeface="Times New Roman" panose="02020603050405020304" pitchFamily="18" charset="0"/>
              </a:rPr>
              <a:t>vao</a:t>
            </a:r>
            <a:r>
              <a:rPr lang="en-GB" sz="1500">
                <a:latin typeface="Times New Roman" panose="02020603050405020304" pitchFamily="18" charset="0"/>
                <a:cs typeface="Times New Roman" panose="02020603050405020304" pitchFamily="18" charset="0"/>
              </a:rPr>
              <a:t> bien con </a:t>
            </a:r>
            <a:r>
              <a:rPr lang="en-GB" sz="1500" err="1">
                <a:latin typeface="Times New Roman" panose="02020603050405020304" pitchFamily="18" charset="0"/>
                <a:cs typeface="Times New Roman" panose="02020603050405020304" pitchFamily="18" charset="0"/>
              </a:rPr>
              <a:t>tro</a:t>
            </a:r>
            <a:endParaRPr lang="en-GB" sz="1500">
              <a:latin typeface="Times New Roman" panose="02020603050405020304" pitchFamily="18" charset="0"/>
              <a:cs typeface="Times New Roman" panose="02020603050405020304" pitchFamily="18" charset="0"/>
            </a:endParaRPr>
          </a:p>
          <a:p>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addi</a:t>
            </a:r>
            <a:r>
              <a:rPr lang="en-GB" sz="1500">
                <a:latin typeface="Times New Roman" panose="02020603050405020304" pitchFamily="18" charset="0"/>
                <a:cs typeface="Times New Roman" panose="02020603050405020304" pitchFamily="18" charset="0"/>
              </a:rPr>
              <a:t> $v0, $t8, 0 #Dong </a:t>
            </a:r>
            <a:r>
              <a:rPr lang="en-GB" sz="1500" err="1">
                <a:latin typeface="Times New Roman" panose="02020603050405020304" pitchFamily="18" charset="0"/>
                <a:cs typeface="Times New Roman" panose="02020603050405020304" pitchFamily="18" charset="0"/>
              </a:rPr>
              <a:t>thoi</a:t>
            </a:r>
            <a:r>
              <a:rPr lang="en-GB" sz="1500">
                <a:latin typeface="Times New Roman" panose="02020603050405020304" pitchFamily="18" charset="0"/>
                <a:cs typeface="Times New Roman" panose="02020603050405020304" pitchFamily="18" charset="0"/>
              </a:rPr>
              <a:t> la </a:t>
            </a:r>
            <a:r>
              <a:rPr lang="en-GB" sz="1500" err="1">
                <a:latin typeface="Times New Roman" panose="02020603050405020304" pitchFamily="18" charset="0"/>
                <a:cs typeface="Times New Roman" panose="02020603050405020304" pitchFamily="18" charset="0"/>
              </a:rPr>
              <a:t>ket</a:t>
            </a:r>
            <a:r>
              <a:rPr lang="en-GB" sz="1500">
                <a:latin typeface="Times New Roman" panose="02020603050405020304" pitchFamily="18" charset="0"/>
                <a:cs typeface="Times New Roman" panose="02020603050405020304" pitchFamily="18" charset="0"/>
              </a:rPr>
              <a:t> qua </a:t>
            </a:r>
            <a:r>
              <a:rPr lang="en-GB" sz="1500" err="1">
                <a:latin typeface="Times New Roman" panose="02020603050405020304" pitchFamily="18" charset="0"/>
                <a:cs typeface="Times New Roman" panose="02020603050405020304" pitchFamily="18" charset="0"/>
              </a:rPr>
              <a:t>tra</a:t>
            </a:r>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ve</a:t>
            </a:r>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cua</a:t>
            </a:r>
            <a:r>
              <a:rPr lang="en-GB" sz="1500">
                <a:latin typeface="Times New Roman" panose="02020603050405020304" pitchFamily="18" charset="0"/>
                <a:cs typeface="Times New Roman" panose="02020603050405020304" pitchFamily="18" charset="0"/>
              </a:rPr>
              <a:t> ham</a:t>
            </a:r>
          </a:p>
          <a:p>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mul</a:t>
            </a:r>
            <a:r>
              <a:rPr lang="en-GB" sz="1500">
                <a:latin typeface="Times New Roman" panose="02020603050405020304" pitchFamily="18" charset="0"/>
                <a:cs typeface="Times New Roman" panose="02020603050405020304" pitchFamily="18" charset="0"/>
              </a:rPr>
              <a:t> $t7, $a1, $a2 #</a:t>
            </a:r>
            <a:r>
              <a:rPr lang="en-GB" sz="1500" err="1">
                <a:latin typeface="Times New Roman" panose="02020603050405020304" pitchFamily="18" charset="0"/>
                <a:cs typeface="Times New Roman" panose="02020603050405020304" pitchFamily="18" charset="0"/>
              </a:rPr>
              <a:t>Tinh</a:t>
            </a:r>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kich</a:t>
            </a:r>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thuoc</a:t>
            </a:r>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cua</a:t>
            </a:r>
            <a:r>
              <a:rPr lang="en-GB" sz="1500">
                <a:latin typeface="Times New Roman" panose="02020603050405020304" pitchFamily="18" charset="0"/>
                <a:cs typeface="Times New Roman" panose="02020603050405020304" pitchFamily="18" charset="0"/>
              </a:rPr>
              <a:t> mang can cap </a:t>
            </a:r>
            <a:r>
              <a:rPr lang="en-GB" sz="1500" err="1">
                <a:latin typeface="Times New Roman" panose="02020603050405020304" pitchFamily="18" charset="0"/>
                <a:cs typeface="Times New Roman" panose="02020603050405020304" pitchFamily="18" charset="0"/>
              </a:rPr>
              <a:t>nhat</a:t>
            </a:r>
            <a:endParaRPr lang="en-GB" sz="1500">
              <a:latin typeface="Times New Roman" panose="02020603050405020304" pitchFamily="18" charset="0"/>
              <a:cs typeface="Times New Roman" panose="02020603050405020304" pitchFamily="18" charset="0"/>
            </a:endParaRPr>
          </a:p>
          <a:p>
            <a:r>
              <a:rPr lang="en-GB" sz="1500">
                <a:latin typeface="Times New Roman" panose="02020603050405020304" pitchFamily="18" charset="0"/>
                <a:cs typeface="Times New Roman" panose="02020603050405020304" pitchFamily="18" charset="0"/>
              </a:rPr>
              <a:t>	add $t0, $t0, $t7</a:t>
            </a:r>
          </a:p>
          <a:p>
            <a:r>
              <a:rPr lang="en-GB" sz="1500">
                <a:latin typeface="Times New Roman" panose="02020603050405020304" pitchFamily="18" charset="0"/>
                <a:cs typeface="Times New Roman" panose="02020603050405020304" pitchFamily="18" charset="0"/>
              </a:rPr>
              <a:t>	add $t3, $t3, $t7</a:t>
            </a:r>
          </a:p>
          <a:p>
            <a:r>
              <a:rPr lang="en-GB" sz="1500">
                <a:latin typeface="Times New Roman" panose="02020603050405020304" pitchFamily="18" charset="0"/>
                <a:cs typeface="Times New Roman" panose="02020603050405020304" pitchFamily="18" charset="0"/>
              </a:rPr>
              <a:t>	add $t6, $t8, $t7 #</a:t>
            </a:r>
            <a:r>
              <a:rPr lang="en-GB" sz="1500" err="1">
                <a:latin typeface="Times New Roman" panose="02020603050405020304" pitchFamily="18" charset="0"/>
                <a:cs typeface="Times New Roman" panose="02020603050405020304" pitchFamily="18" charset="0"/>
              </a:rPr>
              <a:t>Tinh</a:t>
            </a:r>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dia</a:t>
            </a:r>
            <a:r>
              <a:rPr lang="en-GB" sz="1500">
                <a:latin typeface="Times New Roman" panose="02020603050405020304" pitchFamily="18" charset="0"/>
                <a:cs typeface="Times New Roman" panose="02020603050405020304" pitchFamily="18" charset="0"/>
              </a:rPr>
              <a:t> chi </a:t>
            </a:r>
            <a:r>
              <a:rPr lang="en-GB" sz="1500" err="1">
                <a:latin typeface="Times New Roman" panose="02020603050405020304" pitchFamily="18" charset="0"/>
                <a:cs typeface="Times New Roman" panose="02020603050405020304" pitchFamily="18" charset="0"/>
              </a:rPr>
              <a:t>dau</a:t>
            </a:r>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tien</a:t>
            </a:r>
            <a:r>
              <a:rPr lang="en-GB" sz="1500">
                <a:latin typeface="Times New Roman" panose="02020603050405020304" pitchFamily="18" charset="0"/>
                <a:cs typeface="Times New Roman" panose="02020603050405020304" pitchFamily="18" charset="0"/>
              </a:rPr>
              <a:t> con </a:t>
            </a:r>
            <a:r>
              <a:rPr lang="en-GB" sz="1500" err="1">
                <a:latin typeface="Times New Roman" panose="02020603050405020304" pitchFamily="18" charset="0"/>
                <a:cs typeface="Times New Roman" panose="02020603050405020304" pitchFamily="18" charset="0"/>
              </a:rPr>
              <a:t>trong</a:t>
            </a:r>
            <a:endParaRPr lang="en-GB" sz="1500">
              <a:latin typeface="Times New Roman" panose="02020603050405020304" pitchFamily="18" charset="0"/>
              <a:cs typeface="Times New Roman" panose="02020603050405020304" pitchFamily="18" charset="0"/>
            </a:endParaRPr>
          </a:p>
          <a:p>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sw</a:t>
            </a:r>
            <a:r>
              <a:rPr lang="en-GB" sz="1500">
                <a:latin typeface="Times New Roman" panose="02020603050405020304" pitchFamily="18" charset="0"/>
                <a:cs typeface="Times New Roman" panose="02020603050405020304" pitchFamily="18" charset="0"/>
              </a:rPr>
              <a:t> $t6, 0($t9) #</a:t>
            </a:r>
            <a:r>
              <a:rPr lang="en-GB" sz="1500" err="1">
                <a:latin typeface="Times New Roman" panose="02020603050405020304" pitchFamily="18" charset="0"/>
                <a:cs typeface="Times New Roman" panose="02020603050405020304" pitchFamily="18" charset="0"/>
              </a:rPr>
              <a:t>Luu</a:t>
            </a:r>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tro</a:t>
            </a:r>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lai</a:t>
            </a:r>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dia</a:t>
            </a:r>
            <a:r>
              <a:rPr lang="en-GB" sz="1500">
                <a:latin typeface="Times New Roman" panose="02020603050405020304" pitchFamily="18" charset="0"/>
                <a:cs typeface="Times New Roman" panose="02020603050405020304" pitchFamily="18" charset="0"/>
              </a:rPr>
              <a:t> chi </a:t>
            </a:r>
            <a:r>
              <a:rPr lang="en-GB" sz="1500" err="1">
                <a:latin typeface="Times New Roman" panose="02020603050405020304" pitchFamily="18" charset="0"/>
                <a:cs typeface="Times New Roman" panose="02020603050405020304" pitchFamily="18" charset="0"/>
              </a:rPr>
              <a:t>dau</a:t>
            </a:r>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tien</a:t>
            </a:r>
            <a:r>
              <a:rPr lang="en-GB" sz="1500">
                <a:latin typeface="Times New Roman" panose="02020603050405020304" pitchFamily="18" charset="0"/>
                <a:cs typeface="Times New Roman" panose="02020603050405020304" pitchFamily="18" charset="0"/>
              </a:rPr>
              <a:t> do </a:t>
            </a:r>
            <a:r>
              <a:rPr lang="en-GB" sz="1500" err="1">
                <a:latin typeface="Times New Roman" panose="02020603050405020304" pitchFamily="18" charset="0"/>
                <a:cs typeface="Times New Roman" panose="02020603050405020304" pitchFamily="18" charset="0"/>
              </a:rPr>
              <a:t>vao</a:t>
            </a:r>
            <a:r>
              <a:rPr lang="en-GB" sz="1500">
                <a:latin typeface="Times New Roman" panose="02020603050405020304" pitchFamily="18" charset="0"/>
                <a:cs typeface="Times New Roman" panose="02020603050405020304" pitchFamily="18" charset="0"/>
              </a:rPr>
              <a:t> bien </a:t>
            </a:r>
          </a:p>
          <a:p>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Sys_TheTopOfFree</a:t>
            </a:r>
            <a:endParaRPr lang="en-GB" sz="1500">
              <a:latin typeface="Times New Roman" panose="02020603050405020304" pitchFamily="18" charset="0"/>
              <a:cs typeface="Times New Roman" panose="02020603050405020304" pitchFamily="18" charset="0"/>
            </a:endParaRPr>
          </a:p>
          <a:p>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jr</a:t>
            </a:r>
            <a:r>
              <a:rPr lang="en-GB" sz="1500">
                <a:latin typeface="Times New Roman" panose="02020603050405020304" pitchFamily="18" charset="0"/>
                <a:cs typeface="Times New Roman" panose="02020603050405020304" pitchFamily="18" charset="0"/>
              </a:rPr>
              <a:t> $</a:t>
            </a:r>
            <a:r>
              <a:rPr lang="en-GB" sz="1500" err="1">
                <a:latin typeface="Times New Roman" panose="02020603050405020304" pitchFamily="18" charset="0"/>
                <a:cs typeface="Times New Roman" panose="02020603050405020304" pitchFamily="18" charset="0"/>
              </a:rPr>
              <a:t>ra</a:t>
            </a:r>
            <a:endParaRPr lang="en-GB" sz="15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88172D6-A1B6-3C6C-6B20-4B783B849AB0}"/>
              </a:ext>
            </a:extLst>
          </p:cNvPr>
          <p:cNvSpPr txBox="1"/>
          <p:nvPr/>
        </p:nvSpPr>
        <p:spPr>
          <a:xfrm>
            <a:off x="457626" y="956174"/>
            <a:ext cx="6207616" cy="461665"/>
          </a:xfrm>
          <a:prstGeom prst="rect">
            <a:avLst/>
          </a:prstGeom>
          <a:noFill/>
        </p:spPr>
        <p:txBody>
          <a:bodyPr wrap="square">
            <a:spAutoFit/>
          </a:bodyPr>
          <a:lstStyle/>
          <a:p>
            <a:r>
              <a:rPr lang="en-GB" sz="2400" b="1" err="1">
                <a:latin typeface="Times New Roman" panose="02020603050405020304" pitchFamily="18" charset="0"/>
                <a:cs typeface="Times New Roman" panose="02020603050405020304" pitchFamily="18" charset="0"/>
              </a:rPr>
              <a:t>Hàm</a:t>
            </a:r>
            <a:r>
              <a:rPr lang="en-GB" sz="2400" b="1">
                <a:latin typeface="Times New Roman" panose="02020603050405020304" pitchFamily="18" charset="0"/>
                <a:cs typeface="Times New Roman" panose="02020603050405020304" pitchFamily="18" charset="0"/>
              </a:rPr>
              <a:t> malloc</a:t>
            </a:r>
          </a:p>
        </p:txBody>
      </p:sp>
    </p:spTree>
    <p:extLst>
      <p:ext uri="{BB962C8B-B14F-4D97-AF65-F5344CB8AC3E}">
        <p14:creationId xmlns:p14="http://schemas.microsoft.com/office/powerpoint/2010/main" val="331917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4DA99-6AC8-B7BB-5909-44CD1E2A2C3F}"/>
              </a:ext>
            </a:extLst>
          </p:cNvPr>
          <p:cNvSpPr>
            <a:spLocks noGrp="1"/>
          </p:cNvSpPr>
          <p:nvPr>
            <p:ph type="title"/>
          </p:nvPr>
        </p:nvSpPr>
        <p:spPr>
          <a:xfrm>
            <a:off x="334851" y="-18783"/>
            <a:ext cx="10032642" cy="538609"/>
          </a:xfrm>
        </p:spPr>
        <p:txBody>
          <a:bodyPr/>
          <a:lstStyle/>
          <a:p>
            <a:pPr algn="ctr"/>
            <a:r>
              <a:rPr lang="en-GB"/>
              <a:t> </a:t>
            </a:r>
            <a:r>
              <a:rPr lang="en-GB" err="1"/>
              <a:t>Tạo</a:t>
            </a:r>
            <a:r>
              <a:rPr lang="en-GB"/>
              <a:t> </a:t>
            </a:r>
            <a:r>
              <a:rPr lang="en-GB" err="1"/>
              <a:t>các</a:t>
            </a:r>
            <a:r>
              <a:rPr lang="en-GB"/>
              <a:t> </a:t>
            </a:r>
            <a:r>
              <a:rPr lang="en-GB" err="1"/>
              <a:t>hàm</a:t>
            </a:r>
            <a:r>
              <a:rPr lang="en-GB"/>
              <a:t> </a:t>
            </a:r>
            <a:r>
              <a:rPr lang="en-GB" err="1"/>
              <a:t>theo</a:t>
            </a:r>
            <a:r>
              <a:rPr lang="en-GB"/>
              <a:t> </a:t>
            </a:r>
            <a:r>
              <a:rPr lang="en-GB" err="1"/>
              <a:t>yêu</a:t>
            </a:r>
            <a:r>
              <a:rPr lang="en-GB"/>
              <a:t> </a:t>
            </a:r>
            <a:r>
              <a:rPr lang="en-GB" err="1"/>
              <a:t>cầu</a:t>
            </a:r>
            <a:endParaRPr lang="en-GB"/>
          </a:p>
        </p:txBody>
      </p:sp>
      <p:sp>
        <p:nvSpPr>
          <p:cNvPr id="3" name="Text Placeholder 2">
            <a:extLst>
              <a:ext uri="{FF2B5EF4-FFF2-40B4-BE49-F238E27FC236}">
                <a16:creationId xmlns:a16="http://schemas.microsoft.com/office/drawing/2014/main" id="{C92F3ABC-D37A-FD10-CD16-4E8B4E9CD9AF}"/>
              </a:ext>
            </a:extLst>
          </p:cNvPr>
          <p:cNvSpPr>
            <a:spLocks noGrp="1"/>
          </p:cNvSpPr>
          <p:nvPr>
            <p:ph type="body" idx="1"/>
          </p:nvPr>
        </p:nvSpPr>
        <p:spPr>
          <a:xfrm>
            <a:off x="903105" y="2310169"/>
            <a:ext cx="6025729" cy="1092607"/>
          </a:xfrm>
        </p:spPr>
        <p:txBody>
          <a:bodyPr/>
          <a:lstStyle/>
          <a:p>
            <a:r>
              <a:rPr lang="en-GB"/>
              <a:t> </a:t>
            </a:r>
            <a:r>
              <a:rPr lang="en-GB" sz="2000" err="1"/>
              <a:t>getValue</a:t>
            </a:r>
            <a:r>
              <a:rPr lang="en-GB" sz="2000"/>
              <a:t>:</a:t>
            </a:r>
          </a:p>
          <a:p>
            <a:r>
              <a:rPr lang="en-GB" sz="2000"/>
              <a:t>	</a:t>
            </a:r>
            <a:r>
              <a:rPr lang="en-GB" sz="2000" err="1"/>
              <a:t>lw</a:t>
            </a:r>
            <a:r>
              <a:rPr lang="en-GB" sz="2000"/>
              <a:t> $v0, 0($a0)</a:t>
            </a:r>
          </a:p>
          <a:p>
            <a:r>
              <a:rPr lang="en-GB" sz="2000"/>
              <a:t>	</a:t>
            </a:r>
            <a:r>
              <a:rPr lang="en-GB" sz="2000" err="1"/>
              <a:t>jr</a:t>
            </a:r>
            <a:r>
              <a:rPr lang="en-GB" sz="2000"/>
              <a:t> $</a:t>
            </a:r>
          </a:p>
        </p:txBody>
      </p:sp>
      <p:sp>
        <p:nvSpPr>
          <p:cNvPr id="5" name="TextBox 4">
            <a:extLst>
              <a:ext uri="{FF2B5EF4-FFF2-40B4-BE49-F238E27FC236}">
                <a16:creationId xmlns:a16="http://schemas.microsoft.com/office/drawing/2014/main" id="{4A8028D6-070D-66F0-3D4D-A4A3736CD84A}"/>
              </a:ext>
            </a:extLst>
          </p:cNvPr>
          <p:cNvSpPr txBox="1"/>
          <p:nvPr/>
        </p:nvSpPr>
        <p:spPr>
          <a:xfrm>
            <a:off x="892194" y="4811109"/>
            <a:ext cx="5351172" cy="1323439"/>
          </a:xfrm>
          <a:prstGeom prst="rect">
            <a:avLst/>
          </a:prstGeom>
          <a:noFill/>
        </p:spPr>
        <p:txBody>
          <a:bodyPr wrap="square">
            <a:spAutoFit/>
          </a:bodyPr>
          <a:lstStyle/>
          <a:p>
            <a:r>
              <a:rPr lang="en-GB" sz="2000" err="1">
                <a:latin typeface="Times New Roman" panose="02020603050405020304" pitchFamily="18" charset="0"/>
                <a:cs typeface="Times New Roman" panose="02020603050405020304" pitchFamily="18" charset="0"/>
              </a:rPr>
              <a:t>getAddress</a:t>
            </a:r>
            <a:r>
              <a:rPr lang="en-GB" sz="2000">
                <a:latin typeface="Times New Roman" panose="02020603050405020304" pitchFamily="18" charset="0"/>
                <a:cs typeface="Times New Roman" panose="02020603050405020304" pitchFamily="18" charset="0"/>
              </a:rPr>
              <a:t>:</a:t>
            </a:r>
          </a:p>
          <a:p>
            <a:r>
              <a:rPr lang="en-GB" sz="2000">
                <a:latin typeface="Times New Roman" panose="02020603050405020304" pitchFamily="18" charset="0"/>
                <a:cs typeface="Times New Roman" panose="02020603050405020304" pitchFamily="18" charset="0"/>
              </a:rPr>
              <a:t>            add $v0, $zero, $a0</a:t>
            </a:r>
          </a:p>
          <a:p>
            <a:r>
              <a:rPr lang="en-GB" sz="2000">
                <a:latin typeface="Times New Roman" panose="02020603050405020304" pitchFamily="18" charset="0"/>
                <a:cs typeface="Times New Roman" panose="02020603050405020304" pitchFamily="18" charset="0"/>
              </a:rPr>
              <a:t>            </a:t>
            </a:r>
            <a:r>
              <a:rPr lang="en-GB" sz="2000" err="1">
                <a:latin typeface="Times New Roman" panose="02020603050405020304" pitchFamily="18" charset="0"/>
                <a:cs typeface="Times New Roman" panose="02020603050405020304" pitchFamily="18" charset="0"/>
              </a:rPr>
              <a:t>jr</a:t>
            </a:r>
            <a:r>
              <a:rPr lang="en-GB" sz="2000">
                <a:latin typeface="Times New Roman" panose="02020603050405020304" pitchFamily="18" charset="0"/>
                <a:cs typeface="Times New Roman" panose="02020603050405020304" pitchFamily="18" charset="0"/>
              </a:rPr>
              <a:t> $</a:t>
            </a:r>
            <a:r>
              <a:rPr lang="en-GB" sz="2000" err="1">
                <a:latin typeface="Times New Roman" panose="02020603050405020304" pitchFamily="18" charset="0"/>
                <a:cs typeface="Times New Roman" panose="02020603050405020304" pitchFamily="18" charset="0"/>
              </a:rPr>
              <a:t>ra</a:t>
            </a:r>
            <a:endParaRPr lang="en-GB" sz="2000">
              <a:latin typeface="Times New Roman" panose="02020603050405020304" pitchFamily="18" charset="0"/>
              <a:cs typeface="Times New Roman" panose="02020603050405020304" pitchFamily="18" charset="0"/>
            </a:endParaRPr>
          </a:p>
          <a:p>
            <a:r>
              <a:rPr lang="en-GB" sz="200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4743C8AC-1A9D-02FA-9483-47C0FEB659C7}"/>
              </a:ext>
            </a:extLst>
          </p:cNvPr>
          <p:cNvSpPr txBox="1"/>
          <p:nvPr/>
        </p:nvSpPr>
        <p:spPr>
          <a:xfrm>
            <a:off x="761437" y="1557613"/>
            <a:ext cx="5351172" cy="461665"/>
          </a:xfrm>
          <a:prstGeom prst="rect">
            <a:avLst/>
          </a:prstGeom>
          <a:noFill/>
        </p:spPr>
        <p:txBody>
          <a:bodyPr wrap="square">
            <a:spAutoFit/>
          </a:bodyPr>
          <a:lstStyle/>
          <a:p>
            <a:r>
              <a:rPr lang="en-GB" sz="2400" b="1" err="1">
                <a:latin typeface="Times New Roman" panose="02020603050405020304" pitchFamily="18" charset="0"/>
                <a:cs typeface="Times New Roman" panose="02020603050405020304" pitchFamily="18" charset="0"/>
              </a:rPr>
              <a:t>Hàm</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lấy</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giá</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trị</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của</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biến</a:t>
            </a:r>
            <a:r>
              <a:rPr lang="en-GB" sz="2400" b="1">
                <a:latin typeface="Times New Roman" panose="02020603050405020304" pitchFamily="18" charset="0"/>
                <a:cs typeface="Times New Roman" panose="02020603050405020304" pitchFamily="18" charset="0"/>
              </a:rPr>
              <a:t> con </a:t>
            </a:r>
            <a:r>
              <a:rPr lang="en-GB" sz="2400" b="1" err="1">
                <a:latin typeface="Times New Roman" panose="02020603050405020304" pitchFamily="18" charset="0"/>
                <a:cs typeface="Times New Roman" panose="02020603050405020304" pitchFamily="18" charset="0"/>
              </a:rPr>
              <a:t>trỏ</a:t>
            </a:r>
            <a:endParaRPr lang="en-GB" sz="2400" b="1">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AAE3455-27C2-DCC1-80F8-8828C5F37DEC}"/>
              </a:ext>
            </a:extLst>
          </p:cNvPr>
          <p:cNvSpPr txBox="1"/>
          <p:nvPr/>
        </p:nvSpPr>
        <p:spPr>
          <a:xfrm>
            <a:off x="761437" y="3950645"/>
            <a:ext cx="5351172" cy="461665"/>
          </a:xfrm>
          <a:prstGeom prst="rect">
            <a:avLst/>
          </a:prstGeom>
          <a:noFill/>
        </p:spPr>
        <p:txBody>
          <a:bodyPr wrap="square">
            <a:spAutoFit/>
          </a:bodyPr>
          <a:lstStyle/>
          <a:p>
            <a:r>
              <a:rPr lang="en-GB" sz="2400" b="1" err="1">
                <a:latin typeface="Times New Roman" panose="02020603050405020304" pitchFamily="18" charset="0"/>
                <a:cs typeface="Times New Roman" panose="02020603050405020304" pitchFamily="18" charset="0"/>
              </a:rPr>
              <a:t>Hàm</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lấy</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địa</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chỉ</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của</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biến</a:t>
            </a:r>
            <a:r>
              <a:rPr lang="en-GB" sz="2400" b="1">
                <a:latin typeface="Times New Roman" panose="02020603050405020304" pitchFamily="18" charset="0"/>
                <a:cs typeface="Times New Roman" panose="02020603050405020304" pitchFamily="18" charset="0"/>
              </a:rPr>
              <a:t> con </a:t>
            </a:r>
            <a:r>
              <a:rPr lang="en-GB" sz="2400" b="1" err="1">
                <a:latin typeface="Times New Roman" panose="02020603050405020304" pitchFamily="18" charset="0"/>
                <a:cs typeface="Times New Roman" panose="02020603050405020304" pitchFamily="18" charset="0"/>
              </a:rPr>
              <a:t>trỏ</a:t>
            </a:r>
            <a:endParaRPr lang="en-GB"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0806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D61CB-8BE0-8EFB-2825-51C192236037}"/>
              </a:ext>
            </a:extLst>
          </p:cNvPr>
          <p:cNvSpPr>
            <a:spLocks noGrp="1"/>
          </p:cNvSpPr>
          <p:nvPr>
            <p:ph type="title"/>
          </p:nvPr>
        </p:nvSpPr>
        <p:spPr>
          <a:xfrm>
            <a:off x="347730" y="-18783"/>
            <a:ext cx="10045521" cy="538609"/>
          </a:xfrm>
        </p:spPr>
        <p:txBody>
          <a:bodyPr/>
          <a:lstStyle/>
          <a:p>
            <a:pPr algn="ctr"/>
            <a:r>
              <a:rPr lang="en-GB"/>
              <a:t> </a:t>
            </a:r>
            <a:r>
              <a:rPr lang="en-GB" err="1"/>
              <a:t>Tạo</a:t>
            </a:r>
            <a:r>
              <a:rPr lang="en-GB"/>
              <a:t> </a:t>
            </a:r>
            <a:r>
              <a:rPr lang="en-GB" err="1"/>
              <a:t>các</a:t>
            </a:r>
            <a:r>
              <a:rPr lang="en-GB"/>
              <a:t> </a:t>
            </a:r>
            <a:r>
              <a:rPr lang="en-GB" err="1"/>
              <a:t>hàm</a:t>
            </a:r>
            <a:r>
              <a:rPr lang="en-GB"/>
              <a:t> </a:t>
            </a:r>
            <a:r>
              <a:rPr lang="en-GB" err="1"/>
              <a:t>theo</a:t>
            </a:r>
            <a:r>
              <a:rPr lang="en-GB"/>
              <a:t> </a:t>
            </a:r>
            <a:r>
              <a:rPr lang="en-GB" err="1"/>
              <a:t>yêu</a:t>
            </a:r>
            <a:r>
              <a:rPr lang="en-GB"/>
              <a:t> </a:t>
            </a:r>
            <a:r>
              <a:rPr lang="en-GB" err="1"/>
              <a:t>cầu</a:t>
            </a:r>
            <a:endParaRPr lang="en-GB"/>
          </a:p>
        </p:txBody>
      </p:sp>
      <p:sp>
        <p:nvSpPr>
          <p:cNvPr id="3" name="Text Placeholder 2">
            <a:extLst>
              <a:ext uri="{FF2B5EF4-FFF2-40B4-BE49-F238E27FC236}">
                <a16:creationId xmlns:a16="http://schemas.microsoft.com/office/drawing/2014/main" id="{ED65C350-976C-19C9-AB11-0A435C0F9480}"/>
              </a:ext>
            </a:extLst>
          </p:cNvPr>
          <p:cNvSpPr>
            <a:spLocks noGrp="1"/>
          </p:cNvSpPr>
          <p:nvPr>
            <p:ph type="body" idx="1"/>
          </p:nvPr>
        </p:nvSpPr>
        <p:spPr>
          <a:xfrm>
            <a:off x="1206552" y="2116202"/>
            <a:ext cx="3501469" cy="830997"/>
          </a:xfrm>
        </p:spPr>
        <p:txBody>
          <a:bodyPr/>
          <a:lstStyle/>
          <a:p>
            <a:r>
              <a:rPr lang="en-GB" sz="1800" err="1"/>
              <a:t>CopyPointer</a:t>
            </a:r>
            <a:r>
              <a:rPr lang="en-GB" sz="1800"/>
              <a:t>:</a:t>
            </a:r>
          </a:p>
          <a:p>
            <a:r>
              <a:rPr lang="en-GB" sz="1800"/>
              <a:t>	</a:t>
            </a:r>
            <a:r>
              <a:rPr lang="en-GB" sz="1800" err="1"/>
              <a:t>sw</a:t>
            </a:r>
            <a:r>
              <a:rPr lang="en-GB" sz="1800"/>
              <a:t> $a0, 0($a1)</a:t>
            </a:r>
          </a:p>
          <a:p>
            <a:r>
              <a:rPr lang="en-GB" sz="1800"/>
              <a:t>	</a:t>
            </a:r>
            <a:r>
              <a:rPr lang="en-GB" sz="1800" err="1"/>
              <a:t>jr</a:t>
            </a:r>
            <a:r>
              <a:rPr lang="en-GB" sz="1800"/>
              <a:t> $</a:t>
            </a:r>
            <a:r>
              <a:rPr lang="en-GB" sz="1800" err="1"/>
              <a:t>ra</a:t>
            </a:r>
            <a:endParaRPr lang="en-GB" sz="1800"/>
          </a:p>
        </p:txBody>
      </p:sp>
      <p:sp>
        <p:nvSpPr>
          <p:cNvPr id="5" name="TextBox 4">
            <a:extLst>
              <a:ext uri="{FF2B5EF4-FFF2-40B4-BE49-F238E27FC236}">
                <a16:creationId xmlns:a16="http://schemas.microsoft.com/office/drawing/2014/main" id="{E75D5BC9-AF6B-5E7E-1052-DA50FD78E39F}"/>
              </a:ext>
            </a:extLst>
          </p:cNvPr>
          <p:cNvSpPr txBox="1"/>
          <p:nvPr/>
        </p:nvSpPr>
        <p:spPr>
          <a:xfrm>
            <a:off x="1206552" y="4013312"/>
            <a:ext cx="5351172" cy="2308324"/>
          </a:xfrm>
          <a:prstGeom prst="rect">
            <a:avLst/>
          </a:prstGeom>
          <a:noFill/>
        </p:spPr>
        <p:txBody>
          <a:bodyPr wrap="square">
            <a:spAutoFit/>
          </a:bodyPr>
          <a:lstStyle/>
          <a:p>
            <a:r>
              <a:rPr lang="en-GB">
                <a:latin typeface="Times New Roman" panose="02020603050405020304" pitchFamily="18" charset="0"/>
                <a:cs typeface="Times New Roman" panose="02020603050405020304" pitchFamily="18" charset="0"/>
              </a:rPr>
              <a:t>#</a:t>
            </a:r>
            <a:r>
              <a:rPr lang="en-GB" err="1">
                <a:latin typeface="Times New Roman" panose="02020603050405020304" pitchFamily="18" charset="0"/>
                <a:cs typeface="Times New Roman" panose="02020603050405020304" pitchFamily="18" charset="0"/>
              </a:rPr>
              <a:t>Khong</a:t>
            </a:r>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tinh</a:t>
            </a:r>
            <a:r>
              <a:rPr lang="en-GB">
                <a:latin typeface="Times New Roman" panose="02020603050405020304" pitchFamily="18" charset="0"/>
                <a:cs typeface="Times New Roman" panose="02020603050405020304" pitchFamily="18" charset="0"/>
              </a:rPr>
              <a:t> phan </a:t>
            </a:r>
            <a:r>
              <a:rPr lang="en-GB" err="1">
                <a:latin typeface="Times New Roman" panose="02020603050405020304" pitchFamily="18" charset="0"/>
                <a:cs typeface="Times New Roman" panose="02020603050405020304" pitchFamily="18" charset="0"/>
              </a:rPr>
              <a:t>nhay</a:t>
            </a:r>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coc</a:t>
            </a:r>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dia</a:t>
            </a:r>
            <a:r>
              <a:rPr lang="en-GB">
                <a:latin typeface="Times New Roman" panose="02020603050405020304" pitchFamily="18" charset="0"/>
                <a:cs typeface="Times New Roman" panose="02020603050405020304" pitchFamily="18" charset="0"/>
              </a:rPr>
              <a:t> chi</a:t>
            </a:r>
          </a:p>
          <a:p>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CalculateMemory</a:t>
            </a:r>
            <a:r>
              <a:rPr lang="en-GB">
                <a:latin typeface="Times New Roman" panose="02020603050405020304" pitchFamily="18" charset="0"/>
                <a:cs typeface="Times New Roman" panose="02020603050405020304" pitchFamily="18" charset="0"/>
              </a:rPr>
              <a:t>:</a:t>
            </a:r>
          </a:p>
          <a:p>
            <a:r>
              <a:rPr lang="en-GB">
                <a:latin typeface="Times New Roman" panose="02020603050405020304" pitchFamily="18" charset="0"/>
                <a:cs typeface="Times New Roman" panose="02020603050405020304" pitchFamily="18" charset="0"/>
              </a:rPr>
              <a:t>	add $a0, $zero, $t0</a:t>
            </a:r>
          </a:p>
          <a:p>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jr</a:t>
            </a:r>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ra</a:t>
            </a:r>
            <a:endParaRPr lang="en-GB">
              <a:latin typeface="Times New Roman" panose="02020603050405020304" pitchFamily="18" charset="0"/>
              <a:cs typeface="Times New Roman" panose="02020603050405020304" pitchFamily="18" charset="0"/>
            </a:endParaRPr>
          </a:p>
          <a:p>
            <a:r>
              <a:rPr lang="en-GB">
                <a:latin typeface="Times New Roman" panose="02020603050405020304" pitchFamily="18" charset="0"/>
                <a:cs typeface="Times New Roman" panose="02020603050405020304" pitchFamily="18" charset="0"/>
              </a:rPr>
              <a:t>#</a:t>
            </a:r>
            <a:r>
              <a:rPr lang="en-GB" err="1">
                <a:latin typeface="Times New Roman" panose="02020603050405020304" pitchFamily="18" charset="0"/>
                <a:cs typeface="Times New Roman" panose="02020603050405020304" pitchFamily="18" charset="0"/>
              </a:rPr>
              <a:t>Khong</a:t>
            </a:r>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tinh</a:t>
            </a:r>
            <a:r>
              <a:rPr lang="en-GB">
                <a:latin typeface="Times New Roman" panose="02020603050405020304" pitchFamily="18" charset="0"/>
                <a:cs typeface="Times New Roman" panose="02020603050405020304" pitchFamily="18" charset="0"/>
              </a:rPr>
              <a:t> phan </a:t>
            </a:r>
            <a:r>
              <a:rPr lang="en-GB" err="1">
                <a:latin typeface="Times New Roman" panose="02020603050405020304" pitchFamily="18" charset="0"/>
                <a:cs typeface="Times New Roman" panose="02020603050405020304" pitchFamily="18" charset="0"/>
              </a:rPr>
              <a:t>nhay</a:t>
            </a:r>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coc</a:t>
            </a:r>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dia</a:t>
            </a:r>
            <a:r>
              <a:rPr lang="en-GB">
                <a:latin typeface="Times New Roman" panose="02020603050405020304" pitchFamily="18" charset="0"/>
                <a:cs typeface="Times New Roman" panose="02020603050405020304" pitchFamily="18" charset="0"/>
              </a:rPr>
              <a:t> chi</a:t>
            </a:r>
          </a:p>
          <a:p>
            <a:r>
              <a:rPr lang="en-GB">
                <a:latin typeface="Times New Roman" panose="02020603050405020304" pitchFamily="18" charset="0"/>
                <a:cs typeface="Times New Roman" panose="02020603050405020304" pitchFamily="18" charset="0"/>
              </a:rPr>
              <a:t>        CalculateMemory2:</a:t>
            </a:r>
          </a:p>
          <a:p>
            <a:r>
              <a:rPr lang="en-GB">
                <a:latin typeface="Times New Roman" panose="02020603050405020304" pitchFamily="18" charset="0"/>
                <a:cs typeface="Times New Roman" panose="02020603050405020304" pitchFamily="18" charset="0"/>
              </a:rPr>
              <a:t>	add $a0, $t3, $zero</a:t>
            </a:r>
          </a:p>
          <a:p>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jr</a:t>
            </a:r>
            <a:r>
              <a:rPr lang="en-GB">
                <a:latin typeface="Times New Roman" panose="02020603050405020304" pitchFamily="18" charset="0"/>
                <a:cs typeface="Times New Roman" panose="02020603050405020304" pitchFamily="18" charset="0"/>
              </a:rPr>
              <a:t> $</a:t>
            </a:r>
            <a:r>
              <a:rPr lang="en-GB" err="1">
                <a:latin typeface="Times New Roman" panose="02020603050405020304" pitchFamily="18" charset="0"/>
                <a:cs typeface="Times New Roman" panose="02020603050405020304" pitchFamily="18" charset="0"/>
              </a:rPr>
              <a:t>ra</a:t>
            </a:r>
            <a:r>
              <a:rPr lang="en-GB">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0AA42006-D1A7-190B-D723-2CC58ACBAC79}"/>
              </a:ext>
            </a:extLst>
          </p:cNvPr>
          <p:cNvSpPr txBox="1"/>
          <p:nvPr/>
        </p:nvSpPr>
        <p:spPr>
          <a:xfrm>
            <a:off x="800075" y="1510488"/>
            <a:ext cx="5351172" cy="461665"/>
          </a:xfrm>
          <a:prstGeom prst="rect">
            <a:avLst/>
          </a:prstGeom>
          <a:noFill/>
        </p:spPr>
        <p:txBody>
          <a:bodyPr wrap="square">
            <a:spAutoFit/>
          </a:bodyPr>
          <a:lstStyle/>
          <a:p>
            <a:r>
              <a:rPr lang="en-GB" sz="2400" b="1" err="1">
                <a:latin typeface="Times New Roman" panose="02020603050405020304" pitchFamily="18" charset="0"/>
                <a:cs typeface="Times New Roman" panose="02020603050405020304" pitchFamily="18" charset="0"/>
              </a:rPr>
              <a:t>Hàm</a:t>
            </a:r>
            <a:r>
              <a:rPr lang="en-GB" sz="2400" b="1">
                <a:latin typeface="Times New Roman" panose="02020603050405020304" pitchFamily="18" charset="0"/>
                <a:cs typeface="Times New Roman" panose="02020603050405020304" pitchFamily="18" charset="0"/>
              </a:rPr>
              <a:t> copy 2 con </a:t>
            </a:r>
            <a:r>
              <a:rPr lang="en-GB" sz="2400" b="1" err="1">
                <a:latin typeface="Times New Roman" panose="02020603050405020304" pitchFamily="18" charset="0"/>
                <a:cs typeface="Times New Roman" panose="02020603050405020304" pitchFamily="18" charset="0"/>
              </a:rPr>
              <a:t>trỏ</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xâu</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ký</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tự</a:t>
            </a:r>
            <a:endParaRPr lang="en-GB" sz="2400" b="1">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2E09374-5385-8C8C-BB7B-92D52ADDD175}"/>
              </a:ext>
            </a:extLst>
          </p:cNvPr>
          <p:cNvSpPr txBox="1"/>
          <p:nvPr/>
        </p:nvSpPr>
        <p:spPr>
          <a:xfrm>
            <a:off x="800075" y="3270796"/>
            <a:ext cx="8331047" cy="461665"/>
          </a:xfrm>
          <a:prstGeom prst="rect">
            <a:avLst/>
          </a:prstGeom>
          <a:noFill/>
        </p:spPr>
        <p:txBody>
          <a:bodyPr wrap="square">
            <a:spAutoFit/>
          </a:bodyPr>
          <a:lstStyle/>
          <a:p>
            <a:r>
              <a:rPr lang="en-GB" sz="2400" b="1" err="1">
                <a:latin typeface="Times New Roman" panose="02020603050405020304" pitchFamily="18" charset="0"/>
                <a:cs typeface="Times New Roman" panose="02020603050405020304" pitchFamily="18" charset="0"/>
              </a:rPr>
              <a:t>Hàm</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tính</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toàn</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bộ</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lượng</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bộ</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nhớ</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đã</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cấp</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phát</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cho</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các</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biến</a:t>
            </a:r>
            <a:r>
              <a:rPr lang="en-GB" sz="2400" b="1">
                <a:latin typeface="Times New Roman" panose="02020603050405020304" pitchFamily="18" charset="0"/>
                <a:cs typeface="Times New Roman" panose="02020603050405020304" pitchFamily="18" charset="0"/>
              </a:rPr>
              <a:t> </a:t>
            </a:r>
            <a:r>
              <a:rPr lang="en-GB" sz="2400" b="1" err="1">
                <a:latin typeface="Times New Roman" panose="02020603050405020304" pitchFamily="18" charset="0"/>
                <a:cs typeface="Times New Roman" panose="02020603050405020304" pitchFamily="18" charset="0"/>
              </a:rPr>
              <a:t>động</a:t>
            </a:r>
            <a:endParaRPr lang="en-GB"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9646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30B8-734E-AE9D-CC63-641A89FFA688}"/>
              </a:ext>
            </a:extLst>
          </p:cNvPr>
          <p:cNvSpPr>
            <a:spLocks noGrp="1"/>
          </p:cNvSpPr>
          <p:nvPr>
            <p:ph type="title"/>
          </p:nvPr>
        </p:nvSpPr>
        <p:spPr>
          <a:xfrm>
            <a:off x="312645" y="-18783"/>
            <a:ext cx="10067728" cy="538609"/>
          </a:xfrm>
        </p:spPr>
        <p:txBody>
          <a:bodyPr/>
          <a:lstStyle/>
          <a:p>
            <a:pPr algn="ctr"/>
            <a:r>
              <a:rPr lang="en-GB"/>
              <a:t> </a:t>
            </a:r>
            <a:r>
              <a:rPr lang="en-GB" err="1"/>
              <a:t>Tạo</a:t>
            </a:r>
            <a:r>
              <a:rPr lang="en-GB"/>
              <a:t> </a:t>
            </a:r>
            <a:r>
              <a:rPr lang="en-GB" err="1"/>
              <a:t>các</a:t>
            </a:r>
            <a:r>
              <a:rPr lang="en-GB"/>
              <a:t> </a:t>
            </a:r>
            <a:r>
              <a:rPr lang="en-GB" err="1"/>
              <a:t>hàm</a:t>
            </a:r>
            <a:r>
              <a:rPr lang="en-GB"/>
              <a:t> </a:t>
            </a:r>
            <a:r>
              <a:rPr lang="en-GB" err="1"/>
              <a:t>theo</a:t>
            </a:r>
            <a:r>
              <a:rPr lang="en-GB"/>
              <a:t> </a:t>
            </a:r>
            <a:r>
              <a:rPr lang="en-GB" err="1"/>
              <a:t>yêu</a:t>
            </a:r>
            <a:r>
              <a:rPr lang="en-GB"/>
              <a:t> </a:t>
            </a:r>
            <a:r>
              <a:rPr lang="en-GB" err="1"/>
              <a:t>cầu</a:t>
            </a:r>
            <a:endParaRPr lang="en-GB"/>
          </a:p>
        </p:txBody>
      </p:sp>
      <p:sp>
        <p:nvSpPr>
          <p:cNvPr id="3" name="Text Placeholder 2">
            <a:extLst>
              <a:ext uri="{FF2B5EF4-FFF2-40B4-BE49-F238E27FC236}">
                <a16:creationId xmlns:a16="http://schemas.microsoft.com/office/drawing/2014/main" id="{F398E14C-8231-8EE0-F8DC-DE7499A7D021}"/>
              </a:ext>
            </a:extLst>
          </p:cNvPr>
          <p:cNvSpPr>
            <a:spLocks noGrp="1"/>
          </p:cNvSpPr>
          <p:nvPr>
            <p:ph type="body" idx="1"/>
          </p:nvPr>
        </p:nvSpPr>
        <p:spPr>
          <a:xfrm>
            <a:off x="312644" y="1137655"/>
            <a:ext cx="6141639" cy="700405"/>
          </a:xfrm>
        </p:spPr>
        <p:txBody>
          <a:bodyPr/>
          <a:lstStyle/>
          <a:p>
            <a:r>
              <a:rPr lang="en-US">
                <a:solidFill>
                  <a:srgbClr val="000000"/>
                </a:solidFill>
                <a:effectLst/>
                <a:latin typeface="Times New Roman" panose="02020603050405020304" pitchFamily="18" charset="0"/>
              </a:rPr>
              <a:t> </a:t>
            </a:r>
            <a:r>
              <a:rPr lang="en-US" sz="2000" b="1" err="1">
                <a:solidFill>
                  <a:srgbClr val="000000"/>
                </a:solidFill>
                <a:effectLst/>
                <a:latin typeface="Times New Roman" panose="02020603050405020304" pitchFamily="18" charset="0"/>
              </a:rPr>
              <a:t>Hàm</a:t>
            </a:r>
            <a:r>
              <a:rPr lang="en-US" sz="2000" b="1">
                <a:solidFill>
                  <a:srgbClr val="000000"/>
                </a:solidFill>
                <a:effectLst/>
                <a:latin typeface="Times New Roman" panose="02020603050405020304" pitchFamily="18" charset="0"/>
              </a:rPr>
              <a:t> Malloc2 </a:t>
            </a:r>
            <a:r>
              <a:rPr lang="en-US" sz="2000" b="1" err="1">
                <a:solidFill>
                  <a:srgbClr val="000000"/>
                </a:solidFill>
                <a:effectLst/>
                <a:latin typeface="Times New Roman" panose="02020603050405020304" pitchFamily="18" charset="0"/>
              </a:rPr>
              <a:t>để</a:t>
            </a:r>
            <a:r>
              <a:rPr lang="en-US" sz="2000" b="1">
                <a:solidFill>
                  <a:srgbClr val="000000"/>
                </a:solidFill>
                <a:effectLst/>
                <a:latin typeface="Times New Roman" panose="02020603050405020304" pitchFamily="18" charset="0"/>
              </a:rPr>
              <a:t> </a:t>
            </a:r>
            <a:r>
              <a:rPr lang="en-US" sz="2000" b="1" err="1">
                <a:solidFill>
                  <a:srgbClr val="000000"/>
                </a:solidFill>
                <a:effectLst/>
                <a:latin typeface="Times New Roman" panose="02020603050405020304" pitchFamily="18" charset="0"/>
              </a:rPr>
              <a:t>cấp</a:t>
            </a:r>
            <a:r>
              <a:rPr lang="en-US" sz="2000" b="1">
                <a:solidFill>
                  <a:srgbClr val="000000"/>
                </a:solidFill>
                <a:effectLst/>
                <a:latin typeface="Times New Roman" panose="02020603050405020304" pitchFamily="18" charset="0"/>
              </a:rPr>
              <a:t> </a:t>
            </a:r>
            <a:r>
              <a:rPr lang="en-US" sz="2000" b="1" err="1">
                <a:solidFill>
                  <a:srgbClr val="000000"/>
                </a:solidFill>
                <a:effectLst/>
                <a:latin typeface="Times New Roman" panose="02020603050405020304" pitchFamily="18" charset="0"/>
              </a:rPr>
              <a:t>phát</a:t>
            </a:r>
            <a:r>
              <a:rPr lang="en-US" sz="2000" b="1">
                <a:solidFill>
                  <a:srgbClr val="000000"/>
                </a:solidFill>
                <a:effectLst/>
                <a:latin typeface="Times New Roman" panose="02020603050405020304" pitchFamily="18" charset="0"/>
              </a:rPr>
              <a:t> </a:t>
            </a:r>
            <a:r>
              <a:rPr lang="en-US" sz="2000" b="1" err="1">
                <a:solidFill>
                  <a:srgbClr val="000000"/>
                </a:solidFill>
                <a:effectLst/>
                <a:latin typeface="Times New Roman" panose="02020603050405020304" pitchFamily="18" charset="0"/>
              </a:rPr>
              <a:t>cho</a:t>
            </a:r>
            <a:r>
              <a:rPr lang="en-US" sz="2000" b="1">
                <a:solidFill>
                  <a:srgbClr val="000000"/>
                </a:solidFill>
                <a:effectLst/>
                <a:latin typeface="Times New Roman" panose="02020603050405020304" pitchFamily="18" charset="0"/>
              </a:rPr>
              <a:t> </a:t>
            </a:r>
            <a:r>
              <a:rPr lang="en-US" sz="2000" b="1" err="1">
                <a:solidFill>
                  <a:srgbClr val="000000"/>
                </a:solidFill>
                <a:effectLst/>
                <a:latin typeface="Times New Roman" panose="02020603050405020304" pitchFamily="18" charset="0"/>
              </a:rPr>
              <a:t>mảng</a:t>
            </a:r>
            <a:r>
              <a:rPr lang="en-US" sz="2000" b="1">
                <a:solidFill>
                  <a:srgbClr val="000000"/>
                </a:solidFill>
                <a:effectLst/>
                <a:latin typeface="Times New Roman" panose="02020603050405020304" pitchFamily="18" charset="0"/>
              </a:rPr>
              <a:t> 2 </a:t>
            </a:r>
            <a:r>
              <a:rPr lang="en-US" sz="2000" b="1" err="1">
                <a:solidFill>
                  <a:srgbClr val="000000"/>
                </a:solidFill>
                <a:effectLst/>
                <a:latin typeface="Times New Roman" panose="02020603050405020304" pitchFamily="18" charset="0"/>
              </a:rPr>
              <a:t>chiều</a:t>
            </a:r>
            <a:endParaRPr lang="en-US" sz="2000" b="1">
              <a:solidFill>
                <a:srgbClr val="000000"/>
              </a:solidFill>
              <a:effectLst/>
              <a:latin typeface="Times New Roman" panose="02020603050405020304" pitchFamily="18" charset="0"/>
            </a:endParaRPr>
          </a:p>
          <a:p>
            <a:endParaRPr lang="en-GB"/>
          </a:p>
        </p:txBody>
      </p:sp>
      <p:sp>
        <p:nvSpPr>
          <p:cNvPr id="5" name="TextBox 4">
            <a:extLst>
              <a:ext uri="{FF2B5EF4-FFF2-40B4-BE49-F238E27FC236}">
                <a16:creationId xmlns:a16="http://schemas.microsoft.com/office/drawing/2014/main" id="{5F04C9EA-C413-3F04-620E-C6716295C510}"/>
              </a:ext>
            </a:extLst>
          </p:cNvPr>
          <p:cNvSpPr txBox="1"/>
          <p:nvPr/>
        </p:nvSpPr>
        <p:spPr>
          <a:xfrm>
            <a:off x="1103111" y="1684716"/>
            <a:ext cx="5351172" cy="5047536"/>
          </a:xfrm>
          <a:prstGeom prst="rect">
            <a:avLst/>
          </a:prstGeom>
          <a:noFill/>
        </p:spPr>
        <p:txBody>
          <a:bodyPr wrap="square">
            <a:spAutoFit/>
          </a:bodyPr>
          <a:lstStyle/>
          <a:p>
            <a:r>
              <a:rPr lang="en-GB" sz="1400">
                <a:latin typeface="Times New Roman" panose="02020603050405020304" pitchFamily="18" charset="0"/>
                <a:cs typeface="Times New Roman" panose="02020603050405020304" pitchFamily="18" charset="0"/>
              </a:rPr>
              <a:t>malloc2:</a:t>
            </a:r>
          </a:p>
          <a:p>
            <a:r>
              <a:rPr lang="en-GB" sz="1400">
                <a:latin typeface="Times New Roman" panose="02020603050405020304" pitchFamily="18" charset="0"/>
                <a:cs typeface="Times New Roman" panose="02020603050405020304" pitchFamily="18" charset="0"/>
              </a:rPr>
              <a:t>	la $t9, </a:t>
            </a:r>
            <a:r>
              <a:rPr lang="en-GB" sz="1400" err="1">
                <a:latin typeface="Times New Roman" panose="02020603050405020304" pitchFamily="18" charset="0"/>
                <a:cs typeface="Times New Roman" panose="02020603050405020304" pitchFamily="18" charset="0"/>
              </a:rPr>
              <a:t>Sys_TheTopOfFree</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lw</a:t>
            </a:r>
            <a:r>
              <a:rPr lang="en-GB" sz="1400">
                <a:latin typeface="Times New Roman" panose="02020603050405020304" pitchFamily="18" charset="0"/>
                <a:cs typeface="Times New Roman" panose="02020603050405020304" pitchFamily="18" charset="0"/>
              </a:rPr>
              <a:t> $t8, 0($t9) #Lay </a:t>
            </a:r>
            <a:r>
              <a:rPr lang="en-GB" sz="1400" err="1">
                <a:latin typeface="Times New Roman" panose="02020603050405020304" pitchFamily="18" charset="0"/>
                <a:cs typeface="Times New Roman" panose="02020603050405020304" pitchFamily="18" charset="0"/>
              </a:rPr>
              <a:t>dia</a:t>
            </a:r>
            <a:r>
              <a:rPr lang="en-GB" sz="1400">
                <a:latin typeface="Times New Roman" panose="02020603050405020304" pitchFamily="18" charset="0"/>
                <a:cs typeface="Times New Roman" panose="02020603050405020304" pitchFamily="18" charset="0"/>
              </a:rPr>
              <a:t> chi </a:t>
            </a:r>
            <a:r>
              <a:rPr lang="en-GB" sz="1400" err="1">
                <a:latin typeface="Times New Roman" panose="02020603050405020304" pitchFamily="18" charset="0"/>
                <a:cs typeface="Times New Roman" panose="02020603050405020304" pitchFamily="18" charset="0"/>
              </a:rPr>
              <a:t>dau</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tien</a:t>
            </a:r>
            <a:r>
              <a:rPr lang="en-GB" sz="1400">
                <a:latin typeface="Times New Roman" panose="02020603050405020304" pitchFamily="18" charset="0"/>
                <a:cs typeface="Times New Roman" panose="02020603050405020304" pitchFamily="18" charset="0"/>
              </a:rPr>
              <a:t> con </a:t>
            </a:r>
            <a:r>
              <a:rPr lang="en-GB" sz="1400" err="1">
                <a:latin typeface="Times New Roman" panose="02020603050405020304" pitchFamily="18" charset="0"/>
                <a:cs typeface="Times New Roman" panose="02020603050405020304" pitchFamily="18" charset="0"/>
              </a:rPr>
              <a:t>trong</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sub $t3,$t3, $t8</a:t>
            </a:r>
          </a:p>
          <a:p>
            <a:r>
              <a:rPr lang="en-GB" sz="1400">
                <a:latin typeface="Times New Roman" panose="02020603050405020304" pitchFamily="18" charset="0"/>
                <a:cs typeface="Times New Roman" panose="02020603050405020304" pitchFamily="18" charset="0"/>
              </a:rPr>
              <a:t>	checkDevide4_2:</a:t>
            </a:r>
          </a:p>
          <a:p>
            <a:r>
              <a:rPr lang="en-GB" sz="1400">
                <a:latin typeface="Times New Roman" panose="02020603050405020304" pitchFamily="18" charset="0"/>
                <a:cs typeface="Times New Roman" panose="02020603050405020304" pitchFamily="18" charset="0"/>
              </a:rPr>
              <a:t>		li $t4, 4</a:t>
            </a:r>
          </a:p>
          <a:p>
            <a:r>
              <a:rPr lang="en-GB" sz="1400">
                <a:latin typeface="Times New Roman" panose="02020603050405020304" pitchFamily="18" charset="0"/>
                <a:cs typeface="Times New Roman" panose="02020603050405020304" pitchFamily="18" charset="0"/>
              </a:rPr>
              <a:t>		div $t8, $t4</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mfhi</a:t>
            </a:r>
            <a:r>
              <a:rPr lang="en-GB" sz="1400">
                <a:latin typeface="Times New Roman" panose="02020603050405020304" pitchFamily="18" charset="0"/>
                <a:cs typeface="Times New Roman" panose="02020603050405020304" pitchFamily="18" charset="0"/>
              </a:rPr>
              <a:t> $t5</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beq</a:t>
            </a:r>
            <a:r>
              <a:rPr lang="en-GB" sz="1400">
                <a:latin typeface="Times New Roman" panose="02020603050405020304" pitchFamily="18" charset="0"/>
                <a:cs typeface="Times New Roman" panose="02020603050405020304" pitchFamily="18" charset="0"/>
              </a:rPr>
              <a:t> $t5, $zero, done_2</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addi</a:t>
            </a:r>
            <a:r>
              <a:rPr lang="en-GB" sz="1400">
                <a:latin typeface="Times New Roman" panose="02020603050405020304" pitchFamily="18" charset="0"/>
                <a:cs typeface="Times New Roman" panose="02020603050405020304" pitchFamily="18" charset="0"/>
              </a:rPr>
              <a:t> $t8, $t8,1</a:t>
            </a:r>
          </a:p>
          <a:p>
            <a:r>
              <a:rPr lang="en-GB" sz="1400">
                <a:latin typeface="Times New Roman" panose="02020603050405020304" pitchFamily="18" charset="0"/>
                <a:cs typeface="Times New Roman" panose="02020603050405020304" pitchFamily="18" charset="0"/>
              </a:rPr>
              <a:t>		j checkDevide4_2</a:t>
            </a:r>
          </a:p>
          <a:p>
            <a:r>
              <a:rPr lang="en-GB" sz="1400">
                <a:latin typeface="Times New Roman" panose="02020603050405020304" pitchFamily="18" charset="0"/>
                <a:cs typeface="Times New Roman" panose="02020603050405020304" pitchFamily="18" charset="0"/>
              </a:rPr>
              <a:t>	done_2:</a:t>
            </a:r>
          </a:p>
          <a:p>
            <a:r>
              <a:rPr lang="en-GB" sz="1400">
                <a:latin typeface="Times New Roman" panose="02020603050405020304" pitchFamily="18" charset="0"/>
                <a:cs typeface="Times New Roman" panose="02020603050405020304" pitchFamily="18" charset="0"/>
              </a:rPr>
              <a:t>		add $t3,$t3,$t8</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sw</a:t>
            </a:r>
            <a:r>
              <a:rPr lang="en-GB" sz="1400">
                <a:latin typeface="Times New Roman" panose="02020603050405020304" pitchFamily="18" charset="0"/>
                <a:cs typeface="Times New Roman" panose="02020603050405020304" pitchFamily="18" charset="0"/>
              </a:rPr>
              <a:t> $t8, 0($a0) #Cat </a:t>
            </a:r>
            <a:r>
              <a:rPr lang="en-GB" sz="1400" err="1">
                <a:latin typeface="Times New Roman" panose="02020603050405020304" pitchFamily="18" charset="0"/>
                <a:cs typeface="Times New Roman" panose="02020603050405020304" pitchFamily="18" charset="0"/>
              </a:rPr>
              <a:t>dia</a:t>
            </a:r>
            <a:r>
              <a:rPr lang="en-GB" sz="1400">
                <a:latin typeface="Times New Roman" panose="02020603050405020304" pitchFamily="18" charset="0"/>
                <a:cs typeface="Times New Roman" panose="02020603050405020304" pitchFamily="18" charset="0"/>
              </a:rPr>
              <a:t> chi do </a:t>
            </a:r>
            <a:r>
              <a:rPr lang="en-GB" sz="1400" err="1">
                <a:latin typeface="Times New Roman" panose="02020603050405020304" pitchFamily="18" charset="0"/>
                <a:cs typeface="Times New Roman" panose="02020603050405020304" pitchFamily="18" charset="0"/>
              </a:rPr>
              <a:t>vao</a:t>
            </a:r>
            <a:r>
              <a:rPr lang="en-GB" sz="1400">
                <a:latin typeface="Times New Roman" panose="02020603050405020304" pitchFamily="18" charset="0"/>
                <a:cs typeface="Times New Roman" panose="02020603050405020304" pitchFamily="18" charset="0"/>
              </a:rPr>
              <a:t> bien con </a:t>
            </a:r>
            <a:r>
              <a:rPr lang="en-GB" sz="1400" err="1">
                <a:latin typeface="Times New Roman" panose="02020603050405020304" pitchFamily="18" charset="0"/>
                <a:cs typeface="Times New Roman" panose="02020603050405020304" pitchFamily="18" charset="0"/>
              </a:rPr>
              <a:t>tro</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addi</a:t>
            </a:r>
            <a:r>
              <a:rPr lang="en-GB" sz="1400">
                <a:latin typeface="Times New Roman" panose="02020603050405020304" pitchFamily="18" charset="0"/>
                <a:cs typeface="Times New Roman" panose="02020603050405020304" pitchFamily="18" charset="0"/>
              </a:rPr>
              <a:t> $v0, $t8, 0 #Dong </a:t>
            </a:r>
            <a:r>
              <a:rPr lang="en-GB" sz="1400" err="1">
                <a:latin typeface="Times New Roman" panose="02020603050405020304" pitchFamily="18" charset="0"/>
                <a:cs typeface="Times New Roman" panose="02020603050405020304" pitchFamily="18" charset="0"/>
              </a:rPr>
              <a:t>thoi</a:t>
            </a:r>
            <a:r>
              <a:rPr lang="en-GB" sz="1400">
                <a:latin typeface="Times New Roman" panose="02020603050405020304" pitchFamily="18" charset="0"/>
                <a:cs typeface="Times New Roman" panose="02020603050405020304" pitchFamily="18" charset="0"/>
              </a:rPr>
              <a:t> la </a:t>
            </a:r>
            <a:r>
              <a:rPr lang="en-GB" sz="1400" err="1">
                <a:latin typeface="Times New Roman" panose="02020603050405020304" pitchFamily="18" charset="0"/>
                <a:cs typeface="Times New Roman" panose="02020603050405020304" pitchFamily="18" charset="0"/>
              </a:rPr>
              <a:t>ket</a:t>
            </a:r>
            <a:r>
              <a:rPr lang="en-GB" sz="1400">
                <a:latin typeface="Times New Roman" panose="02020603050405020304" pitchFamily="18" charset="0"/>
                <a:cs typeface="Times New Roman" panose="02020603050405020304" pitchFamily="18" charset="0"/>
              </a:rPr>
              <a:t> qua </a:t>
            </a:r>
            <a:r>
              <a:rPr lang="en-GB" sz="1400" err="1">
                <a:latin typeface="Times New Roman" panose="02020603050405020304" pitchFamily="18" charset="0"/>
                <a:cs typeface="Times New Roman" panose="02020603050405020304" pitchFamily="18" charset="0"/>
              </a:rPr>
              <a:t>tra</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ve</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cua</a:t>
            </a:r>
            <a:r>
              <a:rPr lang="en-GB" sz="1400">
                <a:latin typeface="Times New Roman" panose="02020603050405020304" pitchFamily="18" charset="0"/>
                <a:cs typeface="Times New Roman" panose="02020603050405020304" pitchFamily="18" charset="0"/>
              </a:rPr>
              <a:t> ham</a:t>
            </a: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mul</a:t>
            </a:r>
            <a:r>
              <a:rPr lang="en-GB" sz="1400">
                <a:latin typeface="Times New Roman" panose="02020603050405020304" pitchFamily="18" charset="0"/>
                <a:cs typeface="Times New Roman" panose="02020603050405020304" pitchFamily="18" charset="0"/>
              </a:rPr>
              <a:t> $t7, $a1, $a2 #</a:t>
            </a:r>
            <a:r>
              <a:rPr lang="en-GB" sz="1400" err="1">
                <a:latin typeface="Times New Roman" panose="02020603050405020304" pitchFamily="18" charset="0"/>
                <a:cs typeface="Times New Roman" panose="02020603050405020304" pitchFamily="18" charset="0"/>
              </a:rPr>
              <a:t>Tinh</a:t>
            </a:r>
            <a:r>
              <a:rPr lang="en-GB" sz="1400">
                <a:latin typeface="Times New Roman" panose="02020603050405020304" pitchFamily="18" charset="0"/>
                <a:cs typeface="Times New Roman" panose="02020603050405020304" pitchFamily="18" charset="0"/>
              </a:rPr>
              <a:t> so </a:t>
            </a:r>
            <a:r>
              <a:rPr lang="en-GB" sz="1400" err="1">
                <a:latin typeface="Times New Roman" panose="02020603050405020304" pitchFamily="18" charset="0"/>
                <a:cs typeface="Times New Roman" panose="02020603050405020304" pitchFamily="18" charset="0"/>
              </a:rPr>
              <a:t>luong</a:t>
            </a:r>
            <a:r>
              <a:rPr lang="en-GB" sz="1400">
                <a:latin typeface="Times New Roman" panose="02020603050405020304" pitchFamily="18" charset="0"/>
                <a:cs typeface="Times New Roman" panose="02020603050405020304" pitchFamily="18" charset="0"/>
              </a:rPr>
              <a:t> phan </a:t>
            </a:r>
            <a:r>
              <a:rPr lang="en-GB" sz="1400" err="1">
                <a:latin typeface="Times New Roman" panose="02020603050405020304" pitchFamily="18" charset="0"/>
                <a:cs typeface="Times New Roman" panose="02020603050405020304" pitchFamily="18" charset="0"/>
              </a:rPr>
              <a:t>tu</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mul</a:t>
            </a:r>
            <a:r>
              <a:rPr lang="en-GB" sz="1400">
                <a:latin typeface="Times New Roman" panose="02020603050405020304" pitchFamily="18" charset="0"/>
                <a:cs typeface="Times New Roman" panose="02020603050405020304" pitchFamily="18" charset="0"/>
              </a:rPr>
              <a:t> $t7, $t7, 4 #</a:t>
            </a:r>
            <a:r>
              <a:rPr lang="en-GB" sz="1400" err="1">
                <a:latin typeface="Times New Roman" panose="02020603050405020304" pitchFamily="18" charset="0"/>
                <a:cs typeface="Times New Roman" panose="02020603050405020304" pitchFamily="18" charset="0"/>
              </a:rPr>
              <a:t>Tinh</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kich</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thuoc</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bo</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nho</a:t>
            </a:r>
            <a:r>
              <a:rPr lang="en-GB" sz="1400">
                <a:latin typeface="Times New Roman" panose="02020603050405020304" pitchFamily="18" charset="0"/>
                <a:cs typeface="Times New Roman" panose="02020603050405020304" pitchFamily="18" charset="0"/>
              </a:rPr>
              <a:t> can </a:t>
            </a:r>
            <a:r>
              <a:rPr lang="en-GB" sz="1400" err="1">
                <a:latin typeface="Times New Roman" panose="02020603050405020304" pitchFamily="18" charset="0"/>
                <a:cs typeface="Times New Roman" panose="02020603050405020304" pitchFamily="18" charset="0"/>
              </a:rPr>
              <a:t>cung</a:t>
            </a:r>
            <a:r>
              <a:rPr lang="en-GB" sz="1400">
                <a:latin typeface="Times New Roman" panose="02020603050405020304" pitchFamily="18" charset="0"/>
                <a:cs typeface="Times New Roman" panose="02020603050405020304" pitchFamily="18" charset="0"/>
              </a:rPr>
              <a:t> cap</a:t>
            </a:r>
          </a:p>
          <a:p>
            <a:r>
              <a:rPr lang="en-GB" sz="1400">
                <a:latin typeface="Times New Roman" panose="02020603050405020304" pitchFamily="18" charset="0"/>
                <a:cs typeface="Times New Roman" panose="02020603050405020304" pitchFamily="18" charset="0"/>
              </a:rPr>
              <a:t>	add $t0, $t0, $t7</a:t>
            </a:r>
          </a:p>
          <a:p>
            <a:r>
              <a:rPr lang="en-GB" sz="1400">
                <a:latin typeface="Times New Roman" panose="02020603050405020304" pitchFamily="18" charset="0"/>
                <a:cs typeface="Times New Roman" panose="02020603050405020304" pitchFamily="18" charset="0"/>
              </a:rPr>
              <a:t>	add $t3, $t3, $t7</a:t>
            </a:r>
          </a:p>
          <a:p>
            <a:r>
              <a:rPr lang="en-GB" sz="1400">
                <a:latin typeface="Times New Roman" panose="02020603050405020304" pitchFamily="18" charset="0"/>
                <a:cs typeface="Times New Roman" panose="02020603050405020304" pitchFamily="18" charset="0"/>
              </a:rPr>
              <a:t>	add $t6, $t8, $t7 #</a:t>
            </a:r>
            <a:r>
              <a:rPr lang="en-GB" sz="1400" err="1">
                <a:latin typeface="Times New Roman" panose="02020603050405020304" pitchFamily="18" charset="0"/>
                <a:cs typeface="Times New Roman" panose="02020603050405020304" pitchFamily="18" charset="0"/>
              </a:rPr>
              <a:t>Tinh</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dia</a:t>
            </a:r>
            <a:r>
              <a:rPr lang="en-GB" sz="1400">
                <a:latin typeface="Times New Roman" panose="02020603050405020304" pitchFamily="18" charset="0"/>
                <a:cs typeface="Times New Roman" panose="02020603050405020304" pitchFamily="18" charset="0"/>
              </a:rPr>
              <a:t> chi </a:t>
            </a:r>
            <a:r>
              <a:rPr lang="en-GB" sz="1400" err="1">
                <a:latin typeface="Times New Roman" panose="02020603050405020304" pitchFamily="18" charset="0"/>
                <a:cs typeface="Times New Roman" panose="02020603050405020304" pitchFamily="18" charset="0"/>
              </a:rPr>
              <a:t>dau</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tien</a:t>
            </a:r>
            <a:r>
              <a:rPr lang="en-GB" sz="1400">
                <a:latin typeface="Times New Roman" panose="02020603050405020304" pitchFamily="18" charset="0"/>
                <a:cs typeface="Times New Roman" panose="02020603050405020304" pitchFamily="18" charset="0"/>
              </a:rPr>
              <a:t> con </a:t>
            </a:r>
            <a:r>
              <a:rPr lang="en-GB" sz="1400" err="1">
                <a:latin typeface="Times New Roman" panose="02020603050405020304" pitchFamily="18" charset="0"/>
                <a:cs typeface="Times New Roman" panose="02020603050405020304" pitchFamily="18" charset="0"/>
              </a:rPr>
              <a:t>trong</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sw</a:t>
            </a:r>
            <a:r>
              <a:rPr lang="en-GB" sz="1400">
                <a:latin typeface="Times New Roman" panose="02020603050405020304" pitchFamily="18" charset="0"/>
                <a:cs typeface="Times New Roman" panose="02020603050405020304" pitchFamily="18" charset="0"/>
              </a:rPr>
              <a:t> $t6, 0($t9) #</a:t>
            </a:r>
            <a:r>
              <a:rPr lang="en-GB" sz="1400" err="1">
                <a:latin typeface="Times New Roman" panose="02020603050405020304" pitchFamily="18" charset="0"/>
                <a:cs typeface="Times New Roman" panose="02020603050405020304" pitchFamily="18" charset="0"/>
              </a:rPr>
              <a:t>Luu</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tro</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lai</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dia</a:t>
            </a:r>
            <a:r>
              <a:rPr lang="en-GB" sz="1400">
                <a:latin typeface="Times New Roman" panose="02020603050405020304" pitchFamily="18" charset="0"/>
                <a:cs typeface="Times New Roman" panose="02020603050405020304" pitchFamily="18" charset="0"/>
              </a:rPr>
              <a:t> chi </a:t>
            </a:r>
            <a:r>
              <a:rPr lang="en-GB" sz="1400" err="1">
                <a:latin typeface="Times New Roman" panose="02020603050405020304" pitchFamily="18" charset="0"/>
                <a:cs typeface="Times New Roman" panose="02020603050405020304" pitchFamily="18" charset="0"/>
              </a:rPr>
              <a:t>dau</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tien</a:t>
            </a:r>
            <a:r>
              <a:rPr lang="en-GB" sz="1400">
                <a:latin typeface="Times New Roman" panose="02020603050405020304" pitchFamily="18" charset="0"/>
                <a:cs typeface="Times New Roman" panose="02020603050405020304" pitchFamily="18" charset="0"/>
              </a:rPr>
              <a:t> do </a:t>
            </a:r>
            <a:r>
              <a:rPr lang="en-GB" sz="1400" err="1">
                <a:latin typeface="Times New Roman" panose="02020603050405020304" pitchFamily="18" charset="0"/>
                <a:cs typeface="Times New Roman" panose="02020603050405020304" pitchFamily="18" charset="0"/>
              </a:rPr>
              <a:t>vao</a:t>
            </a:r>
            <a:r>
              <a:rPr lang="en-GB" sz="1400">
                <a:latin typeface="Times New Roman" panose="02020603050405020304" pitchFamily="18" charset="0"/>
                <a:cs typeface="Times New Roman" panose="02020603050405020304" pitchFamily="18" charset="0"/>
              </a:rPr>
              <a:t> bien </a:t>
            </a:r>
            <a:r>
              <a:rPr lang="en-GB" sz="1400" err="1">
                <a:latin typeface="Times New Roman" panose="02020603050405020304" pitchFamily="18" charset="0"/>
                <a:cs typeface="Times New Roman" panose="02020603050405020304" pitchFamily="18" charset="0"/>
              </a:rPr>
              <a:t>Sys_TheTopOfFree</a:t>
            </a:r>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jr</a:t>
            </a:r>
            <a:r>
              <a:rPr lang="en-GB" sz="1400">
                <a:latin typeface="Times New Roman" panose="02020603050405020304" pitchFamily="18" charset="0"/>
                <a:cs typeface="Times New Roman" panose="02020603050405020304" pitchFamily="18" charset="0"/>
              </a:rPr>
              <a:t> $</a:t>
            </a:r>
            <a:r>
              <a:rPr lang="en-GB" sz="1400" err="1">
                <a:latin typeface="Times New Roman" panose="02020603050405020304" pitchFamily="18" charset="0"/>
                <a:cs typeface="Times New Roman" panose="02020603050405020304" pitchFamily="18" charset="0"/>
              </a:rPr>
              <a:t>ra</a:t>
            </a:r>
            <a:endParaRPr lang="en-GB"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3815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65"/>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3683</Words>
  <Application>Microsoft Macintosh PowerPoint</Application>
  <PresentationFormat>Custom</PresentationFormat>
  <Paragraphs>492</Paragraphs>
  <Slides>42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Arial</vt:lpstr>
      <vt:lpstr>Times New Roman</vt:lpstr>
      <vt:lpstr>Office Theme</vt:lpstr>
      <vt:lpstr>PowerPoint Presentation</vt:lpstr>
      <vt:lpstr>Project</vt:lpstr>
      <vt:lpstr>Nội dung</vt:lpstr>
      <vt:lpstr>PowerPoint Presentation</vt:lpstr>
      <vt:lpstr> Tạo các hàm theo yêu cầu</vt:lpstr>
      <vt:lpstr> Tạo các hàm theo yêu cầu</vt:lpstr>
      <vt:lpstr> Tạo các hàm theo yêu cầu</vt:lpstr>
      <vt:lpstr> Tạo các hàm theo yêu cầu</vt:lpstr>
      <vt:lpstr> Tạo các hàm theo yêu cầu</vt:lpstr>
      <vt:lpstr> Tạo các hàm theo yêu cầu</vt:lpstr>
      <vt:lpstr>Khởi tạo câu dẫn và con trỏ</vt:lpstr>
      <vt:lpstr>Ví dụ minh hoạ sử dung hàm</vt:lpstr>
      <vt:lpstr>Ví dụ minh hoạ sử dung hàm</vt:lpstr>
      <vt:lpstr>Ví dụ minh hoạ sử dung hàm</vt:lpstr>
      <vt:lpstr>Ví dụ minh hoạ</vt:lpstr>
      <vt:lpstr>Ví dụ minh hoạ</vt:lpstr>
      <vt:lpstr>Ví dụ minh hoạ</vt:lpstr>
      <vt:lpstr>Ví dụ minh hoạ</vt:lpstr>
      <vt:lpstr>Kết quả mô phỏng </vt:lpstr>
      <vt:lpstr>               Yêu cầu đề bài </vt:lpstr>
      <vt:lpstr>               Ý tưởng thực hiện</vt:lpstr>
      <vt:lpstr>    Khởi tạo dữ liệu ban đầu</vt:lpstr>
      <vt:lpstr>          Khởi tạo dữ liệu ban đầu</vt:lpstr>
      <vt:lpstr>          Khởi tạo dữ liệu ban đầu</vt:lpstr>
      <vt:lpstr>        Thực hiện chương trình</vt:lpstr>
      <vt:lpstr>       Thực hiện chương trình</vt:lpstr>
      <vt:lpstr>           Thực hiện chương trình</vt:lpstr>
      <vt:lpstr>       Thực hiện chương trình</vt:lpstr>
      <vt:lpstr>          Thực hiện chương trình</vt:lpstr>
      <vt:lpstr>      Thực hiện chương trình</vt:lpstr>
      <vt:lpstr>       Thực hiện chương trình</vt:lpstr>
      <vt:lpstr>         Thực hiện chương trình</vt:lpstr>
      <vt:lpstr>       Thực hiện chương trình</vt:lpstr>
      <vt:lpstr>       Thực hiện chương trình</vt:lpstr>
      <vt:lpstr>     Thực hiện chương trình</vt:lpstr>
      <vt:lpstr>       Thực hiện chương trình</vt:lpstr>
      <vt:lpstr>        Thực hiện chương trình</vt:lpstr>
      <vt:lpstr> Thực hiện chương trình</vt:lpstr>
      <vt:lpstr>         Kết quả mô phỏng</vt:lpstr>
      <vt:lpstr>         Kết quả mô phỏng</vt:lpstr>
      <vt:lpstr>         Kết quả mô phỏng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Chapter 0 - Introduction</dc:title>
  <dc:creator>VTVU</dc:creator>
  <cp:lastModifiedBy>Mach Ngoc Duc Anh 20225595</cp:lastModifiedBy>
  <cp:revision>1</cp:revision>
  <dcterms:created xsi:type="dcterms:W3CDTF">2024-04-24T12:13:19Z</dcterms:created>
  <dcterms:modified xsi:type="dcterms:W3CDTF">2024-05-24T02:38:09Z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2023-12-29T00:00:00Z</vt:filetime>
  </property>
  <property fmtid="{D5CDD505-2E9C-101B-9397-08002B2CF9AE}" pid="3" name="Creator">
    <vt:lpwstr>Bullzip PDF Printer (11.13.0.2823)</vt:lpwstr>
  </property>
  <property fmtid="{D5CDD505-2E9C-101B-9397-08002B2CF9AE}" pid="4" name="LastSaved">
    <vt:filetime>2024-04-24T00:00:00Z</vt:filetime>
  </property>
  <property fmtid="{D5CDD505-2E9C-101B-9397-08002B2CF9AE}" pid="5" name="Producer">
    <vt:lpwstr>3-Heights(TM) PDF Security Shell 4.8.25.2 (http://www.pdf-tools.com)</vt:lpwstr>
  </property>
</Properties>
</file>