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Lato" panose="020F0502020204030203" pitchFamily="34" charset="0"/>
      <p:regular r:id="rId16"/>
    </p:embeddedFont>
    <p:embeddedFont>
      <p:font typeface="Lat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11" y="8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4070" y="979997"/>
            <a:ext cx="16779860" cy="8327006"/>
          </a:xfrm>
          <a:custGeom>
            <a:avLst/>
            <a:gdLst/>
            <a:ahLst/>
            <a:cxnLst/>
            <a:rect l="l" t="t" r="r" b="b"/>
            <a:pathLst>
              <a:path w="16779860" h="8327006">
                <a:moveTo>
                  <a:pt x="0" y="0"/>
                </a:moveTo>
                <a:lnTo>
                  <a:pt x="16779860" y="0"/>
                </a:lnTo>
                <a:lnTo>
                  <a:pt x="16779860" y="8327006"/>
                </a:lnTo>
                <a:lnTo>
                  <a:pt x="0" y="8327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4739057" y="2330076"/>
            <a:ext cx="8274432" cy="1042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20"/>
              </a:lnSpc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116282"/>
            <a:ext cx="16230600" cy="8054435"/>
          </a:xfrm>
          <a:custGeom>
            <a:avLst/>
            <a:gdLst/>
            <a:ahLst/>
            <a:cxnLst/>
            <a:rect l="l" t="t" r="r" b="b"/>
            <a:pathLst>
              <a:path w="16230600" h="8054435">
                <a:moveTo>
                  <a:pt x="0" y="0"/>
                </a:moveTo>
                <a:lnTo>
                  <a:pt x="16230600" y="0"/>
                </a:lnTo>
                <a:lnTo>
                  <a:pt x="16230600" y="8054436"/>
                </a:lnTo>
                <a:lnTo>
                  <a:pt x="0" y="8054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116282"/>
            <a:ext cx="16230600" cy="8054435"/>
          </a:xfrm>
          <a:custGeom>
            <a:avLst/>
            <a:gdLst/>
            <a:ahLst/>
            <a:cxnLst/>
            <a:rect l="l" t="t" r="r" b="b"/>
            <a:pathLst>
              <a:path w="16230600" h="8054435">
                <a:moveTo>
                  <a:pt x="0" y="0"/>
                </a:moveTo>
                <a:lnTo>
                  <a:pt x="16230600" y="0"/>
                </a:lnTo>
                <a:lnTo>
                  <a:pt x="16230600" y="8054436"/>
                </a:lnTo>
                <a:lnTo>
                  <a:pt x="0" y="8054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517158" y="4626314"/>
            <a:ext cx="12367938" cy="2343410"/>
            <a:chOff x="0" y="0"/>
            <a:chExt cx="16490584" cy="3124547"/>
          </a:xfrm>
        </p:grpSpPr>
        <p:sp>
          <p:nvSpPr>
            <p:cNvPr id="5" name="TextBox 5"/>
            <p:cNvSpPr txBox="1"/>
            <p:nvPr/>
          </p:nvSpPr>
          <p:spPr>
            <a:xfrm>
              <a:off x="0" y="-133350"/>
              <a:ext cx="16490584" cy="1462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72"/>
                </a:lnSpc>
              </a:pPr>
              <a:r>
                <a:rPr lang="en-US" sz="6600" b="1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DEMO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729004" y="1779618"/>
              <a:ext cx="11032576" cy="13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8453630" y="4683483"/>
            <a:ext cx="8213070" cy="102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8"/>
              </a:lnSpc>
            </a:pPr>
            <a:r>
              <a:rPr lang="en-US" sz="9600" b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>
            <a:off x="826026" y="597628"/>
            <a:ext cx="4074450" cy="917392"/>
          </a:xfrm>
          <a:custGeom>
            <a:avLst/>
            <a:gdLst/>
            <a:ahLst/>
            <a:cxnLst/>
            <a:rect l="l" t="t" r="r" b="b"/>
            <a:pathLst>
              <a:path w="4074450" h="917392">
                <a:moveTo>
                  <a:pt x="0" y="0"/>
                </a:moveTo>
                <a:lnTo>
                  <a:pt x="4074450" y="0"/>
                </a:lnTo>
                <a:lnTo>
                  <a:pt x="4074450" y="917392"/>
                </a:lnTo>
                <a:lnTo>
                  <a:pt x="0" y="917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97"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TextBox 4"/>
          <p:cNvSpPr txBox="1"/>
          <p:nvPr/>
        </p:nvSpPr>
        <p:spPr>
          <a:xfrm>
            <a:off x="1028700" y="2876733"/>
            <a:ext cx="13920589" cy="537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27"/>
              </a:lnSpc>
            </a:pP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Giải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mê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cung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bằng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một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số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thuật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toán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tìm</a:t>
            </a:r>
            <a:r>
              <a:rPr lang="en-US" sz="9706" b="1" dirty="0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9706" b="1" dirty="0" err="1">
                <a:solidFill>
                  <a:srgbClr val="C00000"/>
                </a:solidFill>
                <a:latin typeface="Lato Bold"/>
                <a:ea typeface="Lato Bold"/>
                <a:cs typeface="Lato Bold"/>
                <a:sym typeface="Lato Bold"/>
              </a:rPr>
              <a:t>kiếm</a:t>
            </a:r>
            <a:endParaRPr lang="en-US" sz="9706" b="1" dirty="0">
              <a:solidFill>
                <a:srgbClr val="C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10527"/>
              </a:lnSpc>
            </a:pPr>
            <a:endParaRPr lang="en-US" sz="9706" b="1" dirty="0">
              <a:solidFill>
                <a:srgbClr val="C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10521"/>
              </a:lnSpc>
            </a:pPr>
            <a:endParaRPr lang="en-US" sz="9706" b="1" dirty="0">
              <a:solidFill>
                <a:srgbClr val="C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6152806"/>
            <a:ext cx="14342064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40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GVHD: TS </a:t>
            </a:r>
            <a:r>
              <a:rPr lang="en-US" sz="40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Đỗ</a:t>
            </a:r>
            <a:r>
              <a:rPr lang="en-US" sz="40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Tiến Dũng</a:t>
            </a:r>
          </a:p>
          <a:p>
            <a:pPr algn="l">
              <a:lnSpc>
                <a:spcPts val="4340"/>
              </a:lnSpc>
            </a:pPr>
            <a:r>
              <a:rPr lang="en-US" sz="40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Mã</a:t>
            </a:r>
            <a:r>
              <a:rPr lang="en-US" sz="40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lớp</a:t>
            </a:r>
            <a:r>
              <a:rPr lang="en-US" sz="40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: 156727</a:t>
            </a:r>
          </a:p>
          <a:p>
            <a:pPr algn="l">
              <a:lnSpc>
                <a:spcPts val="4340"/>
              </a:lnSpc>
            </a:pPr>
            <a:r>
              <a:rPr lang="en-US" sz="40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Nhóm</a:t>
            </a:r>
            <a:r>
              <a:rPr lang="en-US" sz="40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:  15 </a:t>
            </a:r>
          </a:p>
          <a:p>
            <a:pPr algn="l">
              <a:lnSpc>
                <a:spcPts val="4340"/>
              </a:lnSpc>
            </a:pPr>
            <a:endParaRPr lang="en-US" sz="4000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4340"/>
              </a:lnSpc>
            </a:pPr>
            <a:endParaRPr lang="en-US" sz="4000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4340"/>
              </a:lnSpc>
            </a:pPr>
            <a:endParaRPr lang="en-US" sz="4000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6212396" y="1078780"/>
            <a:ext cx="5863207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Nhóm 15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61017" y="3456397"/>
            <a:ext cx="15365966" cy="3995166"/>
            <a:chOff x="0" y="0"/>
            <a:chExt cx="20487955" cy="5326888"/>
          </a:xfrm>
        </p:grpSpPr>
        <p:sp>
          <p:nvSpPr>
            <p:cNvPr id="5" name="TextBox 5"/>
            <p:cNvSpPr txBox="1"/>
            <p:nvPr/>
          </p:nvSpPr>
          <p:spPr>
            <a:xfrm>
              <a:off x="0" y="-123825"/>
              <a:ext cx="10185967" cy="5450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1. Phạm Mạnh Quyết  </a:t>
              </a:r>
            </a:p>
            <a:p>
              <a:pPr algn="l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2. Đặng Hải Anh        </a:t>
              </a:r>
            </a:p>
            <a:p>
              <a:pPr algn="l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3. Vũ Ngọc Đức      </a:t>
              </a:r>
            </a:p>
            <a:p>
              <a:pPr algn="l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4. Lê Thị Quỳnh            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88214" y="-123825"/>
              <a:ext cx="8999741" cy="54507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MSSV: 20225663</a:t>
              </a:r>
            </a:p>
            <a:p>
              <a:pPr algn="r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MSSV: 20225688</a:t>
              </a:r>
            </a:p>
            <a:p>
              <a:pPr algn="r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MSSV: 20225816</a:t>
              </a:r>
            </a:p>
            <a:p>
              <a:pPr algn="r">
                <a:lnSpc>
                  <a:spcPts val="8202"/>
                </a:lnSpc>
              </a:pPr>
              <a:r>
                <a:rPr lang="en-US" sz="5800" b="1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MSSV: 20225917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643839" y="1404268"/>
            <a:ext cx="12367938" cy="5572385"/>
            <a:chOff x="0" y="0"/>
            <a:chExt cx="16490584" cy="7429847"/>
          </a:xfrm>
        </p:grpSpPr>
        <p:sp>
          <p:nvSpPr>
            <p:cNvPr id="5" name="TextBox 5"/>
            <p:cNvSpPr txBox="1"/>
            <p:nvPr/>
          </p:nvSpPr>
          <p:spPr>
            <a:xfrm>
              <a:off x="0" y="-133350"/>
              <a:ext cx="16490584" cy="1462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72"/>
                </a:lnSpc>
              </a:pPr>
              <a:r>
                <a:rPr lang="en-US" sz="6600" b="1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Mục lục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729004" y="1779618"/>
              <a:ext cx="11032576" cy="5650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1295403" lvl="1" indent="-647702" algn="l">
                <a:lnSpc>
                  <a:spcPts val="8520"/>
                </a:lnSpc>
                <a:buAutoNum type="arabicPeriod"/>
              </a:pPr>
              <a:r>
                <a:rPr lang="en-US" sz="6000" b="1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Thuật toán DFS</a:t>
              </a:r>
            </a:p>
            <a:p>
              <a:pPr marL="1295403" lvl="1" indent="-647702" algn="l">
                <a:lnSpc>
                  <a:spcPts val="8520"/>
                </a:lnSpc>
                <a:buAutoNum type="arabicPeriod"/>
              </a:pPr>
              <a:r>
                <a:rPr lang="en-US" sz="6000" b="1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Thuật toán BFS</a:t>
              </a:r>
            </a:p>
            <a:p>
              <a:pPr marL="1295403" lvl="1" indent="-647702" algn="l">
                <a:lnSpc>
                  <a:spcPts val="8520"/>
                </a:lnSpc>
                <a:buAutoNum type="arabicPeriod"/>
              </a:pPr>
              <a:r>
                <a:rPr lang="en-US" sz="6000" b="1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Thuật toán A*</a:t>
              </a:r>
            </a:p>
            <a:p>
              <a:pPr marL="1295403" lvl="1" indent="-647702" algn="l">
                <a:lnSpc>
                  <a:spcPts val="8520"/>
                </a:lnSpc>
                <a:buAutoNum type="arabicPeriod"/>
              </a:pPr>
              <a:r>
                <a:rPr lang="en-US" sz="6000" b="1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Thuật toán Dijkstra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71283" y="2621281"/>
            <a:ext cx="13545435" cy="6343216"/>
            <a:chOff x="0" y="0"/>
            <a:chExt cx="29289429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289431" cy="13716000"/>
            </a:xfrm>
            <a:custGeom>
              <a:avLst/>
              <a:gdLst/>
              <a:ahLst/>
              <a:cxnLst/>
              <a:rect l="l" t="t" r="r" b="b"/>
              <a:pathLst>
                <a:path w="29289431" h="13716000">
                  <a:moveTo>
                    <a:pt x="0" y="0"/>
                  </a:moveTo>
                  <a:lnTo>
                    <a:pt x="29289431" y="0"/>
                  </a:lnTo>
                  <a:lnTo>
                    <a:pt x="29289431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921" b="-921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692304" y="1028700"/>
            <a:ext cx="12367938" cy="2343410"/>
            <a:chOff x="0" y="0"/>
            <a:chExt cx="16490584" cy="3124547"/>
          </a:xfrm>
        </p:grpSpPr>
        <p:sp>
          <p:nvSpPr>
            <p:cNvPr id="5" name="TextBox 5"/>
            <p:cNvSpPr txBox="1"/>
            <p:nvPr/>
          </p:nvSpPr>
          <p:spPr>
            <a:xfrm>
              <a:off x="0" y="-133350"/>
              <a:ext cx="16490584" cy="1462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372"/>
                </a:lnSpc>
              </a:pPr>
              <a:r>
                <a:rPr lang="en-US" sz="6600" b="1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Phân công công việc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729004" y="1779618"/>
              <a:ext cx="11032576" cy="1344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5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-234063" y="-38100"/>
            <a:ext cx="5883384" cy="17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1" lvl="1" indent="-539745" algn="l">
              <a:lnSpc>
                <a:spcPts val="6999"/>
              </a:lnSpc>
              <a:buAutoNum type="arabicPeriod"/>
            </a:pPr>
            <a:r>
              <a:rPr lang="en-US" sz="4999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Thuật toán DFS</a:t>
            </a:r>
          </a:p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endParaRPr lang="en-US" sz="4999" b="1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48924" y="2103779"/>
            <a:ext cx="8885073" cy="425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DFS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dùng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stack (LIFO)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làm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tập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biên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Luôn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mở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rộng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node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mới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nhất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sâu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nhất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có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thể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rồi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quay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lại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Dùng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visited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để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đánh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dấu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các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node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đã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xét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giúp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:</a:t>
            </a:r>
          </a:p>
          <a:p>
            <a:pPr marL="1295400" lvl="2" indent="-431800" algn="l">
              <a:lnSpc>
                <a:spcPts val="4259"/>
              </a:lnSpc>
              <a:buFont typeface="Arial"/>
              <a:buChar char="⚬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Tránh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lặp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1295400" lvl="2" indent="-431800" algn="l">
              <a:lnSpc>
                <a:spcPts val="4259"/>
              </a:lnSpc>
              <a:buFont typeface="Arial"/>
              <a:buChar char="⚬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Tránh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vòng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lặp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1295400" lvl="2" indent="-431800" algn="l">
              <a:lnSpc>
                <a:spcPts val="4259"/>
              </a:lnSpc>
              <a:buFont typeface="Arial"/>
              <a:buChar char="⚬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Tăng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suất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4259"/>
              </a:lnSpc>
            </a:pP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240350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Mô tả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450036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Hạn chế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8924" y="7254055"/>
            <a:ext cx="15610376" cy="2116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Không đảm bảo tìm đường ngắn nhất.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Hiệu suất kém trong mê cung lớn, đi rất sâu vào một nhánh trước khi nhận ra là ngõ cụt, dẫn đến việc đi nhiều nhánh không cần thiết.</a:t>
            </a:r>
          </a:p>
          <a:p>
            <a:pPr algn="l">
              <a:lnSpc>
                <a:spcPts val="4259"/>
              </a:lnSpc>
            </a:pPr>
            <a:endParaRPr lang="en-US" sz="3000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356587" y="-7597"/>
            <a:ext cx="7261568" cy="17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2. Thuật toán BFS</a:t>
            </a:r>
          </a:p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endParaRPr lang="en-US" sz="4999" b="1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48924" y="2285090"/>
            <a:ext cx="8479492" cy="2649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Giống DFS nhưng dùng queue (FIFO) 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Mở rộng node đầu hàng đợi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Node mới được thêm vào cuối queue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Duyệt theo chiều rộng trước</a:t>
            </a:r>
          </a:p>
          <a:p>
            <a:pPr algn="l">
              <a:lnSpc>
                <a:spcPts val="4259"/>
              </a:lnSpc>
            </a:pPr>
            <a:endParaRPr lang="en-US" sz="3000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240350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Mô tả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71964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Hạn chế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48924" y="6398014"/>
            <a:ext cx="7978598" cy="1583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Tốn bộ nhớ.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Hiệu suất kém với mê cung phức tạp.</a:t>
            </a:r>
          </a:p>
          <a:p>
            <a:pPr algn="l">
              <a:lnSpc>
                <a:spcPts val="4259"/>
              </a:lnSpc>
            </a:pPr>
            <a:endParaRPr lang="en-US" sz="3000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356587" y="-7597"/>
            <a:ext cx="7261568" cy="17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3. Thuật toán A*</a:t>
            </a:r>
          </a:p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endParaRPr lang="en-US" sz="4999" b="1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05456" y="2019495"/>
            <a:ext cx="13382144" cy="4355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A*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giống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DFS/BFS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nhưng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dùng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priority queue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làm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fringe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Mở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rộng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node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có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ưu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tiên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thấp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nhất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( f(n) = g(n) + h(n) ),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trong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đó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:</a:t>
            </a:r>
          </a:p>
          <a:p>
            <a:pPr marL="1104900" lvl="2" indent="-323850">
              <a:lnSpc>
                <a:spcPts val="4259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g(n): chi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phí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từ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nút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gốc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cho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đến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nút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tại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n</a:t>
            </a:r>
          </a:p>
          <a:p>
            <a:pPr marL="1104900" lvl="2" indent="-323850">
              <a:lnSpc>
                <a:spcPts val="4259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h(n):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hàm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heuristic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đánh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giá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chi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phí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ước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lượng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từ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nút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tại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n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tới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đích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Hàm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Heuristic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sử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dụng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là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hàm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Manhattan</a:t>
            </a:r>
          </a:p>
          <a:p>
            <a:pPr marL="647700" lvl="1" indent="-323850">
              <a:lnSpc>
                <a:spcPts val="4259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Mục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tiêu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: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giảm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chi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phí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tổng</a:t>
            </a: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4259"/>
              </a:lnSpc>
            </a:pP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240350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Mô tả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374102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</a:t>
            </a:r>
            <a:r>
              <a:rPr lang="en-US" sz="45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Hạn</a:t>
            </a:r>
            <a:r>
              <a:rPr lang="en-US" sz="45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chế</a:t>
            </a:r>
            <a:r>
              <a:rPr lang="en-US" sz="45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456" y="6230498"/>
            <a:ext cx="10669846" cy="2116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Heuristic Manhattan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không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quả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với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mê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cung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có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nhiều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tường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dẫn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đến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duyệt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thừa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ô.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PriorityQueue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tiêu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tốn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tài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nguyên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với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mê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cung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lớn</a:t>
            </a: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.</a:t>
            </a:r>
          </a:p>
          <a:p>
            <a:pPr algn="l">
              <a:lnSpc>
                <a:spcPts val="4259"/>
              </a:lnSpc>
            </a:pPr>
            <a:endParaRPr lang="en-US" sz="300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TextBox 3"/>
          <p:cNvSpPr txBox="1"/>
          <p:nvPr/>
        </p:nvSpPr>
        <p:spPr>
          <a:xfrm>
            <a:off x="356587" y="-7597"/>
            <a:ext cx="7261568" cy="17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4. Thuật toán Dijkstra</a:t>
            </a:r>
          </a:p>
          <a:p>
            <a:pPr marL="0" lvl="0" indent="0" algn="ctr">
              <a:lnSpc>
                <a:spcPts val="6999"/>
              </a:lnSpc>
              <a:spcBef>
                <a:spcPct val="0"/>
              </a:spcBef>
            </a:pPr>
            <a:endParaRPr lang="en-US" sz="4999" b="1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05456" y="1952820"/>
            <a:ext cx="12832432" cy="2116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Chọn ô có chi phí thấp nhất từ unvisited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Đảm bảo đường đi ngắn nhất từ start → goal</a:t>
            </a:r>
          </a:p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Lưu các ô đã thăm vào visited</a:t>
            </a:r>
          </a:p>
          <a:p>
            <a:pPr algn="l">
              <a:lnSpc>
                <a:spcPts val="4259"/>
              </a:lnSpc>
            </a:pPr>
            <a:endParaRPr lang="en-US" sz="3000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240350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Mô tả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721136"/>
            <a:ext cx="2720655" cy="77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0"/>
              </a:lnSpc>
            </a:pPr>
            <a:r>
              <a:rPr lang="en-US" sz="45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- Hạn chế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05456" y="4719356"/>
            <a:ext cx="11351959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59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Tốn bộ nhớ và thời gian cho mê cung lớn do duyệt toàn bộ ô.</a:t>
            </a:r>
          </a:p>
          <a:p>
            <a:pPr algn="l">
              <a:lnSpc>
                <a:spcPts val="4259"/>
              </a:lnSpc>
            </a:pPr>
            <a:endParaRPr lang="en-US" sz="3000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402</Words>
  <Application>Microsoft Office PowerPoint</Application>
  <PresentationFormat>Tùy chỉnh</PresentationFormat>
  <Paragraphs>61</Paragraphs>
  <Slides>14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</vt:vector>
  </HeadingPairs>
  <TitlesOfParts>
    <vt:vector size="19" baseType="lpstr">
      <vt:lpstr>Lato Bold</vt:lpstr>
      <vt:lpstr>Arial</vt:lpstr>
      <vt:lpstr>Lato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AI</dc:title>
  <cp:lastModifiedBy>Vu Ngoc Duc 20225816</cp:lastModifiedBy>
  <cp:revision>4</cp:revision>
  <dcterms:created xsi:type="dcterms:W3CDTF">2006-08-16T00:00:00Z</dcterms:created>
  <dcterms:modified xsi:type="dcterms:W3CDTF">2025-05-26T09:20:48Z</dcterms:modified>
  <dc:identifier>DAFzCgILtMg</dc:identifier>
</cp:coreProperties>
</file>