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6858000" cy="9144000"/>
  <p:embeddedFontLst>
    <p:embeddedFont>
      <p:font typeface="Asap Bold" panose="020B0604020202020204" charset="0"/>
      <p:regular r:id="rId26"/>
    </p:embeddedFont>
    <p:embeddedFont>
      <p:font typeface="Asap" panose="020B060402020202020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Asap Medium" panose="020B0604020202020204" charset="0"/>
      <p:regular r:id="rId32"/>
    </p:embeddedFont>
    <p:embeddedFont>
      <p:font typeface="Asap Semi-Bold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3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27788" y="2467802"/>
            <a:ext cx="16230600" cy="7819198"/>
          </a:xfrm>
          <a:prstGeom prst="rect">
            <a:avLst/>
          </a:prstGeom>
          <a:solidFill>
            <a:srgbClr val="1836B2"/>
          </a:solid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9144000" y="0"/>
            <a:ext cx="12353301" cy="10697402"/>
            <a:chOff x="0" y="0"/>
            <a:chExt cx="4282440" cy="3708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14946" r="-14946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028700" y="923925"/>
            <a:ext cx="1330919" cy="759911"/>
          </a:xfrm>
          <a:custGeom>
            <a:avLst/>
            <a:gdLst/>
            <a:ahLst/>
            <a:cxnLst/>
            <a:rect l="l" t="t" r="r" b="b"/>
            <a:pathLst>
              <a:path w="1330919" h="759911">
                <a:moveTo>
                  <a:pt x="0" y="0"/>
                </a:moveTo>
                <a:lnTo>
                  <a:pt x="1330919" y="0"/>
                </a:lnTo>
                <a:lnTo>
                  <a:pt x="1330919" y="759911"/>
                </a:lnTo>
                <a:lnTo>
                  <a:pt x="0" y="7599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 t="-51576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2255907"/>
            <a:ext cx="7422802" cy="5864473"/>
            <a:chOff x="0" y="0"/>
            <a:chExt cx="9897069" cy="7819298"/>
          </a:xfrm>
        </p:grpSpPr>
        <p:sp>
          <p:nvSpPr>
            <p:cNvPr id="7" name="TextBox 7"/>
            <p:cNvSpPr txBox="1"/>
            <p:nvPr/>
          </p:nvSpPr>
          <p:spPr>
            <a:xfrm>
              <a:off x="0" y="1117857"/>
              <a:ext cx="9897069" cy="4635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916"/>
                </a:lnSpc>
              </a:pPr>
              <a:r>
                <a:rPr lang="en-US" sz="5200" b="1" spc="156">
                  <a:solidFill>
                    <a:srgbClr val="FFFFFF"/>
                  </a:solidFill>
                  <a:latin typeface="Asap Bold"/>
                  <a:ea typeface="Asap Bold"/>
                  <a:cs typeface="Asap Bold"/>
                  <a:sym typeface="Asap Bold"/>
                </a:rPr>
                <a:t>DỰ ÁN: PHÂN KHÚC KHÁCH HÀNG - CUSTOMER CLUSTERING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295933"/>
              <a:ext cx="9897069" cy="1523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20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FFFFFF"/>
                  </a:solidFill>
                  <a:latin typeface="Asap"/>
                  <a:ea typeface="Asap"/>
                  <a:cs typeface="Asap"/>
                  <a:sym typeface="Asap"/>
                </a:rPr>
                <a:t>Học viên</a:t>
              </a:r>
              <a:r>
                <a:rPr lang="en-US" sz="3300" u="none">
                  <a:solidFill>
                    <a:srgbClr val="FFFFFF"/>
                  </a:solidFill>
                  <a:latin typeface="Asap"/>
                  <a:ea typeface="Asap"/>
                  <a:cs typeface="Asap"/>
                  <a:sym typeface="Asap"/>
                </a:rPr>
                <a:t>: Trần Đức Cường</a:t>
              </a:r>
            </a:p>
            <a:p>
              <a:pPr marL="0" lvl="0" indent="0" algn="l">
                <a:lnSpc>
                  <a:spcPts val="4620"/>
                </a:lnSpc>
                <a:spcBef>
                  <a:spcPct val="0"/>
                </a:spcBef>
              </a:pPr>
              <a:r>
                <a:rPr lang="en-US" sz="3300" u="none">
                  <a:solidFill>
                    <a:srgbClr val="FFFFFF"/>
                  </a:solidFill>
                  <a:latin typeface="Asap"/>
                  <a:ea typeface="Asap"/>
                  <a:cs typeface="Asap"/>
                  <a:sym typeface="Asap"/>
                </a:rPr>
                <a:t>Mentor: Lê Nguyễn Trí Quang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9897069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88491" y="-4222570"/>
            <a:ext cx="8006985" cy="6056233"/>
            <a:chOff x="0" y="0"/>
            <a:chExt cx="7102488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02488" cy="5372100"/>
            </a:xfrm>
            <a:custGeom>
              <a:avLst/>
              <a:gdLst/>
              <a:ahLst/>
              <a:cxnLst/>
              <a:rect l="l" t="t" r="r" b="b"/>
              <a:pathLst>
                <a:path w="7102488" h="5372100">
                  <a:moveTo>
                    <a:pt x="555181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551818" y="5372100"/>
                  </a:lnTo>
                  <a:lnTo>
                    <a:pt x="7102488" y="2686050"/>
                  </a:lnTo>
                  <a:lnTo>
                    <a:pt x="5551818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18221" y="0"/>
            <a:ext cx="12139816" cy="1257775"/>
            <a:chOff x="0" y="0"/>
            <a:chExt cx="16186421" cy="1677034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0"/>
              <a:ext cx="16186421" cy="1677034"/>
              <a:chOff x="0" y="0"/>
              <a:chExt cx="51850513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185051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51850513" h="5372100">
                    <a:moveTo>
                      <a:pt x="50299844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50299844" y="5372100"/>
                    </a:lnTo>
                    <a:lnTo>
                      <a:pt x="51850513" y="2686050"/>
                    </a:lnTo>
                    <a:lnTo>
                      <a:pt x="50299844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753140" y="292198"/>
              <a:ext cx="12992918" cy="114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42"/>
                </a:lnSpc>
                <a:spcBef>
                  <a:spcPct val="0"/>
                </a:spcBef>
              </a:pPr>
              <a:r>
                <a:rPr lang="en-US" sz="5856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3.Giải pháp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265616" y="1538173"/>
            <a:ext cx="7855110" cy="8367627"/>
          </a:xfrm>
          <a:custGeom>
            <a:avLst/>
            <a:gdLst/>
            <a:ahLst/>
            <a:cxnLst/>
            <a:rect l="l" t="t" r="r" b="b"/>
            <a:pathLst>
              <a:path w="7855110" h="8367627">
                <a:moveTo>
                  <a:pt x="0" y="0"/>
                </a:moveTo>
                <a:lnTo>
                  <a:pt x="7855110" y="0"/>
                </a:lnTo>
                <a:lnTo>
                  <a:pt x="7855110" y="8367628"/>
                </a:lnTo>
                <a:lnTo>
                  <a:pt x="0" y="83676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304190" y="2028035"/>
            <a:ext cx="8543914" cy="1261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Màu đỏ đậm: ~ +1 tương quan dương mạnh (2 biến tăng/giảm cùng nhau)</a:t>
            </a:r>
          </a:p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Xanh đậm: ~ -1 tương quan âm mạnh (1 biến tăng, 1 biến giảm)</a:t>
            </a:r>
          </a:p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Trăng hoặc gần 0: Không có mối quan hệ rõ ràng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04190" y="3465337"/>
            <a:ext cx="8543914" cy="3079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8"/>
              </a:lnSpc>
            </a:pPr>
            <a:r>
              <a:rPr lang="en-US" sz="2113" spc="1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* Tương quan dương nổi bật: </a:t>
            </a:r>
          </a:p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Wines – Spent: </a:t>
            </a:r>
            <a:r>
              <a:rPr lang="en-US" sz="1713" b="1" spc="8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0.89</a:t>
            </a:r>
          </a:p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Gold – Spent: </a:t>
            </a:r>
            <a:r>
              <a:rPr lang="en-US" sz="1713" b="1" u="none" strike="noStrike" spc="8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0.63</a:t>
            </a:r>
          </a:p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Meat – Spent: </a:t>
            </a:r>
            <a:r>
              <a:rPr lang="en-US" sz="1713" b="1" u="none" strike="noStrike" spc="8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0.64</a:t>
            </a:r>
          </a:p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Wines – Meat: </a:t>
            </a:r>
            <a:r>
              <a:rPr lang="en-US" sz="1713" b="1" u="none" strike="noStrike" spc="8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0.73</a:t>
            </a:r>
          </a:p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Family_Size – Children: </a:t>
            </a:r>
            <a:r>
              <a:rPr lang="en-US" sz="1713" b="1" u="none" strike="noStrike" spc="8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0.85</a:t>
            </a:r>
          </a:p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Is_Parent – Children: </a:t>
            </a:r>
            <a:r>
              <a:rPr lang="en-US" sz="1713" b="1" u="none" strike="noStrike" spc="8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0.69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04190" y="6653076"/>
            <a:ext cx="8543914" cy="222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8"/>
              </a:lnSpc>
            </a:pPr>
            <a:r>
              <a:rPr lang="en-US" sz="2113" spc="1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* Tương quan âm nổi bật: </a:t>
            </a:r>
          </a:p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Income – Kidhome: </a:t>
            </a:r>
            <a:r>
              <a:rPr lang="en-US" sz="1713" b="1" spc="8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-0.51</a:t>
            </a:r>
          </a:p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Spent – Age: </a:t>
            </a:r>
            <a:r>
              <a:rPr lang="en-US" sz="1713" b="1" spc="8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-0.29</a:t>
            </a:r>
          </a:p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Is_Parent – Income: </a:t>
            </a:r>
            <a:r>
              <a:rPr lang="en-US" sz="1713" b="1" spc="8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-0.40</a:t>
            </a:r>
          </a:p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Kidhome – Income: </a:t>
            </a:r>
            <a:r>
              <a:rPr lang="en-US" sz="1713" b="1" spc="8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-0.51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25807" y="9791501"/>
            <a:ext cx="934903" cy="411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4"/>
              </a:lnSpc>
            </a:pPr>
            <a:r>
              <a:rPr lang="en-US" sz="2013" spc="1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Hình 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353824" y="1304086"/>
            <a:ext cx="7564631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r>
              <a:rPr lang="en-US" sz="3000" b="1" spc="-6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Giảm số chiều dữ liệu (giảm số lương đặc tính đầu vào)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353824" y="3184915"/>
            <a:ext cx="647013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r>
              <a:rPr lang="en-US" sz="3000" b="1" spc="-6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G</a:t>
            </a:r>
            <a:r>
              <a:rPr lang="en-US" sz="3000" b="1" u="none" spc="-6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iảm nhiễu và tránh dư thừa thông tin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353824" y="4888065"/>
            <a:ext cx="5131393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r>
              <a:rPr lang="en-US" sz="3000" b="1" spc="-6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Tăng hiệu quả</a:t>
            </a:r>
            <a:r>
              <a:rPr lang="en-US" sz="3000" b="1" u="none" spc="-6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tính toán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353824" y="6499359"/>
            <a:ext cx="598235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r>
              <a:rPr lang="en-US" sz="3000" b="1" spc="-6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Hỗ</a:t>
            </a:r>
            <a:r>
              <a:rPr lang="en-US" sz="3000" b="1" u="none" spc="-6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trợ trực quan hóa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53824" y="7975303"/>
            <a:ext cx="7048476" cy="467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0"/>
              </a:lnSpc>
              <a:spcBef>
                <a:spcPct val="0"/>
              </a:spcBef>
            </a:pPr>
            <a:r>
              <a:rPr lang="en-US" sz="2900" b="1" spc="-58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Là</a:t>
            </a:r>
            <a:r>
              <a:rPr lang="en-US" sz="2900" b="1" u="none" spc="-58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bước tiền xử lý quan trọng trước phân cụm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4481085" y="-2021813"/>
            <a:ext cx="11326303" cy="14299655"/>
            <a:chOff x="0" y="0"/>
            <a:chExt cx="4255070" cy="5372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55070" cy="5372100"/>
            </a:xfrm>
            <a:custGeom>
              <a:avLst/>
              <a:gdLst/>
              <a:ahLst/>
              <a:cxnLst/>
              <a:rect l="l" t="t" r="r" b="b"/>
              <a:pathLst>
                <a:path w="4255070" h="5372100">
                  <a:moveTo>
                    <a:pt x="270440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704400" y="5372100"/>
                  </a:lnTo>
                  <a:lnTo>
                    <a:pt x="4255070" y="2686050"/>
                  </a:lnTo>
                  <a:lnTo>
                    <a:pt x="270440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028700" y="4159137"/>
            <a:ext cx="5816518" cy="1937756"/>
            <a:chOff x="0" y="0"/>
            <a:chExt cx="7755358" cy="258367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04775"/>
              <a:ext cx="7755358" cy="17083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540"/>
                </a:lnSpc>
              </a:pPr>
              <a:r>
                <a:rPr lang="en-US" sz="7925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PCA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935975"/>
              <a:ext cx="6576440" cy="647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b="1" spc="-60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Giảm số chiều dữ liệu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11345" y="1509207"/>
            <a:ext cx="714076" cy="618457"/>
            <a:chOff x="0" y="0"/>
            <a:chExt cx="952102" cy="824609"/>
          </a:xfrm>
        </p:grpSpPr>
        <p:grpSp>
          <p:nvGrpSpPr>
            <p:cNvPr id="13" name="Group 13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209517" y="122424"/>
              <a:ext cx="533068" cy="522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b="1" spc="-46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01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11345" y="3178079"/>
            <a:ext cx="714076" cy="618457"/>
            <a:chOff x="0" y="0"/>
            <a:chExt cx="952102" cy="824609"/>
          </a:xfrm>
        </p:grpSpPr>
        <p:grpSp>
          <p:nvGrpSpPr>
            <p:cNvPr id="17" name="Group 17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209517" y="122424"/>
              <a:ext cx="533068" cy="522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b="1" spc="-46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311345" y="4790623"/>
            <a:ext cx="714076" cy="618457"/>
            <a:chOff x="0" y="0"/>
            <a:chExt cx="952102" cy="824609"/>
          </a:xfrm>
        </p:grpSpPr>
        <p:grpSp>
          <p:nvGrpSpPr>
            <p:cNvPr id="21" name="Group 21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209517" y="122424"/>
              <a:ext cx="533068" cy="522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b="1" spc="-46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03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311345" y="6456830"/>
            <a:ext cx="714076" cy="618457"/>
            <a:chOff x="0" y="0"/>
            <a:chExt cx="952102" cy="824609"/>
          </a:xfrm>
        </p:grpSpPr>
        <p:grpSp>
          <p:nvGrpSpPr>
            <p:cNvPr id="25" name="Group 25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209517" y="122424"/>
              <a:ext cx="533068" cy="522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b="1" spc="-46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04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9311345" y="7914359"/>
            <a:ext cx="714076" cy="618457"/>
            <a:chOff x="0" y="0"/>
            <a:chExt cx="952102" cy="824609"/>
          </a:xfrm>
        </p:grpSpPr>
        <p:grpSp>
          <p:nvGrpSpPr>
            <p:cNvPr id="29" name="Group 29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31" name="TextBox 31"/>
            <p:cNvSpPr txBox="1"/>
            <p:nvPr/>
          </p:nvSpPr>
          <p:spPr>
            <a:xfrm>
              <a:off x="209517" y="122424"/>
              <a:ext cx="533068" cy="522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b="1" spc="-46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88491" y="-4222570"/>
            <a:ext cx="8006985" cy="6056233"/>
            <a:chOff x="0" y="0"/>
            <a:chExt cx="7102488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02488" cy="5372100"/>
            </a:xfrm>
            <a:custGeom>
              <a:avLst/>
              <a:gdLst/>
              <a:ahLst/>
              <a:cxnLst/>
              <a:rect l="l" t="t" r="r" b="b"/>
              <a:pathLst>
                <a:path w="7102488" h="5372100">
                  <a:moveTo>
                    <a:pt x="555181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551818" y="5372100"/>
                  </a:lnTo>
                  <a:lnTo>
                    <a:pt x="7102488" y="2686050"/>
                  </a:lnTo>
                  <a:lnTo>
                    <a:pt x="5551818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94761" y="575888"/>
            <a:ext cx="12139816" cy="1257775"/>
            <a:chOff x="0" y="0"/>
            <a:chExt cx="16186421" cy="1677034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0"/>
              <a:ext cx="16186421" cy="1677034"/>
              <a:chOff x="0" y="0"/>
              <a:chExt cx="51850513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185051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51850513" h="5372100">
                    <a:moveTo>
                      <a:pt x="50299844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50299844" y="5372100"/>
                    </a:lnTo>
                    <a:lnTo>
                      <a:pt x="51850513" y="2686050"/>
                    </a:lnTo>
                    <a:lnTo>
                      <a:pt x="50299844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753140" y="292198"/>
              <a:ext cx="12992918" cy="114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42"/>
                </a:lnSpc>
                <a:spcBef>
                  <a:spcPct val="0"/>
                </a:spcBef>
              </a:pPr>
              <a:r>
                <a:rPr lang="en-US" sz="5856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3. Giải pháp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19024" y="2392794"/>
            <a:ext cx="15967216" cy="888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48"/>
              </a:lnSpc>
            </a:pPr>
            <a:r>
              <a:rPr lang="en-US" sz="3034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Phương pháp học máy giảm số chiều không giám sát – Principle Component Analysis (PCA) </a:t>
            </a:r>
          </a:p>
          <a:p>
            <a:pPr marL="0" lvl="0" indent="0" algn="l">
              <a:lnSpc>
                <a:spcPts val="2848"/>
              </a:lnSpc>
              <a:spcBef>
                <a:spcPct val="0"/>
              </a:spcBef>
            </a:pPr>
            <a:endParaRPr lang="en-US" sz="3034" b="1">
              <a:solidFill>
                <a:srgbClr val="000000"/>
              </a:solidFill>
              <a:latin typeface="Asap Bold"/>
              <a:ea typeface="Asap Bold"/>
              <a:cs typeface="Asap Bold"/>
              <a:sym typeface="Asap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7104" y="3690481"/>
            <a:ext cx="17430256" cy="1910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5247"/>
              </a:lnSpc>
              <a:buFont typeface="Wingdings" panose="05000000000000000000" pitchFamily="2" charset="2"/>
              <a:buChar char="v"/>
            </a:pPr>
            <a:r>
              <a:rPr lang="en-US" sz="2534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Mục</a:t>
            </a:r>
            <a:r>
              <a:rPr lang="en-US" sz="2534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 </a:t>
            </a:r>
            <a:r>
              <a:rPr lang="en-US" sz="2534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tiêu</a:t>
            </a:r>
            <a:r>
              <a:rPr lang="en-US" sz="2534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: </a:t>
            </a:r>
          </a:p>
          <a:p>
            <a:pPr marL="0" lvl="0" indent="0" algn="l">
              <a:lnSpc>
                <a:spcPts val="5247"/>
              </a:lnSpc>
            </a:pP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+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Giảm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số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chiều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giúp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giảm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độ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phức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tạp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của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việc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tính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toán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bằng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việc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trích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xuất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và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tham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chiếu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theo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chiều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ban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đẩu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sang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không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gian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chiều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nhỏ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hơn</a:t>
            </a:r>
            <a:endParaRPr lang="en-US" sz="2534" dirty="0">
              <a:solidFill>
                <a:srgbClr val="000000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97104" y="5857901"/>
            <a:ext cx="17430256" cy="2567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5247"/>
              </a:lnSpc>
              <a:buFont typeface="Wingdings" panose="05000000000000000000" pitchFamily="2" charset="2"/>
              <a:buChar char="v"/>
            </a:pPr>
            <a:r>
              <a:rPr lang="en-US" sz="2534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Động</a:t>
            </a:r>
            <a:r>
              <a:rPr lang="en-US" sz="2534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 </a:t>
            </a:r>
            <a:r>
              <a:rPr lang="en-US" sz="2534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lực</a:t>
            </a:r>
            <a:r>
              <a:rPr lang="en-US" sz="2534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 </a:t>
            </a:r>
            <a:r>
              <a:rPr lang="en-US" sz="2534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và</a:t>
            </a:r>
            <a:r>
              <a:rPr lang="en-US" sz="2534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 Ý </a:t>
            </a:r>
            <a:r>
              <a:rPr lang="en-US" sz="2534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tưởng</a:t>
            </a:r>
            <a:r>
              <a:rPr lang="en-US" sz="2534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: </a:t>
            </a:r>
          </a:p>
          <a:p>
            <a:pPr algn="l">
              <a:lnSpc>
                <a:spcPts val="5247"/>
              </a:lnSpc>
            </a:pP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+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Phân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tích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trị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riêng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và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vector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riêng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</a:p>
          <a:p>
            <a:pPr marL="0" lvl="0" indent="0" algn="l">
              <a:lnSpc>
                <a:spcPts val="5247"/>
              </a:lnSpc>
            </a:pP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+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Mối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quan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hệ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giữa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trị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riêng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và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 vector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riêng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=&gt;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Trị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riêng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lớn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thì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phương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sai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lớn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=&gt;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phương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sai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lớn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thì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khả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năng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phân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tách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dữ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liệu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tốt</a:t>
            </a:r>
            <a:endParaRPr lang="en-US" sz="2534" dirty="0">
              <a:solidFill>
                <a:srgbClr val="000000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6044" y="947775"/>
            <a:ext cx="8045296" cy="8310525"/>
          </a:xfrm>
          <a:custGeom>
            <a:avLst/>
            <a:gdLst/>
            <a:ahLst/>
            <a:cxnLst/>
            <a:rect l="l" t="t" r="r" b="b"/>
            <a:pathLst>
              <a:path w="8045296" h="8310525">
                <a:moveTo>
                  <a:pt x="0" y="0"/>
                </a:moveTo>
                <a:lnTo>
                  <a:pt x="8045296" y="0"/>
                </a:lnTo>
                <a:lnTo>
                  <a:pt x="8045296" y="8310525"/>
                </a:lnTo>
                <a:lnTo>
                  <a:pt x="0" y="831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621467" y="1975315"/>
            <a:ext cx="9349886" cy="5062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5321" lvl="1" indent="-307661" algn="l">
              <a:lnSpc>
                <a:spcPts val="5785"/>
              </a:lnSpc>
              <a:buFont typeface="Arial"/>
              <a:buChar char="•"/>
            </a:pPr>
            <a:r>
              <a:rPr lang="en-US" sz="2850" b="1" spc="-57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Dữ liệu đã được giảm số chiều bằng giải thuật PCA (từ 23 chiều thành 3  chiều)</a:t>
            </a:r>
          </a:p>
          <a:p>
            <a:pPr marL="615321" lvl="1" indent="-307661" algn="l">
              <a:lnSpc>
                <a:spcPts val="5785"/>
              </a:lnSpc>
              <a:buFont typeface="Arial"/>
              <a:buChar char="•"/>
            </a:pPr>
            <a:r>
              <a:rPr lang="en-US" sz="2850" b="1" u="none" spc="-57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Mỗi chấm đại diện cho 1 khách hàng (1 record)</a:t>
            </a:r>
          </a:p>
          <a:p>
            <a:pPr marL="615321" lvl="1" indent="-307661" algn="l">
              <a:lnSpc>
                <a:spcPts val="5785"/>
              </a:lnSpc>
              <a:buFont typeface="Arial"/>
              <a:buChar char="•"/>
            </a:pPr>
            <a:r>
              <a:rPr lang="en-US" sz="2850" b="1" u="none" spc="-57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Các điểm tập trung nhiều ở giữa =&gt; Có khả năng phân nhóm</a:t>
            </a:r>
          </a:p>
          <a:p>
            <a:pPr marL="615321" lvl="1" indent="-307661" algn="l">
              <a:lnSpc>
                <a:spcPts val="5785"/>
              </a:lnSpc>
              <a:buFont typeface="Arial"/>
              <a:buChar char="•"/>
            </a:pPr>
            <a:r>
              <a:rPr lang="en-US" sz="2850" b="1" u="none" spc="-57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Có các điểm nằm cách xa =&gt; có thể là outlier</a:t>
            </a:r>
          </a:p>
          <a:p>
            <a:pPr marL="615321" lvl="1" indent="-307661" algn="l">
              <a:lnSpc>
                <a:spcPts val="5785"/>
              </a:lnSpc>
              <a:buFont typeface="Arial"/>
              <a:buChar char="•"/>
            </a:pPr>
            <a:r>
              <a:rPr lang="en-US" sz="2850" b="1" u="none" spc="-57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Màu sắc hiện tại giống nhau, do chưa phân cụm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487428" y="2452483"/>
            <a:ext cx="8483926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r>
              <a:rPr lang="en-US" sz="3000" b="1" spc="-6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Phân loại khách hàng thành các nhóm có đặc tính tương đồng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87428" y="4692965"/>
            <a:ext cx="8483926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r>
              <a:rPr lang="en-US" sz="3000" b="1" spc="-6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Hỗ trợ ra quyết</a:t>
            </a:r>
            <a:r>
              <a:rPr lang="en-US" sz="3000" b="1" u="none" spc="-6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định kinh doanh &amp; marketing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87428" y="6833921"/>
            <a:ext cx="598235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r>
              <a:rPr lang="en-US" sz="3000" b="1" spc="-6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Là</a:t>
            </a:r>
            <a:r>
              <a:rPr lang="en-US" sz="3000" b="1" u="none" spc="-6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bước nền cho phân tích nâng cao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4481085" y="-2021813"/>
            <a:ext cx="11326303" cy="14299655"/>
            <a:chOff x="0" y="0"/>
            <a:chExt cx="4255070" cy="53721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55070" cy="5372100"/>
            </a:xfrm>
            <a:custGeom>
              <a:avLst/>
              <a:gdLst/>
              <a:ahLst/>
              <a:cxnLst/>
              <a:rect l="l" t="t" r="r" b="b"/>
              <a:pathLst>
                <a:path w="4255070" h="5372100">
                  <a:moveTo>
                    <a:pt x="270440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704400" y="5372100"/>
                  </a:lnTo>
                  <a:lnTo>
                    <a:pt x="4255070" y="2686050"/>
                  </a:lnTo>
                  <a:lnTo>
                    <a:pt x="2704400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52422" y="4130974"/>
            <a:ext cx="5816518" cy="1937756"/>
            <a:chOff x="0" y="0"/>
            <a:chExt cx="7755358" cy="2583674"/>
          </a:xfrm>
        </p:grpSpPr>
        <p:sp>
          <p:nvSpPr>
            <p:cNvPr id="8" name="TextBox 8"/>
            <p:cNvSpPr txBox="1"/>
            <p:nvPr/>
          </p:nvSpPr>
          <p:spPr>
            <a:xfrm>
              <a:off x="0" y="-104775"/>
              <a:ext cx="7755358" cy="17083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540"/>
                </a:lnSpc>
              </a:pPr>
              <a:r>
                <a:rPr lang="en-US" sz="7925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Kmeans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935975"/>
              <a:ext cx="6576440" cy="647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b="1" spc="-60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Phân cụm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242483" y="2657605"/>
            <a:ext cx="714076" cy="618457"/>
            <a:chOff x="0" y="0"/>
            <a:chExt cx="952102" cy="824609"/>
          </a:xfrm>
        </p:grpSpPr>
        <p:grpSp>
          <p:nvGrpSpPr>
            <p:cNvPr id="11" name="Group 11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209517" y="122424"/>
              <a:ext cx="533068" cy="522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b="1" spc="-46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242483" y="4650437"/>
            <a:ext cx="714076" cy="618457"/>
            <a:chOff x="0" y="0"/>
            <a:chExt cx="952102" cy="824609"/>
          </a:xfrm>
        </p:grpSpPr>
        <p:grpSp>
          <p:nvGrpSpPr>
            <p:cNvPr id="15" name="Group 15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209517" y="122424"/>
              <a:ext cx="533068" cy="522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b="1" spc="-46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242483" y="6791393"/>
            <a:ext cx="714076" cy="618457"/>
            <a:chOff x="0" y="0"/>
            <a:chExt cx="952102" cy="824609"/>
          </a:xfrm>
        </p:grpSpPr>
        <p:grpSp>
          <p:nvGrpSpPr>
            <p:cNvPr id="19" name="Group 19"/>
            <p:cNvGrpSpPr/>
            <p:nvPr/>
          </p:nvGrpSpPr>
          <p:grpSpPr>
            <a:xfrm rot="-10800000">
              <a:off x="0" y="0"/>
              <a:ext cx="952102" cy="824609"/>
              <a:chOff x="0" y="0"/>
              <a:chExt cx="6202680" cy="53721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20268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6202680" h="537210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21" name="TextBox 21"/>
            <p:cNvSpPr txBox="1"/>
            <p:nvPr/>
          </p:nvSpPr>
          <p:spPr>
            <a:xfrm>
              <a:off x="209517" y="122424"/>
              <a:ext cx="533068" cy="5226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0"/>
                </a:lnSpc>
                <a:spcBef>
                  <a:spcPct val="0"/>
                </a:spcBef>
              </a:pPr>
              <a:r>
                <a:rPr lang="en-US" sz="2314" b="1" spc="-46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03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8399620" y="7991889"/>
            <a:ext cx="399801" cy="406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314" b="1" spc="-46">
                <a:solidFill>
                  <a:srgbClr val="FFFFFF"/>
                </a:solidFill>
                <a:latin typeface="Asap Medium"/>
                <a:ea typeface="Asap Medium"/>
                <a:cs typeface="Asap Medium"/>
                <a:sym typeface="Asap Medium"/>
              </a:rPr>
              <a:t>05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94761" y="575888"/>
            <a:ext cx="12139816" cy="1257775"/>
            <a:chOff x="0" y="0"/>
            <a:chExt cx="16186421" cy="1677034"/>
          </a:xfrm>
        </p:grpSpPr>
        <p:grpSp>
          <p:nvGrpSpPr>
            <p:cNvPr id="3" name="Group 3"/>
            <p:cNvGrpSpPr/>
            <p:nvPr/>
          </p:nvGrpSpPr>
          <p:grpSpPr>
            <a:xfrm rot="-10800000">
              <a:off x="0" y="0"/>
              <a:ext cx="16186421" cy="1677034"/>
              <a:chOff x="0" y="0"/>
              <a:chExt cx="51850513" cy="53721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185051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51850513" h="5372100">
                    <a:moveTo>
                      <a:pt x="50299844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50299844" y="5372100"/>
                    </a:lnTo>
                    <a:lnTo>
                      <a:pt x="51850513" y="2686050"/>
                    </a:lnTo>
                    <a:lnTo>
                      <a:pt x="50299844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1753140" y="292198"/>
              <a:ext cx="12992918" cy="114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42"/>
                </a:lnSpc>
                <a:spcBef>
                  <a:spcPct val="0"/>
                </a:spcBef>
              </a:pPr>
              <a:r>
                <a:rPr lang="en-US" sz="5856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3. Giải pháp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19024" y="2549321"/>
            <a:ext cx="15967216" cy="565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28"/>
              </a:lnSpc>
              <a:spcBef>
                <a:spcPct val="0"/>
              </a:spcBef>
            </a:pPr>
            <a:r>
              <a:rPr lang="en-US" sz="3234" b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Phương pháp học máy phân cụm không giám sát – Kmeans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7104" y="3686354"/>
            <a:ext cx="17430256" cy="1253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5247"/>
              </a:lnSpc>
              <a:buFont typeface="Wingdings" panose="05000000000000000000" pitchFamily="2" charset="2"/>
              <a:buChar char="v"/>
            </a:pPr>
            <a:r>
              <a:rPr lang="en-US" sz="2534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Mục</a:t>
            </a:r>
            <a:r>
              <a:rPr lang="en-US" sz="2534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 </a:t>
            </a:r>
            <a:r>
              <a:rPr lang="en-US" sz="2534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tiêu</a:t>
            </a:r>
            <a:r>
              <a:rPr lang="en-US" sz="2534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: </a:t>
            </a:r>
          </a:p>
          <a:p>
            <a:pPr marL="0" lvl="0" indent="0" algn="l">
              <a:lnSpc>
                <a:spcPts val="5247"/>
              </a:lnSpc>
            </a:pP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+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Phân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cụm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nhóm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dữ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liệu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có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đặc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tính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giống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nhau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bằng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phương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pháp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học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không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giám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sát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(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không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cần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nhãn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dữ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liệu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7104" y="5752808"/>
            <a:ext cx="17430256" cy="3225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5247"/>
              </a:lnSpc>
              <a:buFont typeface="Wingdings" panose="05000000000000000000" pitchFamily="2" charset="2"/>
              <a:buChar char="v"/>
            </a:pPr>
            <a:r>
              <a:rPr lang="en-US" sz="2534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Bước</a:t>
            </a:r>
            <a:r>
              <a:rPr lang="en-US" sz="2534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 1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: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Chọn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ngẫu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nhiên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K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đại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diện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với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các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thành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viên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trong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nhóm</a:t>
            </a:r>
            <a:endParaRPr lang="en-US" sz="2534" dirty="0">
              <a:solidFill>
                <a:srgbClr val="000000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indent="-457200" algn="l">
              <a:lnSpc>
                <a:spcPts val="5247"/>
              </a:lnSpc>
              <a:buFont typeface="Wingdings" panose="05000000000000000000" pitchFamily="2" charset="2"/>
              <a:buChar char="v"/>
            </a:pPr>
            <a:r>
              <a:rPr lang="en-US" sz="2534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Bước</a:t>
            </a:r>
            <a:r>
              <a:rPr lang="en-US" sz="2534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 2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: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Tính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khoảng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cách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K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đại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diện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với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các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thành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viên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trong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nhóm</a:t>
            </a:r>
            <a:endParaRPr lang="en-US" sz="2534" dirty="0">
              <a:solidFill>
                <a:srgbClr val="000000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indent="-457200" algn="l">
              <a:lnSpc>
                <a:spcPts val="5247"/>
              </a:lnSpc>
              <a:buFont typeface="Wingdings" panose="05000000000000000000" pitchFamily="2" charset="2"/>
              <a:buChar char="v"/>
            </a:pPr>
            <a:r>
              <a:rPr lang="en-US" sz="2534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Bước</a:t>
            </a:r>
            <a:r>
              <a:rPr lang="en-US" sz="2534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 3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: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Dựa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vào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các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thành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viên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trong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nhóm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tính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lại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vị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trí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cho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K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đại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diện</a:t>
            </a:r>
            <a:endParaRPr lang="en-US" sz="2534" dirty="0">
              <a:solidFill>
                <a:srgbClr val="000000"/>
              </a:solidFill>
              <a:latin typeface="Asap"/>
              <a:ea typeface="Asap"/>
              <a:cs typeface="Asap"/>
              <a:sym typeface="Asap"/>
            </a:endParaRPr>
          </a:p>
          <a:p>
            <a:pPr marL="457200" indent="-457200" algn="l">
              <a:lnSpc>
                <a:spcPts val="5247"/>
              </a:lnSpc>
              <a:buFont typeface="Wingdings" panose="05000000000000000000" pitchFamily="2" charset="2"/>
              <a:buChar char="v"/>
            </a:pPr>
            <a:r>
              <a:rPr lang="en-US" sz="2534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Bước</a:t>
            </a:r>
            <a:r>
              <a:rPr lang="en-US" sz="2534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 4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: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Tính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khoảng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cách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giữa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K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đại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diện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mới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so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với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K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đại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diện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cũ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(d)</a:t>
            </a:r>
          </a:p>
          <a:p>
            <a:pPr marL="457200" lvl="0" indent="-457200" algn="l">
              <a:lnSpc>
                <a:spcPts val="5247"/>
              </a:lnSpc>
              <a:buFont typeface="Wingdings" panose="05000000000000000000" pitchFamily="2" charset="2"/>
              <a:buChar char="v"/>
            </a:pPr>
            <a:r>
              <a:rPr lang="en-US" sz="2534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Bước</a:t>
            </a:r>
            <a:r>
              <a:rPr lang="en-US" sz="2534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 5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: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Thực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hiện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lại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bước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2,3,4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cho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đến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khi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d &lt;= e ( e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là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một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thông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số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ngưỡng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chấp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nhận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của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giải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thuật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534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Kmeans</a:t>
            </a:r>
            <a:r>
              <a:rPr lang="en-US" sz="2534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85691" y="506304"/>
            <a:ext cx="10349463" cy="6822227"/>
          </a:xfrm>
          <a:custGeom>
            <a:avLst/>
            <a:gdLst/>
            <a:ahLst/>
            <a:cxnLst/>
            <a:rect l="l" t="t" r="r" b="b"/>
            <a:pathLst>
              <a:path w="10349463" h="6822227">
                <a:moveTo>
                  <a:pt x="0" y="0"/>
                </a:moveTo>
                <a:lnTo>
                  <a:pt x="10349463" y="0"/>
                </a:lnTo>
                <a:lnTo>
                  <a:pt x="10349463" y="6822226"/>
                </a:lnTo>
                <a:lnTo>
                  <a:pt x="0" y="6822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858685" y="7553977"/>
            <a:ext cx="12276147" cy="1211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1898" lvl="1" indent="-270949" algn="l">
              <a:lnSpc>
                <a:spcPts val="5095"/>
              </a:lnSpc>
              <a:buFont typeface="Arial"/>
              <a:buChar char="•"/>
            </a:pPr>
            <a:r>
              <a:rPr lang="en-US" sz="2509" spc="-5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Đồ thị khuỷu tay thể hiện sự tương quan giữa sự phân chia và số lượng nhóm</a:t>
            </a:r>
          </a:p>
          <a:p>
            <a:pPr marL="541898" lvl="1" indent="-270949" algn="l">
              <a:lnSpc>
                <a:spcPts val="5095"/>
              </a:lnSpc>
              <a:buFont typeface="Arial"/>
              <a:buChar char="•"/>
            </a:pPr>
            <a:r>
              <a:rPr lang="en-US" sz="2509" u="none" spc="-5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Elbow Method cho thấy k = 4 là phù hợp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596832" y="2884429"/>
            <a:ext cx="8576502" cy="4777852"/>
          </a:xfrm>
          <a:prstGeom prst="rect">
            <a:avLst/>
          </a:prstGeom>
          <a:solidFill>
            <a:srgbClr val="A066CB">
              <a:alpha val="8627"/>
            </a:srgbClr>
          </a:solidFill>
        </p:spPr>
      </p:sp>
      <p:grpSp>
        <p:nvGrpSpPr>
          <p:cNvPr id="3" name="Group 3"/>
          <p:cNvGrpSpPr/>
          <p:nvPr/>
        </p:nvGrpSpPr>
        <p:grpSpPr>
          <a:xfrm>
            <a:off x="9921567" y="3066316"/>
            <a:ext cx="8078793" cy="286889"/>
            <a:chOff x="0" y="0"/>
            <a:chExt cx="10771724" cy="382519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371085" cy="382519"/>
            </a:xfrm>
            <a:prstGeom prst="rect">
              <a:avLst/>
            </a:prstGeom>
            <a:solidFill>
              <a:srgbClr val="A066CB"/>
            </a:solidFill>
          </p:spPr>
        </p:sp>
        <p:sp>
          <p:nvSpPr>
            <p:cNvPr id="5" name="AutoShape 5"/>
            <p:cNvSpPr/>
            <p:nvPr/>
          </p:nvSpPr>
          <p:spPr>
            <a:xfrm>
              <a:off x="1225320" y="128207"/>
              <a:ext cx="9546404" cy="0"/>
            </a:xfrm>
            <a:prstGeom prst="line">
              <a:avLst/>
            </a:prstGeom>
            <a:ln w="126104" cap="rnd">
              <a:solidFill>
                <a:srgbClr val="86C7ED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6" name="Freeform 6"/>
          <p:cNvSpPr/>
          <p:nvPr/>
        </p:nvSpPr>
        <p:spPr>
          <a:xfrm>
            <a:off x="377845" y="1997249"/>
            <a:ext cx="8907066" cy="7261051"/>
          </a:xfrm>
          <a:custGeom>
            <a:avLst/>
            <a:gdLst/>
            <a:ahLst/>
            <a:cxnLst/>
            <a:rect l="l" t="t" r="r" b="b"/>
            <a:pathLst>
              <a:path w="8907066" h="7261051">
                <a:moveTo>
                  <a:pt x="0" y="0"/>
                </a:moveTo>
                <a:lnTo>
                  <a:pt x="8907066" y="0"/>
                </a:lnTo>
                <a:lnTo>
                  <a:pt x="8907066" y="7261051"/>
                </a:lnTo>
                <a:lnTo>
                  <a:pt x="0" y="72610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62982" y="492601"/>
            <a:ext cx="16230600" cy="1138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17"/>
              </a:lnSpc>
              <a:spcBef>
                <a:spcPct val="0"/>
              </a:spcBef>
            </a:pPr>
            <a:r>
              <a:rPr lang="en-US" sz="7925" b="1">
                <a:solidFill>
                  <a:srgbClr val="1836B2"/>
                </a:solidFill>
                <a:latin typeface="Asap Semi-Bold"/>
                <a:ea typeface="Asap Semi-Bold"/>
                <a:cs typeface="Asap Semi-Bold"/>
                <a:sym typeface="Asap Semi-Bold"/>
              </a:rPr>
              <a:t>Kết quả phân cụm KMeans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96832" y="3554927"/>
            <a:ext cx="8403528" cy="298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5846" lvl="1" indent="-257923" algn="just">
              <a:lnSpc>
                <a:spcPts val="4850"/>
              </a:lnSpc>
              <a:buFont typeface="Arial"/>
              <a:buChar char="•"/>
            </a:pPr>
            <a:r>
              <a:rPr lang="en-US" sz="2389" spc="-47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Mô hình Kmeans đã phân dữ liệu khách hàng thành 4 cụm rõ ràng</a:t>
            </a:r>
          </a:p>
          <a:p>
            <a:pPr marL="515846" lvl="1" indent="-257923" algn="just">
              <a:lnSpc>
                <a:spcPts val="4850"/>
              </a:lnSpc>
              <a:buFont typeface="Arial"/>
              <a:buChar char="•"/>
            </a:pPr>
            <a:r>
              <a:rPr lang="en-US" sz="2389" u="none" spc="-47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Trung tâm của mỗi cụm (dấu X đỏ) nằm ở vùng có mật độ điểm dày đặc</a:t>
            </a:r>
          </a:p>
          <a:p>
            <a:pPr marL="515846" lvl="1" indent="-257923" algn="just">
              <a:lnSpc>
                <a:spcPts val="4850"/>
              </a:lnSpc>
              <a:buFont typeface="Arial"/>
              <a:buChar char="•"/>
            </a:pPr>
            <a:r>
              <a:rPr lang="en-US" sz="2389" u="none" spc="-47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Cách cụm phản ánh hành vi đã được giảm chiều bằng PCA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79299" y="9979101"/>
            <a:ext cx="18646597" cy="498399"/>
          </a:xfrm>
          <a:prstGeom prst="rect">
            <a:avLst/>
          </a:prstGeom>
          <a:solidFill>
            <a:srgbClr val="1836B2"/>
          </a:solidFill>
        </p:spPr>
      </p:sp>
      <p:sp>
        <p:nvSpPr>
          <p:cNvPr id="3" name="Freeform 3"/>
          <p:cNvSpPr/>
          <p:nvPr/>
        </p:nvSpPr>
        <p:spPr>
          <a:xfrm>
            <a:off x="1483329" y="1573822"/>
            <a:ext cx="6338141" cy="5225876"/>
          </a:xfrm>
          <a:custGeom>
            <a:avLst/>
            <a:gdLst/>
            <a:ahLst/>
            <a:cxnLst/>
            <a:rect l="l" t="t" r="r" b="b"/>
            <a:pathLst>
              <a:path w="6338141" h="5225876">
                <a:moveTo>
                  <a:pt x="0" y="0"/>
                </a:moveTo>
                <a:lnTo>
                  <a:pt x="6338141" y="0"/>
                </a:lnTo>
                <a:lnTo>
                  <a:pt x="6338141" y="5225876"/>
                </a:lnTo>
                <a:lnTo>
                  <a:pt x="0" y="5225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015251" y="1573822"/>
            <a:ext cx="5953451" cy="4955571"/>
          </a:xfrm>
          <a:custGeom>
            <a:avLst/>
            <a:gdLst/>
            <a:ahLst/>
            <a:cxnLst/>
            <a:rect l="l" t="t" r="r" b="b"/>
            <a:pathLst>
              <a:path w="5953451" h="4955571">
                <a:moveTo>
                  <a:pt x="0" y="0"/>
                </a:moveTo>
                <a:lnTo>
                  <a:pt x="5953451" y="0"/>
                </a:lnTo>
                <a:lnTo>
                  <a:pt x="5953451" y="4955571"/>
                </a:lnTo>
                <a:lnTo>
                  <a:pt x="0" y="4955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08503" y="7857114"/>
            <a:ext cx="7287793" cy="940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7946" lvl="1" indent="-238973" algn="l">
              <a:lnSpc>
                <a:spcPts val="3874"/>
              </a:lnSpc>
              <a:buFont typeface="Arial"/>
              <a:buChar char="•"/>
            </a:pPr>
            <a:r>
              <a:rPr lang="en-US" sz="2213" b="1" spc="1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Các cụm đều có số lượng khách hàng xấp xỉ nhau</a:t>
            </a:r>
          </a:p>
          <a:p>
            <a:pPr marL="477946" lvl="1" indent="-238973" algn="l">
              <a:lnSpc>
                <a:spcPts val="3874"/>
              </a:lnSpc>
              <a:buFont typeface="Arial"/>
              <a:buChar char="•"/>
            </a:pPr>
            <a:r>
              <a:rPr lang="en-US" sz="2213" b="1" u="none" strike="noStrike" spc="1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Cụm 3 chiếm tỷ lệ cao nhất với 608 khách hàng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62967" y="7812940"/>
            <a:ext cx="7886848" cy="1797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0883" lvl="1" indent="-225442" algn="just">
              <a:lnSpc>
                <a:spcPts val="3654"/>
              </a:lnSpc>
              <a:buFont typeface="Arial"/>
              <a:buChar char="•"/>
            </a:pPr>
            <a:r>
              <a:rPr lang="en-US" sz="2088" b="1" spc="1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Cụm 2 có mức thu nhập cao nhất, gần gấp 2.5 lần so với cụm 3</a:t>
            </a:r>
          </a:p>
          <a:p>
            <a:pPr marL="450883" lvl="1" indent="-225442" algn="just">
              <a:lnSpc>
                <a:spcPts val="3654"/>
              </a:lnSpc>
              <a:buFont typeface="Arial"/>
              <a:buChar char="•"/>
            </a:pPr>
            <a:r>
              <a:rPr lang="en-US" sz="2088" b="1" spc="1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Cụm 3 có thu nhập thấp nhất</a:t>
            </a:r>
          </a:p>
          <a:p>
            <a:pPr marL="450883" lvl="1" indent="-225442" algn="just">
              <a:lnSpc>
                <a:spcPts val="3654"/>
              </a:lnSpc>
              <a:buFont typeface="Arial"/>
              <a:buChar char="•"/>
            </a:pPr>
            <a:r>
              <a:rPr lang="en-US" sz="2088" b="1" spc="1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Cụm 0 có mức thu nhập khá cao</a:t>
            </a:r>
          </a:p>
          <a:p>
            <a:pPr marL="450883" lvl="1" indent="-225442" algn="just">
              <a:lnSpc>
                <a:spcPts val="3654"/>
              </a:lnSpc>
              <a:buFont typeface="Arial"/>
              <a:buChar char="•"/>
            </a:pPr>
            <a:r>
              <a:rPr lang="en-US" sz="2088" b="1" spc="1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Cụm 1 có mức thu nhập trung bình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43766" y="6685398"/>
            <a:ext cx="4617266" cy="434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2102" spc="1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Số lượng khách hàng theo cụm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91529" y="6685398"/>
            <a:ext cx="4617266" cy="434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2102" spc="1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Thu nhập trung bình theo cụm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528786" y="-4222570"/>
            <a:ext cx="10066690" cy="5251270"/>
            <a:chOff x="0" y="0"/>
            <a:chExt cx="10298322" cy="53721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298322" cy="5372100"/>
            </a:xfrm>
            <a:custGeom>
              <a:avLst/>
              <a:gdLst/>
              <a:ahLst/>
              <a:cxnLst/>
              <a:rect l="l" t="t" r="r" b="b"/>
              <a:pathLst>
                <a:path w="10298322" h="5372100">
                  <a:moveTo>
                    <a:pt x="874765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747651" y="5372100"/>
                  </a:lnTo>
                  <a:lnTo>
                    <a:pt x="10298322" y="2686050"/>
                  </a:lnTo>
                  <a:lnTo>
                    <a:pt x="8747651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-329001" y="142221"/>
            <a:ext cx="7452754" cy="1151032"/>
            <a:chOff x="0" y="0"/>
            <a:chExt cx="9937005" cy="1534709"/>
          </a:xfrm>
        </p:grpSpPr>
        <p:grpSp>
          <p:nvGrpSpPr>
            <p:cNvPr id="12" name="Group 12"/>
            <p:cNvGrpSpPr/>
            <p:nvPr/>
          </p:nvGrpSpPr>
          <p:grpSpPr>
            <a:xfrm rot="-10800000">
              <a:off x="0" y="0"/>
              <a:ext cx="9937005" cy="1534709"/>
              <a:chOff x="0" y="0"/>
              <a:chExt cx="34783511" cy="53721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3478351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34783511" h="5372100">
                    <a:moveTo>
                      <a:pt x="3323284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3232840" y="5372100"/>
                    </a:lnTo>
                    <a:lnTo>
                      <a:pt x="34783511" y="2686050"/>
                    </a:lnTo>
                    <a:lnTo>
                      <a:pt x="3323284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1593534" y="331653"/>
              <a:ext cx="7159812" cy="899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44"/>
                </a:lnSpc>
                <a:spcBef>
                  <a:spcPct val="0"/>
                </a:spcBef>
              </a:pPr>
              <a:r>
                <a:rPr lang="en-US" sz="4585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Kết luận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28786" y="-4222570"/>
            <a:ext cx="10066690" cy="5251270"/>
            <a:chOff x="0" y="0"/>
            <a:chExt cx="10298322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298322" cy="5372100"/>
            </a:xfrm>
            <a:custGeom>
              <a:avLst/>
              <a:gdLst/>
              <a:ahLst/>
              <a:cxnLst/>
              <a:rect l="l" t="t" r="r" b="b"/>
              <a:pathLst>
                <a:path w="10298322" h="5372100">
                  <a:moveTo>
                    <a:pt x="874765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747651" y="5372100"/>
                  </a:lnTo>
                  <a:lnTo>
                    <a:pt x="10298322" y="2686050"/>
                  </a:lnTo>
                  <a:lnTo>
                    <a:pt x="8747651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94761" y="575888"/>
            <a:ext cx="8828916" cy="1363572"/>
            <a:chOff x="0" y="0"/>
            <a:chExt cx="11771888" cy="1818096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0"/>
              <a:ext cx="11771888" cy="1818096"/>
              <a:chOff x="0" y="0"/>
              <a:chExt cx="34783511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478351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34783511" h="5372100">
                    <a:moveTo>
                      <a:pt x="3323284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3232840" y="5372100"/>
                    </a:lnTo>
                    <a:lnTo>
                      <a:pt x="34783511" y="2686050"/>
                    </a:lnTo>
                    <a:lnTo>
                      <a:pt x="3323284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887783" y="498745"/>
              <a:ext cx="8481882" cy="849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803"/>
                </a:lnSpc>
                <a:spcBef>
                  <a:spcPct val="0"/>
                </a:spcBef>
              </a:pPr>
              <a:r>
                <a:rPr lang="en-US" sz="4366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Kết luận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2741412" y="2351679"/>
            <a:ext cx="12805175" cy="4594798"/>
          </a:xfrm>
          <a:custGeom>
            <a:avLst/>
            <a:gdLst/>
            <a:ahLst/>
            <a:cxnLst/>
            <a:rect l="l" t="t" r="r" b="b"/>
            <a:pathLst>
              <a:path w="12805175" h="4594798">
                <a:moveTo>
                  <a:pt x="0" y="0"/>
                </a:moveTo>
                <a:lnTo>
                  <a:pt x="12805176" y="0"/>
                </a:lnTo>
                <a:lnTo>
                  <a:pt x="12805176" y="4594798"/>
                </a:lnTo>
                <a:lnTo>
                  <a:pt x="0" y="459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719697" y="7768973"/>
            <a:ext cx="12743418" cy="1797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8251" lvl="1" indent="-299126" algn="l">
              <a:lnSpc>
                <a:spcPts val="4849"/>
              </a:lnSpc>
              <a:buFont typeface="Arial"/>
              <a:buChar char="•"/>
            </a:pPr>
            <a:r>
              <a:rPr lang="en-US" sz="2770" b="1" spc="13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Cụm 0 và 1 tập trung vào nhóm khách hàng trên 59 tuổi</a:t>
            </a:r>
          </a:p>
          <a:p>
            <a:pPr marL="598251" lvl="1" indent="-299126" algn="l">
              <a:lnSpc>
                <a:spcPts val="4849"/>
              </a:lnSpc>
              <a:buFont typeface="Arial"/>
              <a:buChar char="•"/>
            </a:pPr>
            <a:r>
              <a:rPr lang="en-US" sz="2770" b="1" spc="13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Cụm 2 gần tuổi nghỉ hưu, có xu hướng chi tiêu cao nhất</a:t>
            </a:r>
          </a:p>
          <a:p>
            <a:pPr marL="598251" lvl="1" indent="-299126" algn="l">
              <a:lnSpc>
                <a:spcPts val="4849"/>
              </a:lnSpc>
              <a:buFont typeface="Arial"/>
              <a:buChar char="•"/>
            </a:pPr>
            <a:r>
              <a:rPr lang="en-US" sz="2770" b="1" spc="13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Cụm 3: Nhóm trẻ nhất, tiêu dùng linh hoạt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27429" y="6993245"/>
            <a:ext cx="4617266" cy="434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2102" spc="1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Tuổi trung bình theo cụm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75972" y="0"/>
            <a:ext cx="17211375" cy="13842185"/>
            <a:chOff x="0" y="0"/>
            <a:chExt cx="6679670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9670" cy="5372100"/>
            </a:xfrm>
            <a:custGeom>
              <a:avLst/>
              <a:gdLst/>
              <a:ahLst/>
              <a:cxnLst/>
              <a:rect l="l" t="t" r="r" b="b"/>
              <a:pathLst>
                <a:path w="6679670" h="5372100">
                  <a:moveTo>
                    <a:pt x="512900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129000" y="5372100"/>
                  </a:lnTo>
                  <a:lnTo>
                    <a:pt x="6679670" y="2686050"/>
                  </a:lnTo>
                  <a:lnTo>
                    <a:pt x="512900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28700" y="1028700"/>
            <a:ext cx="1330919" cy="759911"/>
          </a:xfrm>
          <a:custGeom>
            <a:avLst/>
            <a:gdLst/>
            <a:ahLst/>
            <a:cxnLst/>
            <a:rect l="l" t="t" r="r" b="b"/>
            <a:pathLst>
              <a:path w="1330919" h="759911">
                <a:moveTo>
                  <a:pt x="0" y="0"/>
                </a:moveTo>
                <a:lnTo>
                  <a:pt x="1330919" y="0"/>
                </a:lnTo>
                <a:lnTo>
                  <a:pt x="1330919" y="759911"/>
                </a:lnTo>
                <a:lnTo>
                  <a:pt x="0" y="759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51576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894754" y="2325436"/>
            <a:ext cx="6560928" cy="5473144"/>
            <a:chOff x="0" y="0"/>
            <a:chExt cx="8747904" cy="7297526"/>
          </a:xfrm>
        </p:grpSpPr>
        <p:sp>
          <p:nvSpPr>
            <p:cNvPr id="6" name="TextBox 6"/>
            <p:cNvSpPr txBox="1"/>
            <p:nvPr/>
          </p:nvSpPr>
          <p:spPr>
            <a:xfrm>
              <a:off x="0" y="-38046"/>
              <a:ext cx="8747904" cy="1308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b="1" u="none" spc="-60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Tổng quan kế hoạch</a:t>
              </a:r>
            </a:p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b="1" u="none" spc="-60">
                  <a:solidFill>
                    <a:srgbClr val="FFFFFF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của bài thuyết trình hôm nay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337382"/>
              <a:ext cx="8747904" cy="4930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39455" lvl="1" indent="-369727" algn="l">
                <a:lnSpc>
                  <a:spcPts val="767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424">
                  <a:solidFill>
                    <a:srgbClr val="FFFFFF"/>
                  </a:solidFill>
                  <a:latin typeface="Asap"/>
                  <a:ea typeface="Asap"/>
                  <a:cs typeface="Asap"/>
                  <a:sym typeface="Asap"/>
                </a:rPr>
                <a:t>Giới thiệu</a:t>
              </a:r>
            </a:p>
            <a:p>
              <a:pPr marL="739455" lvl="1" indent="-369727" algn="l">
                <a:lnSpc>
                  <a:spcPts val="767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424" u="none" strike="noStrike">
                  <a:solidFill>
                    <a:srgbClr val="FFFFFF"/>
                  </a:solidFill>
                  <a:latin typeface="Asap"/>
                  <a:ea typeface="Asap"/>
                  <a:cs typeface="Asap"/>
                  <a:sym typeface="Asap"/>
                </a:rPr>
                <a:t>Dữ liệu</a:t>
              </a:r>
            </a:p>
            <a:p>
              <a:pPr marL="739455" lvl="1" indent="-369727" algn="l">
                <a:lnSpc>
                  <a:spcPts val="767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424" u="none" strike="noStrike">
                  <a:solidFill>
                    <a:srgbClr val="FFFFFF"/>
                  </a:solidFill>
                  <a:latin typeface="Asap"/>
                  <a:ea typeface="Asap"/>
                  <a:cs typeface="Asap"/>
                  <a:sym typeface="Asap"/>
                </a:rPr>
                <a:t>Giải pháp</a:t>
              </a:r>
            </a:p>
            <a:p>
              <a:pPr marL="739455" lvl="1" indent="-369727" algn="l">
                <a:lnSpc>
                  <a:spcPts val="767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424" u="none" strike="noStrike">
                  <a:solidFill>
                    <a:srgbClr val="FFFFFF"/>
                  </a:solidFill>
                  <a:latin typeface="Asap"/>
                  <a:ea typeface="Asap"/>
                  <a:cs typeface="Asap"/>
                  <a:sym typeface="Asap"/>
                </a:rPr>
                <a:t>Kết luận 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27120" y="3441533"/>
            <a:ext cx="9273883" cy="1701967"/>
            <a:chOff x="0" y="0"/>
            <a:chExt cx="12365178" cy="2269289"/>
          </a:xfrm>
        </p:grpSpPr>
        <p:grpSp>
          <p:nvGrpSpPr>
            <p:cNvPr id="9" name="Group 9"/>
            <p:cNvGrpSpPr/>
            <p:nvPr/>
          </p:nvGrpSpPr>
          <p:grpSpPr>
            <a:xfrm rot="-10800000">
              <a:off x="0" y="0"/>
              <a:ext cx="12365178" cy="2269289"/>
              <a:chOff x="0" y="0"/>
              <a:chExt cx="29272148" cy="53721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9272148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29272148" h="5372100">
                    <a:moveTo>
                      <a:pt x="27721477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27721477" y="5372100"/>
                    </a:lnTo>
                    <a:lnTo>
                      <a:pt x="29272148" y="2686050"/>
                    </a:lnTo>
                    <a:lnTo>
                      <a:pt x="27721477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2967537" y="441436"/>
              <a:ext cx="7778037" cy="1462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87"/>
                </a:lnSpc>
                <a:spcBef>
                  <a:spcPct val="0"/>
                </a:spcBef>
              </a:pPr>
              <a:r>
                <a:rPr lang="en-US" sz="7625" b="1" u="none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Chương trình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28786" y="-4222570"/>
            <a:ext cx="10066690" cy="5251270"/>
            <a:chOff x="0" y="0"/>
            <a:chExt cx="10298322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298322" cy="5372100"/>
            </a:xfrm>
            <a:custGeom>
              <a:avLst/>
              <a:gdLst/>
              <a:ahLst/>
              <a:cxnLst/>
              <a:rect l="l" t="t" r="r" b="b"/>
              <a:pathLst>
                <a:path w="10298322" h="5372100">
                  <a:moveTo>
                    <a:pt x="874765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747651" y="5372100"/>
                  </a:lnTo>
                  <a:lnTo>
                    <a:pt x="10298322" y="2686050"/>
                  </a:lnTo>
                  <a:lnTo>
                    <a:pt x="8747651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94761" y="575888"/>
            <a:ext cx="8828916" cy="1363572"/>
            <a:chOff x="0" y="0"/>
            <a:chExt cx="11771888" cy="1818096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0"/>
              <a:ext cx="11771888" cy="1818096"/>
              <a:chOff x="0" y="0"/>
              <a:chExt cx="34783511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478351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34783511" h="5372100">
                    <a:moveTo>
                      <a:pt x="3323284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3232840" y="5372100"/>
                    </a:lnTo>
                    <a:lnTo>
                      <a:pt x="34783511" y="2686050"/>
                    </a:lnTo>
                    <a:lnTo>
                      <a:pt x="3323284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887783" y="498745"/>
              <a:ext cx="8481882" cy="849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803"/>
                </a:lnSpc>
                <a:spcBef>
                  <a:spcPct val="0"/>
                </a:spcBef>
              </a:pPr>
              <a:r>
                <a:rPr lang="en-US" sz="4366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Kết luận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67558" y="2353848"/>
            <a:ext cx="10154122" cy="6333615"/>
          </a:xfrm>
          <a:custGeom>
            <a:avLst/>
            <a:gdLst/>
            <a:ahLst/>
            <a:cxnLst/>
            <a:rect l="l" t="t" r="r" b="b"/>
            <a:pathLst>
              <a:path w="10154122" h="6333615">
                <a:moveTo>
                  <a:pt x="0" y="0"/>
                </a:moveTo>
                <a:lnTo>
                  <a:pt x="10154122" y="0"/>
                </a:lnTo>
                <a:lnTo>
                  <a:pt x="10154122" y="6333615"/>
                </a:lnTo>
                <a:lnTo>
                  <a:pt x="0" y="6333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660720" y="3663685"/>
            <a:ext cx="7426218" cy="344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4005" lvl="1" indent="-242003" algn="l">
              <a:lnSpc>
                <a:spcPts val="3923"/>
              </a:lnSpc>
              <a:buFont typeface="Arial"/>
              <a:buChar char="•"/>
            </a:pPr>
            <a:r>
              <a:rPr lang="en-US" sz="2241" b="1" spc="1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Cụm 2 có hành vi mua sắm mạnh mẽ và thường xuyên =&gt; Có tiềm năng khai thác  bán hàng</a:t>
            </a:r>
          </a:p>
          <a:p>
            <a:pPr marL="484005" lvl="1" indent="-242003" algn="l">
              <a:lnSpc>
                <a:spcPts val="3923"/>
              </a:lnSpc>
              <a:buFont typeface="Arial"/>
              <a:buChar char="•"/>
            </a:pPr>
            <a:r>
              <a:rPr lang="en-US" sz="2241" b="1" u="none" strike="noStrike" spc="1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Cụm 0 có mức trung bình chi tiêu cũng khá cao, vẫn là khách hàng có giá trị, cần kích thích tiêu dùng</a:t>
            </a:r>
          </a:p>
          <a:p>
            <a:pPr marL="484005" lvl="1" indent="-242003" algn="l">
              <a:lnSpc>
                <a:spcPts val="3923"/>
              </a:lnSpc>
              <a:buFont typeface="Arial"/>
              <a:buChar char="•"/>
            </a:pPr>
            <a:r>
              <a:rPr lang="en-US" sz="2241" b="1" u="none" strike="noStrike" spc="1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Cụm 1 và 3 là nhóm chi tiêu thấp, có thể là ít nhu cầu, cần đưa ra chiến lược phù hợp về hành vi và sản phẩm họ ưa thích.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27429" y="6993245"/>
            <a:ext cx="4617266" cy="434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2102" spc="1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Tuổi trung bình theo cụm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35986" y="8992263"/>
            <a:ext cx="4617266" cy="434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2102" spc="1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Mức chi tiêu trung bình theo cụm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28786" y="-4222570"/>
            <a:ext cx="10066690" cy="5251270"/>
            <a:chOff x="0" y="0"/>
            <a:chExt cx="10298322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298322" cy="5372100"/>
            </a:xfrm>
            <a:custGeom>
              <a:avLst/>
              <a:gdLst/>
              <a:ahLst/>
              <a:cxnLst/>
              <a:rect l="l" t="t" r="r" b="b"/>
              <a:pathLst>
                <a:path w="10298322" h="5372100">
                  <a:moveTo>
                    <a:pt x="874765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747651" y="5372100"/>
                  </a:lnTo>
                  <a:lnTo>
                    <a:pt x="10298322" y="2686050"/>
                  </a:lnTo>
                  <a:lnTo>
                    <a:pt x="8747651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540838" y="0"/>
            <a:ext cx="8828916" cy="1363572"/>
            <a:chOff x="0" y="0"/>
            <a:chExt cx="11771888" cy="1818096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0"/>
              <a:ext cx="11771888" cy="1818096"/>
              <a:chOff x="0" y="0"/>
              <a:chExt cx="34783511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478351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34783511" h="5372100">
                    <a:moveTo>
                      <a:pt x="3323284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3232840" y="5372100"/>
                    </a:lnTo>
                    <a:lnTo>
                      <a:pt x="34783511" y="2686050"/>
                    </a:lnTo>
                    <a:lnTo>
                      <a:pt x="3323284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887783" y="498745"/>
              <a:ext cx="8481882" cy="849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803"/>
                </a:lnSpc>
                <a:spcBef>
                  <a:spcPct val="0"/>
                </a:spcBef>
              </a:pPr>
              <a:r>
                <a:rPr lang="en-US" sz="4366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Kết luận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203493" y="1475025"/>
            <a:ext cx="10658289" cy="7671822"/>
          </a:xfrm>
          <a:custGeom>
            <a:avLst/>
            <a:gdLst/>
            <a:ahLst/>
            <a:cxnLst/>
            <a:rect l="l" t="t" r="r" b="b"/>
            <a:pathLst>
              <a:path w="10658289" h="7671822">
                <a:moveTo>
                  <a:pt x="0" y="0"/>
                </a:moveTo>
                <a:lnTo>
                  <a:pt x="10658289" y="0"/>
                </a:lnTo>
                <a:lnTo>
                  <a:pt x="10658289" y="7671822"/>
                </a:lnTo>
                <a:lnTo>
                  <a:pt x="0" y="76718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059683" y="3917581"/>
            <a:ext cx="7008427" cy="393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4005" lvl="1" indent="-242003" algn="l">
              <a:lnSpc>
                <a:spcPts val="3923"/>
              </a:lnSpc>
              <a:buFont typeface="Arial"/>
              <a:buChar char="•"/>
            </a:pPr>
            <a:r>
              <a:rPr lang="en-US" sz="2241" b="1" spc="1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Cụm 2 Nhóm chi tiêu nhiều nhất, đặc biệt là cho thịt. Đây là nhóm có mức chi tiêu cao và mua sắm đa dạng.</a:t>
            </a:r>
          </a:p>
          <a:p>
            <a:pPr marL="484005" lvl="1" indent="-242003" algn="l">
              <a:lnSpc>
                <a:spcPts val="3923"/>
              </a:lnSpc>
              <a:buFont typeface="Arial"/>
              <a:buChar char="•"/>
            </a:pPr>
            <a:r>
              <a:rPr lang="en-US" sz="2241" b="1" u="none" strike="noStrike" spc="1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Cụm 0 chi tiêu nhưng thấp hơn cụm 2, ưu tiên thịt là chính</a:t>
            </a:r>
          </a:p>
          <a:p>
            <a:pPr marL="484005" lvl="1" indent="-242003" algn="l">
              <a:lnSpc>
                <a:spcPts val="3923"/>
              </a:lnSpc>
              <a:buFont typeface="Arial"/>
              <a:buChar char="•"/>
            </a:pPr>
            <a:r>
              <a:rPr lang="en-US" sz="2241" b="1" u="none" strike="noStrike" spc="1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Cụm 1 và 3 chi tiêu thấp không đáng kể, có thể là khách hàng ít mua hoặc không quan tâm đến sản phẩm này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24004" y="9144000"/>
            <a:ext cx="4617266" cy="434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2102" spc="1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Sản phẩm khách hàng mua theo cụm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28786" y="-4222570"/>
            <a:ext cx="10066690" cy="5251270"/>
            <a:chOff x="0" y="0"/>
            <a:chExt cx="10298322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298322" cy="5372100"/>
            </a:xfrm>
            <a:custGeom>
              <a:avLst/>
              <a:gdLst/>
              <a:ahLst/>
              <a:cxnLst/>
              <a:rect l="l" t="t" r="r" b="b"/>
              <a:pathLst>
                <a:path w="10298322" h="5372100">
                  <a:moveTo>
                    <a:pt x="874765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747651" y="5372100"/>
                  </a:lnTo>
                  <a:lnTo>
                    <a:pt x="10298322" y="2686050"/>
                  </a:lnTo>
                  <a:lnTo>
                    <a:pt x="8747651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540838" y="0"/>
            <a:ext cx="8828916" cy="1363572"/>
            <a:chOff x="0" y="0"/>
            <a:chExt cx="11771888" cy="1818096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0"/>
              <a:ext cx="11771888" cy="1818096"/>
              <a:chOff x="0" y="0"/>
              <a:chExt cx="34783511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478351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34783511" h="5372100">
                    <a:moveTo>
                      <a:pt x="3323284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3232840" y="5372100"/>
                    </a:lnTo>
                    <a:lnTo>
                      <a:pt x="34783511" y="2686050"/>
                    </a:lnTo>
                    <a:lnTo>
                      <a:pt x="3323284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887783" y="498745"/>
              <a:ext cx="8481882" cy="849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803"/>
                </a:lnSpc>
                <a:spcBef>
                  <a:spcPct val="0"/>
                </a:spcBef>
              </a:pPr>
              <a:r>
                <a:rPr lang="en-US" sz="4366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Kết luận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265453" y="1711403"/>
            <a:ext cx="10528018" cy="7276460"/>
          </a:xfrm>
          <a:custGeom>
            <a:avLst/>
            <a:gdLst/>
            <a:ahLst/>
            <a:cxnLst/>
            <a:rect l="l" t="t" r="r" b="b"/>
            <a:pathLst>
              <a:path w="10528018" h="7276460">
                <a:moveTo>
                  <a:pt x="0" y="0"/>
                </a:moveTo>
                <a:lnTo>
                  <a:pt x="10528018" y="0"/>
                </a:lnTo>
                <a:lnTo>
                  <a:pt x="10528018" y="7276460"/>
                </a:lnTo>
                <a:lnTo>
                  <a:pt x="0" y="727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081672" y="3917581"/>
            <a:ext cx="7008427" cy="344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4005" lvl="1" indent="-242003" algn="l">
              <a:lnSpc>
                <a:spcPts val="3923"/>
              </a:lnSpc>
              <a:buFont typeface="Arial"/>
              <a:buChar char="•"/>
            </a:pPr>
            <a:r>
              <a:rPr lang="en-US" sz="2241" b="1" spc="1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Rượu là sản phẩm chiếm tỷ trọng cao nhất trong các nhóm, đặc biệt ở nhóm 2 và 0</a:t>
            </a:r>
          </a:p>
          <a:p>
            <a:pPr marL="484005" lvl="1" indent="-242003" algn="l">
              <a:lnSpc>
                <a:spcPts val="3923"/>
              </a:lnSpc>
              <a:buFont typeface="Arial"/>
              <a:buChar char="•"/>
            </a:pPr>
            <a:r>
              <a:rPr lang="en-US" sz="2241" b="1" u="none" strike="noStrike" spc="1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Cụm 0 và 2 có mức tiêu dùng cao nhất trên cả ba danh mục, trong khi nhóm 3 tiêu dùng rất thấp</a:t>
            </a:r>
          </a:p>
          <a:p>
            <a:pPr marL="484005" lvl="1" indent="-242003" algn="l">
              <a:lnSpc>
                <a:spcPts val="3923"/>
              </a:lnSpc>
              <a:buFont typeface="Arial"/>
              <a:buChar char="•"/>
            </a:pPr>
            <a:r>
              <a:rPr lang="en-US" sz="2241" b="1" u="none" strike="noStrike" spc="1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Các sản phẩm như Vàng và đồ ngọt có tỷ trọng thấp hơn so  với rượu, ngoại trừ nhóm 3 nơi tỷ trọng không đáng kể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24004" y="9144000"/>
            <a:ext cx="4617266" cy="434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2102" spc="1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Sản phẩm khách hàng mua theo cụm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37714" y="-4222570"/>
            <a:ext cx="8857761" cy="6699734"/>
            <a:chOff x="0" y="0"/>
            <a:chExt cx="7102488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02488" cy="5372100"/>
            </a:xfrm>
            <a:custGeom>
              <a:avLst/>
              <a:gdLst/>
              <a:ahLst/>
              <a:cxnLst/>
              <a:rect l="l" t="t" r="r" b="b"/>
              <a:pathLst>
                <a:path w="7102488" h="5372100">
                  <a:moveTo>
                    <a:pt x="555181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551818" y="5372100"/>
                  </a:lnTo>
                  <a:lnTo>
                    <a:pt x="7102488" y="2686050"/>
                  </a:lnTo>
                  <a:lnTo>
                    <a:pt x="5551818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94761" y="575888"/>
            <a:ext cx="15147219" cy="1569365"/>
            <a:chOff x="0" y="0"/>
            <a:chExt cx="20196292" cy="2092487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0"/>
              <a:ext cx="20196292" cy="2092487"/>
              <a:chOff x="0" y="0"/>
              <a:chExt cx="51850513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185051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51850513" h="5372100">
                    <a:moveTo>
                      <a:pt x="50299844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50299844" y="5372100"/>
                    </a:lnTo>
                    <a:lnTo>
                      <a:pt x="51850513" y="2686050"/>
                    </a:lnTo>
                    <a:lnTo>
                      <a:pt x="50299844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2187446" y="362312"/>
              <a:ext cx="16211661" cy="1425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38"/>
                </a:lnSpc>
                <a:spcBef>
                  <a:spcPct val="0"/>
                </a:spcBef>
              </a:pPr>
              <a:r>
                <a:rPr lang="en-US" sz="7307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Kết luận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42294" y="6704474"/>
            <a:ext cx="5492020" cy="1492716"/>
            <a:chOff x="0" y="0"/>
            <a:chExt cx="7322694" cy="1990288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7322694" cy="1990288"/>
              <a:chOff x="0" y="0"/>
              <a:chExt cx="19765814" cy="53721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9765814" cy="4258096"/>
              </a:xfrm>
              <a:custGeom>
                <a:avLst/>
                <a:gdLst/>
                <a:ahLst/>
                <a:cxnLst/>
                <a:rect l="l" t="t" r="r" b="b"/>
                <a:pathLst>
                  <a:path w="19765814" h="4258096">
                    <a:moveTo>
                      <a:pt x="18215144" y="0"/>
                    </a:moveTo>
                    <a:lnTo>
                      <a:pt x="1550670" y="0"/>
                    </a:lnTo>
                    <a:lnTo>
                      <a:pt x="0" y="2129048"/>
                    </a:lnTo>
                    <a:lnTo>
                      <a:pt x="1550670" y="4258096"/>
                    </a:lnTo>
                    <a:lnTo>
                      <a:pt x="18215144" y="4258096"/>
                    </a:lnTo>
                    <a:lnTo>
                      <a:pt x="19765814" y="2129048"/>
                    </a:lnTo>
                    <a:lnTo>
                      <a:pt x="18215144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580416" y="371460"/>
              <a:ext cx="6047823" cy="106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20"/>
                </a:lnSpc>
                <a:spcBef>
                  <a:spcPct val="0"/>
                </a:spcBef>
              </a:pPr>
              <a:r>
                <a:rPr lang="en-US" sz="2600" b="1" spc="78" dirty="0" err="1" smtClean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Nhóm</a:t>
              </a:r>
              <a:r>
                <a:rPr lang="en-US" sz="2600" b="1" spc="78" dirty="0" smtClean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</a:t>
              </a:r>
              <a:r>
                <a:rPr lang="en-US" sz="2600" b="1" spc="78" dirty="0" err="1" smtClean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k</a:t>
              </a:r>
              <a:r>
                <a:rPr lang="en-US" sz="2600" b="1" u="none" spc="78" dirty="0" err="1" smtClean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hách</a:t>
              </a:r>
              <a:r>
                <a:rPr lang="en-US" sz="2600" b="1" u="none" spc="78" dirty="0" smtClean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</a:t>
              </a:r>
              <a:r>
                <a:rPr lang="en-US" sz="2600" b="1" u="none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hàng</a:t>
              </a:r>
              <a:r>
                <a:rPr lang="en-US" sz="2600" b="1" u="none" spc="78" dirty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</a:t>
              </a:r>
              <a:r>
                <a:rPr lang="en-US" sz="2600" b="1" u="none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mục</a:t>
              </a:r>
              <a:r>
                <a:rPr lang="en-US" sz="2600" b="1" u="none" spc="78" dirty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</a:t>
              </a:r>
              <a:r>
                <a:rPr lang="en-US" sz="2600" b="1" u="none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tiêu</a:t>
              </a:r>
              <a:r>
                <a:rPr lang="en-US" sz="2600" b="1" u="none" spc="78" dirty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: </a:t>
              </a:r>
              <a:r>
                <a:rPr lang="en-US" sz="2600" b="1" u="none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Cụm</a:t>
              </a:r>
              <a:r>
                <a:rPr lang="en-US" sz="2600" b="1" u="none" spc="78" dirty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828498" y="6704474"/>
            <a:ext cx="5492020" cy="1492716"/>
            <a:chOff x="0" y="0"/>
            <a:chExt cx="7322694" cy="1990288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7322694" cy="1990288"/>
              <a:chOff x="0" y="0"/>
              <a:chExt cx="19765814" cy="53721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9765814" cy="4258096"/>
              </a:xfrm>
              <a:custGeom>
                <a:avLst/>
                <a:gdLst/>
                <a:ahLst/>
                <a:cxnLst/>
                <a:rect l="l" t="t" r="r" b="b"/>
                <a:pathLst>
                  <a:path w="19765814" h="4258096">
                    <a:moveTo>
                      <a:pt x="18215144" y="0"/>
                    </a:moveTo>
                    <a:lnTo>
                      <a:pt x="1550670" y="0"/>
                    </a:lnTo>
                    <a:lnTo>
                      <a:pt x="0" y="2129048"/>
                    </a:lnTo>
                    <a:lnTo>
                      <a:pt x="1550670" y="4258096"/>
                    </a:lnTo>
                    <a:lnTo>
                      <a:pt x="18215144" y="4258096"/>
                    </a:lnTo>
                    <a:lnTo>
                      <a:pt x="19765814" y="2129048"/>
                    </a:lnTo>
                    <a:lnTo>
                      <a:pt x="18215144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15" name="TextBox 15"/>
            <p:cNvSpPr txBox="1"/>
            <p:nvPr/>
          </p:nvSpPr>
          <p:spPr>
            <a:xfrm>
              <a:off x="595600" y="523669"/>
              <a:ext cx="6047823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20"/>
                </a:lnSpc>
                <a:spcBef>
                  <a:spcPct val="0"/>
                </a:spcBef>
              </a:pPr>
              <a:r>
                <a:rPr lang="en-US" sz="2600" b="1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N</a:t>
              </a:r>
              <a:r>
                <a:rPr lang="en-US" sz="2600" b="1" u="none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hóm</a:t>
              </a:r>
              <a:r>
                <a:rPr lang="en-US" sz="2600" b="1" u="none" spc="78" dirty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</a:t>
              </a:r>
              <a:r>
                <a:rPr lang="en-US" sz="2600" b="1" u="none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duy</a:t>
              </a:r>
              <a:r>
                <a:rPr lang="en-US" sz="2600" b="1" u="none" spc="78" dirty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</a:t>
              </a:r>
              <a:r>
                <a:rPr lang="en-US" sz="2600" b="1" u="none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trì</a:t>
              </a:r>
              <a:r>
                <a:rPr lang="en-US" sz="2600" b="1" u="none" spc="78" dirty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: </a:t>
              </a:r>
              <a:r>
                <a:rPr lang="en-US" sz="2600" b="1" u="none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Cụm</a:t>
              </a:r>
              <a:r>
                <a:rPr lang="en-US" sz="2600" b="1" u="none" spc="78" dirty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0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842294" y="8001928"/>
            <a:ext cx="5492020" cy="1883241"/>
            <a:chOff x="0" y="0"/>
            <a:chExt cx="7322694" cy="2510988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7322694" cy="2510988"/>
              <a:chOff x="0" y="0"/>
              <a:chExt cx="19765814" cy="53721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9765814" cy="4449428"/>
              </a:xfrm>
              <a:custGeom>
                <a:avLst/>
                <a:gdLst/>
                <a:ahLst/>
                <a:cxnLst/>
                <a:rect l="l" t="t" r="r" b="b"/>
                <a:pathLst>
                  <a:path w="19765814" h="4449428">
                    <a:moveTo>
                      <a:pt x="18215144" y="0"/>
                    </a:moveTo>
                    <a:lnTo>
                      <a:pt x="1550670" y="0"/>
                    </a:lnTo>
                    <a:lnTo>
                      <a:pt x="0" y="2224714"/>
                    </a:lnTo>
                    <a:lnTo>
                      <a:pt x="1550670" y="4449428"/>
                    </a:lnTo>
                    <a:lnTo>
                      <a:pt x="18215144" y="4449428"/>
                    </a:lnTo>
                    <a:lnTo>
                      <a:pt x="19765814" y="2224714"/>
                    </a:lnTo>
                    <a:lnTo>
                      <a:pt x="18215144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649755" y="460156"/>
              <a:ext cx="6047823" cy="1050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20"/>
                </a:lnSpc>
                <a:spcBef>
                  <a:spcPct val="0"/>
                </a:spcBef>
              </a:pPr>
              <a:r>
                <a:rPr lang="en-US" sz="2600" b="1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N</a:t>
              </a:r>
              <a:r>
                <a:rPr lang="en-US" sz="2600" b="1" u="none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hóm</a:t>
              </a:r>
              <a:r>
                <a:rPr lang="en-US" sz="2600" b="1" u="none" spc="78" dirty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</a:t>
              </a:r>
              <a:r>
                <a:rPr lang="en-US" sz="2600" b="1" u="none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cần</a:t>
              </a:r>
              <a:r>
                <a:rPr lang="en-US" sz="2600" b="1" u="none" spc="78" dirty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</a:t>
              </a:r>
              <a:r>
                <a:rPr lang="en-US" sz="2600" b="1" u="none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tập</a:t>
              </a:r>
              <a:r>
                <a:rPr lang="en-US" sz="2600" b="1" u="none" spc="78" dirty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</a:t>
              </a:r>
              <a:r>
                <a:rPr lang="en-US" sz="2600" b="1" u="none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trung</a:t>
              </a:r>
              <a:r>
                <a:rPr lang="en-US" sz="2600" b="1" u="none" spc="78" dirty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marketing: </a:t>
              </a:r>
              <a:r>
                <a:rPr lang="en-US" sz="2600" b="1" u="none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Cụm</a:t>
              </a:r>
              <a:r>
                <a:rPr lang="en-US" sz="2600" b="1" u="none" spc="78" dirty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1 </a:t>
              </a:r>
              <a:r>
                <a:rPr lang="en-US" sz="2600" b="1" u="none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và</a:t>
              </a:r>
              <a:r>
                <a:rPr lang="en-US" sz="2600" b="1" u="none" spc="78" dirty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</a:t>
              </a:r>
              <a:r>
                <a:rPr lang="en-US" sz="2600" b="1" u="none" spc="78" dirty="0" err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Cụm</a:t>
              </a:r>
              <a:r>
                <a:rPr lang="en-US" sz="2600" b="1" u="none" spc="78" dirty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828498" y="8197190"/>
            <a:ext cx="5492020" cy="1183174"/>
            <a:chOff x="0" y="0"/>
            <a:chExt cx="7322694" cy="1577565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7322694" cy="1577565"/>
              <a:chOff x="0" y="0"/>
              <a:chExt cx="19765814" cy="4258097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9765814" cy="4258097"/>
              </a:xfrm>
              <a:custGeom>
                <a:avLst/>
                <a:gdLst/>
                <a:ahLst/>
                <a:cxnLst/>
                <a:rect l="l" t="t" r="r" b="b"/>
                <a:pathLst>
                  <a:path w="19765814" h="4258096">
                    <a:moveTo>
                      <a:pt x="18215144" y="0"/>
                    </a:moveTo>
                    <a:lnTo>
                      <a:pt x="1550670" y="0"/>
                    </a:lnTo>
                    <a:lnTo>
                      <a:pt x="0" y="2129048"/>
                    </a:lnTo>
                    <a:lnTo>
                      <a:pt x="1550670" y="4258096"/>
                    </a:lnTo>
                    <a:lnTo>
                      <a:pt x="18215144" y="4258096"/>
                    </a:lnTo>
                    <a:lnTo>
                      <a:pt x="19765814" y="2129048"/>
                    </a:lnTo>
                    <a:lnTo>
                      <a:pt x="18215144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637435" y="460156"/>
              <a:ext cx="6047823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20"/>
                </a:lnSpc>
                <a:spcBef>
                  <a:spcPct val="0"/>
                </a:spcBef>
              </a:pPr>
              <a:r>
                <a:rPr lang="en-US" sz="2600" b="1" spc="78" dirty="0" err="1" smtClean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Nhóm</a:t>
              </a:r>
              <a:r>
                <a:rPr lang="en-US" sz="2600" b="1" spc="78" dirty="0" smtClean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</a:t>
              </a:r>
              <a:r>
                <a:rPr lang="en-US" sz="2600" b="1" spc="78" dirty="0" err="1" smtClean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thách</a:t>
              </a:r>
              <a:r>
                <a:rPr lang="en-US" sz="2600" b="1" spc="78" dirty="0" smtClean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</a:t>
              </a:r>
              <a:r>
                <a:rPr lang="en-US" sz="2600" b="1" spc="78" dirty="0" err="1" smtClean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thức</a:t>
              </a:r>
              <a:r>
                <a:rPr lang="en-US" sz="2600" b="1" spc="78" dirty="0" smtClean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: </a:t>
              </a:r>
              <a:r>
                <a:rPr lang="en-US" sz="2600" b="1" spc="78" dirty="0" err="1" smtClean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Cụm</a:t>
              </a:r>
              <a:r>
                <a:rPr lang="en-US" sz="2600" b="1" spc="78" dirty="0" smtClean="0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3</a:t>
              </a:r>
              <a:endParaRPr lang="en-US" sz="2600" b="1" u="none" spc="78" dirty="0">
                <a:solidFill>
                  <a:srgbClr val="FFFFFF"/>
                </a:solidFill>
                <a:latin typeface="Asap Semi-Bold"/>
                <a:ea typeface="Asap Semi-Bold"/>
                <a:cs typeface="Asap Semi-Bold"/>
                <a:sym typeface="Asap Semi-Bold"/>
              </a:endParaRPr>
            </a:p>
          </p:txBody>
        </p:sp>
      </p:grpSp>
      <p:sp>
        <p:nvSpPr>
          <p:cNvPr id="24" name="Freeform 24"/>
          <p:cNvSpPr/>
          <p:nvPr/>
        </p:nvSpPr>
        <p:spPr>
          <a:xfrm>
            <a:off x="2329610" y="2769875"/>
            <a:ext cx="13628780" cy="3641887"/>
          </a:xfrm>
          <a:custGeom>
            <a:avLst/>
            <a:gdLst/>
            <a:ahLst/>
            <a:cxnLst/>
            <a:rect l="l" t="t" r="r" b="b"/>
            <a:pathLst>
              <a:path w="13628780" h="3641887">
                <a:moveTo>
                  <a:pt x="0" y="0"/>
                </a:moveTo>
                <a:lnTo>
                  <a:pt x="13628780" y="0"/>
                </a:lnTo>
                <a:lnTo>
                  <a:pt x="13628780" y="3641887"/>
                </a:lnTo>
                <a:lnTo>
                  <a:pt x="0" y="3641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634" b="-23623"/>
            </a:stretch>
          </a:blipFill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34808" y="-205809"/>
            <a:ext cx="6044632" cy="3451286"/>
          </a:xfrm>
          <a:custGeom>
            <a:avLst/>
            <a:gdLst/>
            <a:ahLst/>
            <a:cxnLst/>
            <a:rect l="l" t="t" r="r" b="b"/>
            <a:pathLst>
              <a:path w="6044632" h="3451286">
                <a:moveTo>
                  <a:pt x="0" y="0"/>
                </a:moveTo>
                <a:lnTo>
                  <a:pt x="6044632" y="0"/>
                </a:lnTo>
                <a:lnTo>
                  <a:pt x="6044632" y="3451287"/>
                </a:lnTo>
                <a:lnTo>
                  <a:pt x="0" y="3451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590291" y="6724549"/>
            <a:ext cx="6630572" cy="3785839"/>
          </a:xfrm>
          <a:custGeom>
            <a:avLst/>
            <a:gdLst/>
            <a:ahLst/>
            <a:cxnLst/>
            <a:rect l="l" t="t" r="r" b="b"/>
            <a:pathLst>
              <a:path w="6630572" h="3785839">
                <a:moveTo>
                  <a:pt x="6630572" y="0"/>
                </a:moveTo>
                <a:lnTo>
                  <a:pt x="0" y="0"/>
                </a:lnTo>
                <a:lnTo>
                  <a:pt x="0" y="3785839"/>
                </a:lnTo>
                <a:lnTo>
                  <a:pt x="6630572" y="3785839"/>
                </a:lnTo>
                <a:lnTo>
                  <a:pt x="66305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39274" y="4083435"/>
            <a:ext cx="9409452" cy="1138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717"/>
              </a:lnSpc>
              <a:spcBef>
                <a:spcPct val="0"/>
              </a:spcBef>
            </a:pPr>
            <a:r>
              <a:rPr lang="en-US" sz="7925" b="1" u="none">
                <a:solidFill>
                  <a:srgbClr val="FFFFFF"/>
                </a:solidFill>
                <a:latin typeface="Asap Semi-Bold"/>
                <a:ea typeface="Asap Semi-Bold"/>
                <a:cs typeface="Asap Semi-Bold"/>
                <a:sym typeface="Asap Semi-Bold"/>
              </a:rPr>
              <a:t>Xin cảm ơn!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5491446" cy="10287000"/>
          </a:xfrm>
          <a:custGeom>
            <a:avLst/>
            <a:gdLst/>
            <a:ahLst/>
            <a:cxnLst/>
            <a:rect l="l" t="t" r="r" b="b"/>
            <a:pathLst>
              <a:path w="5491446" h="10287000">
                <a:moveTo>
                  <a:pt x="0" y="0"/>
                </a:moveTo>
                <a:lnTo>
                  <a:pt x="5491446" y="0"/>
                </a:lnTo>
                <a:lnTo>
                  <a:pt x="549144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0495" r="-9049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393690" y="904338"/>
            <a:ext cx="11894310" cy="4785937"/>
            <a:chOff x="0" y="0"/>
            <a:chExt cx="15859080" cy="6381249"/>
          </a:xfrm>
        </p:grpSpPr>
        <p:sp>
          <p:nvSpPr>
            <p:cNvPr id="4" name="TextBox 4"/>
            <p:cNvSpPr txBox="1"/>
            <p:nvPr/>
          </p:nvSpPr>
          <p:spPr>
            <a:xfrm>
              <a:off x="54842" y="47625"/>
              <a:ext cx="15804237" cy="12275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935"/>
                </a:lnSpc>
                <a:spcBef>
                  <a:spcPct val="0"/>
                </a:spcBef>
              </a:pPr>
              <a:r>
                <a:rPr lang="en-US" sz="6305" b="1">
                  <a:solidFill>
                    <a:srgbClr val="1836B2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1.</a:t>
              </a:r>
              <a:r>
                <a:rPr lang="en-US" sz="6305" b="1" u="none">
                  <a:solidFill>
                    <a:srgbClr val="1836B2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Giới thiệu về Dự án và mục tiêu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535968"/>
              <a:ext cx="15302085" cy="47758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93073" lvl="1" indent="-196536" algn="l">
                <a:lnSpc>
                  <a:spcPts val="3641"/>
                </a:lnSpc>
                <a:buFont typeface="Arial"/>
                <a:buChar char="•"/>
              </a:pPr>
              <a:r>
                <a:rPr lang="en-US" sz="1820" b="1" spc="-36">
                  <a:solidFill>
                    <a:srgbClr val="000000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Dữ liệu marketing của 1 chuỗi siêu thị bán lẻ trên Kaggle, bao gồm thông tin cá nhân, hành vi tiêu dùng và phản hồi của khách hàng.</a:t>
              </a:r>
            </a:p>
            <a:p>
              <a:pPr marL="393073" lvl="1" indent="-196536" algn="l">
                <a:lnSpc>
                  <a:spcPts val="3641"/>
                </a:lnSpc>
                <a:buFont typeface="Arial"/>
                <a:buChar char="•"/>
              </a:pPr>
              <a:r>
                <a:rPr lang="en-US" sz="1820" b="1" u="none" spc="-36">
                  <a:solidFill>
                    <a:srgbClr val="000000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Số lượng bản ghi: 2.240 khách hàng</a:t>
              </a:r>
            </a:p>
            <a:p>
              <a:pPr marL="393073" lvl="1" indent="-196536" algn="l">
                <a:lnSpc>
                  <a:spcPts val="3641"/>
                </a:lnSpc>
                <a:buFont typeface="Arial"/>
                <a:buChar char="•"/>
              </a:pPr>
              <a:r>
                <a:rPr lang="en-US" sz="1820" b="1" u="none" spc="-36">
                  <a:solidFill>
                    <a:srgbClr val="000000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Số lượng cột: 29 </a:t>
              </a:r>
            </a:p>
            <a:p>
              <a:pPr marL="393073" lvl="1" indent="-196536" algn="l">
                <a:lnSpc>
                  <a:spcPts val="3641"/>
                </a:lnSpc>
                <a:buFont typeface="Arial"/>
                <a:buChar char="•"/>
              </a:pPr>
              <a:r>
                <a:rPr lang="en-US" sz="1820" b="1" u="none" spc="-36">
                  <a:solidFill>
                    <a:srgbClr val="000000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Thông tin cá nhân: ID, Năm sinh, Trình độ học vấn, tình trạng hôn nhân.</a:t>
              </a:r>
            </a:p>
            <a:p>
              <a:pPr marL="393073" lvl="1" indent="-196536" algn="l">
                <a:lnSpc>
                  <a:spcPts val="3641"/>
                </a:lnSpc>
                <a:buFont typeface="Arial"/>
                <a:buChar char="•"/>
              </a:pPr>
              <a:r>
                <a:rPr lang="en-US" sz="1820" b="1" u="none" spc="-36">
                  <a:solidFill>
                    <a:srgbClr val="000000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Hành vi tiêu dùng: số lượng mua sản phẩm (rượu, thịt, trái cây...), Chi tiêu.</a:t>
              </a:r>
            </a:p>
            <a:p>
              <a:pPr marL="393073" lvl="1" indent="-196536" algn="l">
                <a:lnSpc>
                  <a:spcPts val="3641"/>
                </a:lnSpc>
                <a:buFont typeface="Arial"/>
                <a:buChar char="•"/>
              </a:pPr>
              <a:r>
                <a:rPr lang="en-US" sz="1820" b="1" u="none" spc="-36">
                  <a:solidFill>
                    <a:srgbClr val="000000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Thông tin gia đình: Số trẻ em (Children), Quy mô gia đình (Family_Size).</a:t>
              </a:r>
            </a:p>
            <a:p>
              <a:pPr marL="393073" lvl="1" indent="-196536" algn="l">
                <a:lnSpc>
                  <a:spcPts val="3641"/>
                </a:lnSpc>
                <a:buFont typeface="Arial"/>
                <a:buChar char="•"/>
              </a:pPr>
              <a:r>
                <a:rPr lang="en-US" sz="1820" b="1" u="none" spc="-36">
                  <a:solidFill>
                    <a:srgbClr val="000000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Hành vi online: Lượt mua online, lượt mua tại cửa hàng.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291227" y="6218143"/>
            <a:ext cx="5819308" cy="666167"/>
            <a:chOff x="0" y="0"/>
            <a:chExt cx="7759077" cy="888223"/>
          </a:xfrm>
        </p:grpSpPr>
        <p:grpSp>
          <p:nvGrpSpPr>
            <p:cNvPr id="7" name="Group 7"/>
            <p:cNvGrpSpPr/>
            <p:nvPr/>
          </p:nvGrpSpPr>
          <p:grpSpPr>
            <a:xfrm rot="-10800000">
              <a:off x="0" y="0"/>
              <a:ext cx="7759077" cy="888223"/>
              <a:chOff x="0" y="0"/>
              <a:chExt cx="46928009" cy="53721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46928010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46928010" h="5372100">
                    <a:moveTo>
                      <a:pt x="45377339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5377339" y="5372100"/>
                    </a:lnTo>
                    <a:lnTo>
                      <a:pt x="46928010" y="2686050"/>
                    </a:lnTo>
                    <a:lnTo>
                      <a:pt x="45377339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669305" y="174237"/>
              <a:ext cx="6420468" cy="530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120"/>
                </a:lnSpc>
                <a:spcBef>
                  <a:spcPct val="0"/>
                </a:spcBef>
              </a:pPr>
              <a:r>
                <a:rPr lang="en-US" sz="2600" b="1" u="none" spc="78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Mục tiêu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500847" y="7255968"/>
            <a:ext cx="11219375" cy="200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6066" lvl="1" indent="-198033" algn="l">
              <a:lnSpc>
                <a:spcPts val="3210"/>
              </a:lnSpc>
              <a:buFont typeface="Arial"/>
              <a:buChar char="•"/>
            </a:pPr>
            <a:r>
              <a:rPr lang="en-US" sz="1834" spc="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Tối ưu chiến lượ</a:t>
            </a:r>
            <a:r>
              <a:rPr lang="en-US" sz="1834" u="none" strike="noStrike" spc="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 marketing qua phân khúc khách hàng, làm nổi bật đặc trưng của từng cụm, nhắm tới khách hàng mục tiêu.</a:t>
            </a:r>
          </a:p>
          <a:p>
            <a:pPr marL="396066" lvl="1" indent="-198033" algn="l">
              <a:lnSpc>
                <a:spcPts val="3210"/>
              </a:lnSpc>
              <a:buFont typeface="Arial"/>
              <a:buChar char="•"/>
            </a:pPr>
            <a:r>
              <a:rPr lang="en-US" sz="1834" u="none" strike="noStrike" spc="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Áp dụng phương pháp Machine Learning giảm chiều, giảm kích thước (PCA) + sau đó là phân cụm kết tụ (Kmeans).</a:t>
            </a:r>
          </a:p>
          <a:p>
            <a:pPr marL="396066" lvl="1" indent="-198033" algn="l">
              <a:lnSpc>
                <a:spcPts val="3210"/>
              </a:lnSpc>
              <a:buFont typeface="Arial"/>
              <a:buChar char="•"/>
            </a:pPr>
            <a:r>
              <a:rPr lang="en-US" sz="1834" u="none" strike="noStrike" spc="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Kết hợp Power BI cho phân tích trực quan.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88491" y="-4222570"/>
            <a:ext cx="8006985" cy="6056233"/>
            <a:chOff x="0" y="0"/>
            <a:chExt cx="7102488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02488" cy="5372100"/>
            </a:xfrm>
            <a:custGeom>
              <a:avLst/>
              <a:gdLst/>
              <a:ahLst/>
              <a:cxnLst/>
              <a:rect l="l" t="t" r="r" b="b"/>
              <a:pathLst>
                <a:path w="7102488" h="5372100">
                  <a:moveTo>
                    <a:pt x="555181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551818" y="5372100"/>
                  </a:lnTo>
                  <a:lnTo>
                    <a:pt x="7102488" y="2686050"/>
                  </a:lnTo>
                  <a:lnTo>
                    <a:pt x="5551818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94761" y="575888"/>
            <a:ext cx="12139816" cy="1257775"/>
            <a:chOff x="0" y="0"/>
            <a:chExt cx="16186421" cy="1677034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0"/>
              <a:ext cx="16186421" cy="1677034"/>
              <a:chOff x="0" y="0"/>
              <a:chExt cx="51850513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185051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51850513" h="5372100">
                    <a:moveTo>
                      <a:pt x="50299844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50299844" y="5372100"/>
                    </a:lnTo>
                    <a:lnTo>
                      <a:pt x="51850513" y="2686050"/>
                    </a:lnTo>
                    <a:lnTo>
                      <a:pt x="50299844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753140" y="292198"/>
              <a:ext cx="12992918" cy="114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42"/>
                </a:lnSpc>
                <a:spcBef>
                  <a:spcPct val="0"/>
                </a:spcBef>
              </a:pPr>
              <a:r>
                <a:rPr lang="en-US" sz="5856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1. Giới thiệu về dữ liệu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275271"/>
            <a:ext cx="16708135" cy="650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10"/>
              </a:lnSpc>
              <a:spcBef>
                <a:spcPct val="0"/>
              </a:spcBef>
            </a:pPr>
            <a:r>
              <a:rPr lang="en-US" sz="3091" b="1" spc="15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Dữ liệu được lấy từ một chuỗi siêu thị bán lẻ trên Kaggle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450443"/>
            <a:ext cx="16708135" cy="4192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10"/>
              </a:lnSpc>
              <a:spcBef>
                <a:spcPct val="0"/>
              </a:spcBef>
            </a:pPr>
            <a:r>
              <a:rPr lang="en-US" sz="3091" b="1" spc="15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Dữ liệu gồm 2240 dòng và 29 cột thông tin:</a:t>
            </a:r>
          </a:p>
          <a:p>
            <a:pPr algn="l">
              <a:lnSpc>
                <a:spcPts val="5410"/>
              </a:lnSpc>
              <a:spcBef>
                <a:spcPct val="0"/>
              </a:spcBef>
            </a:pPr>
            <a:r>
              <a:rPr lang="en-US" sz="3091" spc="15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+ thông tin cá nhân: ID, Năm sinh, Trình độ học vấn, tình trạng hôn nhân.</a:t>
            </a:r>
          </a:p>
          <a:p>
            <a:pPr algn="l">
              <a:lnSpc>
                <a:spcPts val="5410"/>
              </a:lnSpc>
              <a:spcBef>
                <a:spcPct val="0"/>
              </a:spcBef>
            </a:pPr>
            <a:r>
              <a:rPr lang="en-US" sz="3091" spc="15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+ Hành vi tiêu dùng: số lượng mua sản phẩm (rượu, thịt, trái cây...), Chi tiêu.</a:t>
            </a:r>
          </a:p>
          <a:p>
            <a:pPr algn="l">
              <a:lnSpc>
                <a:spcPts val="5410"/>
              </a:lnSpc>
              <a:spcBef>
                <a:spcPct val="0"/>
              </a:spcBef>
            </a:pPr>
            <a:r>
              <a:rPr lang="en-US" sz="3091" spc="15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+ Thông tin gia đình: Số trẻ em (Children), Quy mô gia đình (Family_Size).</a:t>
            </a:r>
          </a:p>
          <a:p>
            <a:pPr algn="l">
              <a:lnSpc>
                <a:spcPts val="5410"/>
              </a:lnSpc>
              <a:spcBef>
                <a:spcPct val="0"/>
              </a:spcBef>
            </a:pPr>
            <a:r>
              <a:rPr lang="en-US" sz="3091" spc="15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+ Hành vi online: Lượt mua online, lượt mua tại cửa hàng.</a:t>
            </a:r>
          </a:p>
          <a:p>
            <a:pPr algn="l">
              <a:lnSpc>
                <a:spcPts val="6460"/>
              </a:lnSpc>
              <a:spcBef>
                <a:spcPct val="0"/>
              </a:spcBef>
            </a:pPr>
            <a:endParaRPr lang="en-US" sz="3091" spc="15">
              <a:solidFill>
                <a:srgbClr val="000000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7112338"/>
            <a:ext cx="16840843" cy="2971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2"/>
              </a:lnSpc>
              <a:spcBef>
                <a:spcPct val="0"/>
              </a:spcBef>
            </a:pPr>
            <a:r>
              <a:rPr lang="en-US" sz="3086" b="1" spc="15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Giới thiệu về mục tiêu và tác vụ cần thực hiện</a:t>
            </a:r>
          </a:p>
          <a:p>
            <a:pPr algn="l">
              <a:lnSpc>
                <a:spcPts val="4702"/>
              </a:lnSpc>
              <a:spcBef>
                <a:spcPct val="0"/>
              </a:spcBef>
            </a:pPr>
            <a:r>
              <a:rPr lang="en-US" sz="2686" spc="13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+ Phân tích dữ liệu chuyên sâu dựa trên chuyên môn kinh tế tổng hợp cùng sự hỗ trợ ngôn ngữ lập trình Python</a:t>
            </a:r>
          </a:p>
          <a:p>
            <a:pPr algn="l">
              <a:lnSpc>
                <a:spcPts val="4702"/>
              </a:lnSpc>
              <a:spcBef>
                <a:spcPct val="0"/>
              </a:spcBef>
            </a:pPr>
            <a:r>
              <a:rPr lang="en-US" sz="2686" spc="13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+ Tối ưu chiến lược marketing qua phân phúc khách hàng áp dụng phương pháp học máy “Machine Learning”</a:t>
            </a:r>
          </a:p>
          <a:p>
            <a:pPr algn="l">
              <a:lnSpc>
                <a:spcPts val="4702"/>
              </a:lnSpc>
              <a:spcBef>
                <a:spcPct val="0"/>
              </a:spcBef>
            </a:pPr>
            <a:r>
              <a:rPr lang="en-US" sz="2686" spc="13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+ Kêt hợp hiển thị dữ liệu và tổng hợp báo cáo bằng Power BI, power point.</a:t>
            </a:r>
          </a:p>
          <a:p>
            <a:pPr algn="l">
              <a:lnSpc>
                <a:spcPts val="4152"/>
              </a:lnSpc>
              <a:spcBef>
                <a:spcPct val="0"/>
              </a:spcBef>
            </a:pPr>
            <a:endParaRPr lang="en-US" sz="2686" spc="13">
              <a:solidFill>
                <a:srgbClr val="000000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88491" y="-4222570"/>
            <a:ext cx="8006985" cy="6056233"/>
            <a:chOff x="0" y="0"/>
            <a:chExt cx="7102488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02488" cy="5372100"/>
            </a:xfrm>
            <a:custGeom>
              <a:avLst/>
              <a:gdLst/>
              <a:ahLst/>
              <a:cxnLst/>
              <a:rect l="l" t="t" r="r" b="b"/>
              <a:pathLst>
                <a:path w="7102488" h="5372100">
                  <a:moveTo>
                    <a:pt x="555181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551818" y="5372100"/>
                  </a:lnTo>
                  <a:lnTo>
                    <a:pt x="7102488" y="2686050"/>
                  </a:lnTo>
                  <a:lnTo>
                    <a:pt x="5551818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94761" y="575888"/>
            <a:ext cx="12139816" cy="1257775"/>
            <a:chOff x="0" y="0"/>
            <a:chExt cx="16186421" cy="1677034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0"/>
              <a:ext cx="16186421" cy="1677034"/>
              <a:chOff x="0" y="0"/>
              <a:chExt cx="51850513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185051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51850513" h="5372100">
                    <a:moveTo>
                      <a:pt x="50299844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50299844" y="5372100"/>
                    </a:lnTo>
                    <a:lnTo>
                      <a:pt x="51850513" y="2686050"/>
                    </a:lnTo>
                    <a:lnTo>
                      <a:pt x="50299844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753140" y="352685"/>
              <a:ext cx="12992918" cy="10192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782"/>
                </a:lnSpc>
                <a:spcBef>
                  <a:spcPct val="0"/>
                </a:spcBef>
              </a:pPr>
              <a:r>
                <a:rPr lang="en-US" sz="5256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 3. Giải pháp (Phân tích đặc tính)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39344" y="2559799"/>
            <a:ext cx="15967216" cy="7790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48"/>
              </a:lnSpc>
            </a:pPr>
            <a:r>
              <a:rPr lang="en-US" sz="2034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Tạo</a:t>
            </a:r>
            <a:r>
              <a:rPr lang="en-US" sz="2034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 </a:t>
            </a:r>
            <a:r>
              <a:rPr lang="en-US" sz="2034" b="1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cột</a:t>
            </a:r>
            <a:r>
              <a:rPr lang="en-US" sz="2034" b="1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:</a:t>
            </a:r>
          </a:p>
          <a:p>
            <a:pPr marL="439349" lvl="1" indent="-219675" algn="l">
              <a:lnSpc>
                <a:spcPts val="2848"/>
              </a:lnSpc>
              <a:buFont typeface="Arial"/>
              <a:buChar char="•"/>
            </a:pPr>
            <a:r>
              <a:rPr lang="en-US" sz="2034" dirty="0">
                <a:solidFill>
                  <a:srgbClr val="FF3131"/>
                </a:solidFill>
                <a:latin typeface="Asap Medium"/>
                <a:ea typeface="Asap Medium"/>
                <a:cs typeface="Asap Medium"/>
                <a:sym typeface="Asap Medium"/>
              </a:rPr>
              <a:t>Spent</a:t>
            </a:r>
            <a:r>
              <a:rPr lang="en-US" sz="2034" dirty="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= </a:t>
            </a:r>
            <a:r>
              <a:rPr lang="en-US" sz="2034" dirty="0" err="1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MntFruits</a:t>
            </a:r>
            <a:r>
              <a:rPr lang="en-US" sz="2034" dirty="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+ </a:t>
            </a:r>
            <a:r>
              <a:rPr lang="en-US" sz="2034" dirty="0" err="1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MntMeatProducts</a:t>
            </a:r>
            <a:r>
              <a:rPr lang="en-US" sz="2034" dirty="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+ </a:t>
            </a:r>
            <a:r>
              <a:rPr lang="en-US" sz="2034" dirty="0" err="1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MntFishProducts</a:t>
            </a:r>
            <a:r>
              <a:rPr lang="en-US" sz="2034" dirty="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+ </a:t>
            </a:r>
            <a:r>
              <a:rPr lang="en-US" sz="2034" dirty="0" err="1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MntSweetProducts</a:t>
            </a:r>
            <a:r>
              <a:rPr lang="en-US" sz="2034" dirty="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+ </a:t>
            </a:r>
            <a:r>
              <a:rPr lang="en-US" sz="2034" dirty="0" err="1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MntWines</a:t>
            </a:r>
            <a:r>
              <a:rPr lang="en-US" sz="2034" dirty="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+ </a:t>
            </a:r>
            <a:r>
              <a:rPr lang="en-US" sz="2034" dirty="0" err="1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MntGoldProds</a:t>
            </a:r>
            <a:endParaRPr lang="en-US" sz="2034" dirty="0">
              <a:solidFill>
                <a:srgbClr val="000000"/>
              </a:solidFill>
              <a:latin typeface="Asap Medium"/>
              <a:ea typeface="Asap Medium"/>
              <a:cs typeface="Asap Medium"/>
              <a:sym typeface="Asap Medium"/>
            </a:endParaRPr>
          </a:p>
          <a:p>
            <a:pPr algn="l">
              <a:lnSpc>
                <a:spcPts val="2848"/>
              </a:lnSpc>
            </a:pPr>
            <a:endParaRPr lang="en-US" sz="2034" dirty="0">
              <a:solidFill>
                <a:srgbClr val="000000"/>
              </a:solidFill>
              <a:latin typeface="Asap Medium"/>
              <a:ea typeface="Asap Medium"/>
              <a:cs typeface="Asap Medium"/>
              <a:sym typeface="Asap Medium"/>
            </a:endParaRPr>
          </a:p>
          <a:p>
            <a:pPr marL="439349" lvl="1" indent="-219675" algn="l">
              <a:lnSpc>
                <a:spcPts val="2848"/>
              </a:lnSpc>
              <a:buFont typeface="Arial"/>
              <a:buChar char="•"/>
            </a:pPr>
            <a:r>
              <a:rPr lang="en-US" sz="2034" dirty="0" err="1">
                <a:solidFill>
                  <a:srgbClr val="FF3131"/>
                </a:solidFill>
                <a:latin typeface="Asap Medium"/>
                <a:ea typeface="Asap Medium"/>
                <a:cs typeface="Asap Medium"/>
                <a:sym typeface="Asap Medium"/>
              </a:rPr>
              <a:t>Living_with</a:t>
            </a:r>
            <a:r>
              <a:rPr lang="en-US" sz="2034" dirty="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</a:t>
            </a:r>
            <a:r>
              <a:rPr lang="en-US" sz="2034" dirty="0" err="1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từ</a:t>
            </a:r>
            <a:r>
              <a:rPr lang="en-US" sz="2034" dirty="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</a:t>
            </a:r>
            <a:r>
              <a:rPr lang="en-US" sz="2034" dirty="0" err="1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cột</a:t>
            </a:r>
            <a:r>
              <a:rPr lang="en-US" sz="2034" dirty="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</a:t>
            </a:r>
            <a:r>
              <a:rPr lang="en-US" sz="2034" dirty="0" err="1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Marital_Status</a:t>
            </a:r>
            <a:r>
              <a:rPr lang="en-US" sz="2034" dirty="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. </a:t>
            </a:r>
            <a:r>
              <a:rPr lang="en-US" sz="2034" dirty="0" err="1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Thay</a:t>
            </a:r>
            <a:r>
              <a:rPr lang="en-US" sz="2034" dirty="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Married, Together = </a:t>
            </a:r>
            <a:r>
              <a:rPr lang="en-US" sz="2034" dirty="0">
                <a:solidFill>
                  <a:srgbClr val="FF3131"/>
                </a:solidFill>
                <a:latin typeface="Asap Medium"/>
                <a:ea typeface="Asap Medium"/>
                <a:cs typeface="Asap Medium"/>
                <a:sym typeface="Asap Medium"/>
              </a:rPr>
              <a:t>Partner</a:t>
            </a:r>
            <a:r>
              <a:rPr lang="en-US" sz="2034" dirty="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, Absurd, Widow, Yolo, Divorced, Singer = </a:t>
            </a:r>
            <a:r>
              <a:rPr lang="en-US" sz="2034" dirty="0">
                <a:solidFill>
                  <a:srgbClr val="FF3131"/>
                </a:solidFill>
                <a:latin typeface="Asap Medium"/>
                <a:ea typeface="Asap Medium"/>
                <a:cs typeface="Asap Medium"/>
                <a:sym typeface="Asap Medium"/>
              </a:rPr>
              <a:t>Alone</a:t>
            </a:r>
          </a:p>
          <a:p>
            <a:pPr algn="l">
              <a:lnSpc>
                <a:spcPts val="2848"/>
              </a:lnSpc>
            </a:pPr>
            <a:endParaRPr lang="en-US" sz="2034" dirty="0">
              <a:solidFill>
                <a:srgbClr val="FF3131"/>
              </a:solidFill>
              <a:latin typeface="Asap Medium"/>
              <a:ea typeface="Asap Medium"/>
              <a:cs typeface="Asap Medium"/>
              <a:sym typeface="Asap Medium"/>
            </a:endParaRPr>
          </a:p>
          <a:p>
            <a:pPr marL="439349" lvl="1" indent="-219675" algn="l">
              <a:lnSpc>
                <a:spcPts val="2848"/>
              </a:lnSpc>
              <a:buFont typeface="Arial"/>
              <a:buChar char="•"/>
            </a:pPr>
            <a:r>
              <a:rPr lang="en-US" sz="2034" dirty="0">
                <a:solidFill>
                  <a:srgbClr val="FF3131"/>
                </a:solidFill>
                <a:latin typeface="Asap Medium"/>
                <a:ea typeface="Asap Medium"/>
                <a:cs typeface="Asap Medium"/>
                <a:sym typeface="Asap Medium"/>
              </a:rPr>
              <a:t>Children = </a:t>
            </a:r>
            <a:r>
              <a:rPr lang="en-US" sz="2034" dirty="0" err="1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Kidhome</a:t>
            </a:r>
            <a:r>
              <a:rPr lang="en-US" sz="2034" dirty="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 + </a:t>
            </a:r>
            <a:r>
              <a:rPr lang="en-US" sz="2034" dirty="0" err="1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Teenhome</a:t>
            </a:r>
            <a:endParaRPr lang="en-US" sz="2034" dirty="0">
              <a:solidFill>
                <a:srgbClr val="000000"/>
              </a:solidFill>
              <a:latin typeface="Asap Medium"/>
              <a:ea typeface="Asap Medium"/>
              <a:cs typeface="Asap Medium"/>
              <a:sym typeface="Asap Medium"/>
            </a:endParaRPr>
          </a:p>
          <a:p>
            <a:pPr algn="l">
              <a:lnSpc>
                <a:spcPts val="2848"/>
              </a:lnSpc>
            </a:pPr>
            <a:endParaRPr lang="en-US" sz="2034" dirty="0">
              <a:solidFill>
                <a:srgbClr val="000000"/>
              </a:solidFill>
              <a:latin typeface="Asap Medium"/>
              <a:ea typeface="Asap Medium"/>
              <a:cs typeface="Asap Medium"/>
              <a:sym typeface="Asap Medium"/>
            </a:endParaRPr>
          </a:p>
          <a:p>
            <a:pPr marL="439349" lvl="1" indent="-219675" algn="l">
              <a:lnSpc>
                <a:spcPts val="2848"/>
              </a:lnSpc>
              <a:buFont typeface="Arial"/>
              <a:buChar char="•"/>
            </a:pPr>
            <a:r>
              <a:rPr lang="en-US" sz="2034" u="none" dirty="0" err="1">
                <a:solidFill>
                  <a:srgbClr val="FF3131"/>
                </a:solidFill>
                <a:latin typeface="Asap Medium"/>
                <a:ea typeface="Asap Medium"/>
                <a:cs typeface="Asap Medium"/>
                <a:sym typeface="Asap Medium"/>
              </a:rPr>
              <a:t>Family_Size</a:t>
            </a:r>
            <a:r>
              <a:rPr lang="en-US" sz="2034" u="none" dirty="0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 = Alone + Partner + Children (Alone = 1, Partner = 2)</a:t>
            </a:r>
          </a:p>
          <a:p>
            <a:pPr algn="l">
              <a:lnSpc>
                <a:spcPts val="2848"/>
              </a:lnSpc>
            </a:pPr>
            <a:endParaRPr lang="en-US" sz="2034" b="1" u="none" dirty="0">
              <a:solidFill>
                <a:srgbClr val="000000"/>
              </a:solidFill>
              <a:latin typeface="Asap Medium"/>
              <a:ea typeface="Asap Medium"/>
              <a:cs typeface="Asap Medium"/>
              <a:sym typeface="Asap Medium"/>
            </a:endParaRPr>
          </a:p>
          <a:p>
            <a:pPr marL="439349" lvl="1" indent="-219675" algn="l">
              <a:lnSpc>
                <a:spcPts val="2848"/>
              </a:lnSpc>
              <a:buFont typeface="Arial"/>
              <a:buChar char="•"/>
            </a:pPr>
            <a:r>
              <a:rPr lang="en-US" sz="2034" u="none" dirty="0" err="1">
                <a:solidFill>
                  <a:srgbClr val="FF3131"/>
                </a:solidFill>
                <a:latin typeface="Asap"/>
                <a:ea typeface="Asap"/>
                <a:cs typeface="Asap"/>
                <a:sym typeface="Asap"/>
              </a:rPr>
              <a:t>Is_Parent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=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Nếu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Children &gt; 0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thì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là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1,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còn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lại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là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0</a:t>
            </a:r>
          </a:p>
          <a:p>
            <a:pPr algn="l">
              <a:lnSpc>
                <a:spcPts val="2848"/>
              </a:lnSpc>
            </a:pPr>
            <a:endParaRPr lang="en-US" sz="2034" u="none" dirty="0">
              <a:solidFill>
                <a:srgbClr val="000000"/>
              </a:solidFill>
              <a:latin typeface="Asap"/>
              <a:ea typeface="Asap"/>
              <a:cs typeface="Asap"/>
              <a:sym typeface="Asap"/>
            </a:endParaRPr>
          </a:p>
          <a:p>
            <a:pPr marL="439349" lvl="1" indent="-219675" algn="l">
              <a:lnSpc>
                <a:spcPts val="2848"/>
              </a:lnSpc>
              <a:buFont typeface="Arial"/>
              <a:buChar char="•"/>
            </a:pPr>
            <a:r>
              <a:rPr lang="en-US" sz="2034" u="none" dirty="0">
                <a:solidFill>
                  <a:srgbClr val="FF3131"/>
                </a:solidFill>
                <a:latin typeface="Asap"/>
                <a:ea typeface="Asap"/>
                <a:cs typeface="Asap"/>
                <a:sym typeface="Asap"/>
              </a:rPr>
              <a:t>Education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=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Thay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Basic, 2n Cycle = Undergraduate,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Gradutaion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= Graduate,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Master,PhD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= Postgraduate</a:t>
            </a:r>
          </a:p>
          <a:p>
            <a:pPr algn="l">
              <a:lnSpc>
                <a:spcPts val="2848"/>
              </a:lnSpc>
            </a:pPr>
            <a:endParaRPr lang="en-US" sz="2034" u="none" dirty="0">
              <a:solidFill>
                <a:srgbClr val="000000"/>
              </a:solidFill>
              <a:latin typeface="Asap"/>
              <a:ea typeface="Asap"/>
              <a:cs typeface="Asap"/>
              <a:sym typeface="Asap"/>
            </a:endParaRPr>
          </a:p>
          <a:p>
            <a:pPr algn="l">
              <a:lnSpc>
                <a:spcPts val="2577"/>
              </a:lnSpc>
            </a:pPr>
            <a:r>
              <a:rPr lang="en-US" sz="1841" b="1" u="none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Rename/</a:t>
            </a:r>
            <a:r>
              <a:rPr lang="en-US" sz="1841" b="1" u="none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Xóa</a:t>
            </a:r>
            <a:r>
              <a:rPr lang="en-US" sz="1841" b="1" u="none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 </a:t>
            </a:r>
            <a:r>
              <a:rPr lang="en-US" sz="1841" b="1" u="none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các</a:t>
            </a:r>
            <a:r>
              <a:rPr lang="en-US" sz="1841" b="1" u="none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 </a:t>
            </a:r>
            <a:r>
              <a:rPr lang="en-US" sz="1841" b="1" u="none" dirty="0" err="1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cột</a:t>
            </a:r>
            <a:r>
              <a:rPr lang="en-US" sz="1841" b="1" u="none" dirty="0">
                <a:solidFill>
                  <a:srgbClr val="000000"/>
                </a:solidFill>
                <a:latin typeface="Asap Bold"/>
                <a:ea typeface="Asap Bold"/>
                <a:cs typeface="Asap Bold"/>
                <a:sym typeface="Asap Bold"/>
              </a:rPr>
              <a:t>:</a:t>
            </a:r>
            <a:r>
              <a:rPr lang="en-US" sz="1841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</a:p>
          <a:p>
            <a:pPr marL="397506" lvl="1" indent="-198753" algn="l">
              <a:lnSpc>
                <a:spcPts val="2577"/>
              </a:lnSpc>
              <a:buFont typeface="Arial"/>
              <a:buChar char="•"/>
            </a:pPr>
            <a:r>
              <a:rPr lang="en-US" sz="1841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MntWines</a:t>
            </a:r>
            <a:r>
              <a:rPr lang="en-US" sz="1841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= </a:t>
            </a:r>
            <a:r>
              <a:rPr lang="en-US" sz="1841" u="none" dirty="0">
                <a:solidFill>
                  <a:srgbClr val="FF3131"/>
                </a:solidFill>
                <a:latin typeface="Asap"/>
                <a:ea typeface="Asap"/>
                <a:cs typeface="Asap"/>
                <a:sym typeface="Asap"/>
              </a:rPr>
              <a:t>Wines</a:t>
            </a:r>
            <a:r>
              <a:rPr lang="en-US" sz="1841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, </a:t>
            </a:r>
            <a:r>
              <a:rPr lang="en-US" sz="1841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MntFruits</a:t>
            </a:r>
            <a:r>
              <a:rPr lang="en-US" sz="1841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= </a:t>
            </a:r>
            <a:r>
              <a:rPr lang="en-US" sz="1841" u="none" dirty="0">
                <a:solidFill>
                  <a:srgbClr val="FF3131"/>
                </a:solidFill>
                <a:latin typeface="Asap"/>
                <a:ea typeface="Asap"/>
                <a:cs typeface="Asap"/>
                <a:sym typeface="Asap"/>
              </a:rPr>
              <a:t>Fruits</a:t>
            </a:r>
            <a:r>
              <a:rPr lang="en-US" sz="1841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, </a:t>
            </a:r>
            <a:r>
              <a:rPr lang="en-US" sz="1841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MntMeatProducts</a:t>
            </a:r>
            <a:r>
              <a:rPr lang="en-US" sz="1841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= </a:t>
            </a:r>
            <a:r>
              <a:rPr lang="en-US" sz="1841" u="none" dirty="0">
                <a:solidFill>
                  <a:srgbClr val="FF3131"/>
                </a:solidFill>
                <a:latin typeface="Asap"/>
                <a:ea typeface="Asap"/>
                <a:cs typeface="Asap"/>
                <a:sym typeface="Asap"/>
              </a:rPr>
              <a:t>Meat</a:t>
            </a:r>
            <a:r>
              <a:rPr lang="en-US" sz="1841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, </a:t>
            </a:r>
            <a:r>
              <a:rPr lang="en-US" sz="1841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MntFishProducts</a:t>
            </a:r>
            <a:r>
              <a:rPr lang="en-US" sz="1841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=</a:t>
            </a:r>
            <a:r>
              <a:rPr lang="en-US" sz="1841" u="none" dirty="0">
                <a:solidFill>
                  <a:srgbClr val="FF3131"/>
                </a:solidFill>
                <a:latin typeface="Asap"/>
                <a:ea typeface="Asap"/>
                <a:cs typeface="Asap"/>
                <a:sym typeface="Asap"/>
              </a:rPr>
              <a:t>Fish</a:t>
            </a:r>
            <a:r>
              <a:rPr lang="en-US" sz="1841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, </a:t>
            </a:r>
            <a:r>
              <a:rPr lang="en-US" sz="1841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MntSweetProducts</a:t>
            </a:r>
            <a:r>
              <a:rPr lang="en-US" sz="1841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=</a:t>
            </a:r>
            <a:r>
              <a:rPr lang="en-US" sz="1841" u="none" dirty="0">
                <a:solidFill>
                  <a:srgbClr val="FF3131"/>
                </a:solidFill>
                <a:latin typeface="Asap"/>
                <a:ea typeface="Asap"/>
                <a:cs typeface="Asap"/>
                <a:sym typeface="Asap"/>
              </a:rPr>
              <a:t>Sweets</a:t>
            </a:r>
            <a:r>
              <a:rPr lang="en-US" sz="1841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, </a:t>
            </a:r>
            <a:r>
              <a:rPr lang="en-US" sz="1841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MntGoldProds</a:t>
            </a:r>
            <a:r>
              <a:rPr lang="en-US" sz="1841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=</a:t>
            </a:r>
            <a:r>
              <a:rPr lang="en-US" sz="1841" u="none" dirty="0">
                <a:solidFill>
                  <a:srgbClr val="FF3131"/>
                </a:solidFill>
                <a:latin typeface="Asap"/>
                <a:ea typeface="Asap"/>
                <a:cs typeface="Asap"/>
                <a:sym typeface="Asap"/>
              </a:rPr>
              <a:t>Gold</a:t>
            </a:r>
          </a:p>
          <a:p>
            <a:pPr algn="l">
              <a:lnSpc>
                <a:spcPts val="2577"/>
              </a:lnSpc>
            </a:pPr>
            <a:endParaRPr lang="en-US" sz="1841" u="none" dirty="0">
              <a:solidFill>
                <a:srgbClr val="FF3131"/>
              </a:solidFill>
              <a:latin typeface="Asap"/>
              <a:ea typeface="Asap"/>
              <a:cs typeface="Asap"/>
              <a:sym typeface="Asap"/>
            </a:endParaRPr>
          </a:p>
          <a:p>
            <a:pPr marL="439349" lvl="1" indent="-219675" algn="l">
              <a:lnSpc>
                <a:spcPts val="2848"/>
              </a:lnSpc>
              <a:buFont typeface="Arial"/>
              <a:buChar char="•"/>
            </a:pP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Xóa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các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giá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trị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ngoại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lai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034" u="none" dirty="0">
                <a:solidFill>
                  <a:srgbClr val="FF0000"/>
                </a:solidFill>
                <a:latin typeface="Asap"/>
                <a:ea typeface="Asap"/>
                <a:cs typeface="Asap"/>
                <a:sym typeface="Asap"/>
              </a:rPr>
              <a:t>Age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&gt; 90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và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034" u="none" dirty="0">
                <a:solidFill>
                  <a:srgbClr val="FF0000"/>
                </a:solidFill>
                <a:latin typeface="Asap"/>
                <a:ea typeface="Asap"/>
                <a:cs typeface="Asap"/>
                <a:sym typeface="Asap"/>
              </a:rPr>
              <a:t>income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&gt; 600.000 USD</a:t>
            </a:r>
          </a:p>
          <a:p>
            <a:pPr algn="l">
              <a:lnSpc>
                <a:spcPts val="2848"/>
              </a:lnSpc>
            </a:pPr>
            <a:endParaRPr lang="en-US" sz="2034" u="none" dirty="0">
              <a:solidFill>
                <a:srgbClr val="000000"/>
              </a:solidFill>
              <a:latin typeface="Asap"/>
              <a:ea typeface="Asap"/>
              <a:cs typeface="Asap"/>
              <a:sym typeface="Asap"/>
            </a:endParaRPr>
          </a:p>
          <a:p>
            <a:pPr marL="439349" lvl="1" indent="-219675" algn="l">
              <a:lnSpc>
                <a:spcPts val="2848"/>
              </a:lnSpc>
              <a:buFont typeface="Arial"/>
              <a:buChar char="•"/>
            </a:pP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Xóa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các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cột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dư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r>
              <a:rPr lang="en-US" sz="2034" u="none" dirty="0" err="1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thừa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: "</a:t>
            </a:r>
            <a:r>
              <a:rPr lang="en-US" sz="2034" u="none" dirty="0">
                <a:solidFill>
                  <a:srgbClr val="FF0000"/>
                </a:solidFill>
                <a:latin typeface="Asap"/>
                <a:ea typeface="Asap"/>
                <a:cs typeface="Asap"/>
                <a:sym typeface="Asap"/>
              </a:rPr>
              <a:t>ID","Dt_Customer","Z_Revenue","Z_CostContact","Year_Birth","Marital_Status","Dt_Customer_1</a:t>
            </a:r>
            <a:r>
              <a:rPr lang="en-US" sz="2034" u="none" dirty="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"</a:t>
            </a:r>
          </a:p>
          <a:p>
            <a:pPr marL="0" lvl="0" indent="0" algn="l">
              <a:lnSpc>
                <a:spcPts val="2848"/>
              </a:lnSpc>
              <a:spcBef>
                <a:spcPct val="0"/>
              </a:spcBef>
            </a:pPr>
            <a:endParaRPr lang="en-US" sz="2034" u="none" dirty="0">
              <a:solidFill>
                <a:srgbClr val="000000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l">
              <a:lnSpc>
                <a:spcPts val="2848"/>
              </a:lnSpc>
              <a:spcBef>
                <a:spcPct val="0"/>
              </a:spcBef>
            </a:pPr>
            <a:endParaRPr lang="en-US" sz="2034" u="none" dirty="0">
              <a:solidFill>
                <a:srgbClr val="000000"/>
              </a:solidFill>
              <a:latin typeface="Asap"/>
              <a:ea typeface="Asap"/>
              <a:cs typeface="Asap"/>
              <a:sym typeface="Asap"/>
            </a:endParaRPr>
          </a:p>
          <a:p>
            <a:pPr marL="0" lvl="0" indent="0" algn="l">
              <a:lnSpc>
                <a:spcPts val="2848"/>
              </a:lnSpc>
              <a:spcBef>
                <a:spcPct val="0"/>
              </a:spcBef>
            </a:pPr>
            <a:endParaRPr lang="en-US" sz="2034" u="none" dirty="0">
              <a:solidFill>
                <a:srgbClr val="000000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88491" y="-4222570"/>
            <a:ext cx="8006985" cy="6056233"/>
            <a:chOff x="0" y="0"/>
            <a:chExt cx="7102488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02488" cy="5372100"/>
            </a:xfrm>
            <a:custGeom>
              <a:avLst/>
              <a:gdLst/>
              <a:ahLst/>
              <a:cxnLst/>
              <a:rect l="l" t="t" r="r" b="b"/>
              <a:pathLst>
                <a:path w="7102488" h="5372100">
                  <a:moveTo>
                    <a:pt x="555181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551818" y="5372100"/>
                  </a:lnTo>
                  <a:lnTo>
                    <a:pt x="7102488" y="2686050"/>
                  </a:lnTo>
                  <a:lnTo>
                    <a:pt x="5551818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94761" y="575888"/>
            <a:ext cx="12139816" cy="1257775"/>
            <a:chOff x="0" y="0"/>
            <a:chExt cx="16186421" cy="1677034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0"/>
              <a:ext cx="16186421" cy="1677034"/>
              <a:chOff x="0" y="0"/>
              <a:chExt cx="51850513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185051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51850513" h="5372100">
                    <a:moveTo>
                      <a:pt x="50299844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50299844" y="5372100"/>
                    </a:lnTo>
                    <a:lnTo>
                      <a:pt x="51850513" y="2686050"/>
                    </a:lnTo>
                    <a:lnTo>
                      <a:pt x="50299844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753140" y="292198"/>
              <a:ext cx="12992918" cy="114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42"/>
                </a:lnSpc>
                <a:spcBef>
                  <a:spcPct val="0"/>
                </a:spcBef>
              </a:pPr>
              <a:r>
                <a:rPr lang="en-US" sz="5856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3. Giải pháp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474714" y="2027016"/>
            <a:ext cx="5011012" cy="7037931"/>
          </a:xfrm>
          <a:custGeom>
            <a:avLst/>
            <a:gdLst/>
            <a:ahLst/>
            <a:cxnLst/>
            <a:rect l="l" t="t" r="r" b="b"/>
            <a:pathLst>
              <a:path w="5011012" h="7037931">
                <a:moveTo>
                  <a:pt x="0" y="0"/>
                </a:moveTo>
                <a:lnTo>
                  <a:pt x="5011012" y="0"/>
                </a:lnTo>
                <a:lnTo>
                  <a:pt x="5011012" y="7037931"/>
                </a:lnTo>
                <a:lnTo>
                  <a:pt x="0" y="7037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10" b="-799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008268" y="2027016"/>
            <a:ext cx="5405386" cy="6804084"/>
          </a:xfrm>
          <a:custGeom>
            <a:avLst/>
            <a:gdLst/>
            <a:ahLst/>
            <a:cxnLst/>
            <a:rect l="l" t="t" r="r" b="b"/>
            <a:pathLst>
              <a:path w="5405386" h="6804084">
                <a:moveTo>
                  <a:pt x="0" y="0"/>
                </a:moveTo>
                <a:lnTo>
                  <a:pt x="5405386" y="0"/>
                </a:lnTo>
                <a:lnTo>
                  <a:pt x="5405386" y="6804084"/>
                </a:lnTo>
                <a:lnTo>
                  <a:pt x="0" y="6804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362656" y="4767048"/>
            <a:ext cx="1588371" cy="1389103"/>
          </a:xfrm>
          <a:custGeom>
            <a:avLst/>
            <a:gdLst/>
            <a:ahLst/>
            <a:cxnLst/>
            <a:rect l="l" t="t" r="r" b="b"/>
            <a:pathLst>
              <a:path w="1588371" h="1389103">
                <a:moveTo>
                  <a:pt x="0" y="0"/>
                </a:moveTo>
                <a:lnTo>
                  <a:pt x="1588371" y="0"/>
                </a:lnTo>
                <a:lnTo>
                  <a:pt x="1588371" y="1389103"/>
                </a:lnTo>
                <a:lnTo>
                  <a:pt x="0" y="1389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55646" y="9051487"/>
            <a:ext cx="5479764" cy="366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6"/>
              </a:lnSpc>
            </a:pPr>
            <a:r>
              <a:rPr lang="en-US" sz="2090" b="1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Dữ liệu thô ban đầu có 2240 dòng và 29 cột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108274" y="9051487"/>
            <a:ext cx="5939009" cy="366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26"/>
              </a:lnSpc>
            </a:pPr>
            <a:r>
              <a:rPr lang="en-US" sz="2090" b="1">
                <a:solidFill>
                  <a:srgbClr val="000000"/>
                </a:solidFill>
                <a:latin typeface="Asap Medium"/>
                <a:ea typeface="Asap Medium"/>
                <a:cs typeface="Asap Medium"/>
                <a:sym typeface="Asap Medium"/>
              </a:rPr>
              <a:t>Dữ liệu sau khi làm sạch có 2212 dòng và 23 cột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88491" y="-4222570"/>
            <a:ext cx="8006985" cy="6056233"/>
            <a:chOff x="0" y="0"/>
            <a:chExt cx="7102488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02488" cy="5372100"/>
            </a:xfrm>
            <a:custGeom>
              <a:avLst/>
              <a:gdLst/>
              <a:ahLst/>
              <a:cxnLst/>
              <a:rect l="l" t="t" r="r" b="b"/>
              <a:pathLst>
                <a:path w="7102488" h="5372100">
                  <a:moveTo>
                    <a:pt x="555181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551818" y="5372100"/>
                  </a:lnTo>
                  <a:lnTo>
                    <a:pt x="7102488" y="2686050"/>
                  </a:lnTo>
                  <a:lnTo>
                    <a:pt x="5551818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94761" y="575888"/>
            <a:ext cx="12139816" cy="1257775"/>
            <a:chOff x="0" y="0"/>
            <a:chExt cx="16186421" cy="1677034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0"/>
              <a:ext cx="16186421" cy="1677034"/>
              <a:chOff x="0" y="0"/>
              <a:chExt cx="51850513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185051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51850513" h="5372100">
                    <a:moveTo>
                      <a:pt x="50299844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50299844" y="5372100"/>
                    </a:lnTo>
                    <a:lnTo>
                      <a:pt x="51850513" y="2686050"/>
                    </a:lnTo>
                    <a:lnTo>
                      <a:pt x="50299844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753140" y="292198"/>
              <a:ext cx="12992918" cy="114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42"/>
                </a:lnSpc>
                <a:spcBef>
                  <a:spcPct val="0"/>
                </a:spcBef>
              </a:pPr>
              <a:r>
                <a:rPr lang="en-US" sz="5856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3. Giải pháp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9570688" y="2398233"/>
            <a:ext cx="7021296" cy="4563842"/>
          </a:xfrm>
          <a:custGeom>
            <a:avLst/>
            <a:gdLst/>
            <a:ahLst/>
            <a:cxnLst/>
            <a:rect l="l" t="t" r="r" b="b"/>
            <a:pathLst>
              <a:path w="7021296" h="4563842">
                <a:moveTo>
                  <a:pt x="0" y="0"/>
                </a:moveTo>
                <a:lnTo>
                  <a:pt x="7021295" y="0"/>
                </a:lnTo>
                <a:lnTo>
                  <a:pt x="7021295" y="4563842"/>
                </a:lnTo>
                <a:lnTo>
                  <a:pt x="0" y="4563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44847" y="2398233"/>
            <a:ext cx="7444552" cy="4843670"/>
          </a:xfrm>
          <a:custGeom>
            <a:avLst/>
            <a:gdLst/>
            <a:ahLst/>
            <a:cxnLst/>
            <a:rect l="l" t="t" r="r" b="b"/>
            <a:pathLst>
              <a:path w="7444552" h="4843670">
                <a:moveTo>
                  <a:pt x="0" y="0"/>
                </a:moveTo>
                <a:lnTo>
                  <a:pt x="7444551" y="0"/>
                </a:lnTo>
                <a:lnTo>
                  <a:pt x="7444551" y="4843670"/>
                </a:lnTo>
                <a:lnTo>
                  <a:pt x="0" y="48436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557076" y="7301893"/>
            <a:ext cx="934903" cy="411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4"/>
              </a:lnSpc>
            </a:pPr>
            <a:r>
              <a:rPr lang="en-US" sz="2013" spc="1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Hình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756604" y="7301893"/>
            <a:ext cx="934903" cy="411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4"/>
              </a:lnSpc>
            </a:pPr>
            <a:r>
              <a:rPr lang="en-US" sz="2013" spc="1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Hình 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14244" y="7938371"/>
            <a:ext cx="7287793" cy="1527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9999" lvl="1" indent="-184999" algn="l">
              <a:lnSpc>
                <a:spcPts val="2999"/>
              </a:lnSpc>
              <a:buFont typeface="Arial"/>
              <a:buChar char="•"/>
            </a:pPr>
            <a:r>
              <a:rPr lang="en-US" sz="1713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Đa số khách hàng có trình độ đại học, chiếm tỷ trọng cao nhất</a:t>
            </a:r>
          </a:p>
          <a:p>
            <a:pPr marL="369999" lvl="1" indent="-184999" algn="l">
              <a:lnSpc>
                <a:spcPts val="2999"/>
              </a:lnSpc>
              <a:buFont typeface="Arial"/>
              <a:buChar char="•"/>
            </a:pPr>
            <a:r>
              <a:rPr lang="en-US" sz="1713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Khách hàng có trình độ sau đại học cũng khá cao</a:t>
            </a:r>
          </a:p>
          <a:p>
            <a:pPr marL="369999" lvl="1" indent="-184999" algn="l">
              <a:lnSpc>
                <a:spcPts val="2999"/>
              </a:lnSpc>
              <a:buFont typeface="Arial"/>
              <a:buChar char="•"/>
            </a:pPr>
            <a:r>
              <a:rPr lang="en-US" sz="1713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Khách hàng có trình độ dưới đại học chiếm tỉ trọng nhỏ nhất</a:t>
            </a:r>
          </a:p>
          <a:p>
            <a:pPr algn="l">
              <a:lnSpc>
                <a:spcPts val="3524"/>
              </a:lnSpc>
            </a:pPr>
            <a:endParaRPr lang="en-US" sz="1713" u="none" strike="noStrike" spc="8">
              <a:solidFill>
                <a:srgbClr val="000000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047610" y="7938371"/>
            <a:ext cx="7287793" cy="728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9999" lvl="1" indent="-184999" algn="l">
              <a:lnSpc>
                <a:spcPts val="2999"/>
              </a:lnSpc>
              <a:buFont typeface="Arial"/>
              <a:buChar char="•"/>
            </a:pPr>
            <a:r>
              <a:rPr lang="en-US" sz="1713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Phần lớn khách hàng sống cùng Partner</a:t>
            </a:r>
          </a:p>
          <a:p>
            <a:pPr marL="369999" lvl="1" indent="-184999" algn="l">
              <a:lnSpc>
                <a:spcPts val="2999"/>
              </a:lnSpc>
              <a:buFont typeface="Arial"/>
              <a:buChar char="•"/>
            </a:pPr>
            <a:r>
              <a:rPr lang="en-US" sz="1713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Nhóm sống 1 mình vẫn chiếm tỉ trọng đáng kể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88491" y="-4222570"/>
            <a:ext cx="8006985" cy="6056233"/>
            <a:chOff x="0" y="0"/>
            <a:chExt cx="7102488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02488" cy="5372100"/>
            </a:xfrm>
            <a:custGeom>
              <a:avLst/>
              <a:gdLst/>
              <a:ahLst/>
              <a:cxnLst/>
              <a:rect l="l" t="t" r="r" b="b"/>
              <a:pathLst>
                <a:path w="7102488" h="5372100">
                  <a:moveTo>
                    <a:pt x="555181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551818" y="5372100"/>
                  </a:lnTo>
                  <a:lnTo>
                    <a:pt x="7102488" y="2686050"/>
                  </a:lnTo>
                  <a:lnTo>
                    <a:pt x="5551818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94761" y="575888"/>
            <a:ext cx="12139816" cy="1257775"/>
            <a:chOff x="0" y="0"/>
            <a:chExt cx="16186421" cy="1677034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0"/>
              <a:ext cx="16186421" cy="1677034"/>
              <a:chOff x="0" y="0"/>
              <a:chExt cx="51850513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185051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51850513" h="5372100">
                    <a:moveTo>
                      <a:pt x="50299844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50299844" y="5372100"/>
                    </a:lnTo>
                    <a:lnTo>
                      <a:pt x="51850513" y="2686050"/>
                    </a:lnTo>
                    <a:lnTo>
                      <a:pt x="50299844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753140" y="292198"/>
              <a:ext cx="12992918" cy="114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42"/>
                </a:lnSpc>
                <a:spcBef>
                  <a:spcPct val="0"/>
                </a:spcBef>
              </a:pPr>
              <a:r>
                <a:rPr lang="en-US" sz="5856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3. Giải pháp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425304" y="2330225"/>
            <a:ext cx="6057663" cy="4331833"/>
          </a:xfrm>
          <a:custGeom>
            <a:avLst/>
            <a:gdLst/>
            <a:ahLst/>
            <a:cxnLst/>
            <a:rect l="l" t="t" r="r" b="b"/>
            <a:pathLst>
              <a:path w="6057663" h="4331833">
                <a:moveTo>
                  <a:pt x="0" y="0"/>
                </a:moveTo>
                <a:lnTo>
                  <a:pt x="6057663" y="0"/>
                </a:lnTo>
                <a:lnTo>
                  <a:pt x="6057663" y="4331833"/>
                </a:lnTo>
                <a:lnTo>
                  <a:pt x="0" y="4331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550767" y="2330225"/>
            <a:ext cx="6193168" cy="4331833"/>
          </a:xfrm>
          <a:custGeom>
            <a:avLst/>
            <a:gdLst/>
            <a:ahLst/>
            <a:cxnLst/>
            <a:rect l="l" t="t" r="r" b="b"/>
            <a:pathLst>
              <a:path w="6193168" h="4331833">
                <a:moveTo>
                  <a:pt x="0" y="0"/>
                </a:moveTo>
                <a:lnTo>
                  <a:pt x="6193167" y="0"/>
                </a:lnTo>
                <a:lnTo>
                  <a:pt x="6193167" y="4331833"/>
                </a:lnTo>
                <a:lnTo>
                  <a:pt x="0" y="43318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235604" y="6894313"/>
            <a:ext cx="934903" cy="411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4"/>
              </a:lnSpc>
            </a:pPr>
            <a:r>
              <a:rPr lang="en-US" sz="2013" spc="1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Hình 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17836" y="6894313"/>
            <a:ext cx="934903" cy="411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4"/>
              </a:lnSpc>
            </a:pPr>
            <a:r>
              <a:rPr lang="en-US" sz="2013" spc="1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Hình 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7696628"/>
            <a:ext cx="7287793" cy="1527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9999" lvl="1" indent="-184999" algn="l">
              <a:lnSpc>
                <a:spcPts val="2999"/>
              </a:lnSpc>
              <a:buFont typeface="Arial"/>
              <a:buChar char="•"/>
            </a:pPr>
            <a:r>
              <a:rPr lang="en-US" sz="1713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Gia đình 2–3 người chiếm đa số (khoảng 1.6</a:t>
            </a:r>
            <a:r>
              <a:rPr lang="en-US" sz="1713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K người)</a:t>
            </a:r>
          </a:p>
          <a:p>
            <a:pPr marL="369999" lvl="1" indent="-184999" algn="l">
              <a:lnSpc>
                <a:spcPts val="2999"/>
              </a:lnSpc>
              <a:buFont typeface="Arial"/>
              <a:buChar char="•"/>
            </a:pPr>
            <a:r>
              <a:rPr lang="en-US" sz="1713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Gia đình 5 người hiếm gặp nhất (31 khách hàng)</a:t>
            </a:r>
          </a:p>
          <a:p>
            <a:pPr marL="369999" lvl="1" indent="-184999" algn="l">
              <a:lnSpc>
                <a:spcPts val="2999"/>
              </a:lnSpc>
              <a:buFont typeface="Arial"/>
              <a:buChar char="•"/>
            </a:pPr>
            <a:r>
              <a:rPr lang="en-US" sz="1713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Gia đình 1 và 4 người có số lượng gần bằng nhau</a:t>
            </a:r>
          </a:p>
          <a:p>
            <a:pPr algn="l">
              <a:lnSpc>
                <a:spcPts val="3524"/>
              </a:lnSpc>
            </a:pPr>
            <a:endParaRPr lang="en-US" sz="1713" u="none" strike="noStrike" spc="8">
              <a:solidFill>
                <a:srgbClr val="000000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003454" y="7696628"/>
            <a:ext cx="7287793" cy="728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9189" lvl="1" indent="-184594" algn="l">
              <a:lnSpc>
                <a:spcPts val="2992"/>
              </a:lnSpc>
              <a:spcBef>
                <a:spcPct val="0"/>
              </a:spcBef>
              <a:buFont typeface="Arial"/>
              <a:buChar char="•"/>
            </a:pPr>
            <a:r>
              <a:rPr lang="en-US" sz="1710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Hành vi</a:t>
            </a:r>
            <a:r>
              <a:rPr lang="en-US" sz="1710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mua hàng thiên về Cửa hàng truyền thống:</a:t>
            </a:r>
          </a:p>
          <a:p>
            <a:pPr marL="369189" lvl="1" indent="-184594" algn="l">
              <a:lnSpc>
                <a:spcPts val="2992"/>
              </a:lnSpc>
              <a:spcBef>
                <a:spcPct val="0"/>
              </a:spcBef>
              <a:buFont typeface="Arial"/>
              <a:buChar char="•"/>
            </a:pPr>
            <a:r>
              <a:rPr lang="en-US" sz="1710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Kênh Web vẫn có vai trò lớn: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88491" y="-4222570"/>
            <a:ext cx="8006985" cy="6056233"/>
            <a:chOff x="0" y="0"/>
            <a:chExt cx="7102488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02488" cy="5372100"/>
            </a:xfrm>
            <a:custGeom>
              <a:avLst/>
              <a:gdLst/>
              <a:ahLst/>
              <a:cxnLst/>
              <a:rect l="l" t="t" r="r" b="b"/>
              <a:pathLst>
                <a:path w="7102488" h="5372100">
                  <a:moveTo>
                    <a:pt x="555181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551818" y="5372100"/>
                  </a:lnTo>
                  <a:lnTo>
                    <a:pt x="7102488" y="2686050"/>
                  </a:lnTo>
                  <a:lnTo>
                    <a:pt x="5551818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694761" y="575888"/>
            <a:ext cx="12139816" cy="1257775"/>
            <a:chOff x="0" y="0"/>
            <a:chExt cx="16186421" cy="1677034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0"/>
              <a:ext cx="16186421" cy="1677034"/>
              <a:chOff x="0" y="0"/>
              <a:chExt cx="51850513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185051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51850513" h="5372100">
                    <a:moveTo>
                      <a:pt x="50299844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50299844" y="5372100"/>
                    </a:lnTo>
                    <a:lnTo>
                      <a:pt x="51850513" y="2686050"/>
                    </a:lnTo>
                    <a:lnTo>
                      <a:pt x="50299844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1753140" y="292198"/>
              <a:ext cx="12992918" cy="1140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442"/>
                </a:lnSpc>
                <a:spcBef>
                  <a:spcPct val="0"/>
                </a:spcBef>
              </a:pPr>
              <a:r>
                <a:rPr lang="en-US" sz="5856" b="1">
                  <a:solidFill>
                    <a:srgbClr val="FFFFFF"/>
                  </a:solidFill>
                  <a:latin typeface="Asap Semi-Bold"/>
                  <a:ea typeface="Asap Semi-Bold"/>
                  <a:cs typeface="Asap Semi-Bold"/>
                  <a:sym typeface="Asap Semi-Bold"/>
                </a:rPr>
                <a:t>3. Giải pháp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3493385" y="2468463"/>
            <a:ext cx="11117531" cy="3905351"/>
          </a:xfrm>
          <a:custGeom>
            <a:avLst/>
            <a:gdLst/>
            <a:ahLst/>
            <a:cxnLst/>
            <a:rect l="l" t="t" r="r" b="b"/>
            <a:pathLst>
              <a:path w="11117531" h="3905351">
                <a:moveTo>
                  <a:pt x="0" y="0"/>
                </a:moveTo>
                <a:lnTo>
                  <a:pt x="11117532" y="0"/>
                </a:lnTo>
                <a:lnTo>
                  <a:pt x="11117532" y="3905350"/>
                </a:lnTo>
                <a:lnTo>
                  <a:pt x="0" y="3905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584700" y="6450376"/>
            <a:ext cx="934903" cy="411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4"/>
              </a:lnSpc>
            </a:pPr>
            <a:r>
              <a:rPr lang="en-US" sz="2013" spc="10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Hình 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57851" y="7113217"/>
            <a:ext cx="7287793" cy="1690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Tập khách hàng lớn nhất</a:t>
            </a:r>
            <a:r>
              <a:rPr lang="en-US" sz="1713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 nằm ở độ tuổi 50–59</a:t>
            </a:r>
          </a:p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Nhóm tuổi 40–49 và 60–69 cũng là nhóm tiềm năng</a:t>
            </a:r>
          </a:p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Nhóm tuổi trẻ (29–39) có số lượng khách thấp nhất</a:t>
            </a:r>
          </a:p>
          <a:p>
            <a:pPr marL="369999" lvl="1" indent="-184999" algn="l">
              <a:lnSpc>
                <a:spcPts val="3444"/>
              </a:lnSpc>
              <a:buFont typeface="Arial"/>
              <a:buChar char="•"/>
            </a:pPr>
            <a:r>
              <a:rPr lang="en-US" sz="1713" u="none" strike="noStrike" spc="8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Nhóm 70+ vẫn duy trì số lượng đáng kể (361 khách)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1780</Words>
  <Application>Microsoft Office PowerPoint</Application>
  <PresentationFormat>Custom</PresentationFormat>
  <Paragraphs>180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Asap Bold</vt:lpstr>
      <vt:lpstr>Asap</vt:lpstr>
      <vt:lpstr>Calibri</vt:lpstr>
      <vt:lpstr>Wingdings</vt:lpstr>
      <vt:lpstr>Asap Medium</vt:lpstr>
      <vt:lpstr>Asap Semi-Bold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phân cụm</dc:title>
  <cp:lastModifiedBy>Windows User</cp:lastModifiedBy>
  <cp:revision>3</cp:revision>
  <dcterms:created xsi:type="dcterms:W3CDTF">2006-08-16T00:00:00Z</dcterms:created>
  <dcterms:modified xsi:type="dcterms:W3CDTF">2025-06-29T12:19:08Z</dcterms:modified>
  <dc:identifier>DAGrAWtvr_Y</dc:identifier>
</cp:coreProperties>
</file>