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8" r:id="rId14"/>
    <p:sldId id="275" r:id="rId15"/>
    <p:sldId id="273" r:id="rId16"/>
    <p:sldId id="276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30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2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2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1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4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4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2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97DE-4CF7-4A62-8F8F-C0D7C0BD70BB}" type="datetimeFigureOut">
              <a:rPr lang="en-GB" smtClean="0"/>
              <a:t>20/07/2018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183A-3127-44A5-AAFC-163F72E08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360363"/>
            <a:ext cx="7543800" cy="23876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Statistics for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spatio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- temporal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751" y="4492524"/>
            <a:ext cx="5117560" cy="1655762"/>
          </a:xfrm>
        </p:spPr>
        <p:txBody>
          <a:bodyPr/>
          <a:lstStyle/>
          <a:p>
            <a:r>
              <a:rPr lang="en-US" i="1" dirty="0"/>
              <a:t>Student: Duc Duong (871492)</a:t>
            </a:r>
            <a:endParaRPr lang="en-GB" dirty="0"/>
          </a:p>
          <a:p>
            <a:r>
              <a:rPr lang="en-US" i="1" dirty="0"/>
              <a:t>Instructor: Prof. </a:t>
            </a:r>
            <a:r>
              <a:rPr lang="en-US" i="1" dirty="0" smtClean="0"/>
              <a:t>Carlo </a:t>
            </a:r>
            <a:r>
              <a:rPr lang="en-US" i="1" dirty="0" err="1" smtClean="0"/>
              <a:t>Gaetan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3502"/>
            <a:ext cx="7067549" cy="66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Check the relevant between temperature and </a:t>
            </a:r>
            <a:r>
              <a:rPr lang="en-US" b="1" dirty="0" smtClean="0"/>
              <a:t>rainfall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the difference between the seasonality and the </a:t>
            </a:r>
            <a:r>
              <a:rPr lang="en-US" dirty="0" smtClean="0"/>
              <a:t>trend</a:t>
            </a:r>
          </a:p>
          <a:p>
            <a:r>
              <a:rPr lang="en-US" dirty="0" err="1" smtClean="0"/>
              <a:t>Cor</a:t>
            </a:r>
            <a:r>
              <a:rPr lang="en-US" dirty="0" smtClean="0"/>
              <a:t> = -0.2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</a:t>
            </a:r>
            <a:r>
              <a:rPr lang="en-US" dirty="0" smtClean="0"/>
              <a:t>no relationship </a:t>
            </a:r>
            <a:r>
              <a:rPr lang="en-US" dirty="0"/>
              <a:t>between the temperature and the rainfall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5"/>
          <a:stretch/>
        </p:blipFill>
        <p:spPr>
          <a:xfrm>
            <a:off x="3398261" y="2406315"/>
            <a:ext cx="5395477" cy="28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4. Check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 stationary and evaluate by ARIMA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model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2079" y="2189856"/>
            <a:ext cx="9214586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Augmented Dickey-Fuller Test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temp.ts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Dickey-Fuller = -7.7423, Lag order = 11, p-value = 0.01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stationary</a:t>
            </a:r>
            <a:endParaRPr lang="en-GB" sz="24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Augmented Dickey-Fuller Test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data: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rain.ts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Dickey-Fuller = -10.387, Lag order = 11, p-value = 0.01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alternative hypothesis: stationary</a:t>
            </a:r>
            <a:endParaRPr lang="en-GB" sz="24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6609" y="1180031"/>
            <a:ext cx="5500187" cy="47106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69794" y="1239721"/>
            <a:ext cx="5621153" cy="45912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54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33939" y="1557295"/>
            <a:ext cx="5533724" cy="47280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881036" y="1494730"/>
            <a:ext cx="6121667" cy="48531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9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21829"/>
              </p:ext>
            </p:extLst>
          </p:nvPr>
        </p:nvGraphicFramePr>
        <p:xfrm>
          <a:off x="1568917" y="1982805"/>
          <a:ext cx="8566484" cy="380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060"/>
                <a:gridCol w="3587204"/>
                <a:gridCol w="1468494"/>
                <a:gridCol w="1354726"/>
              </a:tblGrid>
              <a:tr h="922098"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Data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AIC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BIC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9970">
                <a:tc rowSpan="2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Temperature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ARIMA (1,0,0)×(0,1,1)[12]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4269.819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4285.482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99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ARIMA (1,0,0)×(1,1,1)[12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4270.098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4290.982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9970">
                <a:tc rowSpan="2"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Rainfall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ARIMA (1,0,0)×(0,1,1)[12]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13101.62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13122.5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199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ARIMA (2,0,0)×(0,1,1)[12]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>
                          <a:effectLst/>
                        </a:rPr>
                        <a:t>13103.62</a:t>
                      </a:r>
                      <a:endParaRPr lang="en-GB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effectLst/>
                        </a:rPr>
                        <a:t>13129.72</a:t>
                      </a:r>
                      <a:endParaRPr lang="en-GB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3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5. Forecast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period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6432" y="1469307"/>
            <a:ext cx="7779135" cy="48256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5. Forecast some period</a:t>
            </a:r>
            <a:endParaRPr lang="en-GB" dirty="0"/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54135" y="1247927"/>
            <a:ext cx="8154522" cy="53838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97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6. Conclusion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time series have seasonality, it fits with our knowledge about climate. </a:t>
            </a:r>
            <a:endParaRPr lang="en-GB" dirty="0"/>
          </a:p>
          <a:p>
            <a:r>
              <a:rPr lang="en-US" dirty="0"/>
              <a:t>In more than 100 years in Italy, the rainfall still remains while the temperature slightly increases. It means that the environment is hotter and hotter.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7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 smtClean="0">
                <a:solidFill>
                  <a:schemeClr val="accent2">
                    <a:lumMod val="50000"/>
                  </a:schemeClr>
                </a:solidFill>
              </a:rPr>
              <a:t>Thank you!</a:t>
            </a:r>
          </a:p>
          <a:p>
            <a:pPr marL="0" indent="0" algn="ctr">
              <a:buNone/>
            </a:pPr>
            <a:endParaRPr lang="en-GB" sz="7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8000" dirty="0" smtClean="0">
                <a:solidFill>
                  <a:schemeClr val="accent2">
                    <a:lumMod val="50000"/>
                  </a:schemeClr>
                </a:solidFill>
              </a:rPr>
              <a:t>Q&amp;A</a:t>
            </a:r>
            <a:endParaRPr lang="en-GB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Content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 smtClean="0"/>
              <a:t>1. </a:t>
            </a:r>
            <a:r>
              <a:rPr lang="en-US" dirty="0"/>
              <a:t>Motivation for studying the problem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2. </a:t>
            </a:r>
            <a:r>
              <a:rPr lang="en-US" dirty="0"/>
              <a:t>A description of </a:t>
            </a:r>
            <a:r>
              <a:rPr lang="en-US" dirty="0" smtClean="0"/>
              <a:t>data</a:t>
            </a:r>
            <a:endParaRPr lang="en-GB" dirty="0" smtClean="0"/>
          </a:p>
          <a:p>
            <a:pPr marL="0" lvl="0" indent="0">
              <a:buNone/>
            </a:pPr>
            <a:r>
              <a:rPr lang="en-GB" dirty="0"/>
              <a:t>3</a:t>
            </a:r>
            <a:r>
              <a:rPr lang="en-GB" dirty="0" smtClean="0"/>
              <a:t>.</a:t>
            </a:r>
            <a:r>
              <a:rPr lang="en-US" dirty="0"/>
              <a:t> Identify possible trends and seasonality. Check the relevant between temperature and rainfall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4. </a:t>
            </a:r>
            <a:r>
              <a:rPr lang="en-US" dirty="0"/>
              <a:t>Check the stationary and evaluate by ARIMA model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5. </a:t>
            </a:r>
            <a:r>
              <a:rPr lang="en-US" dirty="0"/>
              <a:t>Forecast some </a:t>
            </a:r>
            <a:r>
              <a:rPr lang="en-US" dirty="0" smtClean="0"/>
              <a:t>periods</a:t>
            </a:r>
            <a:endParaRPr lang="en-GB" dirty="0"/>
          </a:p>
          <a:p>
            <a:pPr marL="0" lvl="0" indent="0">
              <a:buNone/>
            </a:pPr>
            <a:r>
              <a:rPr lang="en-GB" dirty="0" smtClean="0"/>
              <a:t>6. </a:t>
            </a:r>
            <a:r>
              <a:rPr lang="en-US" dirty="0"/>
              <a:t>Conclusion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044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1. Motivation for studying the problem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9311" y="6144310"/>
            <a:ext cx="7339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(Source: </a:t>
            </a:r>
            <a:r>
              <a:rPr lang="en-GB" dirty="0"/>
              <a:t>https://www.pinterest.com/pin/274297433537401833/)</a:t>
            </a:r>
          </a:p>
        </p:txBody>
      </p:sp>
      <p:pic>
        <p:nvPicPr>
          <p:cNvPr id="1028" name="Picture 4" descr="Image result for italy reg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92" y="1238482"/>
            <a:ext cx="3965909" cy="47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167481"/>
            <a:ext cx="10515600" cy="1325563"/>
          </a:xfrm>
        </p:spPr>
        <p:txBody>
          <a:bodyPr/>
          <a:lstStyle/>
          <a:p>
            <a:pPr lvl="0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A description of data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044"/>
            <a:ext cx="10515600" cy="4351338"/>
          </a:xfrm>
        </p:spPr>
        <p:txBody>
          <a:bodyPr/>
          <a:lstStyle/>
          <a:p>
            <a:r>
              <a:rPr lang="en-GB" dirty="0"/>
              <a:t>the record of the monthly  average  temperature (by Celsius degree) and rainfall </a:t>
            </a:r>
            <a:r>
              <a:rPr lang="en-GB" dirty="0" smtClean="0"/>
              <a:t>(</a:t>
            </a:r>
            <a:r>
              <a:rPr lang="en-GB" dirty="0"/>
              <a:t>by  </a:t>
            </a:r>
            <a:r>
              <a:rPr lang="en-GB" dirty="0" err="1"/>
              <a:t>millimeter</a:t>
            </a:r>
            <a:r>
              <a:rPr lang="en-GB" dirty="0"/>
              <a:t>) in Italy in 115 years (from 01/1901 to 12/2015</a:t>
            </a:r>
            <a:r>
              <a:rPr lang="en-GB" dirty="0" smtClean="0"/>
              <a:t>)</a:t>
            </a:r>
          </a:p>
          <a:p>
            <a:r>
              <a:rPr lang="en-US" dirty="0" smtClean="0"/>
              <a:t>Source</a:t>
            </a:r>
            <a:r>
              <a:rPr lang="en-US" dirty="0"/>
              <a:t>: [Climate change </a:t>
            </a:r>
            <a:r>
              <a:rPr lang="en-US" dirty="0" smtClean="0"/>
              <a:t>knowledge </a:t>
            </a:r>
            <a:r>
              <a:rPr lang="en-US" dirty="0"/>
              <a:t>portal]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A description of data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3204" y="1450344"/>
            <a:ext cx="5363195" cy="42189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669281" y="1690687"/>
            <a:ext cx="6076284" cy="38919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65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dirty="0"/>
              <a:t>Identify possible trends and seasonality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1867" y="1690688"/>
            <a:ext cx="8549156" cy="46328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30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075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dirty="0"/>
              <a:t>Identify possible trends and seasonality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69126" y="1690688"/>
            <a:ext cx="7644382" cy="49600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3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8025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dirty="0"/>
              <a:t>Identify possible trends and seasonality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36502" y="1289785"/>
            <a:ext cx="7605881" cy="55682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8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945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en-US" dirty="0"/>
              <a:t>Identify possible trends and seasonality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85287" y="1431093"/>
            <a:ext cx="8122856" cy="550872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97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306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Consolas</vt:lpstr>
      <vt:lpstr>Times New Roman</vt:lpstr>
      <vt:lpstr>Office Theme</vt:lpstr>
      <vt:lpstr>Statistics for spatio - temporal data </vt:lpstr>
      <vt:lpstr>Content</vt:lpstr>
      <vt:lpstr>1. Motivation for studying the problem</vt:lpstr>
      <vt:lpstr>2. A description of data</vt:lpstr>
      <vt:lpstr>2. A description of data</vt:lpstr>
      <vt:lpstr>3. Identify possible trends and seasonality</vt:lpstr>
      <vt:lpstr>3. Identify possible trends and seasonality</vt:lpstr>
      <vt:lpstr>3. Identify possible trends and seasonality</vt:lpstr>
      <vt:lpstr>3. Identify possible trends and seasonality</vt:lpstr>
      <vt:lpstr>Check the relevant between temperature and rainfall</vt:lpstr>
      <vt:lpstr>4. Check the stationary and evaluate by ARIMA model</vt:lpstr>
      <vt:lpstr>PowerPoint Presentation</vt:lpstr>
      <vt:lpstr>PowerPoint Presentation</vt:lpstr>
      <vt:lpstr>PowerPoint Presentation</vt:lpstr>
      <vt:lpstr>5. Forecast some period</vt:lpstr>
      <vt:lpstr>5. Forecast some period</vt:lpstr>
      <vt:lpstr>6. Conclusion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spatio - temporal data</dc:title>
  <dc:creator>Duong Minh Duc</dc:creator>
  <cp:lastModifiedBy>Duong Minh Duc</cp:lastModifiedBy>
  <cp:revision>20</cp:revision>
  <dcterms:created xsi:type="dcterms:W3CDTF">2018-06-01T14:41:12Z</dcterms:created>
  <dcterms:modified xsi:type="dcterms:W3CDTF">2018-07-20T10:52:01Z</dcterms:modified>
</cp:coreProperties>
</file>