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8288000" cy="10287000"/>
  <p:notesSz cx="6858000" cy="9144000"/>
  <p:embeddedFontLst>
    <p:embeddedFont>
      <p:font typeface="Open Sans Bold" charset="1" panose="020B0806030504020204"/>
      <p:regular r:id="rId25"/>
    </p:embeddedFont>
    <p:embeddedFont>
      <p:font typeface="Poppins Light Bold" charset="1" panose="02000000000000000000"/>
      <p:regular r:id="rId26"/>
    </p:embeddedFont>
    <p:embeddedFont>
      <p:font typeface="Open Sans Bold Italics" charset="1" panose="020B0806030504020204"/>
      <p:regular r:id="rId27"/>
    </p:embeddedFont>
    <p:embeddedFont>
      <p:font typeface="Open Sans" charset="1" panose="020B0606030504020204"/>
      <p:regular r:id="rId28"/>
    </p:embeddedFont>
    <p:embeddedFont>
      <p:font typeface="Poppins Light" charset="1" panose="02000000000000000000"/>
      <p:regular r:id="rId29"/>
    </p:embeddedFont>
    <p:embeddedFont>
      <p:font typeface="Poppins Bold" charset="1" panose="0200000000000000000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svg" Type="http://schemas.openxmlformats.org/officeDocument/2006/relationships/image"/><Relationship Id="rId11" Target="../media/image7.png" Type="http://schemas.openxmlformats.org/officeDocument/2006/relationships/image"/><Relationship Id="rId12" Target="../media/image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9.png" Type="http://schemas.openxmlformats.org/officeDocument/2006/relationships/image"/><Relationship Id="rId9" Target="../media/image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svg" Type="http://schemas.openxmlformats.org/officeDocument/2006/relationships/image"/><Relationship Id="rId11" Target="../media/image7.png" Type="http://schemas.openxmlformats.org/officeDocument/2006/relationships/image"/><Relationship Id="rId12" Target="../media/image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20.png" Type="http://schemas.openxmlformats.org/officeDocument/2006/relationships/image"/><Relationship Id="rId9" Target="../media/image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svg" Type="http://schemas.openxmlformats.org/officeDocument/2006/relationships/image"/><Relationship Id="rId11" Target="../media/image7.png" Type="http://schemas.openxmlformats.org/officeDocument/2006/relationships/image"/><Relationship Id="rId12" Target="../media/image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21.png" Type="http://schemas.openxmlformats.org/officeDocument/2006/relationships/image"/><Relationship Id="rId9" Target="../media/image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4.jpeg" Type="http://schemas.openxmlformats.org/officeDocument/2006/relationships/image"/><Relationship Id="rId11" Target="../media/image5.png" Type="http://schemas.openxmlformats.org/officeDocument/2006/relationships/image"/><Relationship Id="rId12" Target="../media/image6.svg" Type="http://schemas.openxmlformats.org/officeDocument/2006/relationships/image"/><Relationship Id="rId13" Target="../media/image7.png" Type="http://schemas.openxmlformats.org/officeDocument/2006/relationships/image"/><Relationship Id="rId14" Target="../media/image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png" Type="http://schemas.openxmlformats.org/officeDocument/2006/relationships/image"/><Relationship Id="rId11" Target="../media/image28.svg" Type="http://schemas.openxmlformats.org/officeDocument/2006/relationships/image"/><Relationship Id="rId12" Target="../media/image29.png" Type="http://schemas.openxmlformats.org/officeDocument/2006/relationships/image"/><Relationship Id="rId13" Target="../media/image3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25.png" Type="http://schemas.openxmlformats.org/officeDocument/2006/relationships/image"/><Relationship Id="rId9" Target="../media/image26.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4.jpeg" Type="http://schemas.openxmlformats.org/officeDocument/2006/relationships/image"/><Relationship Id="rId11" Target="../media/image5.png" Type="http://schemas.openxmlformats.org/officeDocument/2006/relationships/image"/><Relationship Id="rId12" Target="../media/image6.svg" Type="http://schemas.openxmlformats.org/officeDocument/2006/relationships/image"/><Relationship Id="rId13" Target="../media/image7.png" Type="http://schemas.openxmlformats.org/officeDocument/2006/relationships/image"/><Relationship Id="rId14" Target="../media/image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12" Target="../media/image7.png" Type="http://schemas.openxmlformats.org/officeDocument/2006/relationships/image"/><Relationship Id="rId13" Target="../media/image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jpeg" Type="http://schemas.openxmlformats.org/officeDocument/2006/relationships/image"/><Relationship Id="rId9" Target="../media/image14.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12" Target="../media/image7.png" Type="http://schemas.openxmlformats.org/officeDocument/2006/relationships/image"/><Relationship Id="rId13" Target="../media/image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jpeg" Type="http://schemas.openxmlformats.org/officeDocument/2006/relationships/image"/><Relationship Id="rId9" Target="../media/image14.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12" Target="../media/image7.png" Type="http://schemas.openxmlformats.org/officeDocument/2006/relationships/image"/><Relationship Id="rId13" Target="../media/image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jpeg" Type="http://schemas.openxmlformats.org/officeDocument/2006/relationships/image"/><Relationship Id="rId9" Target="../media/image14.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svg" Type="http://schemas.openxmlformats.org/officeDocument/2006/relationships/image"/><Relationship Id="rId11" Target="../media/image7.png" Type="http://schemas.openxmlformats.org/officeDocument/2006/relationships/image"/><Relationship Id="rId12" Target="../media/image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5.png" Type="http://schemas.openxmlformats.org/officeDocument/2006/relationships/image"/><Relationship Id="rId9"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16.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svg" Type="http://schemas.openxmlformats.org/officeDocument/2006/relationships/image"/><Relationship Id="rId11" Target="../media/image7.png" Type="http://schemas.openxmlformats.org/officeDocument/2006/relationships/image"/><Relationship Id="rId12" Target="../media/image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7.png" Type="http://schemas.openxmlformats.org/officeDocument/2006/relationships/image"/><Relationship Id="rId9" Target="../media/image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18.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DF7EE"/>
        </a:solidFill>
      </p:bgPr>
    </p:bg>
    <p:spTree>
      <p:nvGrpSpPr>
        <p:cNvPr id="1" name=""/>
        <p:cNvGrpSpPr/>
        <p:nvPr/>
      </p:nvGrpSpPr>
      <p:grpSpPr>
        <a:xfrm>
          <a:off x="0" y="0"/>
          <a:ext cx="0" cy="0"/>
          <a:chOff x="0" y="0"/>
          <a:chExt cx="0" cy="0"/>
        </a:xfrm>
      </p:grpSpPr>
      <p:sp>
        <p:nvSpPr>
          <p:cNvPr name="Freeform 2" id="2"/>
          <p:cNvSpPr/>
          <p:nvPr/>
        </p:nvSpPr>
        <p:spPr>
          <a:xfrm flipH="false" flipV="false" rot="-2125779">
            <a:off x="11549149" y="-2396458"/>
            <a:ext cx="9016208" cy="10140930"/>
          </a:xfrm>
          <a:custGeom>
            <a:avLst/>
            <a:gdLst/>
            <a:ahLst/>
            <a:cxnLst/>
            <a:rect r="r" b="b" t="t" l="l"/>
            <a:pathLst>
              <a:path h="10140930" w="9016208">
                <a:moveTo>
                  <a:pt x="0" y="0"/>
                </a:moveTo>
                <a:lnTo>
                  <a:pt x="9016209" y="0"/>
                </a:lnTo>
                <a:lnTo>
                  <a:pt x="9016209" y="10140929"/>
                </a:lnTo>
                <a:lnTo>
                  <a:pt x="0" y="10140929"/>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737270">
            <a:off x="-2940011" y="2302630"/>
            <a:ext cx="9016208" cy="10140930"/>
          </a:xfrm>
          <a:custGeom>
            <a:avLst/>
            <a:gdLst/>
            <a:ahLst/>
            <a:cxnLst/>
            <a:rect r="r" b="b" t="t" l="l"/>
            <a:pathLst>
              <a:path h="10140930" w="9016208">
                <a:moveTo>
                  <a:pt x="9016209" y="0"/>
                </a:moveTo>
                <a:lnTo>
                  <a:pt x="0" y="0"/>
                </a:lnTo>
                <a:lnTo>
                  <a:pt x="0" y="10140930"/>
                </a:lnTo>
                <a:lnTo>
                  <a:pt x="9016209" y="10140930"/>
                </a:lnTo>
                <a:lnTo>
                  <a:pt x="9016209"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768415" y="6488667"/>
            <a:ext cx="10577678" cy="10577678"/>
          </a:xfrm>
          <a:custGeom>
            <a:avLst/>
            <a:gdLst/>
            <a:ahLst/>
            <a:cxnLst/>
            <a:rect r="r" b="b" t="t" l="l"/>
            <a:pathLst>
              <a:path h="10577678" w="10577678">
                <a:moveTo>
                  <a:pt x="0" y="0"/>
                </a:moveTo>
                <a:lnTo>
                  <a:pt x="10577677" y="0"/>
                </a:lnTo>
                <a:lnTo>
                  <a:pt x="10577677" y="10577678"/>
                </a:lnTo>
                <a:lnTo>
                  <a:pt x="0" y="105776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5857773" y="1972195"/>
            <a:ext cx="2803055" cy="535129"/>
          </a:xfrm>
          <a:custGeom>
            <a:avLst/>
            <a:gdLst/>
            <a:ahLst/>
            <a:cxnLst/>
            <a:rect r="r" b="b" t="t" l="l"/>
            <a:pathLst>
              <a:path h="535129" w="2803055">
                <a:moveTo>
                  <a:pt x="0" y="0"/>
                </a:moveTo>
                <a:lnTo>
                  <a:pt x="2803054" y="0"/>
                </a:lnTo>
                <a:lnTo>
                  <a:pt x="2803054" y="535129"/>
                </a:lnTo>
                <a:lnTo>
                  <a:pt x="0" y="53512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201397" y="5121102"/>
            <a:ext cx="748440" cy="748440"/>
          </a:xfrm>
          <a:custGeom>
            <a:avLst/>
            <a:gdLst/>
            <a:ahLst/>
            <a:cxnLst/>
            <a:rect r="r" b="b" t="t" l="l"/>
            <a:pathLst>
              <a:path h="748440" w="748440">
                <a:moveTo>
                  <a:pt x="0" y="0"/>
                </a:moveTo>
                <a:lnTo>
                  <a:pt x="748440" y="0"/>
                </a:lnTo>
                <a:lnTo>
                  <a:pt x="748440" y="748440"/>
                </a:lnTo>
                <a:lnTo>
                  <a:pt x="0" y="74844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786053" y="774013"/>
            <a:ext cx="485295" cy="509374"/>
          </a:xfrm>
          <a:custGeom>
            <a:avLst/>
            <a:gdLst/>
            <a:ahLst/>
            <a:cxnLst/>
            <a:rect r="r" b="b" t="t" l="l"/>
            <a:pathLst>
              <a:path h="509374" w="485295">
                <a:moveTo>
                  <a:pt x="0" y="0"/>
                </a:moveTo>
                <a:lnTo>
                  <a:pt x="485294" y="0"/>
                </a:lnTo>
                <a:lnTo>
                  <a:pt x="485294" y="509374"/>
                </a:lnTo>
                <a:lnTo>
                  <a:pt x="0" y="50937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8" id="8"/>
          <p:cNvSpPr txBox="true"/>
          <p:nvPr/>
        </p:nvSpPr>
        <p:spPr>
          <a:xfrm rot="0">
            <a:off x="2978919" y="1571971"/>
            <a:ext cx="12330162" cy="563878"/>
          </a:xfrm>
          <a:prstGeom prst="rect">
            <a:avLst/>
          </a:prstGeom>
        </p:spPr>
        <p:txBody>
          <a:bodyPr anchor="t" rtlCol="false" tIns="0" lIns="0" bIns="0" rIns="0">
            <a:spAutoFit/>
          </a:bodyPr>
          <a:lstStyle/>
          <a:p>
            <a:pPr algn="ctr">
              <a:lnSpc>
                <a:spcPts val="4620"/>
              </a:lnSpc>
              <a:spcBef>
                <a:spcPct val="0"/>
              </a:spcBef>
            </a:pPr>
            <a:r>
              <a:rPr lang="en-US" sz="3300">
                <a:solidFill>
                  <a:srgbClr val="403A3A"/>
                </a:solidFill>
                <a:latin typeface="Open Sans Bold"/>
              </a:rPr>
              <a:t>BÁO CÁO MÔN THƯƠNG MẠI ĐIỆN TỬ</a:t>
            </a:r>
          </a:p>
        </p:txBody>
      </p:sp>
      <p:sp>
        <p:nvSpPr>
          <p:cNvPr name="TextBox 9" id="9"/>
          <p:cNvSpPr txBox="true"/>
          <p:nvPr/>
        </p:nvSpPr>
        <p:spPr>
          <a:xfrm rot="0">
            <a:off x="4152830" y="4262786"/>
            <a:ext cx="7254958" cy="2360297"/>
          </a:xfrm>
          <a:prstGeom prst="rect">
            <a:avLst/>
          </a:prstGeom>
        </p:spPr>
        <p:txBody>
          <a:bodyPr anchor="t" rtlCol="false" tIns="0" lIns="0" bIns="0" rIns="0">
            <a:spAutoFit/>
          </a:bodyPr>
          <a:lstStyle/>
          <a:p>
            <a:pPr algn="l">
              <a:lnSpc>
                <a:spcPts val="4739"/>
              </a:lnSpc>
            </a:pPr>
            <a:r>
              <a:rPr lang="en-US" sz="2999">
                <a:solidFill>
                  <a:srgbClr val="403A3A"/>
                </a:solidFill>
                <a:latin typeface="Open Sans Bold"/>
              </a:rPr>
              <a:t>MÔN HỌC: THƯƠNG MẠI ĐIỆN TỬ </a:t>
            </a:r>
          </a:p>
          <a:p>
            <a:pPr algn="l">
              <a:lnSpc>
                <a:spcPts val="4739"/>
              </a:lnSpc>
            </a:pPr>
            <a:r>
              <a:rPr lang="en-US" sz="2999">
                <a:solidFill>
                  <a:srgbClr val="403A3A"/>
                </a:solidFill>
                <a:latin typeface="Open Sans Bold"/>
              </a:rPr>
              <a:t>Mã HP: ECOM430984_03CLC</a:t>
            </a:r>
          </a:p>
          <a:p>
            <a:pPr algn="l">
              <a:lnSpc>
                <a:spcPts val="4739"/>
              </a:lnSpc>
            </a:pPr>
            <a:r>
              <a:rPr lang="en-US" sz="2999">
                <a:solidFill>
                  <a:srgbClr val="403A3A"/>
                </a:solidFill>
                <a:latin typeface="Open Sans Bold"/>
              </a:rPr>
              <a:t>GVHD: ThS. TRẦN VIỆT DŨNG</a:t>
            </a:r>
          </a:p>
          <a:p>
            <a:pPr algn="l">
              <a:lnSpc>
                <a:spcPts val="4739"/>
              </a:lnSpc>
            </a:pPr>
            <a:r>
              <a:rPr lang="en-US" sz="2999">
                <a:solidFill>
                  <a:srgbClr val="403A3A"/>
                </a:solidFill>
                <a:latin typeface="Open Sans Bold"/>
              </a:rPr>
              <a:t>NHÓM SVTH: NHÓM 01</a:t>
            </a:r>
          </a:p>
        </p:txBody>
      </p:sp>
      <p:sp>
        <p:nvSpPr>
          <p:cNvPr name="TextBox 10" id="10"/>
          <p:cNvSpPr txBox="true"/>
          <p:nvPr/>
        </p:nvSpPr>
        <p:spPr>
          <a:xfrm rot="0">
            <a:off x="1464632" y="894080"/>
            <a:ext cx="1435688" cy="240665"/>
          </a:xfrm>
          <a:prstGeom prst="rect">
            <a:avLst/>
          </a:prstGeom>
        </p:spPr>
        <p:txBody>
          <a:bodyPr anchor="t" rtlCol="false" tIns="0" lIns="0" bIns="0" rIns="0">
            <a:spAutoFit/>
          </a:bodyPr>
          <a:lstStyle/>
          <a:p>
            <a:pPr algn="l">
              <a:lnSpc>
                <a:spcPts val="1960"/>
              </a:lnSpc>
              <a:spcBef>
                <a:spcPct val="0"/>
              </a:spcBef>
            </a:pPr>
            <a:r>
              <a:rPr lang="en-US" sz="1400">
                <a:solidFill>
                  <a:srgbClr val="403A3A"/>
                </a:solidFill>
                <a:latin typeface="Poppins Light Bold"/>
              </a:rPr>
              <a:t>WEBPDC2T</a:t>
            </a:r>
          </a:p>
        </p:txBody>
      </p:sp>
      <p:sp>
        <p:nvSpPr>
          <p:cNvPr name="TextBox 11" id="11"/>
          <p:cNvSpPr txBox="true"/>
          <p:nvPr/>
        </p:nvSpPr>
        <p:spPr>
          <a:xfrm rot="0">
            <a:off x="15857773" y="9123680"/>
            <a:ext cx="1435688" cy="240665"/>
          </a:xfrm>
          <a:prstGeom prst="rect">
            <a:avLst/>
          </a:prstGeom>
        </p:spPr>
        <p:txBody>
          <a:bodyPr anchor="t" rtlCol="false" tIns="0" lIns="0" bIns="0" rIns="0">
            <a:spAutoFit/>
          </a:bodyPr>
          <a:lstStyle/>
          <a:p>
            <a:pPr algn="r">
              <a:lnSpc>
                <a:spcPts val="1960"/>
              </a:lnSpc>
              <a:spcBef>
                <a:spcPct val="0"/>
              </a:spcBef>
            </a:pPr>
            <a:r>
              <a:rPr lang="en-US" sz="1400">
                <a:solidFill>
                  <a:srgbClr val="403A3A"/>
                </a:solidFill>
                <a:latin typeface="Poppins Light Bold"/>
              </a:rPr>
              <a:t>Page 01</a:t>
            </a:r>
          </a:p>
        </p:txBody>
      </p:sp>
      <p:sp>
        <p:nvSpPr>
          <p:cNvPr name="Freeform 12" id="12"/>
          <p:cNvSpPr/>
          <p:nvPr/>
        </p:nvSpPr>
        <p:spPr>
          <a:xfrm flipH="false" flipV="false" rot="5400000">
            <a:off x="-910011" y="7432219"/>
            <a:ext cx="1820023" cy="1820023"/>
          </a:xfrm>
          <a:custGeom>
            <a:avLst/>
            <a:gdLst/>
            <a:ahLst/>
            <a:cxnLst/>
            <a:rect r="r" b="b" t="t" l="l"/>
            <a:pathLst>
              <a:path h="1820023" w="1820023">
                <a:moveTo>
                  <a:pt x="0" y="0"/>
                </a:moveTo>
                <a:lnTo>
                  <a:pt x="1820022" y="0"/>
                </a:lnTo>
                <a:lnTo>
                  <a:pt x="1820022" y="1820022"/>
                </a:lnTo>
                <a:lnTo>
                  <a:pt x="0" y="182002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3" id="13"/>
          <p:cNvSpPr/>
          <p:nvPr/>
        </p:nvSpPr>
        <p:spPr>
          <a:xfrm flipH="false" flipV="false" rot="0">
            <a:off x="-372827" y="5334413"/>
            <a:ext cx="2803055" cy="535129"/>
          </a:xfrm>
          <a:custGeom>
            <a:avLst/>
            <a:gdLst/>
            <a:ahLst/>
            <a:cxnLst/>
            <a:rect r="r" b="b" t="t" l="l"/>
            <a:pathLst>
              <a:path h="535129" w="2803055">
                <a:moveTo>
                  <a:pt x="0" y="0"/>
                </a:moveTo>
                <a:lnTo>
                  <a:pt x="2803054" y="0"/>
                </a:lnTo>
                <a:lnTo>
                  <a:pt x="2803054" y="535129"/>
                </a:lnTo>
                <a:lnTo>
                  <a:pt x="0" y="53512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2430227" y="1865540"/>
            <a:ext cx="748440" cy="748440"/>
          </a:xfrm>
          <a:custGeom>
            <a:avLst/>
            <a:gdLst/>
            <a:ahLst/>
            <a:cxnLst/>
            <a:rect r="r" b="b" t="t" l="l"/>
            <a:pathLst>
              <a:path h="748440" w="748440">
                <a:moveTo>
                  <a:pt x="0" y="0"/>
                </a:moveTo>
                <a:lnTo>
                  <a:pt x="748440" y="0"/>
                </a:lnTo>
                <a:lnTo>
                  <a:pt x="748440" y="748440"/>
                </a:lnTo>
                <a:lnTo>
                  <a:pt x="0" y="74844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5" id="15"/>
          <p:cNvSpPr txBox="true"/>
          <p:nvPr/>
        </p:nvSpPr>
        <p:spPr>
          <a:xfrm rot="0">
            <a:off x="2804447" y="654051"/>
            <a:ext cx="12918043" cy="701673"/>
          </a:xfrm>
          <a:prstGeom prst="rect">
            <a:avLst/>
          </a:prstGeom>
        </p:spPr>
        <p:txBody>
          <a:bodyPr anchor="t" rtlCol="false" tIns="0" lIns="0" bIns="0" rIns="0">
            <a:spAutoFit/>
          </a:bodyPr>
          <a:lstStyle/>
          <a:p>
            <a:pPr algn="ctr">
              <a:lnSpc>
                <a:spcPts val="2800"/>
              </a:lnSpc>
            </a:pPr>
            <a:r>
              <a:rPr lang="en-US" sz="2000">
                <a:solidFill>
                  <a:srgbClr val="403A3A"/>
                </a:solidFill>
                <a:latin typeface="Open Sans Bold"/>
              </a:rPr>
              <a:t>TRƯỜNG ĐẠI HỌC SƯ PHẠM KỸ THUẬT -TPHCM</a:t>
            </a:r>
          </a:p>
          <a:p>
            <a:pPr algn="ctr">
              <a:lnSpc>
                <a:spcPts val="2800"/>
              </a:lnSpc>
              <a:spcBef>
                <a:spcPct val="0"/>
              </a:spcBef>
            </a:pPr>
            <a:r>
              <a:rPr lang="en-US" sz="2000">
                <a:solidFill>
                  <a:srgbClr val="403A3A"/>
                </a:solidFill>
                <a:latin typeface="Open Sans Bold"/>
              </a:rPr>
              <a:t>KHOA CÔNG NGHỆ THÔNG TIN</a:t>
            </a:r>
          </a:p>
        </p:txBody>
      </p:sp>
      <p:sp>
        <p:nvSpPr>
          <p:cNvPr name="TextBox 16" id="16"/>
          <p:cNvSpPr txBox="true"/>
          <p:nvPr/>
        </p:nvSpPr>
        <p:spPr>
          <a:xfrm rot="0">
            <a:off x="2258415" y="2270186"/>
            <a:ext cx="13771169" cy="1872615"/>
          </a:xfrm>
          <a:prstGeom prst="rect">
            <a:avLst/>
          </a:prstGeom>
        </p:spPr>
        <p:txBody>
          <a:bodyPr anchor="t" rtlCol="false" tIns="0" lIns="0" bIns="0" rIns="0">
            <a:spAutoFit/>
          </a:bodyPr>
          <a:lstStyle/>
          <a:p>
            <a:pPr algn="ctr">
              <a:lnSpc>
                <a:spcPts val="7559"/>
              </a:lnSpc>
            </a:pPr>
            <a:r>
              <a:rPr lang="en-US" sz="5399">
                <a:solidFill>
                  <a:srgbClr val="403A3A"/>
                </a:solidFill>
                <a:latin typeface="Open Sans Bold Italics"/>
              </a:rPr>
              <a:t>XÂY DỰNG WEBSITE </a:t>
            </a:r>
          </a:p>
          <a:p>
            <a:pPr algn="ctr">
              <a:lnSpc>
                <a:spcPts val="7559"/>
              </a:lnSpc>
              <a:spcBef>
                <a:spcPct val="0"/>
              </a:spcBef>
            </a:pPr>
            <a:r>
              <a:rPr lang="en-US" sz="5399">
                <a:solidFill>
                  <a:srgbClr val="403A3A"/>
                </a:solidFill>
                <a:latin typeface="Open Sans Bold Italics"/>
              </a:rPr>
              <a:t>E-COMMERCE </a:t>
            </a:r>
            <a:r>
              <a:rPr lang="en-US" sz="5399">
                <a:solidFill>
                  <a:srgbClr val="403A3A"/>
                </a:solidFill>
                <a:latin typeface="Open Sans Bold Italics"/>
              </a:rPr>
              <a:t>BÁN ĐỒ ĐIỆN TỬ</a:t>
            </a:r>
          </a:p>
        </p:txBody>
      </p:sp>
      <p:sp>
        <p:nvSpPr>
          <p:cNvPr name="TextBox 17" id="17"/>
          <p:cNvSpPr txBox="true"/>
          <p:nvPr/>
        </p:nvSpPr>
        <p:spPr>
          <a:xfrm rot="0">
            <a:off x="4140537" y="6809657"/>
            <a:ext cx="8986074" cy="2960372"/>
          </a:xfrm>
          <a:prstGeom prst="rect">
            <a:avLst/>
          </a:prstGeom>
        </p:spPr>
        <p:txBody>
          <a:bodyPr anchor="t" rtlCol="false" tIns="0" lIns="0" bIns="0" rIns="0">
            <a:spAutoFit/>
          </a:bodyPr>
          <a:lstStyle/>
          <a:p>
            <a:pPr algn="l">
              <a:lnSpc>
                <a:spcPts val="4739"/>
              </a:lnSpc>
            </a:pPr>
            <a:r>
              <a:rPr lang="en-US" sz="2999">
                <a:solidFill>
                  <a:srgbClr val="403A3A"/>
                </a:solidFill>
                <a:latin typeface="Open Sans"/>
              </a:rPr>
              <a:t>PHAN LÊ THÀNH CÔNG              21110146</a:t>
            </a:r>
          </a:p>
          <a:p>
            <a:pPr algn="l">
              <a:lnSpc>
                <a:spcPts val="4739"/>
              </a:lnSpc>
            </a:pPr>
            <a:r>
              <a:rPr lang="en-US" sz="2999">
                <a:solidFill>
                  <a:srgbClr val="403A3A"/>
                </a:solidFill>
                <a:latin typeface="Open Sans"/>
              </a:rPr>
              <a:t>LÊ ĐỨC DUY                                  21110821</a:t>
            </a:r>
          </a:p>
          <a:p>
            <a:pPr algn="l">
              <a:lnSpc>
                <a:spcPts val="4739"/>
              </a:lnSpc>
            </a:pPr>
            <a:r>
              <a:rPr lang="en-US" sz="2999">
                <a:solidFill>
                  <a:srgbClr val="403A3A"/>
                </a:solidFill>
                <a:latin typeface="Open Sans"/>
              </a:rPr>
              <a:t>ĐÀO DUY PHÁT                            21110270</a:t>
            </a:r>
          </a:p>
          <a:p>
            <a:pPr algn="l">
              <a:lnSpc>
                <a:spcPts val="4739"/>
              </a:lnSpc>
            </a:pPr>
            <a:r>
              <a:rPr lang="en-US" sz="2999">
                <a:solidFill>
                  <a:srgbClr val="403A3A"/>
                </a:solidFill>
                <a:latin typeface="Open Sans"/>
              </a:rPr>
              <a:t>TRẦN THỊ Á TIÊN                          21110318</a:t>
            </a:r>
          </a:p>
          <a:p>
            <a:pPr algn="l">
              <a:lnSpc>
                <a:spcPts val="4739"/>
              </a:lnSpc>
            </a:pPr>
            <a:r>
              <a:rPr lang="en-US" sz="2999">
                <a:solidFill>
                  <a:srgbClr val="403A3A"/>
                </a:solidFill>
                <a:latin typeface="Open Sans"/>
              </a:rPr>
              <a:t>LÊ NGUYỄN THIÊN TỨ                 21110349</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DF7EE"/>
        </a:solidFill>
      </p:bgPr>
    </p:bg>
    <p:spTree>
      <p:nvGrpSpPr>
        <p:cNvPr id="1" name=""/>
        <p:cNvGrpSpPr/>
        <p:nvPr/>
      </p:nvGrpSpPr>
      <p:grpSpPr>
        <a:xfrm>
          <a:off x="0" y="0"/>
          <a:ext cx="0" cy="0"/>
          <a:chOff x="0" y="0"/>
          <a:chExt cx="0" cy="0"/>
        </a:xfrm>
      </p:grpSpPr>
      <p:sp>
        <p:nvSpPr>
          <p:cNvPr name="Freeform 2" id="2"/>
          <p:cNvSpPr/>
          <p:nvPr/>
        </p:nvSpPr>
        <p:spPr>
          <a:xfrm flipH="false" flipV="false" rot="-2125779">
            <a:off x="11549149" y="-2396458"/>
            <a:ext cx="9016208" cy="10140930"/>
          </a:xfrm>
          <a:custGeom>
            <a:avLst/>
            <a:gdLst/>
            <a:ahLst/>
            <a:cxnLst/>
            <a:rect r="r" b="b" t="t" l="l"/>
            <a:pathLst>
              <a:path h="10140930" w="9016208">
                <a:moveTo>
                  <a:pt x="0" y="0"/>
                </a:moveTo>
                <a:lnTo>
                  <a:pt x="9016209" y="0"/>
                </a:lnTo>
                <a:lnTo>
                  <a:pt x="9016209" y="10140929"/>
                </a:lnTo>
                <a:lnTo>
                  <a:pt x="0" y="10140929"/>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737270">
            <a:off x="-2940011" y="2302630"/>
            <a:ext cx="9016208" cy="10140930"/>
          </a:xfrm>
          <a:custGeom>
            <a:avLst/>
            <a:gdLst/>
            <a:ahLst/>
            <a:cxnLst/>
            <a:rect r="r" b="b" t="t" l="l"/>
            <a:pathLst>
              <a:path h="10140930" w="9016208">
                <a:moveTo>
                  <a:pt x="9016209" y="0"/>
                </a:moveTo>
                <a:lnTo>
                  <a:pt x="0" y="0"/>
                </a:lnTo>
                <a:lnTo>
                  <a:pt x="0" y="10140930"/>
                </a:lnTo>
                <a:lnTo>
                  <a:pt x="9016209" y="10140930"/>
                </a:lnTo>
                <a:lnTo>
                  <a:pt x="9016209"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786053" y="774013"/>
            <a:ext cx="485295" cy="509374"/>
          </a:xfrm>
          <a:custGeom>
            <a:avLst/>
            <a:gdLst/>
            <a:ahLst/>
            <a:cxnLst/>
            <a:rect r="r" b="b" t="t" l="l"/>
            <a:pathLst>
              <a:path h="509374" w="485295">
                <a:moveTo>
                  <a:pt x="0" y="0"/>
                </a:moveTo>
                <a:lnTo>
                  <a:pt x="485294" y="0"/>
                </a:lnTo>
                <a:lnTo>
                  <a:pt x="485294" y="509374"/>
                </a:lnTo>
                <a:lnTo>
                  <a:pt x="0" y="5093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5857773" y="9123680"/>
            <a:ext cx="1435688" cy="240665"/>
          </a:xfrm>
          <a:prstGeom prst="rect">
            <a:avLst/>
          </a:prstGeom>
        </p:spPr>
        <p:txBody>
          <a:bodyPr anchor="t" rtlCol="false" tIns="0" lIns="0" bIns="0" rIns="0">
            <a:spAutoFit/>
          </a:bodyPr>
          <a:lstStyle/>
          <a:p>
            <a:pPr algn="r">
              <a:lnSpc>
                <a:spcPts val="1960"/>
              </a:lnSpc>
              <a:spcBef>
                <a:spcPct val="0"/>
              </a:spcBef>
            </a:pPr>
            <a:r>
              <a:rPr lang="en-US" sz="1400">
                <a:solidFill>
                  <a:srgbClr val="403A3A"/>
                </a:solidFill>
                <a:latin typeface="Poppins Light Bold"/>
              </a:rPr>
              <a:t>Page 10</a:t>
            </a:r>
          </a:p>
        </p:txBody>
      </p:sp>
      <p:sp>
        <p:nvSpPr>
          <p:cNvPr name="Freeform 6" id="6"/>
          <p:cNvSpPr/>
          <p:nvPr/>
        </p:nvSpPr>
        <p:spPr>
          <a:xfrm flipH="false" flipV="false" rot="5400000">
            <a:off x="17293461" y="7079118"/>
            <a:ext cx="1820023" cy="1820023"/>
          </a:xfrm>
          <a:custGeom>
            <a:avLst/>
            <a:gdLst/>
            <a:ahLst/>
            <a:cxnLst/>
            <a:rect r="r" b="b" t="t" l="l"/>
            <a:pathLst>
              <a:path h="1820023" w="1820023">
                <a:moveTo>
                  <a:pt x="0" y="0"/>
                </a:moveTo>
                <a:lnTo>
                  <a:pt x="1820022" y="0"/>
                </a:lnTo>
                <a:lnTo>
                  <a:pt x="1820022" y="1820022"/>
                </a:lnTo>
                <a:lnTo>
                  <a:pt x="0" y="182002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7" id="7"/>
          <p:cNvGrpSpPr>
            <a:grpSpLocks noChangeAspect="true"/>
          </p:cNvGrpSpPr>
          <p:nvPr/>
        </p:nvGrpSpPr>
        <p:grpSpPr>
          <a:xfrm rot="0">
            <a:off x="-740405" y="3643233"/>
            <a:ext cx="8681166" cy="4979412"/>
            <a:chOff x="0" y="0"/>
            <a:chExt cx="7981950" cy="4578350"/>
          </a:xfrm>
        </p:grpSpPr>
        <p:sp>
          <p:nvSpPr>
            <p:cNvPr name="Freeform 8" id="8"/>
            <p:cNvSpPr/>
            <p:nvPr/>
          </p:nvSpPr>
          <p:spPr>
            <a:xfrm flipH="false" flipV="false" rot="0">
              <a:off x="765810" y="21590"/>
              <a:ext cx="6451600" cy="4326890"/>
            </a:xfrm>
            <a:custGeom>
              <a:avLst/>
              <a:gdLst/>
              <a:ahLst/>
              <a:cxnLst/>
              <a:rect r="r" b="b" t="t" l="l"/>
              <a:pathLst>
                <a:path h="4326890" w="645160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000000"/>
            </a:solidFill>
          </p:spPr>
        </p:sp>
        <p:sp>
          <p:nvSpPr>
            <p:cNvPr name="Freeform 9" id="9"/>
            <p:cNvSpPr/>
            <p:nvPr/>
          </p:nvSpPr>
          <p:spPr>
            <a:xfrm flipH="false" flipV="false" rot="0">
              <a:off x="0" y="0"/>
              <a:ext cx="7981950" cy="4542790"/>
            </a:xfrm>
            <a:custGeom>
              <a:avLst/>
              <a:gdLst/>
              <a:ahLst/>
              <a:cxnLst/>
              <a:rect r="r" b="b" t="t" l="l"/>
              <a:pathLst>
                <a:path h="4542790" w="798195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E9E9E9"/>
            </a:solidFill>
          </p:spPr>
        </p:sp>
        <p:sp>
          <p:nvSpPr>
            <p:cNvPr name="Freeform 10" id="10"/>
            <p:cNvSpPr/>
            <p:nvPr/>
          </p:nvSpPr>
          <p:spPr>
            <a:xfrm flipH="false" flipV="false" rot="0">
              <a:off x="3460750" y="4349750"/>
              <a:ext cx="1059180" cy="96520"/>
            </a:xfrm>
            <a:custGeom>
              <a:avLst/>
              <a:gdLst/>
              <a:ahLst/>
              <a:cxnLst/>
              <a:rect r="r" b="b" t="t" l="l"/>
              <a:pathLst>
                <a:path h="96520" w="105918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CCCCCC"/>
            </a:solidFill>
          </p:spPr>
        </p:sp>
        <p:sp>
          <p:nvSpPr>
            <p:cNvPr name="Freeform 11" id="11"/>
            <p:cNvSpPr/>
            <p:nvPr/>
          </p:nvSpPr>
          <p:spPr>
            <a:xfrm flipH="false" flipV="false" rot="0">
              <a:off x="163830" y="4542790"/>
              <a:ext cx="7654290" cy="35560"/>
            </a:xfrm>
            <a:custGeom>
              <a:avLst/>
              <a:gdLst/>
              <a:ahLst/>
              <a:cxnLst/>
              <a:rect r="r" b="b" t="t" l="l"/>
              <a:pathLst>
                <a:path h="35560" w="765429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CCCCCC"/>
            </a:solidFill>
          </p:spPr>
        </p:sp>
        <p:sp>
          <p:nvSpPr>
            <p:cNvPr name="Freeform 12" id="12"/>
            <p:cNvSpPr/>
            <p:nvPr/>
          </p:nvSpPr>
          <p:spPr>
            <a:xfrm flipH="false" flipV="false" rot="0">
              <a:off x="962660" y="276860"/>
              <a:ext cx="6055360" cy="3789680"/>
            </a:xfrm>
            <a:custGeom>
              <a:avLst/>
              <a:gdLst/>
              <a:ahLst/>
              <a:cxnLst/>
              <a:rect r="r" b="b" t="t" l="l"/>
              <a:pathLst>
                <a:path h="3789680" w="6055360">
                  <a:moveTo>
                    <a:pt x="0" y="0"/>
                  </a:moveTo>
                  <a:lnTo>
                    <a:pt x="6055360" y="0"/>
                  </a:lnTo>
                  <a:lnTo>
                    <a:pt x="6055360" y="3789680"/>
                  </a:lnTo>
                  <a:lnTo>
                    <a:pt x="0" y="3789680"/>
                  </a:lnTo>
                  <a:close/>
                </a:path>
              </a:pathLst>
            </a:custGeom>
            <a:blipFill>
              <a:blip r:embed="rId8"/>
              <a:stretch>
                <a:fillRect l="-67" t="0" r="-67" b="0"/>
              </a:stretch>
            </a:blipFill>
          </p:spPr>
        </p:sp>
      </p:grpSp>
      <p:sp>
        <p:nvSpPr>
          <p:cNvPr name="Freeform 13" id="13"/>
          <p:cNvSpPr/>
          <p:nvPr/>
        </p:nvSpPr>
        <p:spPr>
          <a:xfrm flipH="false" flipV="false" rot="0">
            <a:off x="10936446" y="1459363"/>
            <a:ext cx="2803055" cy="535129"/>
          </a:xfrm>
          <a:custGeom>
            <a:avLst/>
            <a:gdLst/>
            <a:ahLst/>
            <a:cxnLst/>
            <a:rect r="r" b="b" t="t" l="l"/>
            <a:pathLst>
              <a:path h="535129" w="2803055">
                <a:moveTo>
                  <a:pt x="0" y="0"/>
                </a:moveTo>
                <a:lnTo>
                  <a:pt x="2803055" y="0"/>
                </a:lnTo>
                <a:lnTo>
                  <a:pt x="2803055" y="535128"/>
                </a:lnTo>
                <a:lnTo>
                  <a:pt x="0" y="53512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4" id="14"/>
          <p:cNvSpPr/>
          <p:nvPr/>
        </p:nvSpPr>
        <p:spPr>
          <a:xfrm flipH="false" flipV="false" rot="0">
            <a:off x="819653" y="9152255"/>
            <a:ext cx="748440" cy="748440"/>
          </a:xfrm>
          <a:custGeom>
            <a:avLst/>
            <a:gdLst/>
            <a:ahLst/>
            <a:cxnLst/>
            <a:rect r="r" b="b" t="t" l="l"/>
            <a:pathLst>
              <a:path h="748440" w="748440">
                <a:moveTo>
                  <a:pt x="0" y="0"/>
                </a:moveTo>
                <a:lnTo>
                  <a:pt x="748440" y="0"/>
                </a:lnTo>
                <a:lnTo>
                  <a:pt x="748440" y="748440"/>
                </a:lnTo>
                <a:lnTo>
                  <a:pt x="0" y="74844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5" id="15"/>
          <p:cNvSpPr txBox="true"/>
          <p:nvPr/>
        </p:nvSpPr>
        <p:spPr>
          <a:xfrm rot="0">
            <a:off x="7240903" y="2344517"/>
            <a:ext cx="14206933" cy="967740"/>
          </a:xfrm>
          <a:prstGeom prst="rect">
            <a:avLst/>
          </a:prstGeom>
        </p:spPr>
        <p:txBody>
          <a:bodyPr anchor="t" rtlCol="false" tIns="0" lIns="0" bIns="0" rIns="0">
            <a:spAutoFit/>
          </a:bodyPr>
          <a:lstStyle/>
          <a:p>
            <a:pPr algn="l">
              <a:lnSpc>
                <a:spcPts val="7605"/>
              </a:lnSpc>
            </a:pPr>
            <a:r>
              <a:rPr lang="en-US" sz="6500">
                <a:solidFill>
                  <a:srgbClr val="403A3A"/>
                </a:solidFill>
                <a:latin typeface="Poppins Bold"/>
              </a:rPr>
              <a:t>Python</a:t>
            </a:r>
          </a:p>
        </p:txBody>
      </p:sp>
      <p:sp>
        <p:nvSpPr>
          <p:cNvPr name="AutoShape 16" id="16"/>
          <p:cNvSpPr/>
          <p:nvPr/>
        </p:nvSpPr>
        <p:spPr>
          <a:xfrm>
            <a:off x="7240903" y="4032281"/>
            <a:ext cx="2107039" cy="0"/>
          </a:xfrm>
          <a:prstGeom prst="line">
            <a:avLst/>
          </a:prstGeom>
          <a:ln cap="rnd" w="47625">
            <a:solidFill>
              <a:srgbClr val="17EAD9"/>
            </a:solidFill>
            <a:prstDash val="solid"/>
            <a:headEnd type="none" len="sm" w="sm"/>
            <a:tailEnd type="none" len="sm" w="sm"/>
          </a:ln>
        </p:spPr>
      </p:sp>
      <p:sp>
        <p:nvSpPr>
          <p:cNvPr name="TextBox 17" id="17"/>
          <p:cNvSpPr txBox="true"/>
          <p:nvPr/>
        </p:nvSpPr>
        <p:spPr>
          <a:xfrm rot="0">
            <a:off x="7576835" y="4730857"/>
            <a:ext cx="10403318" cy="2642238"/>
          </a:xfrm>
          <a:prstGeom prst="rect">
            <a:avLst/>
          </a:prstGeom>
        </p:spPr>
        <p:txBody>
          <a:bodyPr anchor="t" rtlCol="false" tIns="0" lIns="0" bIns="0" rIns="0">
            <a:spAutoFit/>
          </a:bodyPr>
          <a:lstStyle/>
          <a:p>
            <a:pPr algn="l">
              <a:lnSpc>
                <a:spcPts val="5369"/>
              </a:lnSpc>
            </a:pPr>
            <a:r>
              <a:rPr lang="en-US" sz="2999" spc="89">
                <a:solidFill>
                  <a:srgbClr val="403A3A"/>
                </a:solidFill>
                <a:latin typeface="Open Sans"/>
              </a:rPr>
              <a:t>Python là ngôn ngữ lập trình bậc cao, dễ học, nổi bật với cú pháp rõ ràng và ngắn gọn. Được sử dụng rộng rãi trong nhiều lĩnh vực như phát triển web, khoa học dữ liệu, trí tuệ nhân tạo, và tự động hóa.</a:t>
            </a:r>
          </a:p>
        </p:txBody>
      </p:sp>
      <p:sp>
        <p:nvSpPr>
          <p:cNvPr name="TextBox 18" id="18"/>
          <p:cNvSpPr txBox="true"/>
          <p:nvPr/>
        </p:nvSpPr>
        <p:spPr>
          <a:xfrm rot="0">
            <a:off x="1464632" y="894080"/>
            <a:ext cx="1435688" cy="240665"/>
          </a:xfrm>
          <a:prstGeom prst="rect">
            <a:avLst/>
          </a:prstGeom>
        </p:spPr>
        <p:txBody>
          <a:bodyPr anchor="t" rtlCol="false" tIns="0" lIns="0" bIns="0" rIns="0">
            <a:spAutoFit/>
          </a:bodyPr>
          <a:lstStyle/>
          <a:p>
            <a:pPr algn="l">
              <a:lnSpc>
                <a:spcPts val="1960"/>
              </a:lnSpc>
              <a:spcBef>
                <a:spcPct val="0"/>
              </a:spcBef>
            </a:pPr>
            <a:r>
              <a:rPr lang="en-US" sz="1400">
                <a:solidFill>
                  <a:srgbClr val="403A3A"/>
                </a:solidFill>
                <a:latin typeface="Poppins Light Bold"/>
              </a:rPr>
              <a:t>WEBPDC2T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DF7EE"/>
        </a:solidFill>
      </p:bgPr>
    </p:bg>
    <p:spTree>
      <p:nvGrpSpPr>
        <p:cNvPr id="1" name=""/>
        <p:cNvGrpSpPr/>
        <p:nvPr/>
      </p:nvGrpSpPr>
      <p:grpSpPr>
        <a:xfrm>
          <a:off x="0" y="0"/>
          <a:ext cx="0" cy="0"/>
          <a:chOff x="0" y="0"/>
          <a:chExt cx="0" cy="0"/>
        </a:xfrm>
      </p:grpSpPr>
      <p:sp>
        <p:nvSpPr>
          <p:cNvPr name="Freeform 2" id="2"/>
          <p:cNvSpPr/>
          <p:nvPr/>
        </p:nvSpPr>
        <p:spPr>
          <a:xfrm flipH="false" flipV="false" rot="-2125779">
            <a:off x="11549149" y="-2396458"/>
            <a:ext cx="9016208" cy="10140930"/>
          </a:xfrm>
          <a:custGeom>
            <a:avLst/>
            <a:gdLst/>
            <a:ahLst/>
            <a:cxnLst/>
            <a:rect r="r" b="b" t="t" l="l"/>
            <a:pathLst>
              <a:path h="10140930" w="9016208">
                <a:moveTo>
                  <a:pt x="0" y="0"/>
                </a:moveTo>
                <a:lnTo>
                  <a:pt x="9016209" y="0"/>
                </a:lnTo>
                <a:lnTo>
                  <a:pt x="9016209" y="10140929"/>
                </a:lnTo>
                <a:lnTo>
                  <a:pt x="0" y="10140929"/>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737270">
            <a:off x="-2940011" y="2302630"/>
            <a:ext cx="9016208" cy="10140930"/>
          </a:xfrm>
          <a:custGeom>
            <a:avLst/>
            <a:gdLst/>
            <a:ahLst/>
            <a:cxnLst/>
            <a:rect r="r" b="b" t="t" l="l"/>
            <a:pathLst>
              <a:path h="10140930" w="9016208">
                <a:moveTo>
                  <a:pt x="9016209" y="0"/>
                </a:moveTo>
                <a:lnTo>
                  <a:pt x="0" y="0"/>
                </a:lnTo>
                <a:lnTo>
                  <a:pt x="0" y="10140930"/>
                </a:lnTo>
                <a:lnTo>
                  <a:pt x="9016209" y="10140930"/>
                </a:lnTo>
                <a:lnTo>
                  <a:pt x="9016209"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786053" y="774013"/>
            <a:ext cx="485295" cy="509374"/>
          </a:xfrm>
          <a:custGeom>
            <a:avLst/>
            <a:gdLst/>
            <a:ahLst/>
            <a:cxnLst/>
            <a:rect r="r" b="b" t="t" l="l"/>
            <a:pathLst>
              <a:path h="509374" w="485295">
                <a:moveTo>
                  <a:pt x="0" y="0"/>
                </a:moveTo>
                <a:lnTo>
                  <a:pt x="485294" y="0"/>
                </a:lnTo>
                <a:lnTo>
                  <a:pt x="485294" y="509374"/>
                </a:lnTo>
                <a:lnTo>
                  <a:pt x="0" y="5093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5857773" y="9123680"/>
            <a:ext cx="1435688" cy="240665"/>
          </a:xfrm>
          <a:prstGeom prst="rect">
            <a:avLst/>
          </a:prstGeom>
        </p:spPr>
        <p:txBody>
          <a:bodyPr anchor="t" rtlCol="false" tIns="0" lIns="0" bIns="0" rIns="0">
            <a:spAutoFit/>
          </a:bodyPr>
          <a:lstStyle/>
          <a:p>
            <a:pPr algn="r">
              <a:lnSpc>
                <a:spcPts val="1960"/>
              </a:lnSpc>
              <a:spcBef>
                <a:spcPct val="0"/>
              </a:spcBef>
            </a:pPr>
            <a:r>
              <a:rPr lang="en-US" sz="1400">
                <a:solidFill>
                  <a:srgbClr val="403A3A"/>
                </a:solidFill>
                <a:latin typeface="Poppins Light Bold"/>
              </a:rPr>
              <a:t>Page 11</a:t>
            </a:r>
          </a:p>
        </p:txBody>
      </p:sp>
      <p:sp>
        <p:nvSpPr>
          <p:cNvPr name="Freeform 6" id="6"/>
          <p:cNvSpPr/>
          <p:nvPr/>
        </p:nvSpPr>
        <p:spPr>
          <a:xfrm flipH="false" flipV="false" rot="5400000">
            <a:off x="17293461" y="7079118"/>
            <a:ext cx="1820023" cy="1820023"/>
          </a:xfrm>
          <a:custGeom>
            <a:avLst/>
            <a:gdLst/>
            <a:ahLst/>
            <a:cxnLst/>
            <a:rect r="r" b="b" t="t" l="l"/>
            <a:pathLst>
              <a:path h="1820023" w="1820023">
                <a:moveTo>
                  <a:pt x="0" y="0"/>
                </a:moveTo>
                <a:lnTo>
                  <a:pt x="1820022" y="0"/>
                </a:lnTo>
                <a:lnTo>
                  <a:pt x="1820022" y="1820022"/>
                </a:lnTo>
                <a:lnTo>
                  <a:pt x="0" y="182002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7" id="7"/>
          <p:cNvGrpSpPr>
            <a:grpSpLocks noChangeAspect="true"/>
          </p:cNvGrpSpPr>
          <p:nvPr/>
        </p:nvGrpSpPr>
        <p:grpSpPr>
          <a:xfrm rot="0">
            <a:off x="-2158108" y="3919728"/>
            <a:ext cx="8681166" cy="4979412"/>
            <a:chOff x="0" y="0"/>
            <a:chExt cx="7981950" cy="4578350"/>
          </a:xfrm>
        </p:grpSpPr>
        <p:sp>
          <p:nvSpPr>
            <p:cNvPr name="Freeform 8" id="8"/>
            <p:cNvSpPr/>
            <p:nvPr/>
          </p:nvSpPr>
          <p:spPr>
            <a:xfrm flipH="false" flipV="false" rot="0">
              <a:off x="765810" y="21590"/>
              <a:ext cx="6451600" cy="4326890"/>
            </a:xfrm>
            <a:custGeom>
              <a:avLst/>
              <a:gdLst/>
              <a:ahLst/>
              <a:cxnLst/>
              <a:rect r="r" b="b" t="t" l="l"/>
              <a:pathLst>
                <a:path h="4326890" w="645160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000000"/>
            </a:solidFill>
          </p:spPr>
        </p:sp>
        <p:sp>
          <p:nvSpPr>
            <p:cNvPr name="Freeform 9" id="9"/>
            <p:cNvSpPr/>
            <p:nvPr/>
          </p:nvSpPr>
          <p:spPr>
            <a:xfrm flipH="false" flipV="false" rot="0">
              <a:off x="0" y="0"/>
              <a:ext cx="7981950" cy="4542790"/>
            </a:xfrm>
            <a:custGeom>
              <a:avLst/>
              <a:gdLst/>
              <a:ahLst/>
              <a:cxnLst/>
              <a:rect r="r" b="b" t="t" l="l"/>
              <a:pathLst>
                <a:path h="4542790" w="798195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E9E9E9"/>
            </a:solidFill>
          </p:spPr>
        </p:sp>
        <p:sp>
          <p:nvSpPr>
            <p:cNvPr name="Freeform 10" id="10"/>
            <p:cNvSpPr/>
            <p:nvPr/>
          </p:nvSpPr>
          <p:spPr>
            <a:xfrm flipH="false" flipV="false" rot="0">
              <a:off x="3460750" y="4349750"/>
              <a:ext cx="1059180" cy="96520"/>
            </a:xfrm>
            <a:custGeom>
              <a:avLst/>
              <a:gdLst/>
              <a:ahLst/>
              <a:cxnLst/>
              <a:rect r="r" b="b" t="t" l="l"/>
              <a:pathLst>
                <a:path h="96520" w="105918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CCCCCC"/>
            </a:solidFill>
          </p:spPr>
        </p:sp>
        <p:sp>
          <p:nvSpPr>
            <p:cNvPr name="Freeform 11" id="11"/>
            <p:cNvSpPr/>
            <p:nvPr/>
          </p:nvSpPr>
          <p:spPr>
            <a:xfrm flipH="false" flipV="false" rot="0">
              <a:off x="163830" y="4542790"/>
              <a:ext cx="7654290" cy="35560"/>
            </a:xfrm>
            <a:custGeom>
              <a:avLst/>
              <a:gdLst/>
              <a:ahLst/>
              <a:cxnLst/>
              <a:rect r="r" b="b" t="t" l="l"/>
              <a:pathLst>
                <a:path h="35560" w="765429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CCCCCC"/>
            </a:solidFill>
          </p:spPr>
        </p:sp>
        <p:sp>
          <p:nvSpPr>
            <p:cNvPr name="Freeform 12" id="12"/>
            <p:cNvSpPr/>
            <p:nvPr/>
          </p:nvSpPr>
          <p:spPr>
            <a:xfrm flipH="false" flipV="false" rot="0">
              <a:off x="962660" y="276860"/>
              <a:ext cx="6055360" cy="3789680"/>
            </a:xfrm>
            <a:custGeom>
              <a:avLst/>
              <a:gdLst/>
              <a:ahLst/>
              <a:cxnLst/>
              <a:rect r="r" b="b" t="t" l="l"/>
              <a:pathLst>
                <a:path h="3789680" w="6055360">
                  <a:moveTo>
                    <a:pt x="0" y="0"/>
                  </a:moveTo>
                  <a:lnTo>
                    <a:pt x="6055360" y="0"/>
                  </a:lnTo>
                  <a:lnTo>
                    <a:pt x="6055360" y="3789680"/>
                  </a:lnTo>
                  <a:lnTo>
                    <a:pt x="0" y="3789680"/>
                  </a:lnTo>
                  <a:close/>
                </a:path>
              </a:pathLst>
            </a:custGeom>
            <a:blipFill>
              <a:blip r:embed="rId8"/>
              <a:stretch>
                <a:fillRect l="-12583" t="0" r="-12583" b="0"/>
              </a:stretch>
            </a:blipFill>
          </p:spPr>
        </p:sp>
      </p:grpSp>
      <p:sp>
        <p:nvSpPr>
          <p:cNvPr name="Freeform 13" id="13"/>
          <p:cNvSpPr/>
          <p:nvPr/>
        </p:nvSpPr>
        <p:spPr>
          <a:xfrm flipH="false" flipV="false" rot="0">
            <a:off x="10936446" y="1459363"/>
            <a:ext cx="2803055" cy="535129"/>
          </a:xfrm>
          <a:custGeom>
            <a:avLst/>
            <a:gdLst/>
            <a:ahLst/>
            <a:cxnLst/>
            <a:rect r="r" b="b" t="t" l="l"/>
            <a:pathLst>
              <a:path h="535129" w="2803055">
                <a:moveTo>
                  <a:pt x="0" y="0"/>
                </a:moveTo>
                <a:lnTo>
                  <a:pt x="2803055" y="0"/>
                </a:lnTo>
                <a:lnTo>
                  <a:pt x="2803055" y="535128"/>
                </a:lnTo>
                <a:lnTo>
                  <a:pt x="0" y="53512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4" id="14"/>
          <p:cNvSpPr/>
          <p:nvPr/>
        </p:nvSpPr>
        <p:spPr>
          <a:xfrm flipH="false" flipV="false" rot="0">
            <a:off x="819653" y="9152255"/>
            <a:ext cx="748440" cy="748440"/>
          </a:xfrm>
          <a:custGeom>
            <a:avLst/>
            <a:gdLst/>
            <a:ahLst/>
            <a:cxnLst/>
            <a:rect r="r" b="b" t="t" l="l"/>
            <a:pathLst>
              <a:path h="748440" w="748440">
                <a:moveTo>
                  <a:pt x="0" y="0"/>
                </a:moveTo>
                <a:lnTo>
                  <a:pt x="748440" y="0"/>
                </a:lnTo>
                <a:lnTo>
                  <a:pt x="748440" y="748440"/>
                </a:lnTo>
                <a:lnTo>
                  <a:pt x="0" y="74844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5" id="15"/>
          <p:cNvSpPr txBox="true"/>
          <p:nvPr/>
        </p:nvSpPr>
        <p:spPr>
          <a:xfrm rot="0">
            <a:off x="7240903" y="2344517"/>
            <a:ext cx="14206933" cy="967740"/>
          </a:xfrm>
          <a:prstGeom prst="rect">
            <a:avLst/>
          </a:prstGeom>
        </p:spPr>
        <p:txBody>
          <a:bodyPr anchor="t" rtlCol="false" tIns="0" lIns="0" bIns="0" rIns="0">
            <a:spAutoFit/>
          </a:bodyPr>
          <a:lstStyle/>
          <a:p>
            <a:pPr algn="l">
              <a:lnSpc>
                <a:spcPts val="7605"/>
              </a:lnSpc>
            </a:pPr>
            <a:r>
              <a:rPr lang="en-US" sz="6500">
                <a:solidFill>
                  <a:srgbClr val="403A3A"/>
                </a:solidFill>
                <a:latin typeface="Poppins Bold"/>
              </a:rPr>
              <a:t>Django</a:t>
            </a:r>
          </a:p>
        </p:txBody>
      </p:sp>
      <p:sp>
        <p:nvSpPr>
          <p:cNvPr name="AutoShape 16" id="16"/>
          <p:cNvSpPr/>
          <p:nvPr/>
        </p:nvSpPr>
        <p:spPr>
          <a:xfrm>
            <a:off x="7240903" y="4032281"/>
            <a:ext cx="2107039" cy="0"/>
          </a:xfrm>
          <a:prstGeom prst="line">
            <a:avLst/>
          </a:prstGeom>
          <a:ln cap="rnd" w="47625">
            <a:solidFill>
              <a:srgbClr val="17EAD9"/>
            </a:solidFill>
            <a:prstDash val="solid"/>
            <a:headEnd type="none" len="sm" w="sm"/>
            <a:tailEnd type="none" len="sm" w="sm"/>
          </a:ln>
        </p:spPr>
      </p:sp>
      <p:sp>
        <p:nvSpPr>
          <p:cNvPr name="TextBox 17" id="17"/>
          <p:cNvSpPr txBox="true"/>
          <p:nvPr/>
        </p:nvSpPr>
        <p:spPr>
          <a:xfrm rot="0">
            <a:off x="7240903" y="4730857"/>
            <a:ext cx="10403318" cy="3318513"/>
          </a:xfrm>
          <a:prstGeom prst="rect">
            <a:avLst/>
          </a:prstGeom>
        </p:spPr>
        <p:txBody>
          <a:bodyPr anchor="t" rtlCol="false" tIns="0" lIns="0" bIns="0" rIns="0">
            <a:spAutoFit/>
          </a:bodyPr>
          <a:lstStyle/>
          <a:p>
            <a:pPr algn="l">
              <a:lnSpc>
                <a:spcPts val="5369"/>
              </a:lnSpc>
            </a:pPr>
            <a:r>
              <a:rPr lang="en-US" sz="2999" spc="89">
                <a:solidFill>
                  <a:srgbClr val="403A3A"/>
                </a:solidFill>
                <a:latin typeface="Open Sans"/>
              </a:rPr>
              <a:t>Django là một framework web mạnh mẽ và toàn diện cho Python. Nó giúp xây dựng các ứng dụng web nhanh chóng và an toàn với nhiều tính năng tích hợp như quản lý cơ sở dữ liệu, xác thực người dùng, và bảo mật, giúp tăng tốc quá trình phát triển.</a:t>
            </a:r>
          </a:p>
        </p:txBody>
      </p:sp>
      <p:sp>
        <p:nvSpPr>
          <p:cNvPr name="TextBox 18" id="18"/>
          <p:cNvSpPr txBox="true"/>
          <p:nvPr/>
        </p:nvSpPr>
        <p:spPr>
          <a:xfrm rot="0">
            <a:off x="1464632" y="894080"/>
            <a:ext cx="1435688" cy="240665"/>
          </a:xfrm>
          <a:prstGeom prst="rect">
            <a:avLst/>
          </a:prstGeom>
        </p:spPr>
        <p:txBody>
          <a:bodyPr anchor="t" rtlCol="false" tIns="0" lIns="0" bIns="0" rIns="0">
            <a:spAutoFit/>
          </a:bodyPr>
          <a:lstStyle/>
          <a:p>
            <a:pPr algn="l">
              <a:lnSpc>
                <a:spcPts val="1960"/>
              </a:lnSpc>
              <a:spcBef>
                <a:spcPct val="0"/>
              </a:spcBef>
            </a:pPr>
            <a:r>
              <a:rPr lang="en-US" sz="1400">
                <a:solidFill>
                  <a:srgbClr val="403A3A"/>
                </a:solidFill>
                <a:latin typeface="Poppins Light Bold"/>
              </a:rPr>
              <a:t>WEBPDC2T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DF7EE"/>
        </a:solidFill>
      </p:bgPr>
    </p:bg>
    <p:spTree>
      <p:nvGrpSpPr>
        <p:cNvPr id="1" name=""/>
        <p:cNvGrpSpPr/>
        <p:nvPr/>
      </p:nvGrpSpPr>
      <p:grpSpPr>
        <a:xfrm>
          <a:off x="0" y="0"/>
          <a:ext cx="0" cy="0"/>
          <a:chOff x="0" y="0"/>
          <a:chExt cx="0" cy="0"/>
        </a:xfrm>
      </p:grpSpPr>
      <p:sp>
        <p:nvSpPr>
          <p:cNvPr name="Freeform 2" id="2"/>
          <p:cNvSpPr/>
          <p:nvPr/>
        </p:nvSpPr>
        <p:spPr>
          <a:xfrm flipH="false" flipV="false" rot="-2125779">
            <a:off x="11549149" y="-2396458"/>
            <a:ext cx="9016208" cy="10140930"/>
          </a:xfrm>
          <a:custGeom>
            <a:avLst/>
            <a:gdLst/>
            <a:ahLst/>
            <a:cxnLst/>
            <a:rect r="r" b="b" t="t" l="l"/>
            <a:pathLst>
              <a:path h="10140930" w="9016208">
                <a:moveTo>
                  <a:pt x="0" y="0"/>
                </a:moveTo>
                <a:lnTo>
                  <a:pt x="9016209" y="0"/>
                </a:lnTo>
                <a:lnTo>
                  <a:pt x="9016209" y="10140929"/>
                </a:lnTo>
                <a:lnTo>
                  <a:pt x="0" y="10140929"/>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737270">
            <a:off x="-2940011" y="2302630"/>
            <a:ext cx="9016208" cy="10140930"/>
          </a:xfrm>
          <a:custGeom>
            <a:avLst/>
            <a:gdLst/>
            <a:ahLst/>
            <a:cxnLst/>
            <a:rect r="r" b="b" t="t" l="l"/>
            <a:pathLst>
              <a:path h="10140930" w="9016208">
                <a:moveTo>
                  <a:pt x="9016209" y="0"/>
                </a:moveTo>
                <a:lnTo>
                  <a:pt x="0" y="0"/>
                </a:lnTo>
                <a:lnTo>
                  <a:pt x="0" y="10140930"/>
                </a:lnTo>
                <a:lnTo>
                  <a:pt x="9016209" y="10140930"/>
                </a:lnTo>
                <a:lnTo>
                  <a:pt x="9016209"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786053" y="774013"/>
            <a:ext cx="485295" cy="509374"/>
          </a:xfrm>
          <a:custGeom>
            <a:avLst/>
            <a:gdLst/>
            <a:ahLst/>
            <a:cxnLst/>
            <a:rect r="r" b="b" t="t" l="l"/>
            <a:pathLst>
              <a:path h="509374" w="485295">
                <a:moveTo>
                  <a:pt x="0" y="0"/>
                </a:moveTo>
                <a:lnTo>
                  <a:pt x="485294" y="0"/>
                </a:lnTo>
                <a:lnTo>
                  <a:pt x="485294" y="509374"/>
                </a:lnTo>
                <a:lnTo>
                  <a:pt x="0" y="5093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5857773" y="9123680"/>
            <a:ext cx="1435688" cy="240665"/>
          </a:xfrm>
          <a:prstGeom prst="rect">
            <a:avLst/>
          </a:prstGeom>
        </p:spPr>
        <p:txBody>
          <a:bodyPr anchor="t" rtlCol="false" tIns="0" lIns="0" bIns="0" rIns="0">
            <a:spAutoFit/>
          </a:bodyPr>
          <a:lstStyle/>
          <a:p>
            <a:pPr algn="r">
              <a:lnSpc>
                <a:spcPts val="1960"/>
              </a:lnSpc>
              <a:spcBef>
                <a:spcPct val="0"/>
              </a:spcBef>
            </a:pPr>
            <a:r>
              <a:rPr lang="en-US" sz="1400">
                <a:solidFill>
                  <a:srgbClr val="403A3A"/>
                </a:solidFill>
                <a:latin typeface="Poppins Light Bold"/>
              </a:rPr>
              <a:t>Page 12</a:t>
            </a:r>
          </a:p>
        </p:txBody>
      </p:sp>
      <p:sp>
        <p:nvSpPr>
          <p:cNvPr name="Freeform 6" id="6"/>
          <p:cNvSpPr/>
          <p:nvPr/>
        </p:nvSpPr>
        <p:spPr>
          <a:xfrm flipH="false" flipV="false" rot="5400000">
            <a:off x="17293461" y="7079118"/>
            <a:ext cx="1820023" cy="1820023"/>
          </a:xfrm>
          <a:custGeom>
            <a:avLst/>
            <a:gdLst/>
            <a:ahLst/>
            <a:cxnLst/>
            <a:rect r="r" b="b" t="t" l="l"/>
            <a:pathLst>
              <a:path h="1820023" w="1820023">
                <a:moveTo>
                  <a:pt x="0" y="0"/>
                </a:moveTo>
                <a:lnTo>
                  <a:pt x="1820022" y="0"/>
                </a:lnTo>
                <a:lnTo>
                  <a:pt x="1820022" y="1820022"/>
                </a:lnTo>
                <a:lnTo>
                  <a:pt x="0" y="182002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7" id="7"/>
          <p:cNvGrpSpPr>
            <a:grpSpLocks noChangeAspect="true"/>
          </p:cNvGrpSpPr>
          <p:nvPr/>
        </p:nvGrpSpPr>
        <p:grpSpPr>
          <a:xfrm rot="0">
            <a:off x="-1440264" y="4032281"/>
            <a:ext cx="8681166" cy="4979412"/>
            <a:chOff x="0" y="0"/>
            <a:chExt cx="7981950" cy="4578350"/>
          </a:xfrm>
        </p:grpSpPr>
        <p:sp>
          <p:nvSpPr>
            <p:cNvPr name="Freeform 8" id="8"/>
            <p:cNvSpPr/>
            <p:nvPr/>
          </p:nvSpPr>
          <p:spPr>
            <a:xfrm flipH="false" flipV="false" rot="0">
              <a:off x="765810" y="21590"/>
              <a:ext cx="6451600" cy="4326890"/>
            </a:xfrm>
            <a:custGeom>
              <a:avLst/>
              <a:gdLst/>
              <a:ahLst/>
              <a:cxnLst/>
              <a:rect r="r" b="b" t="t" l="l"/>
              <a:pathLst>
                <a:path h="4326890" w="645160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000000"/>
            </a:solidFill>
          </p:spPr>
        </p:sp>
        <p:sp>
          <p:nvSpPr>
            <p:cNvPr name="Freeform 9" id="9"/>
            <p:cNvSpPr/>
            <p:nvPr/>
          </p:nvSpPr>
          <p:spPr>
            <a:xfrm flipH="false" flipV="false" rot="0">
              <a:off x="0" y="0"/>
              <a:ext cx="7981950" cy="4542790"/>
            </a:xfrm>
            <a:custGeom>
              <a:avLst/>
              <a:gdLst/>
              <a:ahLst/>
              <a:cxnLst/>
              <a:rect r="r" b="b" t="t" l="l"/>
              <a:pathLst>
                <a:path h="4542790" w="798195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E9E9E9"/>
            </a:solidFill>
          </p:spPr>
        </p:sp>
        <p:sp>
          <p:nvSpPr>
            <p:cNvPr name="Freeform 10" id="10"/>
            <p:cNvSpPr/>
            <p:nvPr/>
          </p:nvSpPr>
          <p:spPr>
            <a:xfrm flipH="false" flipV="false" rot="0">
              <a:off x="3460750" y="4349750"/>
              <a:ext cx="1059180" cy="96520"/>
            </a:xfrm>
            <a:custGeom>
              <a:avLst/>
              <a:gdLst/>
              <a:ahLst/>
              <a:cxnLst/>
              <a:rect r="r" b="b" t="t" l="l"/>
              <a:pathLst>
                <a:path h="96520" w="105918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CCCCCC"/>
            </a:solidFill>
          </p:spPr>
        </p:sp>
        <p:sp>
          <p:nvSpPr>
            <p:cNvPr name="Freeform 11" id="11"/>
            <p:cNvSpPr/>
            <p:nvPr/>
          </p:nvSpPr>
          <p:spPr>
            <a:xfrm flipH="false" flipV="false" rot="0">
              <a:off x="163830" y="4542790"/>
              <a:ext cx="7654290" cy="35560"/>
            </a:xfrm>
            <a:custGeom>
              <a:avLst/>
              <a:gdLst/>
              <a:ahLst/>
              <a:cxnLst/>
              <a:rect r="r" b="b" t="t" l="l"/>
              <a:pathLst>
                <a:path h="35560" w="765429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CCCCCC"/>
            </a:solidFill>
          </p:spPr>
        </p:sp>
        <p:sp>
          <p:nvSpPr>
            <p:cNvPr name="Freeform 12" id="12"/>
            <p:cNvSpPr/>
            <p:nvPr/>
          </p:nvSpPr>
          <p:spPr>
            <a:xfrm flipH="false" flipV="false" rot="0">
              <a:off x="962660" y="276860"/>
              <a:ext cx="6055360" cy="3789680"/>
            </a:xfrm>
            <a:custGeom>
              <a:avLst/>
              <a:gdLst/>
              <a:ahLst/>
              <a:cxnLst/>
              <a:rect r="r" b="b" t="t" l="l"/>
              <a:pathLst>
                <a:path h="3789680" w="6055360">
                  <a:moveTo>
                    <a:pt x="0" y="0"/>
                  </a:moveTo>
                  <a:lnTo>
                    <a:pt x="6055360" y="0"/>
                  </a:lnTo>
                  <a:lnTo>
                    <a:pt x="6055360" y="3789680"/>
                  </a:lnTo>
                  <a:lnTo>
                    <a:pt x="0" y="3789680"/>
                  </a:lnTo>
                  <a:close/>
                </a:path>
              </a:pathLst>
            </a:custGeom>
            <a:blipFill>
              <a:blip r:embed="rId8"/>
              <a:stretch>
                <a:fillRect l="-67" t="0" r="-67" b="0"/>
              </a:stretch>
            </a:blipFill>
          </p:spPr>
        </p:sp>
      </p:grpSp>
      <p:sp>
        <p:nvSpPr>
          <p:cNvPr name="Freeform 13" id="13"/>
          <p:cNvSpPr/>
          <p:nvPr/>
        </p:nvSpPr>
        <p:spPr>
          <a:xfrm flipH="false" flipV="false" rot="0">
            <a:off x="10936446" y="1459363"/>
            <a:ext cx="2803055" cy="535129"/>
          </a:xfrm>
          <a:custGeom>
            <a:avLst/>
            <a:gdLst/>
            <a:ahLst/>
            <a:cxnLst/>
            <a:rect r="r" b="b" t="t" l="l"/>
            <a:pathLst>
              <a:path h="535129" w="2803055">
                <a:moveTo>
                  <a:pt x="0" y="0"/>
                </a:moveTo>
                <a:lnTo>
                  <a:pt x="2803055" y="0"/>
                </a:lnTo>
                <a:lnTo>
                  <a:pt x="2803055" y="535128"/>
                </a:lnTo>
                <a:lnTo>
                  <a:pt x="0" y="53512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4" id="14"/>
          <p:cNvSpPr/>
          <p:nvPr/>
        </p:nvSpPr>
        <p:spPr>
          <a:xfrm flipH="false" flipV="false" rot="0">
            <a:off x="819653" y="9152255"/>
            <a:ext cx="748440" cy="748440"/>
          </a:xfrm>
          <a:custGeom>
            <a:avLst/>
            <a:gdLst/>
            <a:ahLst/>
            <a:cxnLst/>
            <a:rect r="r" b="b" t="t" l="l"/>
            <a:pathLst>
              <a:path h="748440" w="748440">
                <a:moveTo>
                  <a:pt x="0" y="0"/>
                </a:moveTo>
                <a:lnTo>
                  <a:pt x="748440" y="0"/>
                </a:lnTo>
                <a:lnTo>
                  <a:pt x="748440" y="748440"/>
                </a:lnTo>
                <a:lnTo>
                  <a:pt x="0" y="74844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5" id="15"/>
          <p:cNvSpPr txBox="true"/>
          <p:nvPr/>
        </p:nvSpPr>
        <p:spPr>
          <a:xfrm rot="0">
            <a:off x="7240903" y="2344517"/>
            <a:ext cx="14206933" cy="967740"/>
          </a:xfrm>
          <a:prstGeom prst="rect">
            <a:avLst/>
          </a:prstGeom>
        </p:spPr>
        <p:txBody>
          <a:bodyPr anchor="t" rtlCol="false" tIns="0" lIns="0" bIns="0" rIns="0">
            <a:spAutoFit/>
          </a:bodyPr>
          <a:lstStyle/>
          <a:p>
            <a:pPr algn="l">
              <a:lnSpc>
                <a:spcPts val="7605"/>
              </a:lnSpc>
            </a:pPr>
            <a:r>
              <a:rPr lang="en-US" sz="6500">
                <a:solidFill>
                  <a:srgbClr val="403A3A"/>
                </a:solidFill>
                <a:latin typeface="Poppins Bold"/>
              </a:rPr>
              <a:t>MySQL </a:t>
            </a:r>
          </a:p>
        </p:txBody>
      </p:sp>
      <p:sp>
        <p:nvSpPr>
          <p:cNvPr name="AutoShape 16" id="16"/>
          <p:cNvSpPr/>
          <p:nvPr/>
        </p:nvSpPr>
        <p:spPr>
          <a:xfrm>
            <a:off x="7240903" y="4032281"/>
            <a:ext cx="2107039" cy="0"/>
          </a:xfrm>
          <a:prstGeom prst="line">
            <a:avLst/>
          </a:prstGeom>
          <a:ln cap="rnd" w="47625">
            <a:solidFill>
              <a:srgbClr val="17EAD9"/>
            </a:solidFill>
            <a:prstDash val="solid"/>
            <a:headEnd type="none" len="sm" w="sm"/>
            <a:tailEnd type="none" len="sm" w="sm"/>
          </a:ln>
        </p:spPr>
      </p:sp>
      <p:sp>
        <p:nvSpPr>
          <p:cNvPr name="TextBox 17" id="17"/>
          <p:cNvSpPr txBox="true"/>
          <p:nvPr/>
        </p:nvSpPr>
        <p:spPr>
          <a:xfrm rot="0">
            <a:off x="6890142" y="4331078"/>
            <a:ext cx="10403318" cy="3994788"/>
          </a:xfrm>
          <a:prstGeom prst="rect">
            <a:avLst/>
          </a:prstGeom>
        </p:spPr>
        <p:txBody>
          <a:bodyPr anchor="t" rtlCol="false" tIns="0" lIns="0" bIns="0" rIns="0">
            <a:spAutoFit/>
          </a:bodyPr>
          <a:lstStyle/>
          <a:p>
            <a:pPr algn="l">
              <a:lnSpc>
                <a:spcPts val="5369"/>
              </a:lnSpc>
            </a:pPr>
            <a:r>
              <a:rPr lang="en-US" sz="2999" spc="89">
                <a:solidFill>
                  <a:srgbClr val="403A3A"/>
                </a:solidFill>
                <a:latin typeface="Open Sans"/>
              </a:rPr>
              <a:t>MySQL là hệ quản trị cơ sở dữ liệu quan hệ mã nguồn mở, phổ biến và ổn định. Với hiệu suất cao, tính bảo mật và hỗ trợ đa nền tảng, MySQL là lựa chọn hàng đầu cho phát triển ứng dụng web và hệ thống thông tin. Cộng đồng lớn và các công cụ quản lý dễ sử dụng là điểm mạnh của MySQL.</a:t>
            </a:r>
          </a:p>
        </p:txBody>
      </p:sp>
      <p:sp>
        <p:nvSpPr>
          <p:cNvPr name="TextBox 18" id="18"/>
          <p:cNvSpPr txBox="true"/>
          <p:nvPr/>
        </p:nvSpPr>
        <p:spPr>
          <a:xfrm rot="0">
            <a:off x="1464632" y="894080"/>
            <a:ext cx="1435688" cy="240665"/>
          </a:xfrm>
          <a:prstGeom prst="rect">
            <a:avLst/>
          </a:prstGeom>
        </p:spPr>
        <p:txBody>
          <a:bodyPr anchor="t" rtlCol="false" tIns="0" lIns="0" bIns="0" rIns="0">
            <a:spAutoFit/>
          </a:bodyPr>
          <a:lstStyle/>
          <a:p>
            <a:pPr algn="l">
              <a:lnSpc>
                <a:spcPts val="1960"/>
              </a:lnSpc>
              <a:spcBef>
                <a:spcPct val="0"/>
              </a:spcBef>
            </a:pPr>
            <a:r>
              <a:rPr lang="en-US" sz="1400">
                <a:solidFill>
                  <a:srgbClr val="403A3A"/>
                </a:solidFill>
                <a:latin typeface="Poppins Light Bold"/>
              </a:rPr>
              <a:t>WEBPDC2T</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DF7EE"/>
        </a:solidFill>
      </p:bgPr>
    </p:bg>
    <p:spTree>
      <p:nvGrpSpPr>
        <p:cNvPr id="1" name=""/>
        <p:cNvGrpSpPr/>
        <p:nvPr/>
      </p:nvGrpSpPr>
      <p:grpSpPr>
        <a:xfrm>
          <a:off x="0" y="0"/>
          <a:ext cx="0" cy="0"/>
          <a:chOff x="0" y="0"/>
          <a:chExt cx="0" cy="0"/>
        </a:xfrm>
      </p:grpSpPr>
      <p:sp>
        <p:nvSpPr>
          <p:cNvPr name="Freeform 2" id="2"/>
          <p:cNvSpPr/>
          <p:nvPr/>
        </p:nvSpPr>
        <p:spPr>
          <a:xfrm flipH="false" flipV="false" rot="-2125779">
            <a:off x="11549149" y="-2396458"/>
            <a:ext cx="9016208" cy="10140930"/>
          </a:xfrm>
          <a:custGeom>
            <a:avLst/>
            <a:gdLst/>
            <a:ahLst/>
            <a:cxnLst/>
            <a:rect r="r" b="b" t="t" l="l"/>
            <a:pathLst>
              <a:path h="10140930" w="9016208">
                <a:moveTo>
                  <a:pt x="0" y="0"/>
                </a:moveTo>
                <a:lnTo>
                  <a:pt x="9016209" y="0"/>
                </a:lnTo>
                <a:lnTo>
                  <a:pt x="9016209" y="10140929"/>
                </a:lnTo>
                <a:lnTo>
                  <a:pt x="0" y="10140929"/>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737270">
            <a:off x="-4508104" y="2302630"/>
            <a:ext cx="9016208" cy="10140930"/>
          </a:xfrm>
          <a:custGeom>
            <a:avLst/>
            <a:gdLst/>
            <a:ahLst/>
            <a:cxnLst/>
            <a:rect r="r" b="b" t="t" l="l"/>
            <a:pathLst>
              <a:path h="10140930" w="9016208">
                <a:moveTo>
                  <a:pt x="9016208" y="0"/>
                </a:moveTo>
                <a:lnTo>
                  <a:pt x="0" y="0"/>
                </a:lnTo>
                <a:lnTo>
                  <a:pt x="0" y="10140930"/>
                </a:lnTo>
                <a:lnTo>
                  <a:pt x="9016208" y="10140930"/>
                </a:lnTo>
                <a:lnTo>
                  <a:pt x="9016208"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786053" y="774013"/>
            <a:ext cx="485295" cy="509374"/>
          </a:xfrm>
          <a:custGeom>
            <a:avLst/>
            <a:gdLst/>
            <a:ahLst/>
            <a:cxnLst/>
            <a:rect r="r" b="b" t="t" l="l"/>
            <a:pathLst>
              <a:path h="509374" w="485295">
                <a:moveTo>
                  <a:pt x="0" y="0"/>
                </a:moveTo>
                <a:lnTo>
                  <a:pt x="485294" y="0"/>
                </a:lnTo>
                <a:lnTo>
                  <a:pt x="485294" y="509374"/>
                </a:lnTo>
                <a:lnTo>
                  <a:pt x="0" y="5093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400000">
            <a:off x="-910011" y="7432219"/>
            <a:ext cx="1820023" cy="1820023"/>
          </a:xfrm>
          <a:custGeom>
            <a:avLst/>
            <a:gdLst/>
            <a:ahLst/>
            <a:cxnLst/>
            <a:rect r="r" b="b" t="t" l="l"/>
            <a:pathLst>
              <a:path h="1820023" w="1820023">
                <a:moveTo>
                  <a:pt x="0" y="0"/>
                </a:moveTo>
                <a:lnTo>
                  <a:pt x="1820022" y="0"/>
                </a:lnTo>
                <a:lnTo>
                  <a:pt x="1820022" y="1820022"/>
                </a:lnTo>
                <a:lnTo>
                  <a:pt x="0" y="182002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5857773" y="9123680"/>
            <a:ext cx="1435688" cy="240665"/>
          </a:xfrm>
          <a:prstGeom prst="rect">
            <a:avLst/>
          </a:prstGeom>
        </p:spPr>
        <p:txBody>
          <a:bodyPr anchor="t" rtlCol="false" tIns="0" lIns="0" bIns="0" rIns="0">
            <a:spAutoFit/>
          </a:bodyPr>
          <a:lstStyle/>
          <a:p>
            <a:pPr algn="r">
              <a:lnSpc>
                <a:spcPts val="1960"/>
              </a:lnSpc>
              <a:spcBef>
                <a:spcPct val="0"/>
              </a:spcBef>
            </a:pPr>
            <a:r>
              <a:rPr lang="en-US" sz="1400">
                <a:solidFill>
                  <a:srgbClr val="403A3A"/>
                </a:solidFill>
                <a:latin typeface="Poppins Light Bold"/>
              </a:rPr>
              <a:t>Page 13</a:t>
            </a:r>
          </a:p>
        </p:txBody>
      </p:sp>
      <p:sp>
        <p:nvSpPr>
          <p:cNvPr name="Freeform 7" id="7"/>
          <p:cNvSpPr/>
          <p:nvPr/>
        </p:nvSpPr>
        <p:spPr>
          <a:xfrm flipH="false" flipV="false" rot="0">
            <a:off x="3690855" y="924234"/>
            <a:ext cx="2803055" cy="535129"/>
          </a:xfrm>
          <a:custGeom>
            <a:avLst/>
            <a:gdLst/>
            <a:ahLst/>
            <a:cxnLst/>
            <a:rect r="r" b="b" t="t" l="l"/>
            <a:pathLst>
              <a:path h="535129" w="2803055">
                <a:moveTo>
                  <a:pt x="0" y="0"/>
                </a:moveTo>
                <a:lnTo>
                  <a:pt x="2803055" y="0"/>
                </a:lnTo>
                <a:lnTo>
                  <a:pt x="2803055" y="535129"/>
                </a:lnTo>
                <a:lnTo>
                  <a:pt x="0" y="53512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61571" y="4395060"/>
            <a:ext cx="748440" cy="748440"/>
          </a:xfrm>
          <a:custGeom>
            <a:avLst/>
            <a:gdLst/>
            <a:ahLst/>
            <a:cxnLst/>
            <a:rect r="r" b="b" t="t" l="l"/>
            <a:pathLst>
              <a:path h="748440" w="748440">
                <a:moveTo>
                  <a:pt x="0" y="0"/>
                </a:moveTo>
                <a:lnTo>
                  <a:pt x="748440" y="0"/>
                </a:lnTo>
                <a:lnTo>
                  <a:pt x="748440" y="748440"/>
                </a:lnTo>
                <a:lnTo>
                  <a:pt x="0" y="74844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9" id="9"/>
          <p:cNvSpPr txBox="true"/>
          <p:nvPr/>
        </p:nvSpPr>
        <p:spPr>
          <a:xfrm rot="0">
            <a:off x="1335256" y="1572991"/>
            <a:ext cx="15617489" cy="7845933"/>
          </a:xfrm>
          <a:prstGeom prst="rect">
            <a:avLst/>
          </a:prstGeom>
        </p:spPr>
        <p:txBody>
          <a:bodyPr anchor="t" rtlCol="false" tIns="0" lIns="0" bIns="0" rIns="0">
            <a:spAutoFit/>
          </a:bodyPr>
          <a:lstStyle/>
          <a:p>
            <a:pPr algn="l">
              <a:lnSpc>
                <a:spcPts val="5180"/>
              </a:lnSpc>
            </a:pPr>
            <a:r>
              <a:rPr lang="en-US" sz="3299">
                <a:solidFill>
                  <a:srgbClr val="403A3A"/>
                </a:solidFill>
                <a:latin typeface="Open Sans Bold"/>
              </a:rPr>
              <a:t>1. Cấu trúc MVC (Model-View-Controller)</a:t>
            </a:r>
          </a:p>
          <a:p>
            <a:pPr algn="l">
              <a:lnSpc>
                <a:spcPts val="5180"/>
              </a:lnSpc>
            </a:pPr>
            <a:r>
              <a:rPr lang="en-US" sz="3299">
                <a:solidFill>
                  <a:srgbClr val="403A3A"/>
                </a:solidFill>
                <a:latin typeface="Open Sans"/>
              </a:rPr>
              <a:t>Django sử dụng mô hình MTV (Model-Template-View), một biến thể của MVC, giúp tổ chức mã nguồn một cách rõ ràng và dễ bảo trì:</a:t>
            </a:r>
          </a:p>
          <a:p>
            <a:pPr algn="l">
              <a:lnSpc>
                <a:spcPts val="5180"/>
              </a:lnSpc>
            </a:pPr>
            <a:r>
              <a:rPr lang="en-US" sz="3299">
                <a:solidFill>
                  <a:srgbClr val="403A3A"/>
                </a:solidFill>
                <a:latin typeface="Open Sans"/>
              </a:rPr>
              <a:t>Model: Quản lý dữ liệu và logic nghiệp vụ, sử dụng ORM (Object-Relational Mapping) để tương tác với cơ sở dữ liệu.</a:t>
            </a:r>
          </a:p>
          <a:p>
            <a:pPr algn="l">
              <a:lnSpc>
                <a:spcPts val="5180"/>
              </a:lnSpc>
            </a:pPr>
            <a:r>
              <a:rPr lang="en-US" sz="3299">
                <a:solidFill>
                  <a:srgbClr val="403A3A"/>
                </a:solidFill>
                <a:latin typeface="Open Sans"/>
              </a:rPr>
              <a:t>Template: Tạo giao diện người dùng, tách biệt logic xử lý và hiển thị.</a:t>
            </a:r>
          </a:p>
          <a:p>
            <a:pPr algn="l">
              <a:lnSpc>
                <a:spcPts val="5180"/>
              </a:lnSpc>
            </a:pPr>
            <a:r>
              <a:rPr lang="en-US" sz="3299">
                <a:solidFill>
                  <a:srgbClr val="403A3A"/>
                </a:solidFill>
                <a:latin typeface="Open Sans"/>
              </a:rPr>
              <a:t>View: Xử lý yêu cầu và trả về phản hồi, kết hợp giữa Model và Template.</a:t>
            </a:r>
          </a:p>
          <a:p>
            <a:pPr algn="l">
              <a:lnSpc>
                <a:spcPts val="5180"/>
              </a:lnSpc>
            </a:pPr>
          </a:p>
          <a:p>
            <a:pPr algn="l">
              <a:lnSpc>
                <a:spcPts val="5180"/>
              </a:lnSpc>
            </a:pPr>
            <a:r>
              <a:rPr lang="en-US" sz="3299">
                <a:solidFill>
                  <a:srgbClr val="403A3A"/>
                </a:solidFill>
                <a:latin typeface="Open Sans Bold"/>
              </a:rPr>
              <a:t>2. Admin Interface</a:t>
            </a:r>
          </a:p>
          <a:p>
            <a:pPr algn="l">
              <a:lnSpc>
                <a:spcPts val="5180"/>
              </a:lnSpc>
            </a:pPr>
            <a:r>
              <a:rPr lang="en-US" sz="3299">
                <a:solidFill>
                  <a:srgbClr val="403A3A"/>
                </a:solidFill>
                <a:latin typeface="Open Sans"/>
              </a:rPr>
              <a:t>Django tự động tạo giao diện quản trị từ các models, cho phép quản lý dữ liệu mà không cần viết mã thủ công. Điều này tiết kiệm thời gian và công sức cho lập trình viên trong việc phát triển hệ thống quản trị nội dung.</a:t>
            </a:r>
          </a:p>
        </p:txBody>
      </p:sp>
      <p:sp>
        <p:nvSpPr>
          <p:cNvPr name="TextBox 10" id="10"/>
          <p:cNvSpPr txBox="true"/>
          <p:nvPr/>
        </p:nvSpPr>
        <p:spPr>
          <a:xfrm rot="0">
            <a:off x="1464632" y="894080"/>
            <a:ext cx="1435688" cy="240665"/>
          </a:xfrm>
          <a:prstGeom prst="rect">
            <a:avLst/>
          </a:prstGeom>
        </p:spPr>
        <p:txBody>
          <a:bodyPr anchor="t" rtlCol="false" tIns="0" lIns="0" bIns="0" rIns="0">
            <a:spAutoFit/>
          </a:bodyPr>
          <a:lstStyle/>
          <a:p>
            <a:pPr algn="l">
              <a:lnSpc>
                <a:spcPts val="1960"/>
              </a:lnSpc>
              <a:spcBef>
                <a:spcPct val="0"/>
              </a:spcBef>
            </a:pPr>
            <a:r>
              <a:rPr lang="en-US" sz="1400">
                <a:solidFill>
                  <a:srgbClr val="403A3A"/>
                </a:solidFill>
                <a:latin typeface="Poppins Light Bold"/>
              </a:rPr>
              <a:t>WEBPDC2T</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DF7EE"/>
        </a:solidFill>
      </p:bgPr>
    </p:bg>
    <p:spTree>
      <p:nvGrpSpPr>
        <p:cNvPr id="1" name=""/>
        <p:cNvGrpSpPr/>
        <p:nvPr/>
      </p:nvGrpSpPr>
      <p:grpSpPr>
        <a:xfrm>
          <a:off x="0" y="0"/>
          <a:ext cx="0" cy="0"/>
          <a:chOff x="0" y="0"/>
          <a:chExt cx="0" cy="0"/>
        </a:xfrm>
      </p:grpSpPr>
      <p:sp>
        <p:nvSpPr>
          <p:cNvPr name="Freeform 2" id="2"/>
          <p:cNvSpPr/>
          <p:nvPr/>
        </p:nvSpPr>
        <p:spPr>
          <a:xfrm flipH="false" flipV="false" rot="-2125779">
            <a:off x="11549149" y="-2396458"/>
            <a:ext cx="9016208" cy="10140930"/>
          </a:xfrm>
          <a:custGeom>
            <a:avLst/>
            <a:gdLst/>
            <a:ahLst/>
            <a:cxnLst/>
            <a:rect r="r" b="b" t="t" l="l"/>
            <a:pathLst>
              <a:path h="10140930" w="9016208">
                <a:moveTo>
                  <a:pt x="0" y="0"/>
                </a:moveTo>
                <a:lnTo>
                  <a:pt x="9016209" y="0"/>
                </a:lnTo>
                <a:lnTo>
                  <a:pt x="9016209" y="10140929"/>
                </a:lnTo>
                <a:lnTo>
                  <a:pt x="0" y="10140929"/>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737270">
            <a:off x="-4508104" y="2302630"/>
            <a:ext cx="9016208" cy="10140930"/>
          </a:xfrm>
          <a:custGeom>
            <a:avLst/>
            <a:gdLst/>
            <a:ahLst/>
            <a:cxnLst/>
            <a:rect r="r" b="b" t="t" l="l"/>
            <a:pathLst>
              <a:path h="10140930" w="9016208">
                <a:moveTo>
                  <a:pt x="9016208" y="0"/>
                </a:moveTo>
                <a:lnTo>
                  <a:pt x="0" y="0"/>
                </a:lnTo>
                <a:lnTo>
                  <a:pt x="0" y="10140930"/>
                </a:lnTo>
                <a:lnTo>
                  <a:pt x="9016208" y="10140930"/>
                </a:lnTo>
                <a:lnTo>
                  <a:pt x="9016208"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786053" y="774013"/>
            <a:ext cx="485295" cy="509374"/>
          </a:xfrm>
          <a:custGeom>
            <a:avLst/>
            <a:gdLst/>
            <a:ahLst/>
            <a:cxnLst/>
            <a:rect r="r" b="b" t="t" l="l"/>
            <a:pathLst>
              <a:path h="509374" w="485295">
                <a:moveTo>
                  <a:pt x="0" y="0"/>
                </a:moveTo>
                <a:lnTo>
                  <a:pt x="485294" y="0"/>
                </a:lnTo>
                <a:lnTo>
                  <a:pt x="485294" y="509374"/>
                </a:lnTo>
                <a:lnTo>
                  <a:pt x="0" y="5093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400000">
            <a:off x="-910011" y="7432219"/>
            <a:ext cx="1820023" cy="1820023"/>
          </a:xfrm>
          <a:custGeom>
            <a:avLst/>
            <a:gdLst/>
            <a:ahLst/>
            <a:cxnLst/>
            <a:rect r="r" b="b" t="t" l="l"/>
            <a:pathLst>
              <a:path h="1820023" w="1820023">
                <a:moveTo>
                  <a:pt x="0" y="0"/>
                </a:moveTo>
                <a:lnTo>
                  <a:pt x="1820022" y="0"/>
                </a:lnTo>
                <a:lnTo>
                  <a:pt x="1820022" y="1820022"/>
                </a:lnTo>
                <a:lnTo>
                  <a:pt x="0" y="182002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5857773" y="9123680"/>
            <a:ext cx="1435688" cy="240665"/>
          </a:xfrm>
          <a:prstGeom prst="rect">
            <a:avLst/>
          </a:prstGeom>
        </p:spPr>
        <p:txBody>
          <a:bodyPr anchor="t" rtlCol="false" tIns="0" lIns="0" bIns="0" rIns="0">
            <a:spAutoFit/>
          </a:bodyPr>
          <a:lstStyle/>
          <a:p>
            <a:pPr algn="r">
              <a:lnSpc>
                <a:spcPts val="1960"/>
              </a:lnSpc>
              <a:spcBef>
                <a:spcPct val="0"/>
              </a:spcBef>
            </a:pPr>
            <a:r>
              <a:rPr lang="en-US" sz="1400">
                <a:solidFill>
                  <a:srgbClr val="403A3A"/>
                </a:solidFill>
                <a:latin typeface="Poppins Light Bold"/>
              </a:rPr>
              <a:t>Page 14</a:t>
            </a:r>
          </a:p>
        </p:txBody>
      </p:sp>
      <p:sp>
        <p:nvSpPr>
          <p:cNvPr name="Freeform 7" id="7"/>
          <p:cNvSpPr/>
          <p:nvPr/>
        </p:nvSpPr>
        <p:spPr>
          <a:xfrm flipH="false" flipV="false" rot="0">
            <a:off x="3690855" y="924234"/>
            <a:ext cx="2803055" cy="535129"/>
          </a:xfrm>
          <a:custGeom>
            <a:avLst/>
            <a:gdLst/>
            <a:ahLst/>
            <a:cxnLst/>
            <a:rect r="r" b="b" t="t" l="l"/>
            <a:pathLst>
              <a:path h="535129" w="2803055">
                <a:moveTo>
                  <a:pt x="0" y="0"/>
                </a:moveTo>
                <a:lnTo>
                  <a:pt x="2803055" y="0"/>
                </a:lnTo>
                <a:lnTo>
                  <a:pt x="2803055" y="535129"/>
                </a:lnTo>
                <a:lnTo>
                  <a:pt x="0" y="53512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61571" y="4395060"/>
            <a:ext cx="748440" cy="748440"/>
          </a:xfrm>
          <a:custGeom>
            <a:avLst/>
            <a:gdLst/>
            <a:ahLst/>
            <a:cxnLst/>
            <a:rect r="r" b="b" t="t" l="l"/>
            <a:pathLst>
              <a:path h="748440" w="748440">
                <a:moveTo>
                  <a:pt x="0" y="0"/>
                </a:moveTo>
                <a:lnTo>
                  <a:pt x="748440" y="0"/>
                </a:lnTo>
                <a:lnTo>
                  <a:pt x="748440" y="748440"/>
                </a:lnTo>
                <a:lnTo>
                  <a:pt x="0" y="74844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9" id="9"/>
          <p:cNvSpPr txBox="true"/>
          <p:nvPr/>
        </p:nvSpPr>
        <p:spPr>
          <a:xfrm rot="0">
            <a:off x="1335256" y="2149221"/>
            <a:ext cx="15617489" cy="5874258"/>
          </a:xfrm>
          <a:prstGeom prst="rect">
            <a:avLst/>
          </a:prstGeom>
        </p:spPr>
        <p:txBody>
          <a:bodyPr anchor="t" rtlCol="false" tIns="0" lIns="0" bIns="0" rIns="0">
            <a:spAutoFit/>
          </a:bodyPr>
          <a:lstStyle/>
          <a:p>
            <a:pPr algn="l">
              <a:lnSpc>
                <a:spcPts val="5180"/>
              </a:lnSpc>
            </a:pPr>
            <a:r>
              <a:rPr lang="en-US" sz="3299">
                <a:solidFill>
                  <a:srgbClr val="403A3A"/>
                </a:solidFill>
                <a:latin typeface="Open Sans Bold"/>
              </a:rPr>
              <a:t>3. ORM (Object-Relational Mapping)</a:t>
            </a:r>
          </a:p>
          <a:p>
            <a:pPr algn="l">
              <a:lnSpc>
                <a:spcPts val="5180"/>
              </a:lnSpc>
            </a:pPr>
            <a:r>
              <a:rPr lang="en-US" sz="3299">
                <a:solidFill>
                  <a:srgbClr val="403A3A"/>
                </a:solidFill>
                <a:latin typeface="Open Sans"/>
              </a:rPr>
              <a:t>ORM của Django giúp lập trình viên làm việc với cơ sở dữ liệu một cách dễ dàng mà không cần viết nhiều mã SQL. ORM tự động chuyển đổi giữa các đối tượng Python và các bản ghi trong cơ sở dữ liệu.</a:t>
            </a:r>
          </a:p>
          <a:p>
            <a:pPr algn="l">
              <a:lnSpc>
                <a:spcPts val="5180"/>
              </a:lnSpc>
            </a:pPr>
          </a:p>
          <a:p>
            <a:pPr algn="l">
              <a:lnSpc>
                <a:spcPts val="5180"/>
              </a:lnSpc>
            </a:pPr>
            <a:r>
              <a:rPr lang="en-US" sz="3299">
                <a:solidFill>
                  <a:srgbClr val="403A3A"/>
                </a:solidFill>
                <a:latin typeface="Open Sans Bold"/>
              </a:rPr>
              <a:t>4. Hệ thống URL Routing</a:t>
            </a:r>
          </a:p>
          <a:p>
            <a:pPr algn="l">
              <a:lnSpc>
                <a:spcPts val="5180"/>
              </a:lnSpc>
            </a:pPr>
            <a:r>
              <a:rPr lang="en-US" sz="3299">
                <a:solidFill>
                  <a:srgbClr val="403A3A"/>
                </a:solidFill>
                <a:latin typeface="Open Sans"/>
              </a:rPr>
              <a:t>Django cung cấp hệ thống định tuyến URL linh hoạt, cho phép lập trình viên xác định các URL và liên kết chúng với các hàm xử lý cụ thể. Điều này giúp tổ chức ứng dụng theo cấu trúc rõ ràng và dễ bảo trì.</a:t>
            </a:r>
          </a:p>
        </p:txBody>
      </p:sp>
      <p:sp>
        <p:nvSpPr>
          <p:cNvPr name="TextBox 10" id="10"/>
          <p:cNvSpPr txBox="true"/>
          <p:nvPr/>
        </p:nvSpPr>
        <p:spPr>
          <a:xfrm rot="0">
            <a:off x="1464632" y="894080"/>
            <a:ext cx="1435688" cy="240665"/>
          </a:xfrm>
          <a:prstGeom prst="rect">
            <a:avLst/>
          </a:prstGeom>
        </p:spPr>
        <p:txBody>
          <a:bodyPr anchor="t" rtlCol="false" tIns="0" lIns="0" bIns="0" rIns="0">
            <a:spAutoFit/>
          </a:bodyPr>
          <a:lstStyle/>
          <a:p>
            <a:pPr algn="l">
              <a:lnSpc>
                <a:spcPts val="1960"/>
              </a:lnSpc>
              <a:spcBef>
                <a:spcPct val="0"/>
              </a:spcBef>
            </a:pPr>
            <a:r>
              <a:rPr lang="en-US" sz="1400">
                <a:solidFill>
                  <a:srgbClr val="403A3A"/>
                </a:solidFill>
                <a:latin typeface="Poppins Light Bold"/>
              </a:rPr>
              <a:t>WEBPDC2T</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DF7EE"/>
        </a:solidFill>
      </p:bgPr>
    </p:bg>
    <p:spTree>
      <p:nvGrpSpPr>
        <p:cNvPr id="1" name=""/>
        <p:cNvGrpSpPr/>
        <p:nvPr/>
      </p:nvGrpSpPr>
      <p:grpSpPr>
        <a:xfrm>
          <a:off x="0" y="0"/>
          <a:ext cx="0" cy="0"/>
          <a:chOff x="0" y="0"/>
          <a:chExt cx="0" cy="0"/>
        </a:xfrm>
      </p:grpSpPr>
      <p:sp>
        <p:nvSpPr>
          <p:cNvPr name="Freeform 2" id="2"/>
          <p:cNvSpPr/>
          <p:nvPr/>
        </p:nvSpPr>
        <p:spPr>
          <a:xfrm flipH="false" flipV="false" rot="-2125779">
            <a:off x="11549149" y="-2396458"/>
            <a:ext cx="9016208" cy="10140930"/>
          </a:xfrm>
          <a:custGeom>
            <a:avLst/>
            <a:gdLst/>
            <a:ahLst/>
            <a:cxnLst/>
            <a:rect r="r" b="b" t="t" l="l"/>
            <a:pathLst>
              <a:path h="10140930" w="9016208">
                <a:moveTo>
                  <a:pt x="0" y="0"/>
                </a:moveTo>
                <a:lnTo>
                  <a:pt x="9016209" y="0"/>
                </a:lnTo>
                <a:lnTo>
                  <a:pt x="9016209" y="10140929"/>
                </a:lnTo>
                <a:lnTo>
                  <a:pt x="0" y="10140929"/>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737270">
            <a:off x="-4508104" y="2302630"/>
            <a:ext cx="9016208" cy="10140930"/>
          </a:xfrm>
          <a:custGeom>
            <a:avLst/>
            <a:gdLst/>
            <a:ahLst/>
            <a:cxnLst/>
            <a:rect r="r" b="b" t="t" l="l"/>
            <a:pathLst>
              <a:path h="10140930" w="9016208">
                <a:moveTo>
                  <a:pt x="9016208" y="0"/>
                </a:moveTo>
                <a:lnTo>
                  <a:pt x="0" y="0"/>
                </a:lnTo>
                <a:lnTo>
                  <a:pt x="0" y="10140930"/>
                </a:lnTo>
                <a:lnTo>
                  <a:pt x="9016208" y="10140930"/>
                </a:lnTo>
                <a:lnTo>
                  <a:pt x="9016208"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786053" y="774013"/>
            <a:ext cx="485295" cy="509374"/>
          </a:xfrm>
          <a:custGeom>
            <a:avLst/>
            <a:gdLst/>
            <a:ahLst/>
            <a:cxnLst/>
            <a:rect r="r" b="b" t="t" l="l"/>
            <a:pathLst>
              <a:path h="509374" w="485295">
                <a:moveTo>
                  <a:pt x="0" y="0"/>
                </a:moveTo>
                <a:lnTo>
                  <a:pt x="485294" y="0"/>
                </a:lnTo>
                <a:lnTo>
                  <a:pt x="485294" y="509374"/>
                </a:lnTo>
                <a:lnTo>
                  <a:pt x="0" y="5093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400000">
            <a:off x="-910011" y="7432219"/>
            <a:ext cx="1820023" cy="1820023"/>
          </a:xfrm>
          <a:custGeom>
            <a:avLst/>
            <a:gdLst/>
            <a:ahLst/>
            <a:cxnLst/>
            <a:rect r="r" b="b" t="t" l="l"/>
            <a:pathLst>
              <a:path h="1820023" w="1820023">
                <a:moveTo>
                  <a:pt x="0" y="0"/>
                </a:moveTo>
                <a:lnTo>
                  <a:pt x="1820022" y="0"/>
                </a:lnTo>
                <a:lnTo>
                  <a:pt x="1820022" y="1820022"/>
                </a:lnTo>
                <a:lnTo>
                  <a:pt x="0" y="182002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5823612" y="9123680"/>
            <a:ext cx="1435688" cy="240665"/>
          </a:xfrm>
          <a:prstGeom prst="rect">
            <a:avLst/>
          </a:prstGeom>
        </p:spPr>
        <p:txBody>
          <a:bodyPr anchor="t" rtlCol="false" tIns="0" lIns="0" bIns="0" rIns="0">
            <a:spAutoFit/>
          </a:bodyPr>
          <a:lstStyle/>
          <a:p>
            <a:pPr algn="r">
              <a:lnSpc>
                <a:spcPts val="1960"/>
              </a:lnSpc>
              <a:spcBef>
                <a:spcPct val="0"/>
              </a:spcBef>
            </a:pPr>
            <a:r>
              <a:rPr lang="en-US" sz="1400">
                <a:solidFill>
                  <a:srgbClr val="403A3A"/>
                </a:solidFill>
                <a:latin typeface="Poppins Light Bold"/>
              </a:rPr>
              <a:t>Page 15</a:t>
            </a:r>
          </a:p>
        </p:txBody>
      </p:sp>
      <p:sp>
        <p:nvSpPr>
          <p:cNvPr name="Freeform 7" id="7"/>
          <p:cNvSpPr/>
          <p:nvPr/>
        </p:nvSpPr>
        <p:spPr>
          <a:xfrm flipH="false" flipV="false" rot="0">
            <a:off x="3690855" y="924234"/>
            <a:ext cx="2803055" cy="535129"/>
          </a:xfrm>
          <a:custGeom>
            <a:avLst/>
            <a:gdLst/>
            <a:ahLst/>
            <a:cxnLst/>
            <a:rect r="r" b="b" t="t" l="l"/>
            <a:pathLst>
              <a:path h="535129" w="2803055">
                <a:moveTo>
                  <a:pt x="0" y="0"/>
                </a:moveTo>
                <a:lnTo>
                  <a:pt x="2803055" y="0"/>
                </a:lnTo>
                <a:lnTo>
                  <a:pt x="2803055" y="535129"/>
                </a:lnTo>
                <a:lnTo>
                  <a:pt x="0" y="53512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61571" y="4395060"/>
            <a:ext cx="748440" cy="748440"/>
          </a:xfrm>
          <a:custGeom>
            <a:avLst/>
            <a:gdLst/>
            <a:ahLst/>
            <a:cxnLst/>
            <a:rect r="r" b="b" t="t" l="l"/>
            <a:pathLst>
              <a:path h="748440" w="748440">
                <a:moveTo>
                  <a:pt x="0" y="0"/>
                </a:moveTo>
                <a:lnTo>
                  <a:pt x="748440" y="0"/>
                </a:lnTo>
                <a:lnTo>
                  <a:pt x="748440" y="748440"/>
                </a:lnTo>
                <a:lnTo>
                  <a:pt x="0" y="74844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9" id="9"/>
          <p:cNvSpPr txBox="true"/>
          <p:nvPr/>
        </p:nvSpPr>
        <p:spPr>
          <a:xfrm rot="0">
            <a:off x="1335256" y="2149221"/>
            <a:ext cx="15617489" cy="6531483"/>
          </a:xfrm>
          <a:prstGeom prst="rect">
            <a:avLst/>
          </a:prstGeom>
        </p:spPr>
        <p:txBody>
          <a:bodyPr anchor="t" rtlCol="false" tIns="0" lIns="0" bIns="0" rIns="0">
            <a:spAutoFit/>
          </a:bodyPr>
          <a:lstStyle/>
          <a:p>
            <a:pPr algn="l">
              <a:lnSpc>
                <a:spcPts val="5180"/>
              </a:lnSpc>
            </a:pPr>
            <a:r>
              <a:rPr lang="en-US" sz="3299">
                <a:solidFill>
                  <a:srgbClr val="403A3A"/>
                </a:solidFill>
                <a:latin typeface="Open Sans Bold"/>
              </a:rPr>
              <a:t>5. Tích hợp sẵn các chức năng bảo mật</a:t>
            </a:r>
          </a:p>
          <a:p>
            <a:pPr algn="l">
              <a:lnSpc>
                <a:spcPts val="5180"/>
              </a:lnSpc>
            </a:pPr>
            <a:r>
              <a:rPr lang="en-US" sz="3299">
                <a:solidFill>
                  <a:srgbClr val="403A3A"/>
                </a:solidFill>
                <a:latin typeface="Open Sans"/>
              </a:rPr>
              <a:t>Django có các tính năng bảo mật tích hợp như bảo vệ chống lại CSRF (Cross-Site Request Forgery), XSS (Cross-Site Scripting), SQL Injection, và hỗ trợ xác thực người dùng, giúp lập trình viên xây dựng các ứng dụng an toàn hơn.</a:t>
            </a:r>
          </a:p>
          <a:p>
            <a:pPr algn="l">
              <a:lnSpc>
                <a:spcPts val="5180"/>
              </a:lnSpc>
            </a:pPr>
          </a:p>
          <a:p>
            <a:pPr algn="l">
              <a:lnSpc>
                <a:spcPts val="5180"/>
              </a:lnSpc>
            </a:pPr>
            <a:r>
              <a:rPr lang="en-US" sz="3299">
                <a:solidFill>
                  <a:srgbClr val="403A3A"/>
                </a:solidFill>
                <a:latin typeface="Open Sans Bold"/>
              </a:rPr>
              <a:t>6. Khả năng mở rộng và tùy biến</a:t>
            </a:r>
          </a:p>
          <a:p>
            <a:pPr algn="l">
              <a:lnSpc>
                <a:spcPts val="5180"/>
              </a:lnSpc>
            </a:pPr>
            <a:r>
              <a:rPr lang="en-US" sz="3299">
                <a:solidFill>
                  <a:srgbClr val="403A3A"/>
                </a:solidFill>
                <a:latin typeface="Open Sans"/>
              </a:rPr>
              <a:t>Django cho phép mở rộng và tùy biến dễ dàng thông qua việc sử dụng các ứng dụng (apps) và middleware. Lập trình viên có thể thêm các chức năng mới hoặc thay đổi cách ứng dụng hoạt động mà không ảnh hưởng đến phần còn lại của hệ thống.</a:t>
            </a:r>
          </a:p>
        </p:txBody>
      </p:sp>
      <p:sp>
        <p:nvSpPr>
          <p:cNvPr name="TextBox 10" id="10"/>
          <p:cNvSpPr txBox="true"/>
          <p:nvPr/>
        </p:nvSpPr>
        <p:spPr>
          <a:xfrm rot="0">
            <a:off x="1464632" y="894080"/>
            <a:ext cx="1435688" cy="240665"/>
          </a:xfrm>
          <a:prstGeom prst="rect">
            <a:avLst/>
          </a:prstGeom>
        </p:spPr>
        <p:txBody>
          <a:bodyPr anchor="t" rtlCol="false" tIns="0" lIns="0" bIns="0" rIns="0">
            <a:spAutoFit/>
          </a:bodyPr>
          <a:lstStyle/>
          <a:p>
            <a:pPr algn="l">
              <a:lnSpc>
                <a:spcPts val="1960"/>
              </a:lnSpc>
              <a:spcBef>
                <a:spcPct val="0"/>
              </a:spcBef>
            </a:pPr>
            <a:r>
              <a:rPr lang="en-US" sz="1400">
                <a:solidFill>
                  <a:srgbClr val="403A3A"/>
                </a:solidFill>
                <a:latin typeface="Poppins Light Bold"/>
              </a:rPr>
              <a:t>WEBPDC2T</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DF7EE"/>
        </a:solidFill>
      </p:bgPr>
    </p:bg>
    <p:spTree>
      <p:nvGrpSpPr>
        <p:cNvPr id="1" name=""/>
        <p:cNvGrpSpPr/>
        <p:nvPr/>
      </p:nvGrpSpPr>
      <p:grpSpPr>
        <a:xfrm>
          <a:off x="0" y="0"/>
          <a:ext cx="0" cy="0"/>
          <a:chOff x="0" y="0"/>
          <a:chExt cx="0" cy="0"/>
        </a:xfrm>
      </p:grpSpPr>
      <p:sp>
        <p:nvSpPr>
          <p:cNvPr name="Freeform 2" id="2"/>
          <p:cNvSpPr/>
          <p:nvPr/>
        </p:nvSpPr>
        <p:spPr>
          <a:xfrm flipH="false" flipV="false" rot="-2125779">
            <a:off x="11549149" y="-2396458"/>
            <a:ext cx="9016208" cy="10140930"/>
          </a:xfrm>
          <a:custGeom>
            <a:avLst/>
            <a:gdLst/>
            <a:ahLst/>
            <a:cxnLst/>
            <a:rect r="r" b="b" t="t" l="l"/>
            <a:pathLst>
              <a:path h="10140930" w="9016208">
                <a:moveTo>
                  <a:pt x="0" y="0"/>
                </a:moveTo>
                <a:lnTo>
                  <a:pt x="9016209" y="0"/>
                </a:lnTo>
                <a:lnTo>
                  <a:pt x="9016209" y="10140929"/>
                </a:lnTo>
                <a:lnTo>
                  <a:pt x="0" y="10140929"/>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737270">
            <a:off x="-4508104" y="2302630"/>
            <a:ext cx="9016208" cy="10140930"/>
          </a:xfrm>
          <a:custGeom>
            <a:avLst/>
            <a:gdLst/>
            <a:ahLst/>
            <a:cxnLst/>
            <a:rect r="r" b="b" t="t" l="l"/>
            <a:pathLst>
              <a:path h="10140930" w="9016208">
                <a:moveTo>
                  <a:pt x="9016208" y="0"/>
                </a:moveTo>
                <a:lnTo>
                  <a:pt x="0" y="0"/>
                </a:lnTo>
                <a:lnTo>
                  <a:pt x="0" y="10140930"/>
                </a:lnTo>
                <a:lnTo>
                  <a:pt x="9016208" y="10140930"/>
                </a:lnTo>
                <a:lnTo>
                  <a:pt x="9016208"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786053" y="774013"/>
            <a:ext cx="485295" cy="509374"/>
          </a:xfrm>
          <a:custGeom>
            <a:avLst/>
            <a:gdLst/>
            <a:ahLst/>
            <a:cxnLst/>
            <a:rect r="r" b="b" t="t" l="l"/>
            <a:pathLst>
              <a:path h="509374" w="485295">
                <a:moveTo>
                  <a:pt x="0" y="0"/>
                </a:moveTo>
                <a:lnTo>
                  <a:pt x="485294" y="0"/>
                </a:lnTo>
                <a:lnTo>
                  <a:pt x="485294" y="509374"/>
                </a:lnTo>
                <a:lnTo>
                  <a:pt x="0" y="5093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400000">
            <a:off x="-910011" y="7432219"/>
            <a:ext cx="1820023" cy="1820023"/>
          </a:xfrm>
          <a:custGeom>
            <a:avLst/>
            <a:gdLst/>
            <a:ahLst/>
            <a:cxnLst/>
            <a:rect r="r" b="b" t="t" l="l"/>
            <a:pathLst>
              <a:path h="1820023" w="1820023">
                <a:moveTo>
                  <a:pt x="0" y="0"/>
                </a:moveTo>
                <a:lnTo>
                  <a:pt x="1820022" y="0"/>
                </a:lnTo>
                <a:lnTo>
                  <a:pt x="1820022" y="1820022"/>
                </a:lnTo>
                <a:lnTo>
                  <a:pt x="0" y="182002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5823612" y="9123680"/>
            <a:ext cx="1435688" cy="240665"/>
          </a:xfrm>
          <a:prstGeom prst="rect">
            <a:avLst/>
          </a:prstGeom>
        </p:spPr>
        <p:txBody>
          <a:bodyPr anchor="t" rtlCol="false" tIns="0" lIns="0" bIns="0" rIns="0">
            <a:spAutoFit/>
          </a:bodyPr>
          <a:lstStyle/>
          <a:p>
            <a:pPr algn="r">
              <a:lnSpc>
                <a:spcPts val="1960"/>
              </a:lnSpc>
              <a:spcBef>
                <a:spcPct val="0"/>
              </a:spcBef>
            </a:pPr>
            <a:r>
              <a:rPr lang="en-US" sz="1400">
                <a:solidFill>
                  <a:srgbClr val="403A3A"/>
                </a:solidFill>
                <a:latin typeface="Poppins Light Bold"/>
              </a:rPr>
              <a:t>Page 16</a:t>
            </a:r>
          </a:p>
        </p:txBody>
      </p:sp>
      <p:sp>
        <p:nvSpPr>
          <p:cNvPr name="Freeform 7" id="7"/>
          <p:cNvSpPr/>
          <p:nvPr/>
        </p:nvSpPr>
        <p:spPr>
          <a:xfrm flipH="false" flipV="false" rot="0">
            <a:off x="3690855" y="924234"/>
            <a:ext cx="2803055" cy="535129"/>
          </a:xfrm>
          <a:custGeom>
            <a:avLst/>
            <a:gdLst/>
            <a:ahLst/>
            <a:cxnLst/>
            <a:rect r="r" b="b" t="t" l="l"/>
            <a:pathLst>
              <a:path h="535129" w="2803055">
                <a:moveTo>
                  <a:pt x="0" y="0"/>
                </a:moveTo>
                <a:lnTo>
                  <a:pt x="2803055" y="0"/>
                </a:lnTo>
                <a:lnTo>
                  <a:pt x="2803055" y="535129"/>
                </a:lnTo>
                <a:lnTo>
                  <a:pt x="0" y="53512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61571" y="4395060"/>
            <a:ext cx="748440" cy="748440"/>
          </a:xfrm>
          <a:custGeom>
            <a:avLst/>
            <a:gdLst/>
            <a:ahLst/>
            <a:cxnLst/>
            <a:rect r="r" b="b" t="t" l="l"/>
            <a:pathLst>
              <a:path h="748440" w="748440">
                <a:moveTo>
                  <a:pt x="0" y="0"/>
                </a:moveTo>
                <a:lnTo>
                  <a:pt x="748440" y="0"/>
                </a:lnTo>
                <a:lnTo>
                  <a:pt x="748440" y="748440"/>
                </a:lnTo>
                <a:lnTo>
                  <a:pt x="0" y="74844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9" id="9"/>
          <p:cNvSpPr txBox="true"/>
          <p:nvPr/>
        </p:nvSpPr>
        <p:spPr>
          <a:xfrm rot="0">
            <a:off x="1335256" y="2311530"/>
            <a:ext cx="15617489" cy="5874258"/>
          </a:xfrm>
          <a:prstGeom prst="rect">
            <a:avLst/>
          </a:prstGeom>
        </p:spPr>
        <p:txBody>
          <a:bodyPr anchor="t" rtlCol="false" tIns="0" lIns="0" bIns="0" rIns="0">
            <a:spAutoFit/>
          </a:bodyPr>
          <a:lstStyle/>
          <a:p>
            <a:pPr algn="l">
              <a:lnSpc>
                <a:spcPts val="5180"/>
              </a:lnSpc>
            </a:pPr>
            <a:r>
              <a:rPr lang="en-US" sz="3299">
                <a:solidFill>
                  <a:srgbClr val="403A3A"/>
                </a:solidFill>
                <a:latin typeface="Open Sans Bold"/>
              </a:rPr>
              <a:t>7. Thư viện và gói mở rộng phong phú</a:t>
            </a:r>
          </a:p>
          <a:p>
            <a:pPr algn="l">
              <a:lnSpc>
                <a:spcPts val="5180"/>
              </a:lnSpc>
            </a:pPr>
            <a:r>
              <a:rPr lang="en-US" sz="3299">
                <a:solidFill>
                  <a:srgbClr val="403A3A"/>
                </a:solidFill>
                <a:latin typeface="Open Sans"/>
              </a:rPr>
              <a:t>Có rất nhiều thư viện và gói mở rộng được phát triển bởi cộng đồng, giúp giải quyết các nhu cầu phổ biến như xác thực OAuth, xử lý hình ảnh, tích hợp API, và nhiều hơn nữa.</a:t>
            </a:r>
          </a:p>
          <a:p>
            <a:pPr algn="l">
              <a:lnSpc>
                <a:spcPts val="5180"/>
              </a:lnSpc>
            </a:pPr>
          </a:p>
          <a:p>
            <a:pPr algn="l">
              <a:lnSpc>
                <a:spcPts val="5180"/>
              </a:lnSpc>
            </a:pPr>
            <a:r>
              <a:rPr lang="en-US" sz="3299">
                <a:solidFill>
                  <a:srgbClr val="403A3A"/>
                </a:solidFill>
                <a:latin typeface="Open Sans Bold"/>
              </a:rPr>
              <a:t>8. Dễ dàng triển khai</a:t>
            </a:r>
          </a:p>
          <a:p>
            <a:pPr algn="l">
              <a:lnSpc>
                <a:spcPts val="5180"/>
              </a:lnSpc>
            </a:pPr>
            <a:r>
              <a:rPr lang="en-US" sz="3299">
                <a:solidFill>
                  <a:srgbClr val="403A3A"/>
                </a:solidFill>
                <a:latin typeface="Open Sans"/>
              </a:rPr>
              <a:t>Django hỗ trợ nhiều tùy chọn triển khai, từ máy chủ truyền thống đến các dịch vụ cloud như Heroku, AWS, và Google Cloud, giúp lập trình viên dễ dàng đưa ứng dụng vào hoạt động.</a:t>
            </a:r>
          </a:p>
        </p:txBody>
      </p:sp>
      <p:sp>
        <p:nvSpPr>
          <p:cNvPr name="TextBox 10" id="10"/>
          <p:cNvSpPr txBox="true"/>
          <p:nvPr/>
        </p:nvSpPr>
        <p:spPr>
          <a:xfrm rot="0">
            <a:off x="1464632" y="894080"/>
            <a:ext cx="1435688" cy="240665"/>
          </a:xfrm>
          <a:prstGeom prst="rect">
            <a:avLst/>
          </a:prstGeom>
        </p:spPr>
        <p:txBody>
          <a:bodyPr anchor="t" rtlCol="false" tIns="0" lIns="0" bIns="0" rIns="0">
            <a:spAutoFit/>
          </a:bodyPr>
          <a:lstStyle/>
          <a:p>
            <a:pPr algn="l">
              <a:lnSpc>
                <a:spcPts val="1960"/>
              </a:lnSpc>
              <a:spcBef>
                <a:spcPct val="0"/>
              </a:spcBef>
            </a:pPr>
            <a:r>
              <a:rPr lang="en-US" sz="1400">
                <a:solidFill>
                  <a:srgbClr val="403A3A"/>
                </a:solidFill>
                <a:latin typeface="Poppins Light Bold"/>
              </a:rPr>
              <a:t>WEBPDC2T</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DF7EE"/>
        </a:solidFill>
      </p:bgPr>
    </p:bg>
    <p:spTree>
      <p:nvGrpSpPr>
        <p:cNvPr id="1" name=""/>
        <p:cNvGrpSpPr/>
        <p:nvPr/>
      </p:nvGrpSpPr>
      <p:grpSpPr>
        <a:xfrm>
          <a:off x="0" y="0"/>
          <a:ext cx="0" cy="0"/>
          <a:chOff x="0" y="0"/>
          <a:chExt cx="0" cy="0"/>
        </a:xfrm>
      </p:grpSpPr>
      <p:sp>
        <p:nvSpPr>
          <p:cNvPr name="Freeform 2" id="2"/>
          <p:cNvSpPr/>
          <p:nvPr/>
        </p:nvSpPr>
        <p:spPr>
          <a:xfrm flipH="true" flipV="false" rot="-737270">
            <a:off x="-2940011" y="2302630"/>
            <a:ext cx="9016208" cy="10140930"/>
          </a:xfrm>
          <a:custGeom>
            <a:avLst/>
            <a:gdLst/>
            <a:ahLst/>
            <a:cxnLst/>
            <a:rect r="r" b="b" t="t" l="l"/>
            <a:pathLst>
              <a:path h="10140930" w="9016208">
                <a:moveTo>
                  <a:pt x="9016209" y="0"/>
                </a:moveTo>
                <a:lnTo>
                  <a:pt x="0" y="0"/>
                </a:lnTo>
                <a:lnTo>
                  <a:pt x="0" y="10140930"/>
                </a:lnTo>
                <a:lnTo>
                  <a:pt x="9016209" y="10140930"/>
                </a:lnTo>
                <a:lnTo>
                  <a:pt x="9016209"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4417454" y="6226989"/>
            <a:ext cx="9453093" cy="9453093"/>
          </a:xfrm>
          <a:custGeom>
            <a:avLst/>
            <a:gdLst/>
            <a:ahLst/>
            <a:cxnLst/>
            <a:rect r="r" b="b" t="t" l="l"/>
            <a:pathLst>
              <a:path h="9453093" w="9453093">
                <a:moveTo>
                  <a:pt x="0" y="0"/>
                </a:moveTo>
                <a:lnTo>
                  <a:pt x="9453092" y="0"/>
                </a:lnTo>
                <a:lnTo>
                  <a:pt x="9453092" y="9453093"/>
                </a:lnTo>
                <a:lnTo>
                  <a:pt x="0" y="94530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125779">
            <a:off x="11549149" y="-2396458"/>
            <a:ext cx="9016208" cy="10140930"/>
          </a:xfrm>
          <a:custGeom>
            <a:avLst/>
            <a:gdLst/>
            <a:ahLst/>
            <a:cxnLst/>
            <a:rect r="r" b="b" t="t" l="l"/>
            <a:pathLst>
              <a:path h="10140930" w="9016208">
                <a:moveTo>
                  <a:pt x="0" y="0"/>
                </a:moveTo>
                <a:lnTo>
                  <a:pt x="9016209" y="0"/>
                </a:lnTo>
                <a:lnTo>
                  <a:pt x="9016209" y="10140929"/>
                </a:lnTo>
                <a:lnTo>
                  <a:pt x="0" y="10140929"/>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786053" y="774013"/>
            <a:ext cx="485295" cy="509374"/>
          </a:xfrm>
          <a:custGeom>
            <a:avLst/>
            <a:gdLst/>
            <a:ahLst/>
            <a:cxnLst/>
            <a:rect r="r" b="b" t="t" l="l"/>
            <a:pathLst>
              <a:path h="509374" w="485295">
                <a:moveTo>
                  <a:pt x="0" y="0"/>
                </a:moveTo>
                <a:lnTo>
                  <a:pt x="485294" y="0"/>
                </a:lnTo>
                <a:lnTo>
                  <a:pt x="485294" y="509374"/>
                </a:lnTo>
                <a:lnTo>
                  <a:pt x="0" y="5093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5400000">
            <a:off x="-910011" y="7432219"/>
            <a:ext cx="1820023" cy="1820023"/>
          </a:xfrm>
          <a:custGeom>
            <a:avLst/>
            <a:gdLst/>
            <a:ahLst/>
            <a:cxnLst/>
            <a:rect r="r" b="b" t="t" l="l"/>
            <a:pathLst>
              <a:path h="1820023" w="1820023">
                <a:moveTo>
                  <a:pt x="0" y="0"/>
                </a:moveTo>
                <a:lnTo>
                  <a:pt x="1820022" y="0"/>
                </a:lnTo>
                <a:lnTo>
                  <a:pt x="1820022" y="1820022"/>
                </a:lnTo>
                <a:lnTo>
                  <a:pt x="0" y="182002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7" id="7"/>
          <p:cNvGrpSpPr>
            <a:grpSpLocks noChangeAspect="true"/>
          </p:cNvGrpSpPr>
          <p:nvPr/>
        </p:nvGrpSpPr>
        <p:grpSpPr>
          <a:xfrm rot="0">
            <a:off x="3567296" y="1944770"/>
            <a:ext cx="11153409" cy="6397460"/>
            <a:chOff x="0" y="0"/>
            <a:chExt cx="7981950" cy="4578350"/>
          </a:xfrm>
        </p:grpSpPr>
        <p:sp>
          <p:nvSpPr>
            <p:cNvPr name="Freeform 8" id="8"/>
            <p:cNvSpPr/>
            <p:nvPr/>
          </p:nvSpPr>
          <p:spPr>
            <a:xfrm flipH="false" flipV="false" rot="0">
              <a:off x="765810" y="21590"/>
              <a:ext cx="6451600" cy="4326890"/>
            </a:xfrm>
            <a:custGeom>
              <a:avLst/>
              <a:gdLst/>
              <a:ahLst/>
              <a:cxnLst/>
              <a:rect r="r" b="b" t="t" l="l"/>
              <a:pathLst>
                <a:path h="4326890" w="645160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000000"/>
            </a:solidFill>
          </p:spPr>
        </p:sp>
        <p:sp>
          <p:nvSpPr>
            <p:cNvPr name="Freeform 9" id="9"/>
            <p:cNvSpPr/>
            <p:nvPr/>
          </p:nvSpPr>
          <p:spPr>
            <a:xfrm flipH="false" flipV="false" rot="0">
              <a:off x="0" y="0"/>
              <a:ext cx="7981950" cy="4542790"/>
            </a:xfrm>
            <a:custGeom>
              <a:avLst/>
              <a:gdLst/>
              <a:ahLst/>
              <a:cxnLst/>
              <a:rect r="r" b="b" t="t" l="l"/>
              <a:pathLst>
                <a:path h="4542790" w="798195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E9E9E9"/>
            </a:solidFill>
          </p:spPr>
        </p:sp>
        <p:sp>
          <p:nvSpPr>
            <p:cNvPr name="Freeform 10" id="10"/>
            <p:cNvSpPr/>
            <p:nvPr/>
          </p:nvSpPr>
          <p:spPr>
            <a:xfrm flipH="false" flipV="false" rot="0">
              <a:off x="3460750" y="4349750"/>
              <a:ext cx="1059180" cy="96520"/>
            </a:xfrm>
            <a:custGeom>
              <a:avLst/>
              <a:gdLst/>
              <a:ahLst/>
              <a:cxnLst/>
              <a:rect r="r" b="b" t="t" l="l"/>
              <a:pathLst>
                <a:path h="96520" w="105918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CCCCCC"/>
            </a:solidFill>
          </p:spPr>
        </p:sp>
        <p:sp>
          <p:nvSpPr>
            <p:cNvPr name="Freeform 11" id="11"/>
            <p:cNvSpPr/>
            <p:nvPr/>
          </p:nvSpPr>
          <p:spPr>
            <a:xfrm flipH="false" flipV="false" rot="0">
              <a:off x="163830" y="4542790"/>
              <a:ext cx="7654290" cy="35560"/>
            </a:xfrm>
            <a:custGeom>
              <a:avLst/>
              <a:gdLst/>
              <a:ahLst/>
              <a:cxnLst/>
              <a:rect r="r" b="b" t="t" l="l"/>
              <a:pathLst>
                <a:path h="35560" w="765429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CCCCCC"/>
            </a:solidFill>
          </p:spPr>
        </p:sp>
        <p:sp>
          <p:nvSpPr>
            <p:cNvPr name="Freeform 12" id="12"/>
            <p:cNvSpPr/>
            <p:nvPr/>
          </p:nvSpPr>
          <p:spPr>
            <a:xfrm flipH="false" flipV="false" rot="0">
              <a:off x="962660" y="276860"/>
              <a:ext cx="6055360" cy="3789680"/>
            </a:xfrm>
            <a:custGeom>
              <a:avLst/>
              <a:gdLst/>
              <a:ahLst/>
              <a:cxnLst/>
              <a:rect r="r" b="b" t="t" l="l"/>
              <a:pathLst>
                <a:path h="3789680" w="6055360">
                  <a:moveTo>
                    <a:pt x="0" y="0"/>
                  </a:moveTo>
                  <a:lnTo>
                    <a:pt x="6055360" y="0"/>
                  </a:lnTo>
                  <a:lnTo>
                    <a:pt x="6055360" y="3789680"/>
                  </a:lnTo>
                  <a:lnTo>
                    <a:pt x="0" y="3789680"/>
                  </a:lnTo>
                  <a:close/>
                </a:path>
              </a:pathLst>
            </a:custGeom>
            <a:blipFill>
              <a:blip r:embed="rId10"/>
              <a:stretch>
                <a:fillRect l="0" t="-3228" r="0" b="-3228"/>
              </a:stretch>
            </a:blipFill>
          </p:spPr>
        </p:sp>
      </p:grpSp>
      <p:grpSp>
        <p:nvGrpSpPr>
          <p:cNvPr name="Group 13" id="13"/>
          <p:cNvGrpSpPr/>
          <p:nvPr/>
        </p:nvGrpSpPr>
        <p:grpSpPr>
          <a:xfrm rot="0">
            <a:off x="5602855" y="3230427"/>
            <a:ext cx="6892595" cy="3826146"/>
            <a:chOff x="0" y="0"/>
            <a:chExt cx="3725255" cy="2067925"/>
          </a:xfrm>
        </p:grpSpPr>
        <p:sp>
          <p:nvSpPr>
            <p:cNvPr name="Freeform 14" id="14"/>
            <p:cNvSpPr/>
            <p:nvPr/>
          </p:nvSpPr>
          <p:spPr>
            <a:xfrm flipH="false" flipV="false" rot="0">
              <a:off x="0" y="0"/>
              <a:ext cx="3725255" cy="2067925"/>
            </a:xfrm>
            <a:custGeom>
              <a:avLst/>
              <a:gdLst/>
              <a:ahLst/>
              <a:cxnLst/>
              <a:rect r="r" b="b" t="t" l="l"/>
              <a:pathLst>
                <a:path h="2067925" w="3725255">
                  <a:moveTo>
                    <a:pt x="0" y="0"/>
                  </a:moveTo>
                  <a:lnTo>
                    <a:pt x="3725255" y="0"/>
                  </a:lnTo>
                  <a:lnTo>
                    <a:pt x="3725255" y="2067925"/>
                  </a:lnTo>
                  <a:lnTo>
                    <a:pt x="0" y="2067925"/>
                  </a:lnTo>
                  <a:close/>
                </a:path>
              </a:pathLst>
            </a:custGeom>
            <a:solidFill>
              <a:srgbClr val="17EAD9">
                <a:alpha val="84706"/>
              </a:srgbClr>
            </a:solidFill>
          </p:spPr>
        </p:sp>
      </p:grpSp>
      <p:sp>
        <p:nvSpPr>
          <p:cNvPr name="TextBox 15" id="15"/>
          <p:cNvSpPr txBox="true"/>
          <p:nvPr/>
        </p:nvSpPr>
        <p:spPr>
          <a:xfrm rot="0">
            <a:off x="15857773" y="9123680"/>
            <a:ext cx="1435688" cy="240665"/>
          </a:xfrm>
          <a:prstGeom prst="rect">
            <a:avLst/>
          </a:prstGeom>
        </p:spPr>
        <p:txBody>
          <a:bodyPr anchor="t" rtlCol="false" tIns="0" lIns="0" bIns="0" rIns="0">
            <a:spAutoFit/>
          </a:bodyPr>
          <a:lstStyle/>
          <a:p>
            <a:pPr algn="r">
              <a:lnSpc>
                <a:spcPts val="1960"/>
              </a:lnSpc>
              <a:spcBef>
                <a:spcPct val="0"/>
              </a:spcBef>
            </a:pPr>
            <a:r>
              <a:rPr lang="en-US" sz="1400">
                <a:solidFill>
                  <a:srgbClr val="403A3A"/>
                </a:solidFill>
                <a:latin typeface="Poppins Light Bold"/>
              </a:rPr>
              <a:t>Page 17</a:t>
            </a:r>
          </a:p>
        </p:txBody>
      </p:sp>
      <p:sp>
        <p:nvSpPr>
          <p:cNvPr name="TextBox 16" id="16"/>
          <p:cNvSpPr txBox="true"/>
          <p:nvPr/>
        </p:nvSpPr>
        <p:spPr>
          <a:xfrm rot="0">
            <a:off x="5697703" y="4419268"/>
            <a:ext cx="6702899" cy="1524664"/>
          </a:xfrm>
          <a:prstGeom prst="rect">
            <a:avLst/>
          </a:prstGeom>
        </p:spPr>
        <p:txBody>
          <a:bodyPr anchor="t" rtlCol="false" tIns="0" lIns="0" bIns="0" rIns="0">
            <a:spAutoFit/>
          </a:bodyPr>
          <a:lstStyle/>
          <a:p>
            <a:pPr algn="ctr">
              <a:lnSpc>
                <a:spcPts val="11837"/>
              </a:lnSpc>
            </a:pPr>
            <a:r>
              <a:rPr lang="en-US" sz="10569">
                <a:solidFill>
                  <a:srgbClr val="FFFFFF"/>
                </a:solidFill>
                <a:latin typeface="Poppins Bold"/>
              </a:rPr>
              <a:t>DEMO</a:t>
            </a:r>
          </a:p>
        </p:txBody>
      </p:sp>
      <p:sp>
        <p:nvSpPr>
          <p:cNvPr name="Freeform 17" id="17"/>
          <p:cNvSpPr/>
          <p:nvPr/>
        </p:nvSpPr>
        <p:spPr>
          <a:xfrm flipH="false" flipV="false" rot="0">
            <a:off x="15857773" y="1972195"/>
            <a:ext cx="2803055" cy="535129"/>
          </a:xfrm>
          <a:custGeom>
            <a:avLst/>
            <a:gdLst/>
            <a:ahLst/>
            <a:cxnLst/>
            <a:rect r="r" b="b" t="t" l="l"/>
            <a:pathLst>
              <a:path h="535129" w="2803055">
                <a:moveTo>
                  <a:pt x="0" y="0"/>
                </a:moveTo>
                <a:lnTo>
                  <a:pt x="2803054" y="0"/>
                </a:lnTo>
                <a:lnTo>
                  <a:pt x="2803054" y="535129"/>
                </a:lnTo>
                <a:lnTo>
                  <a:pt x="0" y="53512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8" id="18"/>
          <p:cNvSpPr/>
          <p:nvPr/>
        </p:nvSpPr>
        <p:spPr>
          <a:xfrm flipH="false" flipV="false" rot="0">
            <a:off x="15827177" y="5121102"/>
            <a:ext cx="748440" cy="748440"/>
          </a:xfrm>
          <a:custGeom>
            <a:avLst/>
            <a:gdLst/>
            <a:ahLst/>
            <a:cxnLst/>
            <a:rect r="r" b="b" t="t" l="l"/>
            <a:pathLst>
              <a:path h="748440" w="748440">
                <a:moveTo>
                  <a:pt x="0" y="0"/>
                </a:moveTo>
                <a:lnTo>
                  <a:pt x="748440" y="0"/>
                </a:lnTo>
                <a:lnTo>
                  <a:pt x="748440" y="748440"/>
                </a:lnTo>
                <a:lnTo>
                  <a:pt x="0" y="74844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9" id="19"/>
          <p:cNvSpPr/>
          <p:nvPr/>
        </p:nvSpPr>
        <p:spPr>
          <a:xfrm flipH="false" flipV="false" rot="0">
            <a:off x="-372827" y="5334413"/>
            <a:ext cx="2803055" cy="535129"/>
          </a:xfrm>
          <a:custGeom>
            <a:avLst/>
            <a:gdLst/>
            <a:ahLst/>
            <a:cxnLst/>
            <a:rect r="r" b="b" t="t" l="l"/>
            <a:pathLst>
              <a:path h="535129" w="2803055">
                <a:moveTo>
                  <a:pt x="0" y="0"/>
                </a:moveTo>
                <a:lnTo>
                  <a:pt x="2803054" y="0"/>
                </a:lnTo>
                <a:lnTo>
                  <a:pt x="2803054" y="535129"/>
                </a:lnTo>
                <a:lnTo>
                  <a:pt x="0" y="53512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0" id="20"/>
          <p:cNvSpPr/>
          <p:nvPr/>
        </p:nvSpPr>
        <p:spPr>
          <a:xfrm flipH="false" flipV="false" rot="0">
            <a:off x="2526100" y="2885989"/>
            <a:ext cx="748440" cy="748440"/>
          </a:xfrm>
          <a:custGeom>
            <a:avLst/>
            <a:gdLst/>
            <a:ahLst/>
            <a:cxnLst/>
            <a:rect r="r" b="b" t="t" l="l"/>
            <a:pathLst>
              <a:path h="748440" w="748440">
                <a:moveTo>
                  <a:pt x="0" y="0"/>
                </a:moveTo>
                <a:lnTo>
                  <a:pt x="748440" y="0"/>
                </a:lnTo>
                <a:lnTo>
                  <a:pt x="748440" y="748440"/>
                </a:lnTo>
                <a:lnTo>
                  <a:pt x="0" y="74844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21" id="21"/>
          <p:cNvSpPr txBox="true"/>
          <p:nvPr/>
        </p:nvSpPr>
        <p:spPr>
          <a:xfrm rot="0">
            <a:off x="1464632" y="894080"/>
            <a:ext cx="1435688" cy="240665"/>
          </a:xfrm>
          <a:prstGeom prst="rect">
            <a:avLst/>
          </a:prstGeom>
        </p:spPr>
        <p:txBody>
          <a:bodyPr anchor="t" rtlCol="false" tIns="0" lIns="0" bIns="0" rIns="0">
            <a:spAutoFit/>
          </a:bodyPr>
          <a:lstStyle/>
          <a:p>
            <a:pPr algn="l">
              <a:lnSpc>
                <a:spcPts val="1960"/>
              </a:lnSpc>
              <a:spcBef>
                <a:spcPct val="0"/>
              </a:spcBef>
            </a:pPr>
            <a:r>
              <a:rPr lang="en-US" sz="1400">
                <a:solidFill>
                  <a:srgbClr val="403A3A"/>
                </a:solidFill>
                <a:latin typeface="Poppins Light Bold"/>
              </a:rPr>
              <a:t>WEBPDC2T</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DF7EE"/>
        </a:solidFill>
      </p:bgPr>
    </p:bg>
    <p:spTree>
      <p:nvGrpSpPr>
        <p:cNvPr id="1" name=""/>
        <p:cNvGrpSpPr/>
        <p:nvPr/>
      </p:nvGrpSpPr>
      <p:grpSpPr>
        <a:xfrm>
          <a:off x="0" y="0"/>
          <a:ext cx="0" cy="0"/>
          <a:chOff x="0" y="0"/>
          <a:chExt cx="0" cy="0"/>
        </a:xfrm>
      </p:grpSpPr>
      <p:sp>
        <p:nvSpPr>
          <p:cNvPr name="Freeform 2" id="2"/>
          <p:cNvSpPr/>
          <p:nvPr/>
        </p:nvSpPr>
        <p:spPr>
          <a:xfrm flipH="false" flipV="false" rot="-2125779">
            <a:off x="11713930" y="-2663127"/>
            <a:ext cx="9016208" cy="10140930"/>
          </a:xfrm>
          <a:custGeom>
            <a:avLst/>
            <a:gdLst/>
            <a:ahLst/>
            <a:cxnLst/>
            <a:rect r="r" b="b" t="t" l="l"/>
            <a:pathLst>
              <a:path h="10140930" w="9016208">
                <a:moveTo>
                  <a:pt x="0" y="0"/>
                </a:moveTo>
                <a:lnTo>
                  <a:pt x="9016208" y="0"/>
                </a:lnTo>
                <a:lnTo>
                  <a:pt x="9016208" y="10140929"/>
                </a:lnTo>
                <a:lnTo>
                  <a:pt x="0" y="10140929"/>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737270">
            <a:off x="-2940011" y="2302630"/>
            <a:ext cx="9016208" cy="10140930"/>
          </a:xfrm>
          <a:custGeom>
            <a:avLst/>
            <a:gdLst/>
            <a:ahLst/>
            <a:cxnLst/>
            <a:rect r="r" b="b" t="t" l="l"/>
            <a:pathLst>
              <a:path h="10140930" w="9016208">
                <a:moveTo>
                  <a:pt x="9016209" y="0"/>
                </a:moveTo>
                <a:lnTo>
                  <a:pt x="0" y="0"/>
                </a:lnTo>
                <a:lnTo>
                  <a:pt x="0" y="10140930"/>
                </a:lnTo>
                <a:lnTo>
                  <a:pt x="9016209" y="10140930"/>
                </a:lnTo>
                <a:lnTo>
                  <a:pt x="9016209"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786053" y="774013"/>
            <a:ext cx="485295" cy="509374"/>
          </a:xfrm>
          <a:custGeom>
            <a:avLst/>
            <a:gdLst/>
            <a:ahLst/>
            <a:cxnLst/>
            <a:rect r="r" b="b" t="t" l="l"/>
            <a:pathLst>
              <a:path h="509374" w="485295">
                <a:moveTo>
                  <a:pt x="0" y="0"/>
                </a:moveTo>
                <a:lnTo>
                  <a:pt x="485294" y="0"/>
                </a:lnTo>
                <a:lnTo>
                  <a:pt x="485294" y="509374"/>
                </a:lnTo>
                <a:lnTo>
                  <a:pt x="0" y="5093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400000">
            <a:off x="-910011" y="7432219"/>
            <a:ext cx="1820023" cy="1820023"/>
          </a:xfrm>
          <a:custGeom>
            <a:avLst/>
            <a:gdLst/>
            <a:ahLst/>
            <a:cxnLst/>
            <a:rect r="r" b="b" t="t" l="l"/>
            <a:pathLst>
              <a:path h="1820023" w="1820023">
                <a:moveTo>
                  <a:pt x="0" y="0"/>
                </a:moveTo>
                <a:lnTo>
                  <a:pt x="1820022" y="0"/>
                </a:lnTo>
                <a:lnTo>
                  <a:pt x="1820022" y="1820022"/>
                </a:lnTo>
                <a:lnTo>
                  <a:pt x="0" y="182002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6" id="6"/>
          <p:cNvSpPr/>
          <p:nvPr/>
        </p:nvSpPr>
        <p:spPr>
          <a:xfrm>
            <a:off x="10196387" y="5143500"/>
            <a:ext cx="2107039" cy="0"/>
          </a:xfrm>
          <a:prstGeom prst="line">
            <a:avLst/>
          </a:prstGeom>
          <a:ln cap="rnd" w="47625">
            <a:solidFill>
              <a:srgbClr val="17EAD9"/>
            </a:solidFill>
            <a:prstDash val="solid"/>
            <a:headEnd type="none" len="sm" w="sm"/>
            <a:tailEnd type="none" len="sm" w="sm"/>
          </a:ln>
        </p:spPr>
      </p:sp>
      <p:sp>
        <p:nvSpPr>
          <p:cNvPr name="Freeform 7" id="7"/>
          <p:cNvSpPr/>
          <p:nvPr/>
        </p:nvSpPr>
        <p:spPr>
          <a:xfrm flipH="false" flipV="false" rot="0">
            <a:off x="6641214" y="510653"/>
            <a:ext cx="4513030" cy="4513030"/>
          </a:xfrm>
          <a:custGeom>
            <a:avLst/>
            <a:gdLst/>
            <a:ahLst/>
            <a:cxnLst/>
            <a:rect r="r" b="b" t="t" l="l"/>
            <a:pathLst>
              <a:path h="4513030" w="4513030">
                <a:moveTo>
                  <a:pt x="0" y="0"/>
                </a:moveTo>
                <a:lnTo>
                  <a:pt x="4513029" y="0"/>
                </a:lnTo>
                <a:lnTo>
                  <a:pt x="4513029" y="4513030"/>
                </a:lnTo>
                <a:lnTo>
                  <a:pt x="0" y="451303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1344743" y="510653"/>
            <a:ext cx="4513030" cy="4513030"/>
          </a:xfrm>
          <a:custGeom>
            <a:avLst/>
            <a:gdLst/>
            <a:ahLst/>
            <a:cxnLst/>
            <a:rect r="r" b="b" t="t" l="l"/>
            <a:pathLst>
              <a:path h="4513030" w="4513030">
                <a:moveTo>
                  <a:pt x="0" y="0"/>
                </a:moveTo>
                <a:lnTo>
                  <a:pt x="4513030" y="0"/>
                </a:lnTo>
                <a:lnTo>
                  <a:pt x="4513030" y="4513030"/>
                </a:lnTo>
                <a:lnTo>
                  <a:pt x="0" y="451303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7408927" y="1050868"/>
            <a:ext cx="745851" cy="825285"/>
          </a:xfrm>
          <a:custGeom>
            <a:avLst/>
            <a:gdLst/>
            <a:ahLst/>
            <a:cxnLst/>
            <a:rect r="r" b="b" t="t" l="l"/>
            <a:pathLst>
              <a:path h="825285" w="745851">
                <a:moveTo>
                  <a:pt x="0" y="0"/>
                </a:moveTo>
                <a:lnTo>
                  <a:pt x="745851" y="0"/>
                </a:lnTo>
                <a:lnTo>
                  <a:pt x="745851" y="825285"/>
                </a:lnTo>
                <a:lnTo>
                  <a:pt x="0" y="82528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11795319" y="1082689"/>
            <a:ext cx="717849" cy="761643"/>
          </a:xfrm>
          <a:custGeom>
            <a:avLst/>
            <a:gdLst/>
            <a:ahLst/>
            <a:cxnLst/>
            <a:rect r="r" b="b" t="t" l="l"/>
            <a:pathLst>
              <a:path h="761643" w="717849">
                <a:moveTo>
                  <a:pt x="0" y="0"/>
                </a:moveTo>
                <a:lnTo>
                  <a:pt x="717849" y="0"/>
                </a:lnTo>
                <a:lnTo>
                  <a:pt x="717849" y="761643"/>
                </a:lnTo>
                <a:lnTo>
                  <a:pt x="0" y="76164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1" id="11"/>
          <p:cNvSpPr txBox="true"/>
          <p:nvPr/>
        </p:nvSpPr>
        <p:spPr>
          <a:xfrm rot="0">
            <a:off x="15857773" y="9123680"/>
            <a:ext cx="1435688" cy="240665"/>
          </a:xfrm>
          <a:prstGeom prst="rect">
            <a:avLst/>
          </a:prstGeom>
        </p:spPr>
        <p:txBody>
          <a:bodyPr anchor="t" rtlCol="false" tIns="0" lIns="0" bIns="0" rIns="0">
            <a:spAutoFit/>
          </a:bodyPr>
          <a:lstStyle/>
          <a:p>
            <a:pPr algn="r">
              <a:lnSpc>
                <a:spcPts val="1960"/>
              </a:lnSpc>
              <a:spcBef>
                <a:spcPct val="0"/>
              </a:spcBef>
            </a:pPr>
            <a:r>
              <a:rPr lang="en-US" sz="1400">
                <a:solidFill>
                  <a:srgbClr val="403A3A"/>
                </a:solidFill>
                <a:latin typeface="Poppins Light Bold"/>
              </a:rPr>
              <a:t>Page 18</a:t>
            </a:r>
          </a:p>
        </p:txBody>
      </p:sp>
      <p:sp>
        <p:nvSpPr>
          <p:cNvPr name="TextBox 12" id="12"/>
          <p:cNvSpPr txBox="true"/>
          <p:nvPr/>
        </p:nvSpPr>
        <p:spPr>
          <a:xfrm rot="0">
            <a:off x="-1709900" y="4669155"/>
            <a:ext cx="10093070" cy="1553528"/>
          </a:xfrm>
          <a:prstGeom prst="rect">
            <a:avLst/>
          </a:prstGeom>
        </p:spPr>
        <p:txBody>
          <a:bodyPr anchor="t" rtlCol="false" tIns="0" lIns="0" bIns="0" rIns="0">
            <a:spAutoFit/>
          </a:bodyPr>
          <a:lstStyle/>
          <a:p>
            <a:pPr algn="ctr">
              <a:lnSpc>
                <a:spcPts val="7605"/>
              </a:lnSpc>
            </a:pPr>
            <a:r>
              <a:rPr lang="en-US" sz="6500">
                <a:solidFill>
                  <a:srgbClr val="403A3A"/>
                </a:solidFill>
                <a:latin typeface="Poppins Bold"/>
              </a:rPr>
              <a:t>ĐÁNH GIÁ</a:t>
            </a:r>
          </a:p>
          <a:p>
            <a:pPr algn="ctr">
              <a:lnSpc>
                <a:spcPts val="4680"/>
              </a:lnSpc>
            </a:pPr>
            <a:r>
              <a:rPr lang="en-US" sz="4000">
                <a:solidFill>
                  <a:srgbClr val="403A3A"/>
                </a:solidFill>
                <a:latin typeface="Poppins Bold"/>
              </a:rPr>
              <a:t>(SWOP)</a:t>
            </a:r>
          </a:p>
        </p:txBody>
      </p:sp>
      <p:sp>
        <p:nvSpPr>
          <p:cNvPr name="TextBox 13" id="13"/>
          <p:cNvSpPr txBox="true"/>
          <p:nvPr/>
        </p:nvSpPr>
        <p:spPr>
          <a:xfrm rot="0">
            <a:off x="6711132" y="2142354"/>
            <a:ext cx="5084187" cy="2184400"/>
          </a:xfrm>
          <a:prstGeom prst="rect">
            <a:avLst/>
          </a:prstGeom>
        </p:spPr>
        <p:txBody>
          <a:bodyPr anchor="t" rtlCol="false" tIns="0" lIns="0" bIns="0" rIns="0">
            <a:spAutoFit/>
          </a:bodyPr>
          <a:lstStyle/>
          <a:p>
            <a:pPr algn="l" marL="539753" indent="-269876" lvl="1">
              <a:lnSpc>
                <a:spcPts val="3500"/>
              </a:lnSpc>
              <a:buFont typeface="Arial"/>
              <a:buChar char="•"/>
            </a:pPr>
            <a:r>
              <a:rPr lang="en-US" sz="2500">
                <a:solidFill>
                  <a:srgbClr val="403A3A"/>
                </a:solidFill>
                <a:latin typeface="Open Sans"/>
              </a:rPr>
              <a:t>Web hoạt động.</a:t>
            </a:r>
          </a:p>
          <a:p>
            <a:pPr algn="l" marL="539753" indent="-269876" lvl="1">
              <a:lnSpc>
                <a:spcPts val="3500"/>
              </a:lnSpc>
              <a:buFont typeface="Arial"/>
              <a:buChar char="•"/>
            </a:pPr>
            <a:r>
              <a:rPr lang="en-US" sz="2500">
                <a:solidFill>
                  <a:srgbClr val="403A3A"/>
                </a:solidFill>
                <a:latin typeface="Open Sans"/>
              </a:rPr>
              <a:t>Dễ sử dụng.</a:t>
            </a:r>
          </a:p>
          <a:p>
            <a:pPr algn="l" marL="539753" indent="-269876" lvl="1">
              <a:lnSpc>
                <a:spcPts val="3500"/>
              </a:lnSpc>
              <a:buFont typeface="Arial"/>
              <a:buChar char="•"/>
            </a:pPr>
            <a:r>
              <a:rPr lang="en-US" sz="2500">
                <a:solidFill>
                  <a:srgbClr val="403A3A"/>
                </a:solidFill>
                <a:latin typeface="Open Sans"/>
              </a:rPr>
              <a:t>Đáp ứng được </a:t>
            </a:r>
          </a:p>
          <a:p>
            <a:pPr algn="l">
              <a:lnSpc>
                <a:spcPts val="3500"/>
              </a:lnSpc>
            </a:pPr>
            <a:r>
              <a:rPr lang="en-US" sz="2500">
                <a:solidFill>
                  <a:srgbClr val="403A3A"/>
                </a:solidFill>
                <a:latin typeface="Open Sans"/>
              </a:rPr>
              <a:t>       mục đích bài toán.</a:t>
            </a:r>
          </a:p>
          <a:p>
            <a:pPr algn="l" marL="539753" indent="-269876" lvl="1">
              <a:lnSpc>
                <a:spcPts val="3500"/>
              </a:lnSpc>
              <a:spcBef>
                <a:spcPct val="0"/>
              </a:spcBef>
              <a:buFont typeface="Arial"/>
              <a:buChar char="•"/>
            </a:pPr>
            <a:r>
              <a:rPr lang="en-US" sz="2500">
                <a:solidFill>
                  <a:srgbClr val="403A3A"/>
                </a:solidFill>
                <a:latin typeface="Open Sans"/>
              </a:rPr>
              <a:t>Làm việc nhóm.</a:t>
            </a:r>
          </a:p>
        </p:txBody>
      </p:sp>
      <p:sp>
        <p:nvSpPr>
          <p:cNvPr name="TextBox 14" id="14"/>
          <p:cNvSpPr txBox="true"/>
          <p:nvPr/>
        </p:nvSpPr>
        <p:spPr>
          <a:xfrm rot="0">
            <a:off x="8457270" y="1177761"/>
            <a:ext cx="2787461" cy="514350"/>
          </a:xfrm>
          <a:prstGeom prst="rect">
            <a:avLst/>
          </a:prstGeom>
        </p:spPr>
        <p:txBody>
          <a:bodyPr anchor="t" rtlCol="false" tIns="0" lIns="0" bIns="0" rIns="0">
            <a:spAutoFit/>
          </a:bodyPr>
          <a:lstStyle/>
          <a:p>
            <a:pPr algn="l">
              <a:lnSpc>
                <a:spcPts val="4200"/>
              </a:lnSpc>
              <a:spcBef>
                <a:spcPct val="0"/>
              </a:spcBef>
            </a:pPr>
            <a:r>
              <a:rPr lang="en-US" sz="3000">
                <a:solidFill>
                  <a:srgbClr val="403A3A"/>
                </a:solidFill>
                <a:latin typeface="Open Sans Bold"/>
              </a:rPr>
              <a:t>Ưu điểm</a:t>
            </a:r>
          </a:p>
        </p:txBody>
      </p:sp>
      <p:sp>
        <p:nvSpPr>
          <p:cNvPr name="TextBox 15" id="15"/>
          <p:cNvSpPr txBox="true"/>
          <p:nvPr/>
        </p:nvSpPr>
        <p:spPr>
          <a:xfrm rot="0">
            <a:off x="11420943" y="2144712"/>
            <a:ext cx="4620307" cy="2613025"/>
          </a:xfrm>
          <a:prstGeom prst="rect">
            <a:avLst/>
          </a:prstGeom>
        </p:spPr>
        <p:txBody>
          <a:bodyPr anchor="t" rtlCol="false" tIns="0" lIns="0" bIns="0" rIns="0">
            <a:spAutoFit/>
          </a:bodyPr>
          <a:lstStyle/>
          <a:p>
            <a:pPr algn="l" marL="539749" indent="-269875" lvl="1">
              <a:lnSpc>
                <a:spcPts val="3499"/>
              </a:lnSpc>
              <a:buFont typeface="Arial"/>
              <a:buChar char="•"/>
            </a:pPr>
            <a:r>
              <a:rPr lang="en-US" sz="2499">
                <a:solidFill>
                  <a:srgbClr val="403A3A"/>
                </a:solidFill>
                <a:latin typeface="Open Sans"/>
              </a:rPr>
              <a:t>Thiếu chat </a:t>
            </a:r>
          </a:p>
          <a:p>
            <a:pPr algn="l">
              <a:lnSpc>
                <a:spcPts val="3499"/>
              </a:lnSpc>
            </a:pPr>
            <a:r>
              <a:rPr lang="en-US" sz="2499">
                <a:solidFill>
                  <a:srgbClr val="403A3A"/>
                </a:solidFill>
                <a:latin typeface="Open Sans"/>
              </a:rPr>
              <a:t>       với người dùng.</a:t>
            </a:r>
          </a:p>
          <a:p>
            <a:pPr algn="l" marL="539749" indent="-269875" lvl="1">
              <a:lnSpc>
                <a:spcPts val="3499"/>
              </a:lnSpc>
              <a:buFont typeface="Arial"/>
              <a:buChar char="•"/>
            </a:pPr>
            <a:r>
              <a:rPr lang="en-US" sz="2499">
                <a:solidFill>
                  <a:srgbClr val="403A3A"/>
                </a:solidFill>
                <a:latin typeface="Open Sans"/>
              </a:rPr>
              <a:t>Bố cục màu đơn giản.</a:t>
            </a:r>
          </a:p>
          <a:p>
            <a:pPr algn="l" marL="539749" indent="-269875" lvl="1">
              <a:lnSpc>
                <a:spcPts val="3499"/>
              </a:lnSpc>
              <a:buFont typeface="Arial"/>
              <a:buChar char="•"/>
            </a:pPr>
            <a:r>
              <a:rPr lang="en-US" sz="2499">
                <a:solidFill>
                  <a:srgbClr val="403A3A"/>
                </a:solidFill>
                <a:latin typeface="Open Sans"/>
              </a:rPr>
              <a:t>Tính năng giao hàng.</a:t>
            </a:r>
          </a:p>
          <a:p>
            <a:pPr algn="l" marL="539749" indent="-269875" lvl="1">
              <a:lnSpc>
                <a:spcPts val="3499"/>
              </a:lnSpc>
              <a:spcBef>
                <a:spcPct val="0"/>
              </a:spcBef>
              <a:buFont typeface="Arial"/>
              <a:buChar char="•"/>
            </a:pPr>
            <a:r>
              <a:rPr lang="en-US" sz="2499">
                <a:solidFill>
                  <a:srgbClr val="403A3A"/>
                </a:solidFill>
                <a:latin typeface="Open Sans"/>
              </a:rPr>
              <a:t>Tính năng trạng thái đơn hàng, thanh toán.</a:t>
            </a:r>
          </a:p>
        </p:txBody>
      </p:sp>
      <p:sp>
        <p:nvSpPr>
          <p:cNvPr name="TextBox 16" id="16"/>
          <p:cNvSpPr txBox="true"/>
          <p:nvPr/>
        </p:nvSpPr>
        <p:spPr>
          <a:xfrm rot="0">
            <a:off x="12855377" y="1177761"/>
            <a:ext cx="2787461" cy="514350"/>
          </a:xfrm>
          <a:prstGeom prst="rect">
            <a:avLst/>
          </a:prstGeom>
        </p:spPr>
        <p:txBody>
          <a:bodyPr anchor="t" rtlCol="false" tIns="0" lIns="0" bIns="0" rIns="0">
            <a:spAutoFit/>
          </a:bodyPr>
          <a:lstStyle/>
          <a:p>
            <a:pPr algn="l">
              <a:lnSpc>
                <a:spcPts val="4200"/>
              </a:lnSpc>
              <a:spcBef>
                <a:spcPct val="0"/>
              </a:spcBef>
            </a:pPr>
            <a:r>
              <a:rPr lang="en-US" sz="3000">
                <a:solidFill>
                  <a:srgbClr val="403A3A"/>
                </a:solidFill>
                <a:latin typeface="Open Sans Bold"/>
              </a:rPr>
              <a:t>Nhược điểm</a:t>
            </a:r>
          </a:p>
        </p:txBody>
      </p:sp>
      <p:sp>
        <p:nvSpPr>
          <p:cNvPr name="Freeform 17" id="17"/>
          <p:cNvSpPr/>
          <p:nvPr/>
        </p:nvSpPr>
        <p:spPr>
          <a:xfrm flipH="false" flipV="false" rot="0">
            <a:off x="6641214" y="5263317"/>
            <a:ext cx="4513030" cy="4513030"/>
          </a:xfrm>
          <a:custGeom>
            <a:avLst/>
            <a:gdLst/>
            <a:ahLst/>
            <a:cxnLst/>
            <a:rect r="r" b="b" t="t" l="l"/>
            <a:pathLst>
              <a:path h="4513030" w="4513030">
                <a:moveTo>
                  <a:pt x="0" y="0"/>
                </a:moveTo>
                <a:lnTo>
                  <a:pt x="4513029" y="0"/>
                </a:lnTo>
                <a:lnTo>
                  <a:pt x="4513029" y="4513030"/>
                </a:lnTo>
                <a:lnTo>
                  <a:pt x="0" y="451303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11344743" y="5263317"/>
            <a:ext cx="4513030" cy="4513030"/>
          </a:xfrm>
          <a:custGeom>
            <a:avLst/>
            <a:gdLst/>
            <a:ahLst/>
            <a:cxnLst/>
            <a:rect r="r" b="b" t="t" l="l"/>
            <a:pathLst>
              <a:path h="4513030" w="4513030">
                <a:moveTo>
                  <a:pt x="0" y="0"/>
                </a:moveTo>
                <a:lnTo>
                  <a:pt x="4513030" y="0"/>
                </a:lnTo>
                <a:lnTo>
                  <a:pt x="4513030" y="4513030"/>
                </a:lnTo>
                <a:lnTo>
                  <a:pt x="0" y="451303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9" id="19"/>
          <p:cNvSpPr/>
          <p:nvPr/>
        </p:nvSpPr>
        <p:spPr>
          <a:xfrm flipH="false" flipV="false" rot="0">
            <a:off x="7408927" y="5803532"/>
            <a:ext cx="745851" cy="825285"/>
          </a:xfrm>
          <a:custGeom>
            <a:avLst/>
            <a:gdLst/>
            <a:ahLst/>
            <a:cxnLst/>
            <a:rect r="r" b="b" t="t" l="l"/>
            <a:pathLst>
              <a:path h="825285" w="745851">
                <a:moveTo>
                  <a:pt x="0" y="0"/>
                </a:moveTo>
                <a:lnTo>
                  <a:pt x="745851" y="0"/>
                </a:lnTo>
                <a:lnTo>
                  <a:pt x="745851" y="825284"/>
                </a:lnTo>
                <a:lnTo>
                  <a:pt x="0" y="82528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0" id="20"/>
          <p:cNvSpPr/>
          <p:nvPr/>
        </p:nvSpPr>
        <p:spPr>
          <a:xfrm flipH="false" flipV="false" rot="0">
            <a:off x="11778604" y="5835353"/>
            <a:ext cx="717849" cy="761643"/>
          </a:xfrm>
          <a:custGeom>
            <a:avLst/>
            <a:gdLst/>
            <a:ahLst/>
            <a:cxnLst/>
            <a:rect r="r" b="b" t="t" l="l"/>
            <a:pathLst>
              <a:path h="761643" w="717849">
                <a:moveTo>
                  <a:pt x="0" y="0"/>
                </a:moveTo>
                <a:lnTo>
                  <a:pt x="717849" y="0"/>
                </a:lnTo>
                <a:lnTo>
                  <a:pt x="717849" y="761643"/>
                </a:lnTo>
                <a:lnTo>
                  <a:pt x="0" y="76164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21" id="21"/>
          <p:cNvSpPr txBox="true"/>
          <p:nvPr/>
        </p:nvSpPr>
        <p:spPr>
          <a:xfrm rot="0">
            <a:off x="7166185" y="7173505"/>
            <a:ext cx="3463086" cy="1736725"/>
          </a:xfrm>
          <a:prstGeom prst="rect">
            <a:avLst/>
          </a:prstGeom>
        </p:spPr>
        <p:txBody>
          <a:bodyPr anchor="t" rtlCol="false" tIns="0" lIns="0" bIns="0" rIns="0">
            <a:spAutoFit/>
          </a:bodyPr>
          <a:lstStyle/>
          <a:p>
            <a:pPr algn="l" marL="539749" indent="-269875" lvl="1">
              <a:lnSpc>
                <a:spcPts val="3499"/>
              </a:lnSpc>
              <a:buFont typeface="Arial"/>
              <a:buChar char="•"/>
            </a:pPr>
            <a:r>
              <a:rPr lang="en-US" sz="2499">
                <a:solidFill>
                  <a:srgbClr val="403A3A"/>
                </a:solidFill>
                <a:latin typeface="Open Sans"/>
              </a:rPr>
              <a:t>Được thực hành</a:t>
            </a:r>
          </a:p>
          <a:p>
            <a:pPr algn="l" marL="539749" indent="-269875" lvl="1">
              <a:lnSpc>
                <a:spcPts val="3499"/>
              </a:lnSpc>
              <a:buFont typeface="Arial"/>
              <a:buChar char="•"/>
            </a:pPr>
            <a:r>
              <a:rPr lang="en-US" sz="2499">
                <a:solidFill>
                  <a:srgbClr val="403A3A"/>
                </a:solidFill>
                <a:latin typeface="Open Sans"/>
              </a:rPr>
              <a:t>Được khám phá nhiều công cụ mới.</a:t>
            </a:r>
          </a:p>
          <a:p>
            <a:pPr algn="l" marL="539749" indent="-269875" lvl="1">
              <a:lnSpc>
                <a:spcPts val="3499"/>
              </a:lnSpc>
              <a:spcBef>
                <a:spcPct val="0"/>
              </a:spcBef>
              <a:buFont typeface="Arial"/>
              <a:buChar char="•"/>
            </a:pPr>
            <a:r>
              <a:rPr lang="en-US" sz="2499">
                <a:solidFill>
                  <a:srgbClr val="403A3A"/>
                </a:solidFill>
                <a:latin typeface="Open Sans"/>
              </a:rPr>
              <a:t>Hiểu thêm về TMĐT</a:t>
            </a:r>
          </a:p>
        </p:txBody>
      </p:sp>
      <p:sp>
        <p:nvSpPr>
          <p:cNvPr name="TextBox 22" id="22"/>
          <p:cNvSpPr txBox="true"/>
          <p:nvPr/>
        </p:nvSpPr>
        <p:spPr>
          <a:xfrm rot="0">
            <a:off x="8470226" y="5964411"/>
            <a:ext cx="2787461" cy="514350"/>
          </a:xfrm>
          <a:prstGeom prst="rect">
            <a:avLst/>
          </a:prstGeom>
        </p:spPr>
        <p:txBody>
          <a:bodyPr anchor="t" rtlCol="false" tIns="0" lIns="0" bIns="0" rIns="0">
            <a:spAutoFit/>
          </a:bodyPr>
          <a:lstStyle/>
          <a:p>
            <a:pPr algn="l">
              <a:lnSpc>
                <a:spcPts val="4200"/>
              </a:lnSpc>
              <a:spcBef>
                <a:spcPct val="0"/>
              </a:spcBef>
            </a:pPr>
            <a:r>
              <a:rPr lang="en-US" sz="3000">
                <a:solidFill>
                  <a:srgbClr val="403A3A"/>
                </a:solidFill>
                <a:latin typeface="Open Sans Bold"/>
              </a:rPr>
              <a:t>Cơ hội</a:t>
            </a:r>
          </a:p>
        </p:txBody>
      </p:sp>
      <p:sp>
        <p:nvSpPr>
          <p:cNvPr name="TextBox 23" id="23"/>
          <p:cNvSpPr txBox="true"/>
          <p:nvPr/>
        </p:nvSpPr>
        <p:spPr>
          <a:xfrm rot="0">
            <a:off x="12810778" y="5964411"/>
            <a:ext cx="2787461" cy="514350"/>
          </a:xfrm>
          <a:prstGeom prst="rect">
            <a:avLst/>
          </a:prstGeom>
        </p:spPr>
        <p:txBody>
          <a:bodyPr anchor="t" rtlCol="false" tIns="0" lIns="0" bIns="0" rIns="0">
            <a:spAutoFit/>
          </a:bodyPr>
          <a:lstStyle/>
          <a:p>
            <a:pPr algn="l">
              <a:lnSpc>
                <a:spcPts val="4200"/>
              </a:lnSpc>
              <a:spcBef>
                <a:spcPct val="0"/>
              </a:spcBef>
            </a:pPr>
            <a:r>
              <a:rPr lang="en-US" sz="3000">
                <a:solidFill>
                  <a:srgbClr val="403A3A"/>
                </a:solidFill>
                <a:latin typeface="Open Sans Bold"/>
              </a:rPr>
              <a:t>Thách thức</a:t>
            </a:r>
          </a:p>
        </p:txBody>
      </p:sp>
      <p:sp>
        <p:nvSpPr>
          <p:cNvPr name="AutoShape 24" id="24"/>
          <p:cNvSpPr/>
          <p:nvPr/>
        </p:nvSpPr>
        <p:spPr>
          <a:xfrm>
            <a:off x="11244731" y="4143123"/>
            <a:ext cx="0" cy="2107039"/>
          </a:xfrm>
          <a:prstGeom prst="line">
            <a:avLst/>
          </a:prstGeom>
          <a:ln cap="rnd" w="47625">
            <a:solidFill>
              <a:srgbClr val="17EAD9"/>
            </a:solidFill>
            <a:prstDash val="solid"/>
            <a:headEnd type="none" len="sm" w="sm"/>
            <a:tailEnd type="none" len="sm" w="sm"/>
          </a:ln>
        </p:spPr>
      </p:sp>
      <p:sp>
        <p:nvSpPr>
          <p:cNvPr name="TextBox 25" id="25"/>
          <p:cNvSpPr txBox="true"/>
          <p:nvPr/>
        </p:nvSpPr>
        <p:spPr>
          <a:xfrm rot="0">
            <a:off x="11438878" y="7083425"/>
            <a:ext cx="4203960" cy="2174875"/>
          </a:xfrm>
          <a:prstGeom prst="rect">
            <a:avLst/>
          </a:prstGeom>
        </p:spPr>
        <p:txBody>
          <a:bodyPr anchor="t" rtlCol="false" tIns="0" lIns="0" bIns="0" rIns="0">
            <a:spAutoFit/>
          </a:bodyPr>
          <a:lstStyle/>
          <a:p>
            <a:pPr algn="l" marL="539749" indent="-269875" lvl="1">
              <a:lnSpc>
                <a:spcPts val="3499"/>
              </a:lnSpc>
              <a:buFont typeface="Arial"/>
              <a:buChar char="•"/>
            </a:pPr>
            <a:r>
              <a:rPr lang="en-US" sz="2499">
                <a:solidFill>
                  <a:srgbClr val="403A3A"/>
                </a:solidFill>
                <a:latin typeface="Open Sans"/>
              </a:rPr>
              <a:t>Khác biệt về kỹ năng.</a:t>
            </a:r>
          </a:p>
          <a:p>
            <a:pPr algn="l" marL="539749" indent="-269875" lvl="1">
              <a:lnSpc>
                <a:spcPts val="3499"/>
              </a:lnSpc>
              <a:buFont typeface="Arial"/>
              <a:buChar char="•"/>
            </a:pPr>
            <a:r>
              <a:rPr lang="en-US" sz="2499">
                <a:solidFill>
                  <a:srgbClr val="403A3A"/>
                </a:solidFill>
                <a:latin typeface="Open Sans"/>
              </a:rPr>
              <a:t>Chưa hiểu ý khi trao đổi.</a:t>
            </a:r>
          </a:p>
          <a:p>
            <a:pPr algn="l" marL="539749" indent="-269875" lvl="1">
              <a:lnSpc>
                <a:spcPts val="3499"/>
              </a:lnSpc>
              <a:buFont typeface="Arial"/>
              <a:buChar char="•"/>
            </a:pPr>
            <a:r>
              <a:rPr lang="en-US" sz="2499">
                <a:solidFill>
                  <a:srgbClr val="403A3A"/>
                </a:solidFill>
                <a:latin typeface="Open Sans"/>
              </a:rPr>
              <a:t>Phải chia thời gian với các môn học khác.</a:t>
            </a:r>
          </a:p>
          <a:p>
            <a:pPr algn="l" marL="539749" indent="-269875" lvl="1">
              <a:lnSpc>
                <a:spcPts val="3499"/>
              </a:lnSpc>
              <a:spcBef>
                <a:spcPct val="0"/>
              </a:spcBef>
              <a:buFont typeface="Arial"/>
              <a:buChar char="•"/>
            </a:pPr>
            <a:r>
              <a:rPr lang="en-US" sz="2499">
                <a:solidFill>
                  <a:srgbClr val="403A3A"/>
                </a:solidFill>
                <a:latin typeface="Open Sans"/>
              </a:rPr>
              <a:t>Khác biệt về thiết bị.</a:t>
            </a:r>
          </a:p>
        </p:txBody>
      </p:sp>
      <p:sp>
        <p:nvSpPr>
          <p:cNvPr name="TextBox 26" id="26"/>
          <p:cNvSpPr txBox="true"/>
          <p:nvPr/>
        </p:nvSpPr>
        <p:spPr>
          <a:xfrm rot="0">
            <a:off x="1464632" y="894080"/>
            <a:ext cx="1435688" cy="240665"/>
          </a:xfrm>
          <a:prstGeom prst="rect">
            <a:avLst/>
          </a:prstGeom>
        </p:spPr>
        <p:txBody>
          <a:bodyPr anchor="t" rtlCol="false" tIns="0" lIns="0" bIns="0" rIns="0">
            <a:spAutoFit/>
          </a:bodyPr>
          <a:lstStyle/>
          <a:p>
            <a:pPr algn="l">
              <a:lnSpc>
                <a:spcPts val="1960"/>
              </a:lnSpc>
              <a:spcBef>
                <a:spcPct val="0"/>
              </a:spcBef>
            </a:pPr>
            <a:r>
              <a:rPr lang="en-US" sz="1400">
                <a:solidFill>
                  <a:srgbClr val="403A3A"/>
                </a:solidFill>
                <a:latin typeface="Poppins Light Bold"/>
              </a:rPr>
              <a:t>WEBPDC2T</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DF7EE"/>
        </a:solidFill>
      </p:bgPr>
    </p:bg>
    <p:spTree>
      <p:nvGrpSpPr>
        <p:cNvPr id="1" name=""/>
        <p:cNvGrpSpPr/>
        <p:nvPr/>
      </p:nvGrpSpPr>
      <p:grpSpPr>
        <a:xfrm>
          <a:off x="0" y="0"/>
          <a:ext cx="0" cy="0"/>
          <a:chOff x="0" y="0"/>
          <a:chExt cx="0" cy="0"/>
        </a:xfrm>
      </p:grpSpPr>
      <p:sp>
        <p:nvSpPr>
          <p:cNvPr name="Freeform 2" id="2"/>
          <p:cNvSpPr/>
          <p:nvPr/>
        </p:nvSpPr>
        <p:spPr>
          <a:xfrm flipH="true" flipV="false" rot="-737270">
            <a:off x="-2940011" y="2302630"/>
            <a:ext cx="9016208" cy="10140930"/>
          </a:xfrm>
          <a:custGeom>
            <a:avLst/>
            <a:gdLst/>
            <a:ahLst/>
            <a:cxnLst/>
            <a:rect r="r" b="b" t="t" l="l"/>
            <a:pathLst>
              <a:path h="10140930" w="9016208">
                <a:moveTo>
                  <a:pt x="9016209" y="0"/>
                </a:moveTo>
                <a:lnTo>
                  <a:pt x="0" y="0"/>
                </a:lnTo>
                <a:lnTo>
                  <a:pt x="0" y="10140930"/>
                </a:lnTo>
                <a:lnTo>
                  <a:pt x="9016209" y="10140930"/>
                </a:lnTo>
                <a:lnTo>
                  <a:pt x="9016209"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4417454" y="6226989"/>
            <a:ext cx="9453093" cy="9453093"/>
          </a:xfrm>
          <a:custGeom>
            <a:avLst/>
            <a:gdLst/>
            <a:ahLst/>
            <a:cxnLst/>
            <a:rect r="r" b="b" t="t" l="l"/>
            <a:pathLst>
              <a:path h="9453093" w="9453093">
                <a:moveTo>
                  <a:pt x="0" y="0"/>
                </a:moveTo>
                <a:lnTo>
                  <a:pt x="9453092" y="0"/>
                </a:lnTo>
                <a:lnTo>
                  <a:pt x="9453092" y="9453093"/>
                </a:lnTo>
                <a:lnTo>
                  <a:pt x="0" y="94530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125779">
            <a:off x="11549149" y="-2396458"/>
            <a:ext cx="9016208" cy="10140930"/>
          </a:xfrm>
          <a:custGeom>
            <a:avLst/>
            <a:gdLst/>
            <a:ahLst/>
            <a:cxnLst/>
            <a:rect r="r" b="b" t="t" l="l"/>
            <a:pathLst>
              <a:path h="10140930" w="9016208">
                <a:moveTo>
                  <a:pt x="0" y="0"/>
                </a:moveTo>
                <a:lnTo>
                  <a:pt x="9016209" y="0"/>
                </a:lnTo>
                <a:lnTo>
                  <a:pt x="9016209" y="10140929"/>
                </a:lnTo>
                <a:lnTo>
                  <a:pt x="0" y="10140929"/>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786053" y="774013"/>
            <a:ext cx="485295" cy="509374"/>
          </a:xfrm>
          <a:custGeom>
            <a:avLst/>
            <a:gdLst/>
            <a:ahLst/>
            <a:cxnLst/>
            <a:rect r="r" b="b" t="t" l="l"/>
            <a:pathLst>
              <a:path h="509374" w="485295">
                <a:moveTo>
                  <a:pt x="0" y="0"/>
                </a:moveTo>
                <a:lnTo>
                  <a:pt x="485294" y="0"/>
                </a:lnTo>
                <a:lnTo>
                  <a:pt x="485294" y="509374"/>
                </a:lnTo>
                <a:lnTo>
                  <a:pt x="0" y="5093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5400000">
            <a:off x="-910011" y="7432219"/>
            <a:ext cx="1820023" cy="1820023"/>
          </a:xfrm>
          <a:custGeom>
            <a:avLst/>
            <a:gdLst/>
            <a:ahLst/>
            <a:cxnLst/>
            <a:rect r="r" b="b" t="t" l="l"/>
            <a:pathLst>
              <a:path h="1820023" w="1820023">
                <a:moveTo>
                  <a:pt x="0" y="0"/>
                </a:moveTo>
                <a:lnTo>
                  <a:pt x="1820022" y="0"/>
                </a:lnTo>
                <a:lnTo>
                  <a:pt x="1820022" y="1820022"/>
                </a:lnTo>
                <a:lnTo>
                  <a:pt x="0" y="182002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7" id="7"/>
          <p:cNvGrpSpPr>
            <a:grpSpLocks noChangeAspect="true"/>
          </p:cNvGrpSpPr>
          <p:nvPr/>
        </p:nvGrpSpPr>
        <p:grpSpPr>
          <a:xfrm rot="0">
            <a:off x="3567296" y="1944770"/>
            <a:ext cx="11153409" cy="6397460"/>
            <a:chOff x="0" y="0"/>
            <a:chExt cx="7981950" cy="4578350"/>
          </a:xfrm>
        </p:grpSpPr>
        <p:sp>
          <p:nvSpPr>
            <p:cNvPr name="Freeform 8" id="8"/>
            <p:cNvSpPr/>
            <p:nvPr/>
          </p:nvSpPr>
          <p:spPr>
            <a:xfrm flipH="false" flipV="false" rot="0">
              <a:off x="765810" y="21590"/>
              <a:ext cx="6451600" cy="4326890"/>
            </a:xfrm>
            <a:custGeom>
              <a:avLst/>
              <a:gdLst/>
              <a:ahLst/>
              <a:cxnLst/>
              <a:rect r="r" b="b" t="t" l="l"/>
              <a:pathLst>
                <a:path h="4326890" w="645160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000000"/>
            </a:solidFill>
          </p:spPr>
        </p:sp>
        <p:sp>
          <p:nvSpPr>
            <p:cNvPr name="Freeform 9" id="9"/>
            <p:cNvSpPr/>
            <p:nvPr/>
          </p:nvSpPr>
          <p:spPr>
            <a:xfrm flipH="false" flipV="false" rot="0">
              <a:off x="0" y="0"/>
              <a:ext cx="7981950" cy="4542790"/>
            </a:xfrm>
            <a:custGeom>
              <a:avLst/>
              <a:gdLst/>
              <a:ahLst/>
              <a:cxnLst/>
              <a:rect r="r" b="b" t="t" l="l"/>
              <a:pathLst>
                <a:path h="4542790" w="798195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E9E9E9"/>
            </a:solidFill>
          </p:spPr>
        </p:sp>
        <p:sp>
          <p:nvSpPr>
            <p:cNvPr name="Freeform 10" id="10"/>
            <p:cNvSpPr/>
            <p:nvPr/>
          </p:nvSpPr>
          <p:spPr>
            <a:xfrm flipH="false" flipV="false" rot="0">
              <a:off x="3460750" y="4349750"/>
              <a:ext cx="1059180" cy="96520"/>
            </a:xfrm>
            <a:custGeom>
              <a:avLst/>
              <a:gdLst/>
              <a:ahLst/>
              <a:cxnLst/>
              <a:rect r="r" b="b" t="t" l="l"/>
              <a:pathLst>
                <a:path h="96520" w="105918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CCCCCC"/>
            </a:solidFill>
          </p:spPr>
        </p:sp>
        <p:sp>
          <p:nvSpPr>
            <p:cNvPr name="Freeform 11" id="11"/>
            <p:cNvSpPr/>
            <p:nvPr/>
          </p:nvSpPr>
          <p:spPr>
            <a:xfrm flipH="false" flipV="false" rot="0">
              <a:off x="163830" y="4542790"/>
              <a:ext cx="7654290" cy="35560"/>
            </a:xfrm>
            <a:custGeom>
              <a:avLst/>
              <a:gdLst/>
              <a:ahLst/>
              <a:cxnLst/>
              <a:rect r="r" b="b" t="t" l="l"/>
              <a:pathLst>
                <a:path h="35560" w="765429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CCCCCC"/>
            </a:solidFill>
          </p:spPr>
        </p:sp>
        <p:sp>
          <p:nvSpPr>
            <p:cNvPr name="Freeform 12" id="12"/>
            <p:cNvSpPr/>
            <p:nvPr/>
          </p:nvSpPr>
          <p:spPr>
            <a:xfrm flipH="false" flipV="false" rot="0">
              <a:off x="962660" y="276860"/>
              <a:ext cx="6055360" cy="3789680"/>
            </a:xfrm>
            <a:custGeom>
              <a:avLst/>
              <a:gdLst/>
              <a:ahLst/>
              <a:cxnLst/>
              <a:rect r="r" b="b" t="t" l="l"/>
              <a:pathLst>
                <a:path h="3789680" w="6055360">
                  <a:moveTo>
                    <a:pt x="0" y="0"/>
                  </a:moveTo>
                  <a:lnTo>
                    <a:pt x="6055360" y="0"/>
                  </a:lnTo>
                  <a:lnTo>
                    <a:pt x="6055360" y="3789680"/>
                  </a:lnTo>
                  <a:lnTo>
                    <a:pt x="0" y="3789680"/>
                  </a:lnTo>
                  <a:close/>
                </a:path>
              </a:pathLst>
            </a:custGeom>
            <a:blipFill>
              <a:blip r:embed="rId10"/>
              <a:stretch>
                <a:fillRect l="0" t="-3228" r="0" b="-3228"/>
              </a:stretch>
            </a:blipFill>
          </p:spPr>
        </p:sp>
      </p:grpSp>
      <p:grpSp>
        <p:nvGrpSpPr>
          <p:cNvPr name="Group 13" id="13"/>
          <p:cNvGrpSpPr/>
          <p:nvPr/>
        </p:nvGrpSpPr>
        <p:grpSpPr>
          <a:xfrm rot="0">
            <a:off x="5602855" y="3230427"/>
            <a:ext cx="6892595" cy="3826146"/>
            <a:chOff x="0" y="0"/>
            <a:chExt cx="3725255" cy="2067925"/>
          </a:xfrm>
        </p:grpSpPr>
        <p:sp>
          <p:nvSpPr>
            <p:cNvPr name="Freeform 14" id="14"/>
            <p:cNvSpPr/>
            <p:nvPr/>
          </p:nvSpPr>
          <p:spPr>
            <a:xfrm flipH="false" flipV="false" rot="0">
              <a:off x="0" y="0"/>
              <a:ext cx="3725255" cy="2067925"/>
            </a:xfrm>
            <a:custGeom>
              <a:avLst/>
              <a:gdLst/>
              <a:ahLst/>
              <a:cxnLst/>
              <a:rect r="r" b="b" t="t" l="l"/>
              <a:pathLst>
                <a:path h="2067925" w="3725255">
                  <a:moveTo>
                    <a:pt x="0" y="0"/>
                  </a:moveTo>
                  <a:lnTo>
                    <a:pt x="3725255" y="0"/>
                  </a:lnTo>
                  <a:lnTo>
                    <a:pt x="3725255" y="2067925"/>
                  </a:lnTo>
                  <a:lnTo>
                    <a:pt x="0" y="2067925"/>
                  </a:lnTo>
                  <a:close/>
                </a:path>
              </a:pathLst>
            </a:custGeom>
            <a:solidFill>
              <a:srgbClr val="17EAD9">
                <a:alpha val="84706"/>
              </a:srgbClr>
            </a:solidFill>
          </p:spPr>
        </p:sp>
      </p:grpSp>
      <p:sp>
        <p:nvSpPr>
          <p:cNvPr name="TextBox 15" id="15"/>
          <p:cNvSpPr txBox="true"/>
          <p:nvPr/>
        </p:nvSpPr>
        <p:spPr>
          <a:xfrm rot="0">
            <a:off x="15857773" y="9123680"/>
            <a:ext cx="1435688" cy="240665"/>
          </a:xfrm>
          <a:prstGeom prst="rect">
            <a:avLst/>
          </a:prstGeom>
        </p:spPr>
        <p:txBody>
          <a:bodyPr anchor="t" rtlCol="false" tIns="0" lIns="0" bIns="0" rIns="0">
            <a:spAutoFit/>
          </a:bodyPr>
          <a:lstStyle/>
          <a:p>
            <a:pPr algn="r">
              <a:lnSpc>
                <a:spcPts val="1960"/>
              </a:lnSpc>
              <a:spcBef>
                <a:spcPct val="0"/>
              </a:spcBef>
            </a:pPr>
            <a:r>
              <a:rPr lang="en-US" sz="1400">
                <a:solidFill>
                  <a:srgbClr val="403A3A"/>
                </a:solidFill>
                <a:latin typeface="Poppins Light Bold"/>
              </a:rPr>
              <a:t>Page 19</a:t>
            </a:r>
          </a:p>
        </p:txBody>
      </p:sp>
      <p:sp>
        <p:nvSpPr>
          <p:cNvPr name="TextBox 16" id="16"/>
          <p:cNvSpPr txBox="true"/>
          <p:nvPr/>
        </p:nvSpPr>
        <p:spPr>
          <a:xfrm rot="0">
            <a:off x="5792551" y="3710629"/>
            <a:ext cx="6702899" cy="3018142"/>
          </a:xfrm>
          <a:prstGeom prst="rect">
            <a:avLst/>
          </a:prstGeom>
        </p:spPr>
        <p:txBody>
          <a:bodyPr anchor="t" rtlCol="false" tIns="0" lIns="0" bIns="0" rIns="0">
            <a:spAutoFit/>
          </a:bodyPr>
          <a:lstStyle/>
          <a:p>
            <a:pPr algn="ctr">
              <a:lnSpc>
                <a:spcPts val="11837"/>
              </a:lnSpc>
            </a:pPr>
            <a:r>
              <a:rPr lang="en-US" sz="10569">
                <a:solidFill>
                  <a:srgbClr val="FFFFFF"/>
                </a:solidFill>
                <a:latin typeface="Poppins Bold"/>
              </a:rPr>
              <a:t>THANK YOU</a:t>
            </a:r>
          </a:p>
        </p:txBody>
      </p:sp>
      <p:sp>
        <p:nvSpPr>
          <p:cNvPr name="Freeform 17" id="17"/>
          <p:cNvSpPr/>
          <p:nvPr/>
        </p:nvSpPr>
        <p:spPr>
          <a:xfrm flipH="false" flipV="false" rot="0">
            <a:off x="15857773" y="1972195"/>
            <a:ext cx="2803055" cy="535129"/>
          </a:xfrm>
          <a:custGeom>
            <a:avLst/>
            <a:gdLst/>
            <a:ahLst/>
            <a:cxnLst/>
            <a:rect r="r" b="b" t="t" l="l"/>
            <a:pathLst>
              <a:path h="535129" w="2803055">
                <a:moveTo>
                  <a:pt x="0" y="0"/>
                </a:moveTo>
                <a:lnTo>
                  <a:pt x="2803054" y="0"/>
                </a:lnTo>
                <a:lnTo>
                  <a:pt x="2803054" y="535129"/>
                </a:lnTo>
                <a:lnTo>
                  <a:pt x="0" y="53512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8" id="18"/>
          <p:cNvSpPr/>
          <p:nvPr/>
        </p:nvSpPr>
        <p:spPr>
          <a:xfrm flipH="false" flipV="false" rot="0">
            <a:off x="15827177" y="5121102"/>
            <a:ext cx="748440" cy="748440"/>
          </a:xfrm>
          <a:custGeom>
            <a:avLst/>
            <a:gdLst/>
            <a:ahLst/>
            <a:cxnLst/>
            <a:rect r="r" b="b" t="t" l="l"/>
            <a:pathLst>
              <a:path h="748440" w="748440">
                <a:moveTo>
                  <a:pt x="0" y="0"/>
                </a:moveTo>
                <a:lnTo>
                  <a:pt x="748440" y="0"/>
                </a:lnTo>
                <a:lnTo>
                  <a:pt x="748440" y="748440"/>
                </a:lnTo>
                <a:lnTo>
                  <a:pt x="0" y="74844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9" id="19"/>
          <p:cNvSpPr/>
          <p:nvPr/>
        </p:nvSpPr>
        <p:spPr>
          <a:xfrm flipH="false" flipV="false" rot="0">
            <a:off x="-372827" y="5334413"/>
            <a:ext cx="2803055" cy="535129"/>
          </a:xfrm>
          <a:custGeom>
            <a:avLst/>
            <a:gdLst/>
            <a:ahLst/>
            <a:cxnLst/>
            <a:rect r="r" b="b" t="t" l="l"/>
            <a:pathLst>
              <a:path h="535129" w="2803055">
                <a:moveTo>
                  <a:pt x="0" y="0"/>
                </a:moveTo>
                <a:lnTo>
                  <a:pt x="2803054" y="0"/>
                </a:lnTo>
                <a:lnTo>
                  <a:pt x="2803054" y="535129"/>
                </a:lnTo>
                <a:lnTo>
                  <a:pt x="0" y="53512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0" id="20"/>
          <p:cNvSpPr/>
          <p:nvPr/>
        </p:nvSpPr>
        <p:spPr>
          <a:xfrm flipH="false" flipV="false" rot="0">
            <a:off x="2526100" y="2885989"/>
            <a:ext cx="748440" cy="748440"/>
          </a:xfrm>
          <a:custGeom>
            <a:avLst/>
            <a:gdLst/>
            <a:ahLst/>
            <a:cxnLst/>
            <a:rect r="r" b="b" t="t" l="l"/>
            <a:pathLst>
              <a:path h="748440" w="748440">
                <a:moveTo>
                  <a:pt x="0" y="0"/>
                </a:moveTo>
                <a:lnTo>
                  <a:pt x="748440" y="0"/>
                </a:lnTo>
                <a:lnTo>
                  <a:pt x="748440" y="748440"/>
                </a:lnTo>
                <a:lnTo>
                  <a:pt x="0" y="74844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21" id="21"/>
          <p:cNvSpPr txBox="true"/>
          <p:nvPr/>
        </p:nvSpPr>
        <p:spPr>
          <a:xfrm rot="0">
            <a:off x="1464632" y="894080"/>
            <a:ext cx="1435688" cy="240665"/>
          </a:xfrm>
          <a:prstGeom prst="rect">
            <a:avLst/>
          </a:prstGeom>
        </p:spPr>
        <p:txBody>
          <a:bodyPr anchor="t" rtlCol="false" tIns="0" lIns="0" bIns="0" rIns="0">
            <a:spAutoFit/>
          </a:bodyPr>
          <a:lstStyle/>
          <a:p>
            <a:pPr algn="l">
              <a:lnSpc>
                <a:spcPts val="1960"/>
              </a:lnSpc>
              <a:spcBef>
                <a:spcPct val="0"/>
              </a:spcBef>
            </a:pPr>
            <a:r>
              <a:rPr lang="en-US" sz="1400">
                <a:solidFill>
                  <a:srgbClr val="403A3A"/>
                </a:solidFill>
                <a:latin typeface="Poppins Light Bold"/>
              </a:rPr>
              <a:t>WEBPDC2T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DF7EE"/>
        </a:solidFill>
      </p:bgPr>
    </p:bg>
    <p:spTree>
      <p:nvGrpSpPr>
        <p:cNvPr id="1" name=""/>
        <p:cNvGrpSpPr/>
        <p:nvPr/>
      </p:nvGrpSpPr>
      <p:grpSpPr>
        <a:xfrm>
          <a:off x="0" y="0"/>
          <a:ext cx="0" cy="0"/>
          <a:chOff x="0" y="0"/>
          <a:chExt cx="0" cy="0"/>
        </a:xfrm>
      </p:grpSpPr>
      <p:sp>
        <p:nvSpPr>
          <p:cNvPr name="Freeform 2" id="2"/>
          <p:cNvSpPr/>
          <p:nvPr/>
        </p:nvSpPr>
        <p:spPr>
          <a:xfrm flipH="false" flipV="false" rot="-2125779">
            <a:off x="11549149" y="-2396458"/>
            <a:ext cx="9016208" cy="10140930"/>
          </a:xfrm>
          <a:custGeom>
            <a:avLst/>
            <a:gdLst/>
            <a:ahLst/>
            <a:cxnLst/>
            <a:rect r="r" b="b" t="t" l="l"/>
            <a:pathLst>
              <a:path h="10140930" w="9016208">
                <a:moveTo>
                  <a:pt x="0" y="0"/>
                </a:moveTo>
                <a:lnTo>
                  <a:pt x="9016209" y="0"/>
                </a:lnTo>
                <a:lnTo>
                  <a:pt x="9016209" y="10140929"/>
                </a:lnTo>
                <a:lnTo>
                  <a:pt x="0" y="10140929"/>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737270">
            <a:off x="-2940011" y="2302630"/>
            <a:ext cx="9016208" cy="10140930"/>
          </a:xfrm>
          <a:custGeom>
            <a:avLst/>
            <a:gdLst/>
            <a:ahLst/>
            <a:cxnLst/>
            <a:rect r="r" b="b" t="t" l="l"/>
            <a:pathLst>
              <a:path h="10140930" w="9016208">
                <a:moveTo>
                  <a:pt x="9016209" y="0"/>
                </a:moveTo>
                <a:lnTo>
                  <a:pt x="0" y="0"/>
                </a:lnTo>
                <a:lnTo>
                  <a:pt x="0" y="10140930"/>
                </a:lnTo>
                <a:lnTo>
                  <a:pt x="9016209" y="10140930"/>
                </a:lnTo>
                <a:lnTo>
                  <a:pt x="9016209"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786053" y="774013"/>
            <a:ext cx="485295" cy="509374"/>
          </a:xfrm>
          <a:custGeom>
            <a:avLst/>
            <a:gdLst/>
            <a:ahLst/>
            <a:cxnLst/>
            <a:rect r="r" b="b" t="t" l="l"/>
            <a:pathLst>
              <a:path h="509374" w="485295">
                <a:moveTo>
                  <a:pt x="0" y="0"/>
                </a:moveTo>
                <a:lnTo>
                  <a:pt x="485294" y="0"/>
                </a:lnTo>
                <a:lnTo>
                  <a:pt x="485294" y="509374"/>
                </a:lnTo>
                <a:lnTo>
                  <a:pt x="0" y="5093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400000">
            <a:off x="-910011" y="7432219"/>
            <a:ext cx="1820023" cy="1820023"/>
          </a:xfrm>
          <a:custGeom>
            <a:avLst/>
            <a:gdLst/>
            <a:ahLst/>
            <a:cxnLst/>
            <a:rect r="r" b="b" t="t" l="l"/>
            <a:pathLst>
              <a:path h="1820023" w="1820023">
                <a:moveTo>
                  <a:pt x="0" y="0"/>
                </a:moveTo>
                <a:lnTo>
                  <a:pt x="1820022" y="0"/>
                </a:lnTo>
                <a:lnTo>
                  <a:pt x="1820022" y="1820022"/>
                </a:lnTo>
                <a:lnTo>
                  <a:pt x="0" y="182002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5857773" y="9123680"/>
            <a:ext cx="1435688" cy="240665"/>
          </a:xfrm>
          <a:prstGeom prst="rect">
            <a:avLst/>
          </a:prstGeom>
        </p:spPr>
        <p:txBody>
          <a:bodyPr anchor="t" rtlCol="false" tIns="0" lIns="0" bIns="0" rIns="0">
            <a:spAutoFit/>
          </a:bodyPr>
          <a:lstStyle/>
          <a:p>
            <a:pPr algn="r">
              <a:lnSpc>
                <a:spcPts val="1960"/>
              </a:lnSpc>
              <a:spcBef>
                <a:spcPct val="0"/>
              </a:spcBef>
            </a:pPr>
            <a:r>
              <a:rPr lang="en-US" sz="1400">
                <a:solidFill>
                  <a:srgbClr val="403A3A"/>
                </a:solidFill>
                <a:latin typeface="Poppins Light Bold"/>
              </a:rPr>
              <a:t>Page 02</a:t>
            </a:r>
          </a:p>
        </p:txBody>
      </p:sp>
      <p:sp>
        <p:nvSpPr>
          <p:cNvPr name="Freeform 7" id="7"/>
          <p:cNvSpPr/>
          <p:nvPr/>
        </p:nvSpPr>
        <p:spPr>
          <a:xfrm flipH="false" flipV="false" rot="0">
            <a:off x="14655726" y="2406442"/>
            <a:ext cx="2803055" cy="535129"/>
          </a:xfrm>
          <a:custGeom>
            <a:avLst/>
            <a:gdLst/>
            <a:ahLst/>
            <a:cxnLst/>
            <a:rect r="r" b="b" t="t" l="l"/>
            <a:pathLst>
              <a:path h="535129" w="2803055">
                <a:moveTo>
                  <a:pt x="0" y="0"/>
                </a:moveTo>
                <a:lnTo>
                  <a:pt x="2803055" y="0"/>
                </a:lnTo>
                <a:lnTo>
                  <a:pt x="2803055" y="535129"/>
                </a:lnTo>
                <a:lnTo>
                  <a:pt x="0" y="53512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6510860" y="6998875"/>
            <a:ext cx="748440" cy="748440"/>
          </a:xfrm>
          <a:custGeom>
            <a:avLst/>
            <a:gdLst/>
            <a:ahLst/>
            <a:cxnLst/>
            <a:rect r="r" b="b" t="t" l="l"/>
            <a:pathLst>
              <a:path h="748440" w="748440">
                <a:moveTo>
                  <a:pt x="0" y="0"/>
                </a:moveTo>
                <a:lnTo>
                  <a:pt x="748440" y="0"/>
                </a:lnTo>
                <a:lnTo>
                  <a:pt x="748440" y="748440"/>
                </a:lnTo>
                <a:lnTo>
                  <a:pt x="0" y="74844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9" id="9"/>
          <p:cNvSpPr txBox="true"/>
          <p:nvPr/>
        </p:nvSpPr>
        <p:spPr>
          <a:xfrm rot="0">
            <a:off x="2182476" y="1478413"/>
            <a:ext cx="10610238" cy="1929765"/>
          </a:xfrm>
          <a:prstGeom prst="rect">
            <a:avLst/>
          </a:prstGeom>
        </p:spPr>
        <p:txBody>
          <a:bodyPr anchor="t" rtlCol="false" tIns="0" lIns="0" bIns="0" rIns="0">
            <a:spAutoFit/>
          </a:bodyPr>
          <a:lstStyle/>
          <a:p>
            <a:pPr algn="l">
              <a:lnSpc>
                <a:spcPts val="7605"/>
              </a:lnSpc>
            </a:pPr>
            <a:r>
              <a:rPr lang="en-US" sz="6500">
                <a:solidFill>
                  <a:srgbClr val="403A3A"/>
                </a:solidFill>
                <a:latin typeface="Open Sans Bold Italics"/>
              </a:rPr>
              <a:t>Tại sao phải có trang web Thương Mại Điện Tử?</a:t>
            </a:r>
          </a:p>
        </p:txBody>
      </p:sp>
      <p:sp>
        <p:nvSpPr>
          <p:cNvPr name="AutoShape 10" id="10"/>
          <p:cNvSpPr/>
          <p:nvPr/>
        </p:nvSpPr>
        <p:spPr>
          <a:xfrm>
            <a:off x="2182476" y="3431990"/>
            <a:ext cx="2107039" cy="0"/>
          </a:xfrm>
          <a:prstGeom prst="line">
            <a:avLst/>
          </a:prstGeom>
          <a:ln cap="rnd" w="47625">
            <a:solidFill>
              <a:srgbClr val="17EAD9"/>
            </a:solidFill>
            <a:prstDash val="solid"/>
            <a:headEnd type="none" len="sm" w="sm"/>
            <a:tailEnd type="none" len="sm" w="sm"/>
          </a:ln>
        </p:spPr>
      </p:sp>
      <p:sp>
        <p:nvSpPr>
          <p:cNvPr name="TextBox 11" id="11"/>
          <p:cNvSpPr txBox="true"/>
          <p:nvPr/>
        </p:nvSpPr>
        <p:spPr>
          <a:xfrm rot="0">
            <a:off x="1568093" y="3732028"/>
            <a:ext cx="13906267" cy="5734051"/>
          </a:xfrm>
          <a:prstGeom prst="rect">
            <a:avLst/>
          </a:prstGeom>
        </p:spPr>
        <p:txBody>
          <a:bodyPr anchor="t" rtlCol="false" tIns="0" lIns="0" bIns="0" rIns="0">
            <a:spAutoFit/>
          </a:bodyPr>
          <a:lstStyle/>
          <a:p>
            <a:pPr algn="l">
              <a:lnSpc>
                <a:spcPts val="4199"/>
              </a:lnSpc>
            </a:pPr>
            <a:r>
              <a:rPr lang="en-US" sz="2999" spc="125">
                <a:solidFill>
                  <a:srgbClr val="403A3A"/>
                </a:solidFill>
                <a:latin typeface="Open Sans"/>
              </a:rPr>
              <a:t>Thương mại điện tử (e-commerce) mang lại nhiều lợi ích quan trọng:</a:t>
            </a:r>
          </a:p>
          <a:p>
            <a:pPr algn="l" marL="647692" indent="-323846" lvl="1">
              <a:lnSpc>
                <a:spcPts val="4199"/>
              </a:lnSpc>
              <a:buAutoNum type="arabicPeriod" startAt="1"/>
            </a:pPr>
            <a:r>
              <a:rPr lang="en-US" sz="2999" spc="125">
                <a:solidFill>
                  <a:srgbClr val="403A3A"/>
                </a:solidFill>
                <a:latin typeface="Open Sans Bold"/>
              </a:rPr>
              <a:t>Tiết kiệm thời gian và công sức</a:t>
            </a:r>
            <a:r>
              <a:rPr lang="en-US" sz="2999" spc="125">
                <a:solidFill>
                  <a:srgbClr val="403A3A"/>
                </a:solidFill>
                <a:latin typeface="Open Sans"/>
              </a:rPr>
              <a:t>: Người tiêu dùng có thể mua sắm mọi lúc, mọi nơi mà không cần đến cửa hàng vật lý.</a:t>
            </a:r>
          </a:p>
          <a:p>
            <a:pPr algn="l" marL="647692" indent="-323846" lvl="1">
              <a:lnSpc>
                <a:spcPts val="4199"/>
              </a:lnSpc>
              <a:buAutoNum type="arabicPeriod" startAt="1"/>
            </a:pPr>
            <a:r>
              <a:rPr lang="en-US" sz="2999" spc="125">
                <a:solidFill>
                  <a:srgbClr val="403A3A"/>
                </a:solidFill>
                <a:latin typeface="Open Sans Bold"/>
              </a:rPr>
              <a:t>Đa dạng sản phẩm</a:t>
            </a:r>
            <a:r>
              <a:rPr lang="en-US" sz="2999" spc="125">
                <a:solidFill>
                  <a:srgbClr val="403A3A"/>
                </a:solidFill>
                <a:latin typeface="Open Sans"/>
              </a:rPr>
              <a:t>: Các trang web e-commerce cung cấp nhiều lựa chọn từ khắp nơi trên thế giới, vượt xa giới hạn địa lý.</a:t>
            </a:r>
          </a:p>
          <a:p>
            <a:pPr algn="l" marL="647692" indent="-323846" lvl="1">
              <a:lnSpc>
                <a:spcPts val="4199"/>
              </a:lnSpc>
              <a:buAutoNum type="arabicPeriod" startAt="1"/>
            </a:pPr>
            <a:r>
              <a:rPr lang="en-US" sz="2999" spc="125">
                <a:solidFill>
                  <a:srgbClr val="403A3A"/>
                </a:solidFill>
                <a:latin typeface="Open Sans Bold"/>
              </a:rPr>
              <a:t>Ưu đãi hấp dẫn</a:t>
            </a:r>
            <a:r>
              <a:rPr lang="en-US" sz="2999" spc="125">
                <a:solidFill>
                  <a:srgbClr val="403A3A"/>
                </a:solidFill>
                <a:latin typeface="Open Sans"/>
              </a:rPr>
              <a:t>: Giảm giá, khuyến mãi và dịch vụ giao hàng miễn phí giúp tiết kiệm chi phí.</a:t>
            </a:r>
          </a:p>
          <a:p>
            <a:pPr algn="l" marL="647692" indent="-323846" lvl="1">
              <a:lnSpc>
                <a:spcPts val="4199"/>
              </a:lnSpc>
              <a:buAutoNum type="arabicPeriod" startAt="1"/>
            </a:pPr>
            <a:r>
              <a:rPr lang="en-US" sz="2999" spc="125">
                <a:solidFill>
                  <a:srgbClr val="403A3A"/>
                </a:solidFill>
                <a:latin typeface="Open Sans Bold"/>
              </a:rPr>
              <a:t>An toàn và tiện lợi</a:t>
            </a:r>
            <a:r>
              <a:rPr lang="en-US" sz="2999" spc="125">
                <a:solidFill>
                  <a:srgbClr val="403A3A"/>
                </a:solidFill>
                <a:latin typeface="Open Sans"/>
              </a:rPr>
              <a:t>: Công nghệ bảo mật ngày càng tốt, xây dựng lòng tin của người tiêu dùng.</a:t>
            </a:r>
          </a:p>
          <a:p>
            <a:pPr algn="l" marL="647692" indent="-323846" lvl="1">
              <a:lnSpc>
                <a:spcPts val="4199"/>
              </a:lnSpc>
              <a:buAutoNum type="arabicPeriod" startAt="1"/>
            </a:pPr>
            <a:r>
              <a:rPr lang="en-US" sz="2999" spc="125">
                <a:solidFill>
                  <a:srgbClr val="403A3A"/>
                </a:solidFill>
                <a:latin typeface="Open Sans Bold"/>
              </a:rPr>
              <a:t>Phát triển kinh tế số</a:t>
            </a:r>
            <a:r>
              <a:rPr lang="en-US" sz="2999" spc="125">
                <a:solidFill>
                  <a:srgbClr val="403A3A"/>
                </a:solidFill>
                <a:latin typeface="Open Sans"/>
              </a:rPr>
              <a:t>: Thúc đẩy cơ hội kinh doanh và việc làm mới.</a:t>
            </a:r>
          </a:p>
          <a:p>
            <a:pPr algn="l">
              <a:lnSpc>
                <a:spcPts val="4199"/>
              </a:lnSpc>
            </a:pPr>
          </a:p>
        </p:txBody>
      </p:sp>
      <p:sp>
        <p:nvSpPr>
          <p:cNvPr name="TextBox 12" id="12"/>
          <p:cNvSpPr txBox="true"/>
          <p:nvPr/>
        </p:nvSpPr>
        <p:spPr>
          <a:xfrm rot="0">
            <a:off x="1464632" y="894080"/>
            <a:ext cx="1435688" cy="240665"/>
          </a:xfrm>
          <a:prstGeom prst="rect">
            <a:avLst/>
          </a:prstGeom>
        </p:spPr>
        <p:txBody>
          <a:bodyPr anchor="t" rtlCol="false" tIns="0" lIns="0" bIns="0" rIns="0">
            <a:spAutoFit/>
          </a:bodyPr>
          <a:lstStyle/>
          <a:p>
            <a:pPr algn="l">
              <a:lnSpc>
                <a:spcPts val="1960"/>
              </a:lnSpc>
              <a:spcBef>
                <a:spcPct val="0"/>
              </a:spcBef>
            </a:pPr>
            <a:r>
              <a:rPr lang="en-US" sz="1400">
                <a:solidFill>
                  <a:srgbClr val="403A3A"/>
                </a:solidFill>
                <a:latin typeface="Poppins Light Bold"/>
              </a:rPr>
              <a:t>WEBPDC2T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DF7EE"/>
        </a:solidFill>
      </p:bgPr>
    </p:bg>
    <p:spTree>
      <p:nvGrpSpPr>
        <p:cNvPr id="1" name=""/>
        <p:cNvGrpSpPr/>
        <p:nvPr/>
      </p:nvGrpSpPr>
      <p:grpSpPr>
        <a:xfrm>
          <a:off x="0" y="0"/>
          <a:ext cx="0" cy="0"/>
          <a:chOff x="0" y="0"/>
          <a:chExt cx="0" cy="0"/>
        </a:xfrm>
      </p:grpSpPr>
      <p:sp>
        <p:nvSpPr>
          <p:cNvPr name="Freeform 2" id="2"/>
          <p:cNvSpPr/>
          <p:nvPr/>
        </p:nvSpPr>
        <p:spPr>
          <a:xfrm flipH="false" flipV="false" rot="-2125779">
            <a:off x="11690390" y="-2311696"/>
            <a:ext cx="9016208" cy="10140930"/>
          </a:xfrm>
          <a:custGeom>
            <a:avLst/>
            <a:gdLst/>
            <a:ahLst/>
            <a:cxnLst/>
            <a:rect r="r" b="b" t="t" l="l"/>
            <a:pathLst>
              <a:path h="10140930" w="9016208">
                <a:moveTo>
                  <a:pt x="0" y="0"/>
                </a:moveTo>
                <a:lnTo>
                  <a:pt x="9016208" y="0"/>
                </a:lnTo>
                <a:lnTo>
                  <a:pt x="9016208" y="10140930"/>
                </a:lnTo>
                <a:lnTo>
                  <a:pt x="0" y="1014093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737270">
            <a:off x="-2940011" y="2302630"/>
            <a:ext cx="9016208" cy="10140930"/>
          </a:xfrm>
          <a:custGeom>
            <a:avLst/>
            <a:gdLst/>
            <a:ahLst/>
            <a:cxnLst/>
            <a:rect r="r" b="b" t="t" l="l"/>
            <a:pathLst>
              <a:path h="10140930" w="9016208">
                <a:moveTo>
                  <a:pt x="9016209" y="0"/>
                </a:moveTo>
                <a:lnTo>
                  <a:pt x="0" y="0"/>
                </a:lnTo>
                <a:lnTo>
                  <a:pt x="0" y="10140930"/>
                </a:lnTo>
                <a:lnTo>
                  <a:pt x="9016209" y="10140930"/>
                </a:lnTo>
                <a:lnTo>
                  <a:pt x="9016209"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786053" y="774013"/>
            <a:ext cx="485295" cy="509374"/>
          </a:xfrm>
          <a:custGeom>
            <a:avLst/>
            <a:gdLst/>
            <a:ahLst/>
            <a:cxnLst/>
            <a:rect r="r" b="b" t="t" l="l"/>
            <a:pathLst>
              <a:path h="509374" w="485295">
                <a:moveTo>
                  <a:pt x="0" y="0"/>
                </a:moveTo>
                <a:lnTo>
                  <a:pt x="485294" y="0"/>
                </a:lnTo>
                <a:lnTo>
                  <a:pt x="485294" y="509374"/>
                </a:lnTo>
                <a:lnTo>
                  <a:pt x="0" y="5093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400000">
            <a:off x="-910011" y="7432219"/>
            <a:ext cx="1820023" cy="1820023"/>
          </a:xfrm>
          <a:custGeom>
            <a:avLst/>
            <a:gdLst/>
            <a:ahLst/>
            <a:cxnLst/>
            <a:rect r="r" b="b" t="t" l="l"/>
            <a:pathLst>
              <a:path h="1820023" w="1820023">
                <a:moveTo>
                  <a:pt x="0" y="0"/>
                </a:moveTo>
                <a:lnTo>
                  <a:pt x="1820022" y="0"/>
                </a:lnTo>
                <a:lnTo>
                  <a:pt x="1820022" y="1820022"/>
                </a:lnTo>
                <a:lnTo>
                  <a:pt x="0" y="182002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a:grpSpLocks noChangeAspect="true"/>
          </p:cNvGrpSpPr>
          <p:nvPr/>
        </p:nvGrpSpPr>
        <p:grpSpPr>
          <a:xfrm rot="0">
            <a:off x="1028700" y="6274969"/>
            <a:ext cx="1821806" cy="3604756"/>
            <a:chOff x="0" y="0"/>
            <a:chExt cx="2620010" cy="5184140"/>
          </a:xfrm>
        </p:grpSpPr>
        <p:sp>
          <p:nvSpPr>
            <p:cNvPr name="Freeform 7" id="7"/>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8" id="8"/>
            <p:cNvSpPr/>
            <p:nvPr/>
          </p:nvSpPr>
          <p:spPr>
            <a:xfrm flipH="true" flipV="false" rot="0">
              <a:off x="184163" y="156210"/>
              <a:ext cx="2251710" cy="4876800"/>
            </a:xfrm>
            <a:custGeom>
              <a:avLst/>
              <a:gdLst/>
              <a:ahLst/>
              <a:cxnLst/>
              <a:rect r="r" b="b" t="t" l="l"/>
              <a:pathLst>
                <a:path h="4876800" w="2251710">
                  <a:moveTo>
                    <a:pt x="210820" y="0"/>
                  </a:moveTo>
                  <a:lnTo>
                    <a:pt x="482600" y="0"/>
                  </a:lnTo>
                  <a:lnTo>
                    <a:pt x="482600" y="57150"/>
                  </a:lnTo>
                  <a:cubicBezTo>
                    <a:pt x="482600" y="121920"/>
                    <a:pt x="535940" y="175260"/>
                    <a:pt x="600710" y="175260"/>
                  </a:cubicBezTo>
                  <a:lnTo>
                    <a:pt x="1649730" y="175260"/>
                  </a:lnTo>
                  <a:cubicBezTo>
                    <a:pt x="1714500" y="175260"/>
                    <a:pt x="1767840" y="121920"/>
                    <a:pt x="1767840" y="57150"/>
                  </a:cubicBezTo>
                  <a:lnTo>
                    <a:pt x="1767840" y="0"/>
                  </a:lnTo>
                  <a:lnTo>
                    <a:pt x="2042160" y="0"/>
                  </a:lnTo>
                  <a:cubicBezTo>
                    <a:pt x="2157730" y="0"/>
                    <a:pt x="2251710" y="93980"/>
                    <a:pt x="2251710" y="209550"/>
                  </a:cubicBezTo>
                  <a:lnTo>
                    <a:pt x="2251710" y="4667250"/>
                  </a:lnTo>
                  <a:cubicBezTo>
                    <a:pt x="2251710" y="4782820"/>
                    <a:pt x="2157730" y="4876800"/>
                    <a:pt x="2042160" y="4876800"/>
                  </a:cubicBezTo>
                  <a:lnTo>
                    <a:pt x="210820" y="4876800"/>
                  </a:lnTo>
                  <a:cubicBezTo>
                    <a:pt x="95250" y="4876800"/>
                    <a:pt x="1270" y="4782820"/>
                    <a:pt x="1270" y="4667250"/>
                  </a:cubicBezTo>
                  <a:lnTo>
                    <a:pt x="1270" y="209550"/>
                  </a:lnTo>
                  <a:cubicBezTo>
                    <a:pt x="0" y="93980"/>
                    <a:pt x="93980" y="0"/>
                    <a:pt x="210820" y="0"/>
                  </a:cubicBezTo>
                  <a:close/>
                </a:path>
              </a:pathLst>
            </a:custGeom>
            <a:blipFill>
              <a:blip r:embed="rId8"/>
              <a:stretch>
                <a:fillRect l="-105488" t="0" r="-119565" b="0"/>
              </a:stretch>
            </a:blipFill>
          </p:spPr>
        </p:sp>
        <p:sp>
          <p:nvSpPr>
            <p:cNvPr name="Freeform 9" id="9"/>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55555"/>
            </a:solidFill>
          </p:spPr>
        </p:sp>
        <p:sp>
          <p:nvSpPr>
            <p:cNvPr name="Freeform 10" id="10"/>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55555"/>
            </a:solidFill>
          </p:spPr>
        </p:sp>
        <p:sp>
          <p:nvSpPr>
            <p:cNvPr name="Freeform 11" id="11"/>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E2E2E"/>
            </a:solidFill>
          </p:spPr>
        </p:sp>
        <p:sp>
          <p:nvSpPr>
            <p:cNvPr name="Freeform 12" id="12"/>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E2E2E"/>
            </a:solidFill>
          </p:spPr>
        </p:sp>
        <p:sp>
          <p:nvSpPr>
            <p:cNvPr name="Freeform 13" id="13"/>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E2E2E"/>
            </a:solidFill>
          </p:spPr>
        </p:sp>
        <p:sp>
          <p:nvSpPr>
            <p:cNvPr name="Freeform 14" id="14"/>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E2E2E"/>
            </a:solidFill>
          </p:spPr>
        </p:sp>
        <p:sp>
          <p:nvSpPr>
            <p:cNvPr name="Freeform 15" id="15"/>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555555"/>
            </a:solidFill>
          </p:spPr>
        </p:sp>
      </p:grpSp>
      <p:grpSp>
        <p:nvGrpSpPr>
          <p:cNvPr name="Group 16" id="16"/>
          <p:cNvGrpSpPr>
            <a:grpSpLocks noChangeAspect="true"/>
          </p:cNvGrpSpPr>
          <p:nvPr/>
        </p:nvGrpSpPr>
        <p:grpSpPr>
          <a:xfrm rot="0">
            <a:off x="2485094" y="7198695"/>
            <a:ext cx="1354965" cy="2681030"/>
            <a:chOff x="0" y="0"/>
            <a:chExt cx="2620010" cy="5184140"/>
          </a:xfrm>
        </p:grpSpPr>
        <p:sp>
          <p:nvSpPr>
            <p:cNvPr name="Freeform 17" id="17"/>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18" id="18"/>
            <p:cNvSpPr/>
            <p:nvPr/>
          </p:nvSpPr>
          <p:spPr>
            <a:xfrm flipH="true" flipV="false" rot="0">
              <a:off x="184163" y="156210"/>
              <a:ext cx="2251710" cy="4876800"/>
            </a:xfrm>
            <a:custGeom>
              <a:avLst/>
              <a:gdLst/>
              <a:ahLst/>
              <a:cxnLst/>
              <a:rect r="r" b="b" t="t" l="l"/>
              <a:pathLst>
                <a:path h="4876800" w="2251710">
                  <a:moveTo>
                    <a:pt x="210820" y="0"/>
                  </a:moveTo>
                  <a:lnTo>
                    <a:pt x="482600" y="0"/>
                  </a:lnTo>
                  <a:lnTo>
                    <a:pt x="482600" y="57150"/>
                  </a:lnTo>
                  <a:cubicBezTo>
                    <a:pt x="482600" y="121920"/>
                    <a:pt x="535940" y="175260"/>
                    <a:pt x="600710" y="175260"/>
                  </a:cubicBezTo>
                  <a:lnTo>
                    <a:pt x="1649730" y="175260"/>
                  </a:lnTo>
                  <a:cubicBezTo>
                    <a:pt x="1714500" y="175260"/>
                    <a:pt x="1767840" y="121920"/>
                    <a:pt x="1767840" y="57150"/>
                  </a:cubicBezTo>
                  <a:lnTo>
                    <a:pt x="1767840" y="0"/>
                  </a:lnTo>
                  <a:lnTo>
                    <a:pt x="2042160" y="0"/>
                  </a:lnTo>
                  <a:cubicBezTo>
                    <a:pt x="2157730" y="0"/>
                    <a:pt x="2251710" y="93980"/>
                    <a:pt x="2251710" y="209550"/>
                  </a:cubicBezTo>
                  <a:lnTo>
                    <a:pt x="2251710" y="4667250"/>
                  </a:lnTo>
                  <a:cubicBezTo>
                    <a:pt x="2251710" y="4782820"/>
                    <a:pt x="2157730" y="4876800"/>
                    <a:pt x="2042160" y="4876800"/>
                  </a:cubicBezTo>
                  <a:lnTo>
                    <a:pt x="210820" y="4876800"/>
                  </a:lnTo>
                  <a:cubicBezTo>
                    <a:pt x="95250" y="4876800"/>
                    <a:pt x="1270" y="4782820"/>
                    <a:pt x="1270" y="4667250"/>
                  </a:cubicBezTo>
                  <a:lnTo>
                    <a:pt x="1270" y="209550"/>
                  </a:lnTo>
                  <a:cubicBezTo>
                    <a:pt x="0" y="93980"/>
                    <a:pt x="93980" y="0"/>
                    <a:pt x="210820" y="0"/>
                  </a:cubicBezTo>
                  <a:close/>
                </a:path>
              </a:pathLst>
            </a:custGeom>
            <a:blipFill>
              <a:blip r:embed="rId9"/>
              <a:stretch>
                <a:fillRect l="-76351" t="0" r="-148906" b="0"/>
              </a:stretch>
            </a:blipFill>
          </p:spPr>
        </p:sp>
        <p:sp>
          <p:nvSpPr>
            <p:cNvPr name="Freeform 19" id="19"/>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55555"/>
            </a:solidFill>
          </p:spPr>
        </p:sp>
        <p:sp>
          <p:nvSpPr>
            <p:cNvPr name="Freeform 20" id="20"/>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55555"/>
            </a:solidFill>
          </p:spPr>
        </p:sp>
        <p:sp>
          <p:nvSpPr>
            <p:cNvPr name="Freeform 21" id="21"/>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E2E2E"/>
            </a:solidFill>
          </p:spPr>
        </p:sp>
        <p:sp>
          <p:nvSpPr>
            <p:cNvPr name="Freeform 22" id="22"/>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E2E2E"/>
            </a:solidFill>
          </p:spPr>
        </p:sp>
        <p:sp>
          <p:nvSpPr>
            <p:cNvPr name="Freeform 23" id="23"/>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E2E2E"/>
            </a:solidFill>
          </p:spPr>
        </p:sp>
        <p:sp>
          <p:nvSpPr>
            <p:cNvPr name="Freeform 24" id="24"/>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E2E2E"/>
            </a:solidFill>
          </p:spPr>
        </p:sp>
        <p:sp>
          <p:nvSpPr>
            <p:cNvPr name="Freeform 25" id="25"/>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555555"/>
            </a:solidFill>
          </p:spPr>
        </p:sp>
      </p:grpSp>
      <p:sp>
        <p:nvSpPr>
          <p:cNvPr name="TextBox 26" id="26"/>
          <p:cNvSpPr txBox="true"/>
          <p:nvPr/>
        </p:nvSpPr>
        <p:spPr>
          <a:xfrm rot="0">
            <a:off x="15857773" y="9123680"/>
            <a:ext cx="1435688" cy="240665"/>
          </a:xfrm>
          <a:prstGeom prst="rect">
            <a:avLst/>
          </a:prstGeom>
        </p:spPr>
        <p:txBody>
          <a:bodyPr anchor="t" rtlCol="false" tIns="0" lIns="0" bIns="0" rIns="0">
            <a:spAutoFit/>
          </a:bodyPr>
          <a:lstStyle/>
          <a:p>
            <a:pPr algn="r">
              <a:lnSpc>
                <a:spcPts val="1960"/>
              </a:lnSpc>
              <a:spcBef>
                <a:spcPct val="0"/>
              </a:spcBef>
            </a:pPr>
            <a:r>
              <a:rPr lang="en-US" sz="1400">
                <a:solidFill>
                  <a:srgbClr val="403A3A"/>
                </a:solidFill>
                <a:latin typeface="Poppins Light Bold"/>
              </a:rPr>
              <a:t>Page 03</a:t>
            </a:r>
          </a:p>
        </p:txBody>
      </p:sp>
      <p:sp>
        <p:nvSpPr>
          <p:cNvPr name="Freeform 27" id="27"/>
          <p:cNvSpPr/>
          <p:nvPr/>
        </p:nvSpPr>
        <p:spPr>
          <a:xfrm flipH="false" flipV="false" rot="0">
            <a:off x="654480" y="2758769"/>
            <a:ext cx="2803055" cy="535129"/>
          </a:xfrm>
          <a:custGeom>
            <a:avLst/>
            <a:gdLst/>
            <a:ahLst/>
            <a:cxnLst/>
            <a:rect r="r" b="b" t="t" l="l"/>
            <a:pathLst>
              <a:path h="535129" w="2803055">
                <a:moveTo>
                  <a:pt x="0" y="0"/>
                </a:moveTo>
                <a:lnTo>
                  <a:pt x="2803055" y="0"/>
                </a:lnTo>
                <a:lnTo>
                  <a:pt x="2803055" y="535129"/>
                </a:lnTo>
                <a:lnTo>
                  <a:pt x="0" y="53512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8" id="28"/>
          <p:cNvSpPr/>
          <p:nvPr/>
        </p:nvSpPr>
        <p:spPr>
          <a:xfrm flipH="false" flipV="false" rot="0">
            <a:off x="654480" y="4769280"/>
            <a:ext cx="748440" cy="748440"/>
          </a:xfrm>
          <a:custGeom>
            <a:avLst/>
            <a:gdLst/>
            <a:ahLst/>
            <a:cxnLst/>
            <a:rect r="r" b="b" t="t" l="l"/>
            <a:pathLst>
              <a:path h="748440" w="748440">
                <a:moveTo>
                  <a:pt x="0" y="0"/>
                </a:moveTo>
                <a:lnTo>
                  <a:pt x="748440" y="0"/>
                </a:lnTo>
                <a:lnTo>
                  <a:pt x="748440" y="748440"/>
                </a:lnTo>
                <a:lnTo>
                  <a:pt x="0" y="74844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29" id="29"/>
          <p:cNvSpPr txBox="true"/>
          <p:nvPr/>
        </p:nvSpPr>
        <p:spPr>
          <a:xfrm rot="0">
            <a:off x="5186143" y="1047750"/>
            <a:ext cx="12260457" cy="967740"/>
          </a:xfrm>
          <a:prstGeom prst="rect">
            <a:avLst/>
          </a:prstGeom>
        </p:spPr>
        <p:txBody>
          <a:bodyPr anchor="t" rtlCol="false" tIns="0" lIns="0" bIns="0" rIns="0">
            <a:spAutoFit/>
          </a:bodyPr>
          <a:lstStyle/>
          <a:p>
            <a:pPr algn="l">
              <a:lnSpc>
                <a:spcPts val="7605"/>
              </a:lnSpc>
            </a:pPr>
            <a:r>
              <a:rPr lang="en-US" sz="6500">
                <a:solidFill>
                  <a:srgbClr val="403A3A"/>
                </a:solidFill>
                <a:latin typeface="Open Sans Bold Italics"/>
              </a:rPr>
              <a:t>Yêu cầu và Mục đích</a:t>
            </a:r>
          </a:p>
        </p:txBody>
      </p:sp>
      <p:sp>
        <p:nvSpPr>
          <p:cNvPr name="AutoShape 30" id="30"/>
          <p:cNvSpPr/>
          <p:nvPr/>
        </p:nvSpPr>
        <p:spPr>
          <a:xfrm>
            <a:off x="5186143" y="2039303"/>
            <a:ext cx="2107039" cy="0"/>
          </a:xfrm>
          <a:prstGeom prst="line">
            <a:avLst/>
          </a:prstGeom>
          <a:ln cap="rnd" w="47625">
            <a:solidFill>
              <a:srgbClr val="17EAD9"/>
            </a:solidFill>
            <a:prstDash val="solid"/>
            <a:headEnd type="none" len="sm" w="sm"/>
            <a:tailEnd type="none" len="sm" w="sm"/>
          </a:ln>
        </p:spPr>
      </p:sp>
      <p:sp>
        <p:nvSpPr>
          <p:cNvPr name="TextBox 31" id="31"/>
          <p:cNvSpPr txBox="true"/>
          <p:nvPr/>
        </p:nvSpPr>
        <p:spPr>
          <a:xfrm rot="0">
            <a:off x="4291858" y="2982595"/>
            <a:ext cx="11906636" cy="6915150"/>
          </a:xfrm>
          <a:prstGeom prst="rect">
            <a:avLst/>
          </a:prstGeom>
        </p:spPr>
        <p:txBody>
          <a:bodyPr anchor="t" rtlCol="false" tIns="0" lIns="0" bIns="0" rIns="0">
            <a:spAutoFit/>
          </a:bodyPr>
          <a:lstStyle/>
          <a:p>
            <a:pPr algn="l" marL="647700" indent="-323850" lvl="1">
              <a:lnSpc>
                <a:spcPts val="4200"/>
              </a:lnSpc>
              <a:buAutoNum type="arabicPeriod" startAt="1"/>
            </a:pPr>
            <a:r>
              <a:rPr lang="en-US" sz="3000">
                <a:solidFill>
                  <a:srgbClr val="403A3A"/>
                </a:solidFill>
                <a:latin typeface="Open Sans Bold"/>
              </a:rPr>
              <a:t>Giao diện người dùng</a:t>
            </a:r>
            <a:r>
              <a:rPr lang="en-US" sz="3000">
                <a:solidFill>
                  <a:srgbClr val="403A3A"/>
                </a:solidFill>
                <a:latin typeface="Open Sans"/>
              </a:rPr>
              <a:t>: Thân thiện, trực quan, dễ sử dụng. Hiển thị chi tiết thông tin sản phẩm với mô tả, hình ảnh chất lượng cao, giá cả và đánh giá từ người dùng.</a:t>
            </a:r>
          </a:p>
          <a:p>
            <a:pPr algn="l" marL="647700" indent="-323850" lvl="1">
              <a:lnSpc>
                <a:spcPts val="4200"/>
              </a:lnSpc>
              <a:buAutoNum type="arabicPeriod" startAt="1"/>
            </a:pPr>
            <a:r>
              <a:rPr lang="en-US" sz="3000">
                <a:solidFill>
                  <a:srgbClr val="403A3A"/>
                </a:solidFill>
                <a:latin typeface="Open Sans Bold"/>
              </a:rPr>
              <a:t>Chức năng mua sắm</a:t>
            </a:r>
            <a:r>
              <a:rPr lang="en-US" sz="3000">
                <a:solidFill>
                  <a:srgbClr val="403A3A"/>
                </a:solidFill>
                <a:latin typeface="Open Sans"/>
              </a:rPr>
              <a:t>:</a:t>
            </a:r>
          </a:p>
          <a:p>
            <a:pPr algn="l" marL="1295400" indent="-431800" lvl="2">
              <a:lnSpc>
                <a:spcPts val="4200"/>
              </a:lnSpc>
              <a:buFont typeface="Arial"/>
              <a:buChar char="⚬"/>
            </a:pPr>
            <a:r>
              <a:rPr lang="en-US" sz="3000">
                <a:solidFill>
                  <a:srgbClr val="403A3A"/>
                </a:solidFill>
                <a:latin typeface="Open Sans"/>
              </a:rPr>
              <a:t>Tìm kiếm, xem xét và mua sản phẩm dễ dàng.</a:t>
            </a:r>
          </a:p>
          <a:p>
            <a:pPr algn="l" marL="1295400" indent="-431800" lvl="2">
              <a:lnSpc>
                <a:spcPts val="4200"/>
              </a:lnSpc>
              <a:buFont typeface="Arial"/>
              <a:buChar char="⚬"/>
            </a:pPr>
            <a:r>
              <a:rPr lang="en-US" sz="3000">
                <a:solidFill>
                  <a:srgbClr val="403A3A"/>
                </a:solidFill>
                <a:latin typeface="Open Sans"/>
              </a:rPr>
              <a:t>Giỏ hàng và thanh toán an toàn với nhiều phương thức.</a:t>
            </a:r>
          </a:p>
          <a:p>
            <a:pPr algn="l" marL="1295400" indent="-431800" lvl="2">
              <a:lnSpc>
                <a:spcPts val="4200"/>
              </a:lnSpc>
              <a:buFont typeface="Arial"/>
              <a:buChar char="⚬"/>
            </a:pPr>
            <a:r>
              <a:rPr lang="en-US" sz="3000">
                <a:solidFill>
                  <a:srgbClr val="403A3A"/>
                </a:solidFill>
                <a:latin typeface="Open Sans"/>
              </a:rPr>
              <a:t>Lưu trữ sản phẩm yêu thích vào danh sách mong muốn.</a:t>
            </a:r>
          </a:p>
          <a:p>
            <a:pPr algn="l" marL="1295400" indent="-431800" lvl="2">
              <a:lnSpc>
                <a:spcPts val="4200"/>
              </a:lnSpc>
              <a:buFont typeface="Arial"/>
              <a:buChar char="⚬"/>
            </a:pPr>
            <a:r>
              <a:rPr lang="en-US" sz="3000">
                <a:solidFill>
                  <a:srgbClr val="403A3A"/>
                </a:solidFill>
                <a:latin typeface="Open Sans"/>
              </a:rPr>
              <a:t>Cung cấp chương trình khuyến mãi, mã giảm giá.</a:t>
            </a:r>
          </a:p>
          <a:p>
            <a:pPr algn="l" marL="647700" indent="-323850" lvl="1">
              <a:lnSpc>
                <a:spcPts val="4200"/>
              </a:lnSpc>
              <a:buAutoNum type="arabicPeriod" startAt="1"/>
            </a:pPr>
            <a:r>
              <a:rPr lang="en-US" sz="3000">
                <a:solidFill>
                  <a:srgbClr val="403A3A"/>
                </a:solidFill>
                <a:latin typeface="Open Sans Bold"/>
              </a:rPr>
              <a:t>Quản lý sản phẩm</a:t>
            </a:r>
            <a:r>
              <a:rPr lang="en-US" sz="3000">
                <a:solidFill>
                  <a:srgbClr val="403A3A"/>
                </a:solidFill>
                <a:latin typeface="Open Sans"/>
              </a:rPr>
              <a:t>:</a:t>
            </a:r>
          </a:p>
          <a:p>
            <a:pPr algn="l" marL="1295400" indent="-431800" lvl="2">
              <a:lnSpc>
                <a:spcPts val="4200"/>
              </a:lnSpc>
              <a:buFont typeface="Arial"/>
              <a:buChar char="⚬"/>
            </a:pPr>
            <a:r>
              <a:rPr lang="en-US" sz="3000">
                <a:solidFill>
                  <a:srgbClr val="403A3A"/>
                </a:solidFill>
                <a:latin typeface="Open Sans"/>
              </a:rPr>
              <a:t>Thêm, xóa, chỉnh sửa sản phẩm.</a:t>
            </a:r>
          </a:p>
          <a:p>
            <a:pPr algn="l" marL="1295400" indent="-431800" lvl="2">
              <a:lnSpc>
                <a:spcPts val="4200"/>
              </a:lnSpc>
              <a:buFont typeface="Arial"/>
              <a:buChar char="⚬"/>
            </a:pPr>
            <a:r>
              <a:rPr lang="en-US" sz="3000">
                <a:solidFill>
                  <a:srgbClr val="403A3A"/>
                </a:solidFill>
                <a:latin typeface="Open Sans"/>
              </a:rPr>
              <a:t>Quản lý tồn kho và phân loại sản phẩm theo danh mục, thương hiệu.</a:t>
            </a:r>
          </a:p>
          <a:p>
            <a:pPr algn="l">
              <a:lnSpc>
                <a:spcPts val="4200"/>
              </a:lnSpc>
              <a:spcBef>
                <a:spcPct val="0"/>
              </a:spcBef>
            </a:pPr>
          </a:p>
        </p:txBody>
      </p:sp>
      <p:sp>
        <p:nvSpPr>
          <p:cNvPr name="TextBox 32" id="32"/>
          <p:cNvSpPr txBox="true"/>
          <p:nvPr/>
        </p:nvSpPr>
        <p:spPr>
          <a:xfrm rot="0">
            <a:off x="5186143" y="2171393"/>
            <a:ext cx="2613617" cy="587376"/>
          </a:xfrm>
          <a:prstGeom prst="rect">
            <a:avLst/>
          </a:prstGeom>
        </p:spPr>
        <p:txBody>
          <a:bodyPr anchor="t" rtlCol="false" tIns="0" lIns="0" bIns="0" rIns="0">
            <a:spAutoFit/>
          </a:bodyPr>
          <a:lstStyle/>
          <a:p>
            <a:pPr algn="l">
              <a:lnSpc>
                <a:spcPts val="4899"/>
              </a:lnSpc>
              <a:spcBef>
                <a:spcPct val="0"/>
              </a:spcBef>
            </a:pPr>
            <a:r>
              <a:rPr lang="en-US" sz="3499">
                <a:solidFill>
                  <a:srgbClr val="403A3A"/>
                </a:solidFill>
                <a:latin typeface="Open Sans Bold"/>
              </a:rPr>
              <a:t>01. Yêu Cầu</a:t>
            </a:r>
          </a:p>
        </p:txBody>
      </p:sp>
      <p:sp>
        <p:nvSpPr>
          <p:cNvPr name="TextBox 33" id="33"/>
          <p:cNvSpPr txBox="true"/>
          <p:nvPr/>
        </p:nvSpPr>
        <p:spPr>
          <a:xfrm rot="0">
            <a:off x="1464632" y="894080"/>
            <a:ext cx="1435688" cy="240665"/>
          </a:xfrm>
          <a:prstGeom prst="rect">
            <a:avLst/>
          </a:prstGeom>
        </p:spPr>
        <p:txBody>
          <a:bodyPr anchor="t" rtlCol="false" tIns="0" lIns="0" bIns="0" rIns="0">
            <a:spAutoFit/>
          </a:bodyPr>
          <a:lstStyle/>
          <a:p>
            <a:pPr algn="l">
              <a:lnSpc>
                <a:spcPts val="1960"/>
              </a:lnSpc>
              <a:spcBef>
                <a:spcPct val="0"/>
              </a:spcBef>
            </a:pPr>
            <a:r>
              <a:rPr lang="en-US" sz="1400">
                <a:solidFill>
                  <a:srgbClr val="403A3A"/>
                </a:solidFill>
                <a:latin typeface="Poppins Light Bold"/>
              </a:rPr>
              <a:t>WEBPDC2T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DF7EE"/>
        </a:solidFill>
      </p:bgPr>
    </p:bg>
    <p:spTree>
      <p:nvGrpSpPr>
        <p:cNvPr id="1" name=""/>
        <p:cNvGrpSpPr/>
        <p:nvPr/>
      </p:nvGrpSpPr>
      <p:grpSpPr>
        <a:xfrm>
          <a:off x="0" y="0"/>
          <a:ext cx="0" cy="0"/>
          <a:chOff x="0" y="0"/>
          <a:chExt cx="0" cy="0"/>
        </a:xfrm>
      </p:grpSpPr>
      <p:sp>
        <p:nvSpPr>
          <p:cNvPr name="Freeform 2" id="2"/>
          <p:cNvSpPr/>
          <p:nvPr/>
        </p:nvSpPr>
        <p:spPr>
          <a:xfrm flipH="false" flipV="false" rot="-2125779">
            <a:off x="11690390" y="-2311696"/>
            <a:ext cx="9016208" cy="10140930"/>
          </a:xfrm>
          <a:custGeom>
            <a:avLst/>
            <a:gdLst/>
            <a:ahLst/>
            <a:cxnLst/>
            <a:rect r="r" b="b" t="t" l="l"/>
            <a:pathLst>
              <a:path h="10140930" w="9016208">
                <a:moveTo>
                  <a:pt x="0" y="0"/>
                </a:moveTo>
                <a:lnTo>
                  <a:pt x="9016208" y="0"/>
                </a:lnTo>
                <a:lnTo>
                  <a:pt x="9016208" y="10140930"/>
                </a:lnTo>
                <a:lnTo>
                  <a:pt x="0" y="1014093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737270">
            <a:off x="-2940011" y="2302630"/>
            <a:ext cx="9016208" cy="10140930"/>
          </a:xfrm>
          <a:custGeom>
            <a:avLst/>
            <a:gdLst/>
            <a:ahLst/>
            <a:cxnLst/>
            <a:rect r="r" b="b" t="t" l="l"/>
            <a:pathLst>
              <a:path h="10140930" w="9016208">
                <a:moveTo>
                  <a:pt x="9016209" y="0"/>
                </a:moveTo>
                <a:lnTo>
                  <a:pt x="0" y="0"/>
                </a:lnTo>
                <a:lnTo>
                  <a:pt x="0" y="10140930"/>
                </a:lnTo>
                <a:lnTo>
                  <a:pt x="9016209" y="10140930"/>
                </a:lnTo>
                <a:lnTo>
                  <a:pt x="9016209"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786053" y="774013"/>
            <a:ext cx="485295" cy="509374"/>
          </a:xfrm>
          <a:custGeom>
            <a:avLst/>
            <a:gdLst/>
            <a:ahLst/>
            <a:cxnLst/>
            <a:rect r="r" b="b" t="t" l="l"/>
            <a:pathLst>
              <a:path h="509374" w="485295">
                <a:moveTo>
                  <a:pt x="0" y="0"/>
                </a:moveTo>
                <a:lnTo>
                  <a:pt x="485294" y="0"/>
                </a:lnTo>
                <a:lnTo>
                  <a:pt x="485294" y="509374"/>
                </a:lnTo>
                <a:lnTo>
                  <a:pt x="0" y="5093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400000">
            <a:off x="-910011" y="7432219"/>
            <a:ext cx="1820023" cy="1820023"/>
          </a:xfrm>
          <a:custGeom>
            <a:avLst/>
            <a:gdLst/>
            <a:ahLst/>
            <a:cxnLst/>
            <a:rect r="r" b="b" t="t" l="l"/>
            <a:pathLst>
              <a:path h="1820023" w="1820023">
                <a:moveTo>
                  <a:pt x="0" y="0"/>
                </a:moveTo>
                <a:lnTo>
                  <a:pt x="1820022" y="0"/>
                </a:lnTo>
                <a:lnTo>
                  <a:pt x="1820022" y="1820022"/>
                </a:lnTo>
                <a:lnTo>
                  <a:pt x="0" y="182002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a:grpSpLocks noChangeAspect="true"/>
          </p:cNvGrpSpPr>
          <p:nvPr/>
        </p:nvGrpSpPr>
        <p:grpSpPr>
          <a:xfrm rot="0">
            <a:off x="1028700" y="6274969"/>
            <a:ext cx="1821806" cy="3604756"/>
            <a:chOff x="0" y="0"/>
            <a:chExt cx="2620010" cy="5184140"/>
          </a:xfrm>
        </p:grpSpPr>
        <p:sp>
          <p:nvSpPr>
            <p:cNvPr name="Freeform 7" id="7"/>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8" id="8"/>
            <p:cNvSpPr/>
            <p:nvPr/>
          </p:nvSpPr>
          <p:spPr>
            <a:xfrm flipH="true" flipV="false" rot="0">
              <a:off x="184163" y="156210"/>
              <a:ext cx="2251710" cy="4876800"/>
            </a:xfrm>
            <a:custGeom>
              <a:avLst/>
              <a:gdLst/>
              <a:ahLst/>
              <a:cxnLst/>
              <a:rect r="r" b="b" t="t" l="l"/>
              <a:pathLst>
                <a:path h="4876800" w="2251710">
                  <a:moveTo>
                    <a:pt x="210820" y="0"/>
                  </a:moveTo>
                  <a:lnTo>
                    <a:pt x="482600" y="0"/>
                  </a:lnTo>
                  <a:lnTo>
                    <a:pt x="482600" y="57150"/>
                  </a:lnTo>
                  <a:cubicBezTo>
                    <a:pt x="482600" y="121920"/>
                    <a:pt x="535940" y="175260"/>
                    <a:pt x="600710" y="175260"/>
                  </a:cubicBezTo>
                  <a:lnTo>
                    <a:pt x="1649730" y="175260"/>
                  </a:lnTo>
                  <a:cubicBezTo>
                    <a:pt x="1714500" y="175260"/>
                    <a:pt x="1767840" y="121920"/>
                    <a:pt x="1767840" y="57150"/>
                  </a:cubicBezTo>
                  <a:lnTo>
                    <a:pt x="1767840" y="0"/>
                  </a:lnTo>
                  <a:lnTo>
                    <a:pt x="2042160" y="0"/>
                  </a:lnTo>
                  <a:cubicBezTo>
                    <a:pt x="2157730" y="0"/>
                    <a:pt x="2251710" y="93980"/>
                    <a:pt x="2251710" y="209550"/>
                  </a:cubicBezTo>
                  <a:lnTo>
                    <a:pt x="2251710" y="4667250"/>
                  </a:lnTo>
                  <a:cubicBezTo>
                    <a:pt x="2251710" y="4782820"/>
                    <a:pt x="2157730" y="4876800"/>
                    <a:pt x="2042160" y="4876800"/>
                  </a:cubicBezTo>
                  <a:lnTo>
                    <a:pt x="210820" y="4876800"/>
                  </a:lnTo>
                  <a:cubicBezTo>
                    <a:pt x="95250" y="4876800"/>
                    <a:pt x="1270" y="4782820"/>
                    <a:pt x="1270" y="4667250"/>
                  </a:cubicBezTo>
                  <a:lnTo>
                    <a:pt x="1270" y="209550"/>
                  </a:lnTo>
                  <a:cubicBezTo>
                    <a:pt x="0" y="93980"/>
                    <a:pt x="93980" y="0"/>
                    <a:pt x="210820" y="0"/>
                  </a:cubicBezTo>
                  <a:close/>
                </a:path>
              </a:pathLst>
            </a:custGeom>
            <a:blipFill>
              <a:blip r:embed="rId8"/>
              <a:stretch>
                <a:fillRect l="-105488" t="0" r="-119565" b="0"/>
              </a:stretch>
            </a:blipFill>
          </p:spPr>
        </p:sp>
        <p:sp>
          <p:nvSpPr>
            <p:cNvPr name="Freeform 9" id="9"/>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55555"/>
            </a:solidFill>
          </p:spPr>
        </p:sp>
        <p:sp>
          <p:nvSpPr>
            <p:cNvPr name="Freeform 10" id="10"/>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55555"/>
            </a:solidFill>
          </p:spPr>
        </p:sp>
        <p:sp>
          <p:nvSpPr>
            <p:cNvPr name="Freeform 11" id="11"/>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E2E2E"/>
            </a:solidFill>
          </p:spPr>
        </p:sp>
        <p:sp>
          <p:nvSpPr>
            <p:cNvPr name="Freeform 12" id="12"/>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E2E2E"/>
            </a:solidFill>
          </p:spPr>
        </p:sp>
        <p:sp>
          <p:nvSpPr>
            <p:cNvPr name="Freeform 13" id="13"/>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E2E2E"/>
            </a:solidFill>
          </p:spPr>
        </p:sp>
        <p:sp>
          <p:nvSpPr>
            <p:cNvPr name="Freeform 14" id="14"/>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E2E2E"/>
            </a:solidFill>
          </p:spPr>
        </p:sp>
        <p:sp>
          <p:nvSpPr>
            <p:cNvPr name="Freeform 15" id="15"/>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555555"/>
            </a:solidFill>
          </p:spPr>
        </p:sp>
      </p:grpSp>
      <p:grpSp>
        <p:nvGrpSpPr>
          <p:cNvPr name="Group 16" id="16"/>
          <p:cNvGrpSpPr>
            <a:grpSpLocks noChangeAspect="true"/>
          </p:cNvGrpSpPr>
          <p:nvPr/>
        </p:nvGrpSpPr>
        <p:grpSpPr>
          <a:xfrm rot="0">
            <a:off x="2485094" y="7198695"/>
            <a:ext cx="1354965" cy="2681030"/>
            <a:chOff x="0" y="0"/>
            <a:chExt cx="2620010" cy="5184140"/>
          </a:xfrm>
        </p:grpSpPr>
        <p:sp>
          <p:nvSpPr>
            <p:cNvPr name="Freeform 17" id="17"/>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18" id="18"/>
            <p:cNvSpPr/>
            <p:nvPr/>
          </p:nvSpPr>
          <p:spPr>
            <a:xfrm flipH="true" flipV="false" rot="0">
              <a:off x="184163" y="156210"/>
              <a:ext cx="2251710" cy="4876800"/>
            </a:xfrm>
            <a:custGeom>
              <a:avLst/>
              <a:gdLst/>
              <a:ahLst/>
              <a:cxnLst/>
              <a:rect r="r" b="b" t="t" l="l"/>
              <a:pathLst>
                <a:path h="4876800" w="2251710">
                  <a:moveTo>
                    <a:pt x="210820" y="0"/>
                  </a:moveTo>
                  <a:lnTo>
                    <a:pt x="482600" y="0"/>
                  </a:lnTo>
                  <a:lnTo>
                    <a:pt x="482600" y="57150"/>
                  </a:lnTo>
                  <a:cubicBezTo>
                    <a:pt x="482600" y="121920"/>
                    <a:pt x="535940" y="175260"/>
                    <a:pt x="600710" y="175260"/>
                  </a:cubicBezTo>
                  <a:lnTo>
                    <a:pt x="1649730" y="175260"/>
                  </a:lnTo>
                  <a:cubicBezTo>
                    <a:pt x="1714500" y="175260"/>
                    <a:pt x="1767840" y="121920"/>
                    <a:pt x="1767840" y="57150"/>
                  </a:cubicBezTo>
                  <a:lnTo>
                    <a:pt x="1767840" y="0"/>
                  </a:lnTo>
                  <a:lnTo>
                    <a:pt x="2042160" y="0"/>
                  </a:lnTo>
                  <a:cubicBezTo>
                    <a:pt x="2157730" y="0"/>
                    <a:pt x="2251710" y="93980"/>
                    <a:pt x="2251710" y="209550"/>
                  </a:cubicBezTo>
                  <a:lnTo>
                    <a:pt x="2251710" y="4667250"/>
                  </a:lnTo>
                  <a:cubicBezTo>
                    <a:pt x="2251710" y="4782820"/>
                    <a:pt x="2157730" y="4876800"/>
                    <a:pt x="2042160" y="4876800"/>
                  </a:cubicBezTo>
                  <a:lnTo>
                    <a:pt x="210820" y="4876800"/>
                  </a:lnTo>
                  <a:cubicBezTo>
                    <a:pt x="95250" y="4876800"/>
                    <a:pt x="1270" y="4782820"/>
                    <a:pt x="1270" y="4667250"/>
                  </a:cubicBezTo>
                  <a:lnTo>
                    <a:pt x="1270" y="209550"/>
                  </a:lnTo>
                  <a:cubicBezTo>
                    <a:pt x="0" y="93980"/>
                    <a:pt x="93980" y="0"/>
                    <a:pt x="210820" y="0"/>
                  </a:cubicBezTo>
                  <a:close/>
                </a:path>
              </a:pathLst>
            </a:custGeom>
            <a:blipFill>
              <a:blip r:embed="rId9"/>
              <a:stretch>
                <a:fillRect l="-76351" t="0" r="-148906" b="0"/>
              </a:stretch>
            </a:blipFill>
          </p:spPr>
        </p:sp>
        <p:sp>
          <p:nvSpPr>
            <p:cNvPr name="Freeform 19" id="19"/>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55555"/>
            </a:solidFill>
          </p:spPr>
        </p:sp>
        <p:sp>
          <p:nvSpPr>
            <p:cNvPr name="Freeform 20" id="20"/>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55555"/>
            </a:solidFill>
          </p:spPr>
        </p:sp>
        <p:sp>
          <p:nvSpPr>
            <p:cNvPr name="Freeform 21" id="21"/>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E2E2E"/>
            </a:solidFill>
          </p:spPr>
        </p:sp>
        <p:sp>
          <p:nvSpPr>
            <p:cNvPr name="Freeform 22" id="22"/>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E2E2E"/>
            </a:solidFill>
          </p:spPr>
        </p:sp>
        <p:sp>
          <p:nvSpPr>
            <p:cNvPr name="Freeform 23" id="23"/>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E2E2E"/>
            </a:solidFill>
          </p:spPr>
        </p:sp>
        <p:sp>
          <p:nvSpPr>
            <p:cNvPr name="Freeform 24" id="24"/>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E2E2E"/>
            </a:solidFill>
          </p:spPr>
        </p:sp>
        <p:sp>
          <p:nvSpPr>
            <p:cNvPr name="Freeform 25" id="25"/>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555555"/>
            </a:solidFill>
          </p:spPr>
        </p:sp>
      </p:grpSp>
      <p:sp>
        <p:nvSpPr>
          <p:cNvPr name="Freeform 26" id="26"/>
          <p:cNvSpPr/>
          <p:nvPr/>
        </p:nvSpPr>
        <p:spPr>
          <a:xfrm flipH="false" flipV="false" rot="0">
            <a:off x="654480" y="2758769"/>
            <a:ext cx="2803055" cy="535129"/>
          </a:xfrm>
          <a:custGeom>
            <a:avLst/>
            <a:gdLst/>
            <a:ahLst/>
            <a:cxnLst/>
            <a:rect r="r" b="b" t="t" l="l"/>
            <a:pathLst>
              <a:path h="535129" w="2803055">
                <a:moveTo>
                  <a:pt x="0" y="0"/>
                </a:moveTo>
                <a:lnTo>
                  <a:pt x="2803055" y="0"/>
                </a:lnTo>
                <a:lnTo>
                  <a:pt x="2803055" y="535129"/>
                </a:lnTo>
                <a:lnTo>
                  <a:pt x="0" y="53512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7" id="27"/>
          <p:cNvSpPr/>
          <p:nvPr/>
        </p:nvSpPr>
        <p:spPr>
          <a:xfrm flipH="false" flipV="false" rot="0">
            <a:off x="654480" y="4769280"/>
            <a:ext cx="748440" cy="748440"/>
          </a:xfrm>
          <a:custGeom>
            <a:avLst/>
            <a:gdLst/>
            <a:ahLst/>
            <a:cxnLst/>
            <a:rect r="r" b="b" t="t" l="l"/>
            <a:pathLst>
              <a:path h="748440" w="748440">
                <a:moveTo>
                  <a:pt x="0" y="0"/>
                </a:moveTo>
                <a:lnTo>
                  <a:pt x="748440" y="0"/>
                </a:lnTo>
                <a:lnTo>
                  <a:pt x="748440" y="748440"/>
                </a:lnTo>
                <a:lnTo>
                  <a:pt x="0" y="74844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28" id="28"/>
          <p:cNvSpPr txBox="true"/>
          <p:nvPr/>
        </p:nvSpPr>
        <p:spPr>
          <a:xfrm rot="0">
            <a:off x="5186143" y="1047750"/>
            <a:ext cx="12260457" cy="967740"/>
          </a:xfrm>
          <a:prstGeom prst="rect">
            <a:avLst/>
          </a:prstGeom>
        </p:spPr>
        <p:txBody>
          <a:bodyPr anchor="t" rtlCol="false" tIns="0" lIns="0" bIns="0" rIns="0">
            <a:spAutoFit/>
          </a:bodyPr>
          <a:lstStyle/>
          <a:p>
            <a:pPr algn="l">
              <a:lnSpc>
                <a:spcPts val="7605"/>
              </a:lnSpc>
            </a:pPr>
            <a:r>
              <a:rPr lang="en-US" sz="6500">
                <a:solidFill>
                  <a:srgbClr val="403A3A"/>
                </a:solidFill>
                <a:latin typeface="Open Sans Bold Italics"/>
              </a:rPr>
              <a:t>Yêu cầu và Mục đích</a:t>
            </a:r>
          </a:p>
        </p:txBody>
      </p:sp>
      <p:sp>
        <p:nvSpPr>
          <p:cNvPr name="AutoShape 29" id="29"/>
          <p:cNvSpPr/>
          <p:nvPr/>
        </p:nvSpPr>
        <p:spPr>
          <a:xfrm>
            <a:off x="5186143" y="2039303"/>
            <a:ext cx="2107039" cy="0"/>
          </a:xfrm>
          <a:prstGeom prst="line">
            <a:avLst/>
          </a:prstGeom>
          <a:ln cap="rnd" w="47625">
            <a:solidFill>
              <a:srgbClr val="17EAD9"/>
            </a:solidFill>
            <a:prstDash val="solid"/>
            <a:headEnd type="none" len="sm" w="sm"/>
            <a:tailEnd type="none" len="sm" w="sm"/>
          </a:ln>
        </p:spPr>
      </p:sp>
      <p:sp>
        <p:nvSpPr>
          <p:cNvPr name="TextBox 30" id="30"/>
          <p:cNvSpPr txBox="true"/>
          <p:nvPr/>
        </p:nvSpPr>
        <p:spPr>
          <a:xfrm rot="0">
            <a:off x="4383482" y="2588537"/>
            <a:ext cx="13865779" cy="6915150"/>
          </a:xfrm>
          <a:prstGeom prst="rect">
            <a:avLst/>
          </a:prstGeom>
        </p:spPr>
        <p:txBody>
          <a:bodyPr anchor="t" rtlCol="false" tIns="0" lIns="0" bIns="0" rIns="0">
            <a:spAutoFit/>
          </a:bodyPr>
          <a:lstStyle/>
          <a:p>
            <a:pPr algn="l">
              <a:lnSpc>
                <a:spcPts val="4200"/>
              </a:lnSpc>
            </a:pPr>
          </a:p>
          <a:p>
            <a:pPr algn="l">
              <a:lnSpc>
                <a:spcPts val="4200"/>
              </a:lnSpc>
            </a:pPr>
            <a:r>
              <a:rPr lang="en-US" sz="3000">
                <a:solidFill>
                  <a:srgbClr val="403A3A"/>
                </a:solidFill>
                <a:latin typeface="Open Sans"/>
              </a:rPr>
              <a:t>4.</a:t>
            </a:r>
            <a:r>
              <a:rPr lang="en-US" sz="3000">
                <a:solidFill>
                  <a:srgbClr val="403A3A"/>
                </a:solidFill>
                <a:latin typeface="Open Sans Bold"/>
              </a:rPr>
              <a:t> </a:t>
            </a:r>
            <a:r>
              <a:rPr lang="en-US" sz="3000">
                <a:solidFill>
                  <a:srgbClr val="403A3A"/>
                </a:solidFill>
                <a:latin typeface="Open Sans Bold"/>
              </a:rPr>
              <a:t>Hỗ trợ khách hàng:</a:t>
            </a:r>
          </a:p>
          <a:p>
            <a:pPr algn="l" marL="1295400" indent="-431800" lvl="2">
              <a:lnSpc>
                <a:spcPts val="4200"/>
              </a:lnSpc>
              <a:buFont typeface="Arial"/>
              <a:buChar char="⚬"/>
            </a:pPr>
            <a:r>
              <a:rPr lang="en-US" sz="3000">
                <a:solidFill>
                  <a:srgbClr val="403A3A"/>
                </a:solidFill>
                <a:latin typeface="Open Sans"/>
              </a:rPr>
              <a:t>Chat trực tuyến.</a:t>
            </a:r>
          </a:p>
          <a:p>
            <a:pPr algn="l" marL="1295400" indent="-431800" lvl="2">
              <a:lnSpc>
                <a:spcPts val="4200"/>
              </a:lnSpc>
              <a:buFont typeface="Arial"/>
              <a:buChar char="⚬"/>
            </a:pPr>
            <a:r>
              <a:rPr lang="en-US" sz="3000">
                <a:solidFill>
                  <a:srgbClr val="403A3A"/>
                </a:solidFill>
                <a:latin typeface="Open Sans"/>
              </a:rPr>
              <a:t>Hệ thống quản lý bảo hành và trung tâm trợ giúp.</a:t>
            </a:r>
          </a:p>
          <a:p>
            <a:pPr algn="l">
              <a:lnSpc>
                <a:spcPts val="4200"/>
              </a:lnSpc>
            </a:pPr>
            <a:r>
              <a:rPr lang="en-US" sz="3000">
                <a:solidFill>
                  <a:srgbClr val="403A3A"/>
                </a:solidFill>
                <a:latin typeface="Open Sans"/>
              </a:rPr>
              <a:t>5.</a:t>
            </a:r>
            <a:r>
              <a:rPr lang="en-US" sz="3000">
                <a:solidFill>
                  <a:srgbClr val="403A3A"/>
                </a:solidFill>
                <a:latin typeface="Open Sans Bold"/>
              </a:rPr>
              <a:t>Tối ưu hóa hiệu suất:</a:t>
            </a:r>
            <a:r>
              <a:rPr lang="en-US" sz="3000">
                <a:solidFill>
                  <a:srgbClr val="403A3A"/>
                </a:solidFill>
                <a:latin typeface="Open Sans"/>
              </a:rPr>
              <a:t> </a:t>
            </a:r>
          </a:p>
          <a:p>
            <a:pPr algn="l" marL="1295400" indent="-431800" lvl="2">
              <a:lnSpc>
                <a:spcPts val="4200"/>
              </a:lnSpc>
              <a:buFont typeface="Arial"/>
              <a:buChar char="⚬"/>
            </a:pPr>
            <a:r>
              <a:rPr lang="en-US" sz="3000">
                <a:solidFill>
                  <a:srgbClr val="403A3A"/>
                </a:solidFill>
                <a:latin typeface="Open Sans"/>
              </a:rPr>
              <a:t>Tốc độ tải trang nhanh và bảo mật thông tin người dùng </a:t>
            </a:r>
          </a:p>
          <a:p>
            <a:pPr algn="l">
              <a:lnSpc>
                <a:spcPts val="4200"/>
              </a:lnSpc>
            </a:pPr>
            <a:r>
              <a:rPr lang="en-US" sz="3000">
                <a:solidFill>
                  <a:srgbClr val="403A3A"/>
                </a:solidFill>
                <a:latin typeface="Open Sans"/>
              </a:rPr>
              <a:t>6. </a:t>
            </a:r>
            <a:r>
              <a:rPr lang="en-US" sz="3000">
                <a:solidFill>
                  <a:srgbClr val="403A3A"/>
                </a:solidFill>
                <a:latin typeface="Open Sans Bold"/>
              </a:rPr>
              <a:t>Phân tích dữ liệu</a:t>
            </a:r>
            <a:r>
              <a:rPr lang="en-US" sz="3000">
                <a:solidFill>
                  <a:srgbClr val="403A3A"/>
                </a:solidFill>
                <a:latin typeface="Open Sans"/>
              </a:rPr>
              <a:t>:</a:t>
            </a:r>
          </a:p>
          <a:p>
            <a:pPr algn="l" marL="1295400" indent="-431800" lvl="2">
              <a:lnSpc>
                <a:spcPts val="4200"/>
              </a:lnSpc>
              <a:buFont typeface="Arial"/>
              <a:buChar char="⚬"/>
            </a:pPr>
            <a:r>
              <a:rPr lang="en-US" sz="3000">
                <a:solidFill>
                  <a:srgbClr val="403A3A"/>
                </a:solidFill>
                <a:latin typeface="Open Sans"/>
              </a:rPr>
              <a:t>Công cụ phân tích bán hàng, lưu lượng truy cập, hành vi người dùng.</a:t>
            </a:r>
          </a:p>
          <a:p>
            <a:pPr algn="l" marL="1295400" indent="-431800" lvl="2">
              <a:lnSpc>
                <a:spcPts val="4200"/>
              </a:lnSpc>
              <a:buFont typeface="Arial"/>
              <a:buChar char="⚬"/>
            </a:pPr>
            <a:r>
              <a:rPr lang="en-US" sz="3000">
                <a:solidFill>
                  <a:srgbClr val="403A3A"/>
                </a:solidFill>
                <a:latin typeface="Open Sans"/>
              </a:rPr>
              <a:t>Báo cáo doanh thu, quản lý tồn kho và hiệu quả quảng cáo.</a:t>
            </a:r>
          </a:p>
          <a:p>
            <a:pPr algn="l">
              <a:lnSpc>
                <a:spcPts val="4200"/>
              </a:lnSpc>
            </a:pPr>
            <a:r>
              <a:rPr lang="en-US" sz="3000">
                <a:solidFill>
                  <a:srgbClr val="403A3A"/>
                </a:solidFill>
                <a:latin typeface="Open Sans"/>
              </a:rPr>
              <a:t>7. </a:t>
            </a:r>
            <a:r>
              <a:rPr lang="en-US" sz="3000">
                <a:solidFill>
                  <a:srgbClr val="403A3A"/>
                </a:solidFill>
                <a:latin typeface="Open Sans Bold"/>
              </a:rPr>
              <a:t>Tích hợp và mở rộng</a:t>
            </a:r>
            <a:r>
              <a:rPr lang="en-US" sz="3000">
                <a:solidFill>
                  <a:srgbClr val="403A3A"/>
                </a:solidFill>
                <a:latin typeface="Open Sans"/>
              </a:rPr>
              <a:t>:</a:t>
            </a:r>
          </a:p>
          <a:p>
            <a:pPr algn="l" marL="1295400" indent="-431800" lvl="2">
              <a:lnSpc>
                <a:spcPts val="4200"/>
              </a:lnSpc>
              <a:buFont typeface="Arial"/>
              <a:buChar char="⚬"/>
            </a:pPr>
            <a:r>
              <a:rPr lang="en-US" sz="3000">
                <a:solidFill>
                  <a:srgbClr val="403A3A"/>
                </a:solidFill>
                <a:latin typeface="Open Sans"/>
              </a:rPr>
              <a:t>Tích hợp với hệ thống CRM, ERP, dịch vụ vận chuyển.</a:t>
            </a:r>
          </a:p>
          <a:p>
            <a:pPr algn="l" marL="1295400" indent="-431800" lvl="2">
              <a:lnSpc>
                <a:spcPts val="4200"/>
              </a:lnSpc>
              <a:buFont typeface="Arial"/>
              <a:buChar char="⚬"/>
            </a:pPr>
            <a:r>
              <a:rPr lang="en-US" sz="3000">
                <a:solidFill>
                  <a:srgbClr val="403A3A"/>
                </a:solidFill>
                <a:latin typeface="Open Sans"/>
              </a:rPr>
              <a:t>Khả năng mở rộng dễ dàng trong tương lai.</a:t>
            </a:r>
          </a:p>
          <a:p>
            <a:pPr algn="l">
              <a:lnSpc>
                <a:spcPts val="4200"/>
              </a:lnSpc>
              <a:spcBef>
                <a:spcPct val="0"/>
              </a:spcBef>
            </a:pPr>
          </a:p>
        </p:txBody>
      </p:sp>
      <p:sp>
        <p:nvSpPr>
          <p:cNvPr name="TextBox 31" id="31"/>
          <p:cNvSpPr txBox="true"/>
          <p:nvPr/>
        </p:nvSpPr>
        <p:spPr>
          <a:xfrm rot="0">
            <a:off x="5186143" y="2171393"/>
            <a:ext cx="2613617" cy="587376"/>
          </a:xfrm>
          <a:prstGeom prst="rect">
            <a:avLst/>
          </a:prstGeom>
        </p:spPr>
        <p:txBody>
          <a:bodyPr anchor="t" rtlCol="false" tIns="0" lIns="0" bIns="0" rIns="0">
            <a:spAutoFit/>
          </a:bodyPr>
          <a:lstStyle/>
          <a:p>
            <a:pPr algn="l">
              <a:lnSpc>
                <a:spcPts val="4899"/>
              </a:lnSpc>
              <a:spcBef>
                <a:spcPct val="0"/>
              </a:spcBef>
            </a:pPr>
            <a:r>
              <a:rPr lang="en-US" sz="3499">
                <a:solidFill>
                  <a:srgbClr val="403A3A"/>
                </a:solidFill>
                <a:latin typeface="Open Sans Bold"/>
              </a:rPr>
              <a:t>01. Yêu Cầu</a:t>
            </a:r>
          </a:p>
        </p:txBody>
      </p:sp>
      <p:sp>
        <p:nvSpPr>
          <p:cNvPr name="TextBox 32" id="32"/>
          <p:cNvSpPr txBox="true"/>
          <p:nvPr/>
        </p:nvSpPr>
        <p:spPr>
          <a:xfrm rot="0">
            <a:off x="1464632" y="894080"/>
            <a:ext cx="1435688" cy="240665"/>
          </a:xfrm>
          <a:prstGeom prst="rect">
            <a:avLst/>
          </a:prstGeom>
        </p:spPr>
        <p:txBody>
          <a:bodyPr anchor="t" rtlCol="false" tIns="0" lIns="0" bIns="0" rIns="0">
            <a:spAutoFit/>
          </a:bodyPr>
          <a:lstStyle/>
          <a:p>
            <a:pPr algn="l">
              <a:lnSpc>
                <a:spcPts val="1960"/>
              </a:lnSpc>
              <a:spcBef>
                <a:spcPct val="0"/>
              </a:spcBef>
            </a:pPr>
            <a:r>
              <a:rPr lang="en-US" sz="1400">
                <a:solidFill>
                  <a:srgbClr val="403A3A"/>
                </a:solidFill>
                <a:latin typeface="Poppins Light Bold"/>
              </a:rPr>
              <a:t>WEBPDC2T</a:t>
            </a:r>
          </a:p>
        </p:txBody>
      </p:sp>
      <p:sp>
        <p:nvSpPr>
          <p:cNvPr name="TextBox 33" id="33"/>
          <p:cNvSpPr txBox="true"/>
          <p:nvPr/>
        </p:nvSpPr>
        <p:spPr>
          <a:xfrm rot="0">
            <a:off x="15857773" y="9123680"/>
            <a:ext cx="1435688" cy="240665"/>
          </a:xfrm>
          <a:prstGeom prst="rect">
            <a:avLst/>
          </a:prstGeom>
        </p:spPr>
        <p:txBody>
          <a:bodyPr anchor="t" rtlCol="false" tIns="0" lIns="0" bIns="0" rIns="0">
            <a:spAutoFit/>
          </a:bodyPr>
          <a:lstStyle/>
          <a:p>
            <a:pPr algn="r">
              <a:lnSpc>
                <a:spcPts val="1960"/>
              </a:lnSpc>
              <a:spcBef>
                <a:spcPct val="0"/>
              </a:spcBef>
            </a:pPr>
            <a:r>
              <a:rPr lang="en-US" sz="1400">
                <a:solidFill>
                  <a:srgbClr val="403A3A"/>
                </a:solidFill>
                <a:latin typeface="Poppins Light Bold"/>
              </a:rPr>
              <a:t>Page 04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DF7EE"/>
        </a:solidFill>
      </p:bgPr>
    </p:bg>
    <p:spTree>
      <p:nvGrpSpPr>
        <p:cNvPr id="1" name=""/>
        <p:cNvGrpSpPr/>
        <p:nvPr/>
      </p:nvGrpSpPr>
      <p:grpSpPr>
        <a:xfrm>
          <a:off x="0" y="0"/>
          <a:ext cx="0" cy="0"/>
          <a:chOff x="0" y="0"/>
          <a:chExt cx="0" cy="0"/>
        </a:xfrm>
      </p:grpSpPr>
      <p:sp>
        <p:nvSpPr>
          <p:cNvPr name="Freeform 2" id="2"/>
          <p:cNvSpPr/>
          <p:nvPr/>
        </p:nvSpPr>
        <p:spPr>
          <a:xfrm flipH="false" flipV="false" rot="-2125779">
            <a:off x="11690390" y="-2311696"/>
            <a:ext cx="9016208" cy="10140930"/>
          </a:xfrm>
          <a:custGeom>
            <a:avLst/>
            <a:gdLst/>
            <a:ahLst/>
            <a:cxnLst/>
            <a:rect r="r" b="b" t="t" l="l"/>
            <a:pathLst>
              <a:path h="10140930" w="9016208">
                <a:moveTo>
                  <a:pt x="0" y="0"/>
                </a:moveTo>
                <a:lnTo>
                  <a:pt x="9016208" y="0"/>
                </a:lnTo>
                <a:lnTo>
                  <a:pt x="9016208" y="10140930"/>
                </a:lnTo>
                <a:lnTo>
                  <a:pt x="0" y="1014093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737270">
            <a:off x="-2940011" y="2302630"/>
            <a:ext cx="9016208" cy="10140930"/>
          </a:xfrm>
          <a:custGeom>
            <a:avLst/>
            <a:gdLst/>
            <a:ahLst/>
            <a:cxnLst/>
            <a:rect r="r" b="b" t="t" l="l"/>
            <a:pathLst>
              <a:path h="10140930" w="9016208">
                <a:moveTo>
                  <a:pt x="9016209" y="0"/>
                </a:moveTo>
                <a:lnTo>
                  <a:pt x="0" y="0"/>
                </a:lnTo>
                <a:lnTo>
                  <a:pt x="0" y="10140930"/>
                </a:lnTo>
                <a:lnTo>
                  <a:pt x="9016209" y="10140930"/>
                </a:lnTo>
                <a:lnTo>
                  <a:pt x="9016209"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786053" y="774013"/>
            <a:ext cx="485295" cy="509374"/>
          </a:xfrm>
          <a:custGeom>
            <a:avLst/>
            <a:gdLst/>
            <a:ahLst/>
            <a:cxnLst/>
            <a:rect r="r" b="b" t="t" l="l"/>
            <a:pathLst>
              <a:path h="509374" w="485295">
                <a:moveTo>
                  <a:pt x="0" y="0"/>
                </a:moveTo>
                <a:lnTo>
                  <a:pt x="485294" y="0"/>
                </a:lnTo>
                <a:lnTo>
                  <a:pt x="485294" y="509374"/>
                </a:lnTo>
                <a:lnTo>
                  <a:pt x="0" y="5093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400000">
            <a:off x="-910011" y="7432219"/>
            <a:ext cx="1820023" cy="1820023"/>
          </a:xfrm>
          <a:custGeom>
            <a:avLst/>
            <a:gdLst/>
            <a:ahLst/>
            <a:cxnLst/>
            <a:rect r="r" b="b" t="t" l="l"/>
            <a:pathLst>
              <a:path h="1820023" w="1820023">
                <a:moveTo>
                  <a:pt x="0" y="0"/>
                </a:moveTo>
                <a:lnTo>
                  <a:pt x="1820022" y="0"/>
                </a:lnTo>
                <a:lnTo>
                  <a:pt x="1820022" y="1820022"/>
                </a:lnTo>
                <a:lnTo>
                  <a:pt x="0" y="182002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a:grpSpLocks noChangeAspect="true"/>
          </p:cNvGrpSpPr>
          <p:nvPr/>
        </p:nvGrpSpPr>
        <p:grpSpPr>
          <a:xfrm rot="0">
            <a:off x="1028700" y="6274969"/>
            <a:ext cx="1821806" cy="3604756"/>
            <a:chOff x="0" y="0"/>
            <a:chExt cx="2620010" cy="5184140"/>
          </a:xfrm>
        </p:grpSpPr>
        <p:sp>
          <p:nvSpPr>
            <p:cNvPr name="Freeform 7" id="7"/>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8" id="8"/>
            <p:cNvSpPr/>
            <p:nvPr/>
          </p:nvSpPr>
          <p:spPr>
            <a:xfrm flipH="true" flipV="false" rot="0">
              <a:off x="184163" y="156210"/>
              <a:ext cx="2251710" cy="4876800"/>
            </a:xfrm>
            <a:custGeom>
              <a:avLst/>
              <a:gdLst/>
              <a:ahLst/>
              <a:cxnLst/>
              <a:rect r="r" b="b" t="t" l="l"/>
              <a:pathLst>
                <a:path h="4876800" w="2251710">
                  <a:moveTo>
                    <a:pt x="210820" y="0"/>
                  </a:moveTo>
                  <a:lnTo>
                    <a:pt x="482600" y="0"/>
                  </a:lnTo>
                  <a:lnTo>
                    <a:pt x="482600" y="57150"/>
                  </a:lnTo>
                  <a:cubicBezTo>
                    <a:pt x="482600" y="121920"/>
                    <a:pt x="535940" y="175260"/>
                    <a:pt x="600710" y="175260"/>
                  </a:cubicBezTo>
                  <a:lnTo>
                    <a:pt x="1649730" y="175260"/>
                  </a:lnTo>
                  <a:cubicBezTo>
                    <a:pt x="1714500" y="175260"/>
                    <a:pt x="1767840" y="121920"/>
                    <a:pt x="1767840" y="57150"/>
                  </a:cubicBezTo>
                  <a:lnTo>
                    <a:pt x="1767840" y="0"/>
                  </a:lnTo>
                  <a:lnTo>
                    <a:pt x="2042160" y="0"/>
                  </a:lnTo>
                  <a:cubicBezTo>
                    <a:pt x="2157730" y="0"/>
                    <a:pt x="2251710" y="93980"/>
                    <a:pt x="2251710" y="209550"/>
                  </a:cubicBezTo>
                  <a:lnTo>
                    <a:pt x="2251710" y="4667250"/>
                  </a:lnTo>
                  <a:cubicBezTo>
                    <a:pt x="2251710" y="4782820"/>
                    <a:pt x="2157730" y="4876800"/>
                    <a:pt x="2042160" y="4876800"/>
                  </a:cubicBezTo>
                  <a:lnTo>
                    <a:pt x="210820" y="4876800"/>
                  </a:lnTo>
                  <a:cubicBezTo>
                    <a:pt x="95250" y="4876800"/>
                    <a:pt x="1270" y="4782820"/>
                    <a:pt x="1270" y="4667250"/>
                  </a:cubicBezTo>
                  <a:lnTo>
                    <a:pt x="1270" y="209550"/>
                  </a:lnTo>
                  <a:cubicBezTo>
                    <a:pt x="0" y="93980"/>
                    <a:pt x="93980" y="0"/>
                    <a:pt x="210820" y="0"/>
                  </a:cubicBezTo>
                  <a:close/>
                </a:path>
              </a:pathLst>
            </a:custGeom>
            <a:blipFill>
              <a:blip r:embed="rId8"/>
              <a:stretch>
                <a:fillRect l="-105488" t="0" r="-119565" b="0"/>
              </a:stretch>
            </a:blipFill>
          </p:spPr>
        </p:sp>
        <p:sp>
          <p:nvSpPr>
            <p:cNvPr name="Freeform 9" id="9"/>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55555"/>
            </a:solidFill>
          </p:spPr>
        </p:sp>
        <p:sp>
          <p:nvSpPr>
            <p:cNvPr name="Freeform 10" id="10"/>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55555"/>
            </a:solidFill>
          </p:spPr>
        </p:sp>
        <p:sp>
          <p:nvSpPr>
            <p:cNvPr name="Freeform 11" id="11"/>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E2E2E"/>
            </a:solidFill>
          </p:spPr>
        </p:sp>
        <p:sp>
          <p:nvSpPr>
            <p:cNvPr name="Freeform 12" id="12"/>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E2E2E"/>
            </a:solidFill>
          </p:spPr>
        </p:sp>
        <p:sp>
          <p:nvSpPr>
            <p:cNvPr name="Freeform 13" id="13"/>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E2E2E"/>
            </a:solidFill>
          </p:spPr>
        </p:sp>
        <p:sp>
          <p:nvSpPr>
            <p:cNvPr name="Freeform 14" id="14"/>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E2E2E"/>
            </a:solidFill>
          </p:spPr>
        </p:sp>
        <p:sp>
          <p:nvSpPr>
            <p:cNvPr name="Freeform 15" id="15"/>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555555"/>
            </a:solidFill>
          </p:spPr>
        </p:sp>
      </p:grpSp>
      <p:grpSp>
        <p:nvGrpSpPr>
          <p:cNvPr name="Group 16" id="16"/>
          <p:cNvGrpSpPr>
            <a:grpSpLocks noChangeAspect="true"/>
          </p:cNvGrpSpPr>
          <p:nvPr/>
        </p:nvGrpSpPr>
        <p:grpSpPr>
          <a:xfrm rot="0">
            <a:off x="2485094" y="7198695"/>
            <a:ext cx="1354965" cy="2681030"/>
            <a:chOff x="0" y="0"/>
            <a:chExt cx="2620010" cy="5184140"/>
          </a:xfrm>
        </p:grpSpPr>
        <p:sp>
          <p:nvSpPr>
            <p:cNvPr name="Freeform 17" id="17"/>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18" id="18"/>
            <p:cNvSpPr/>
            <p:nvPr/>
          </p:nvSpPr>
          <p:spPr>
            <a:xfrm flipH="true" flipV="false" rot="0">
              <a:off x="184163" y="156210"/>
              <a:ext cx="2251710" cy="4876800"/>
            </a:xfrm>
            <a:custGeom>
              <a:avLst/>
              <a:gdLst/>
              <a:ahLst/>
              <a:cxnLst/>
              <a:rect r="r" b="b" t="t" l="l"/>
              <a:pathLst>
                <a:path h="4876800" w="2251710">
                  <a:moveTo>
                    <a:pt x="210820" y="0"/>
                  </a:moveTo>
                  <a:lnTo>
                    <a:pt x="482600" y="0"/>
                  </a:lnTo>
                  <a:lnTo>
                    <a:pt x="482600" y="57150"/>
                  </a:lnTo>
                  <a:cubicBezTo>
                    <a:pt x="482600" y="121920"/>
                    <a:pt x="535940" y="175260"/>
                    <a:pt x="600710" y="175260"/>
                  </a:cubicBezTo>
                  <a:lnTo>
                    <a:pt x="1649730" y="175260"/>
                  </a:lnTo>
                  <a:cubicBezTo>
                    <a:pt x="1714500" y="175260"/>
                    <a:pt x="1767840" y="121920"/>
                    <a:pt x="1767840" y="57150"/>
                  </a:cubicBezTo>
                  <a:lnTo>
                    <a:pt x="1767840" y="0"/>
                  </a:lnTo>
                  <a:lnTo>
                    <a:pt x="2042160" y="0"/>
                  </a:lnTo>
                  <a:cubicBezTo>
                    <a:pt x="2157730" y="0"/>
                    <a:pt x="2251710" y="93980"/>
                    <a:pt x="2251710" y="209550"/>
                  </a:cubicBezTo>
                  <a:lnTo>
                    <a:pt x="2251710" y="4667250"/>
                  </a:lnTo>
                  <a:cubicBezTo>
                    <a:pt x="2251710" y="4782820"/>
                    <a:pt x="2157730" y="4876800"/>
                    <a:pt x="2042160" y="4876800"/>
                  </a:cubicBezTo>
                  <a:lnTo>
                    <a:pt x="210820" y="4876800"/>
                  </a:lnTo>
                  <a:cubicBezTo>
                    <a:pt x="95250" y="4876800"/>
                    <a:pt x="1270" y="4782820"/>
                    <a:pt x="1270" y="4667250"/>
                  </a:cubicBezTo>
                  <a:lnTo>
                    <a:pt x="1270" y="209550"/>
                  </a:lnTo>
                  <a:cubicBezTo>
                    <a:pt x="0" y="93980"/>
                    <a:pt x="93980" y="0"/>
                    <a:pt x="210820" y="0"/>
                  </a:cubicBezTo>
                  <a:close/>
                </a:path>
              </a:pathLst>
            </a:custGeom>
            <a:blipFill>
              <a:blip r:embed="rId9"/>
              <a:stretch>
                <a:fillRect l="-76351" t="0" r="-148906" b="0"/>
              </a:stretch>
            </a:blipFill>
          </p:spPr>
        </p:sp>
        <p:sp>
          <p:nvSpPr>
            <p:cNvPr name="Freeform 19" id="19"/>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55555"/>
            </a:solidFill>
          </p:spPr>
        </p:sp>
        <p:sp>
          <p:nvSpPr>
            <p:cNvPr name="Freeform 20" id="20"/>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55555"/>
            </a:solidFill>
          </p:spPr>
        </p:sp>
        <p:sp>
          <p:nvSpPr>
            <p:cNvPr name="Freeform 21" id="21"/>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E2E2E"/>
            </a:solidFill>
          </p:spPr>
        </p:sp>
        <p:sp>
          <p:nvSpPr>
            <p:cNvPr name="Freeform 22" id="22"/>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E2E2E"/>
            </a:solidFill>
          </p:spPr>
        </p:sp>
        <p:sp>
          <p:nvSpPr>
            <p:cNvPr name="Freeform 23" id="23"/>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E2E2E"/>
            </a:solidFill>
          </p:spPr>
        </p:sp>
        <p:sp>
          <p:nvSpPr>
            <p:cNvPr name="Freeform 24" id="24"/>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E2E2E"/>
            </a:solidFill>
          </p:spPr>
        </p:sp>
        <p:sp>
          <p:nvSpPr>
            <p:cNvPr name="Freeform 25" id="25"/>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555555"/>
            </a:solidFill>
          </p:spPr>
        </p:sp>
      </p:grpSp>
      <p:sp>
        <p:nvSpPr>
          <p:cNvPr name="TextBox 26" id="26"/>
          <p:cNvSpPr txBox="true"/>
          <p:nvPr/>
        </p:nvSpPr>
        <p:spPr>
          <a:xfrm rot="0">
            <a:off x="15857773" y="9123680"/>
            <a:ext cx="1435688" cy="240665"/>
          </a:xfrm>
          <a:prstGeom prst="rect">
            <a:avLst/>
          </a:prstGeom>
        </p:spPr>
        <p:txBody>
          <a:bodyPr anchor="t" rtlCol="false" tIns="0" lIns="0" bIns="0" rIns="0">
            <a:spAutoFit/>
          </a:bodyPr>
          <a:lstStyle/>
          <a:p>
            <a:pPr algn="r">
              <a:lnSpc>
                <a:spcPts val="1960"/>
              </a:lnSpc>
              <a:spcBef>
                <a:spcPct val="0"/>
              </a:spcBef>
            </a:pPr>
            <a:r>
              <a:rPr lang="en-US" sz="1400">
                <a:solidFill>
                  <a:srgbClr val="403A3A"/>
                </a:solidFill>
                <a:latin typeface="Poppins Light Bold"/>
              </a:rPr>
              <a:t>Page 05</a:t>
            </a:r>
          </a:p>
        </p:txBody>
      </p:sp>
      <p:sp>
        <p:nvSpPr>
          <p:cNvPr name="Freeform 27" id="27"/>
          <p:cNvSpPr/>
          <p:nvPr/>
        </p:nvSpPr>
        <p:spPr>
          <a:xfrm flipH="false" flipV="false" rot="0">
            <a:off x="654480" y="2758769"/>
            <a:ext cx="2803055" cy="535129"/>
          </a:xfrm>
          <a:custGeom>
            <a:avLst/>
            <a:gdLst/>
            <a:ahLst/>
            <a:cxnLst/>
            <a:rect r="r" b="b" t="t" l="l"/>
            <a:pathLst>
              <a:path h="535129" w="2803055">
                <a:moveTo>
                  <a:pt x="0" y="0"/>
                </a:moveTo>
                <a:lnTo>
                  <a:pt x="2803055" y="0"/>
                </a:lnTo>
                <a:lnTo>
                  <a:pt x="2803055" y="535129"/>
                </a:lnTo>
                <a:lnTo>
                  <a:pt x="0" y="53512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8" id="28"/>
          <p:cNvSpPr/>
          <p:nvPr/>
        </p:nvSpPr>
        <p:spPr>
          <a:xfrm flipH="false" flipV="false" rot="0">
            <a:off x="654480" y="4769280"/>
            <a:ext cx="748440" cy="748440"/>
          </a:xfrm>
          <a:custGeom>
            <a:avLst/>
            <a:gdLst/>
            <a:ahLst/>
            <a:cxnLst/>
            <a:rect r="r" b="b" t="t" l="l"/>
            <a:pathLst>
              <a:path h="748440" w="748440">
                <a:moveTo>
                  <a:pt x="0" y="0"/>
                </a:moveTo>
                <a:lnTo>
                  <a:pt x="748440" y="0"/>
                </a:lnTo>
                <a:lnTo>
                  <a:pt x="748440" y="748440"/>
                </a:lnTo>
                <a:lnTo>
                  <a:pt x="0" y="74844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29" id="29"/>
          <p:cNvSpPr txBox="true"/>
          <p:nvPr/>
        </p:nvSpPr>
        <p:spPr>
          <a:xfrm rot="0">
            <a:off x="5186143" y="1047750"/>
            <a:ext cx="12260457" cy="967740"/>
          </a:xfrm>
          <a:prstGeom prst="rect">
            <a:avLst/>
          </a:prstGeom>
        </p:spPr>
        <p:txBody>
          <a:bodyPr anchor="t" rtlCol="false" tIns="0" lIns="0" bIns="0" rIns="0">
            <a:spAutoFit/>
          </a:bodyPr>
          <a:lstStyle/>
          <a:p>
            <a:pPr algn="l">
              <a:lnSpc>
                <a:spcPts val="7605"/>
              </a:lnSpc>
            </a:pPr>
            <a:r>
              <a:rPr lang="en-US" sz="6500">
                <a:solidFill>
                  <a:srgbClr val="403A3A"/>
                </a:solidFill>
                <a:latin typeface="Open Sans Bold Italics"/>
              </a:rPr>
              <a:t>Yêu cầu và Mục đích</a:t>
            </a:r>
          </a:p>
        </p:txBody>
      </p:sp>
      <p:sp>
        <p:nvSpPr>
          <p:cNvPr name="AutoShape 30" id="30"/>
          <p:cNvSpPr/>
          <p:nvPr/>
        </p:nvSpPr>
        <p:spPr>
          <a:xfrm>
            <a:off x="5186143" y="2039303"/>
            <a:ext cx="2107039" cy="0"/>
          </a:xfrm>
          <a:prstGeom prst="line">
            <a:avLst/>
          </a:prstGeom>
          <a:ln cap="rnd" w="47625">
            <a:solidFill>
              <a:srgbClr val="17EAD9"/>
            </a:solidFill>
            <a:prstDash val="solid"/>
            <a:headEnd type="none" len="sm" w="sm"/>
            <a:tailEnd type="none" len="sm" w="sm"/>
          </a:ln>
        </p:spPr>
      </p:sp>
      <p:sp>
        <p:nvSpPr>
          <p:cNvPr name="TextBox 31" id="31"/>
          <p:cNvSpPr txBox="true"/>
          <p:nvPr/>
        </p:nvSpPr>
        <p:spPr>
          <a:xfrm rot="0">
            <a:off x="4407022" y="3208173"/>
            <a:ext cx="13039578" cy="5682615"/>
          </a:xfrm>
          <a:prstGeom prst="rect">
            <a:avLst/>
          </a:prstGeom>
        </p:spPr>
        <p:txBody>
          <a:bodyPr anchor="t" rtlCol="false" tIns="0" lIns="0" bIns="0" rIns="0">
            <a:spAutoFit/>
          </a:bodyPr>
          <a:lstStyle/>
          <a:p>
            <a:pPr algn="l">
              <a:lnSpc>
                <a:spcPts val="4530"/>
              </a:lnSpc>
            </a:pPr>
            <a:r>
              <a:rPr lang="en-US" sz="3000">
                <a:solidFill>
                  <a:srgbClr val="403A3A"/>
                </a:solidFill>
                <a:latin typeface="Open Sans"/>
              </a:rPr>
              <a:t>H</a:t>
            </a:r>
            <a:r>
              <a:rPr lang="en-US" sz="3000">
                <a:solidFill>
                  <a:srgbClr val="403A3A"/>
                </a:solidFill>
                <a:latin typeface="Open Sans"/>
              </a:rPr>
              <a:t>ệ</a:t>
            </a:r>
            <a:r>
              <a:rPr lang="en-US" sz="3000">
                <a:solidFill>
                  <a:srgbClr val="403A3A"/>
                </a:solidFill>
                <a:latin typeface="Open Sans"/>
              </a:rPr>
              <a:t> th</a:t>
            </a:r>
            <a:r>
              <a:rPr lang="en-US" sz="3000">
                <a:solidFill>
                  <a:srgbClr val="403A3A"/>
                </a:solidFill>
                <a:latin typeface="Open Sans"/>
              </a:rPr>
              <a:t>ố</a:t>
            </a:r>
            <a:r>
              <a:rPr lang="en-US" sz="3000">
                <a:solidFill>
                  <a:srgbClr val="403A3A"/>
                </a:solidFill>
                <a:latin typeface="Open Sans"/>
              </a:rPr>
              <a:t>ng</a:t>
            </a:r>
            <a:r>
              <a:rPr lang="en-US" sz="3000">
                <a:solidFill>
                  <a:srgbClr val="403A3A"/>
                </a:solidFill>
                <a:latin typeface="Open Sans"/>
              </a:rPr>
              <a:t> website bán hàng điện tử cung cấp trải ngh</a:t>
            </a:r>
            <a:r>
              <a:rPr lang="en-US" sz="3000">
                <a:solidFill>
                  <a:srgbClr val="403A3A"/>
                </a:solidFill>
                <a:latin typeface="Open Sans"/>
              </a:rPr>
              <a:t>i</a:t>
            </a:r>
            <a:r>
              <a:rPr lang="en-US" sz="3000">
                <a:solidFill>
                  <a:srgbClr val="403A3A"/>
                </a:solidFill>
                <a:latin typeface="Open Sans"/>
              </a:rPr>
              <a:t>ệm</a:t>
            </a:r>
            <a:r>
              <a:rPr lang="en-US" sz="3000">
                <a:solidFill>
                  <a:srgbClr val="403A3A"/>
                </a:solidFill>
                <a:latin typeface="Open Sans"/>
              </a:rPr>
              <a:t> </a:t>
            </a:r>
            <a:r>
              <a:rPr lang="en-US" sz="3000">
                <a:solidFill>
                  <a:srgbClr val="403A3A"/>
                </a:solidFill>
                <a:latin typeface="Open Sans"/>
              </a:rPr>
              <a:t>m</a:t>
            </a:r>
            <a:r>
              <a:rPr lang="en-US" sz="3000">
                <a:solidFill>
                  <a:srgbClr val="403A3A"/>
                </a:solidFill>
                <a:latin typeface="Open Sans"/>
              </a:rPr>
              <a:t>ua </a:t>
            </a:r>
            <a:r>
              <a:rPr lang="en-US" sz="3000">
                <a:solidFill>
                  <a:srgbClr val="403A3A"/>
                </a:solidFill>
                <a:latin typeface="Open Sans"/>
              </a:rPr>
              <a:t>sắm t</a:t>
            </a:r>
            <a:r>
              <a:rPr lang="en-US" sz="3000">
                <a:solidFill>
                  <a:srgbClr val="403A3A"/>
                </a:solidFill>
                <a:latin typeface="Open Sans"/>
              </a:rPr>
              <a:t>h</a:t>
            </a:r>
            <a:r>
              <a:rPr lang="en-US" sz="3000">
                <a:solidFill>
                  <a:srgbClr val="403A3A"/>
                </a:solidFill>
                <a:latin typeface="Open Sans"/>
              </a:rPr>
              <a:t>uận t</a:t>
            </a:r>
            <a:r>
              <a:rPr lang="en-US" sz="3000">
                <a:solidFill>
                  <a:srgbClr val="403A3A"/>
                </a:solidFill>
                <a:latin typeface="Open Sans"/>
              </a:rPr>
              <a:t>iệ</a:t>
            </a:r>
            <a:r>
              <a:rPr lang="en-US" sz="3000">
                <a:solidFill>
                  <a:srgbClr val="403A3A"/>
                </a:solidFill>
                <a:latin typeface="Open Sans"/>
              </a:rPr>
              <a:t>n, an</a:t>
            </a:r>
            <a:r>
              <a:rPr lang="en-US" sz="3000">
                <a:solidFill>
                  <a:srgbClr val="403A3A"/>
                </a:solidFill>
                <a:latin typeface="Open Sans"/>
              </a:rPr>
              <a:t> t</a:t>
            </a:r>
            <a:r>
              <a:rPr lang="en-US" sz="3000">
                <a:solidFill>
                  <a:srgbClr val="403A3A"/>
                </a:solidFill>
                <a:latin typeface="Open Sans"/>
              </a:rPr>
              <a:t>oàn với giao diện trực quan. Tính năng chính:</a:t>
            </a:r>
          </a:p>
          <a:p>
            <a:pPr algn="l" marL="647700" indent="-323850" lvl="1">
              <a:lnSpc>
                <a:spcPts val="4530"/>
              </a:lnSpc>
              <a:buFont typeface="Arial"/>
              <a:buChar char="•"/>
            </a:pPr>
            <a:r>
              <a:rPr lang="en-US" sz="3000">
                <a:solidFill>
                  <a:srgbClr val="403A3A"/>
                </a:solidFill>
                <a:latin typeface="Open Sans"/>
              </a:rPr>
              <a:t>Tìm kiếm, xem và mua sản phẩm dễ dàng với thông tin chi tiết.</a:t>
            </a:r>
          </a:p>
          <a:p>
            <a:pPr algn="l" marL="647700" indent="-323850" lvl="1">
              <a:lnSpc>
                <a:spcPts val="4530"/>
              </a:lnSpc>
              <a:buFont typeface="Arial"/>
              <a:buChar char="•"/>
            </a:pPr>
            <a:r>
              <a:rPr lang="en-US" sz="3000">
                <a:solidFill>
                  <a:srgbClr val="403A3A"/>
                </a:solidFill>
                <a:latin typeface="Open Sans"/>
              </a:rPr>
              <a:t>Quản lý sản phẩm cho người quản trị (thêm, xóa, chỉnh sửa, tồn kho).</a:t>
            </a:r>
          </a:p>
          <a:p>
            <a:pPr algn="l" marL="647700" indent="-323850" lvl="1">
              <a:lnSpc>
                <a:spcPts val="4530"/>
              </a:lnSpc>
              <a:buFont typeface="Arial"/>
              <a:buChar char="•"/>
            </a:pPr>
            <a:r>
              <a:rPr lang="en-US" sz="3000">
                <a:solidFill>
                  <a:srgbClr val="403A3A"/>
                </a:solidFill>
                <a:latin typeface="Open Sans"/>
              </a:rPr>
              <a:t>T</a:t>
            </a:r>
            <a:r>
              <a:rPr lang="en-US" sz="3000">
                <a:solidFill>
                  <a:srgbClr val="403A3A"/>
                </a:solidFill>
                <a:latin typeface="Open Sans"/>
              </a:rPr>
              <a:t>h</a:t>
            </a:r>
            <a:r>
              <a:rPr lang="en-US" sz="3000">
                <a:solidFill>
                  <a:srgbClr val="403A3A"/>
                </a:solidFill>
                <a:latin typeface="Open Sans"/>
              </a:rPr>
              <a:t>a</a:t>
            </a:r>
            <a:r>
              <a:rPr lang="en-US" sz="3000">
                <a:solidFill>
                  <a:srgbClr val="403A3A"/>
                </a:solidFill>
                <a:latin typeface="Open Sans"/>
              </a:rPr>
              <a:t>n</a:t>
            </a:r>
            <a:r>
              <a:rPr lang="en-US" sz="3000">
                <a:solidFill>
                  <a:srgbClr val="403A3A"/>
                </a:solidFill>
                <a:latin typeface="Open Sans"/>
              </a:rPr>
              <a:t>h</a:t>
            </a:r>
            <a:r>
              <a:rPr lang="en-US" sz="3000">
                <a:solidFill>
                  <a:srgbClr val="403A3A"/>
                </a:solidFill>
                <a:latin typeface="Open Sans"/>
              </a:rPr>
              <a:t> t</a:t>
            </a:r>
            <a:r>
              <a:rPr lang="en-US" sz="3000">
                <a:solidFill>
                  <a:srgbClr val="403A3A"/>
                </a:solidFill>
                <a:latin typeface="Open Sans"/>
              </a:rPr>
              <a:t>oán đa</a:t>
            </a:r>
            <a:r>
              <a:rPr lang="en-US" sz="3000">
                <a:solidFill>
                  <a:srgbClr val="403A3A"/>
                </a:solidFill>
                <a:latin typeface="Open Sans"/>
              </a:rPr>
              <a:t> d</a:t>
            </a:r>
            <a:r>
              <a:rPr lang="en-US" sz="3000">
                <a:solidFill>
                  <a:srgbClr val="403A3A"/>
                </a:solidFill>
                <a:latin typeface="Open Sans"/>
              </a:rPr>
              <a:t>ạng,</a:t>
            </a:r>
            <a:r>
              <a:rPr lang="en-US" sz="3000">
                <a:solidFill>
                  <a:srgbClr val="403A3A"/>
                </a:solidFill>
                <a:latin typeface="Open Sans"/>
              </a:rPr>
              <a:t> l</a:t>
            </a:r>
            <a:r>
              <a:rPr lang="en-US" sz="3000">
                <a:solidFill>
                  <a:srgbClr val="403A3A"/>
                </a:solidFill>
                <a:latin typeface="Open Sans"/>
              </a:rPr>
              <a:t>ư</a:t>
            </a:r>
            <a:r>
              <a:rPr lang="en-US" sz="3000">
                <a:solidFill>
                  <a:srgbClr val="403A3A"/>
                </a:solidFill>
                <a:latin typeface="Open Sans"/>
              </a:rPr>
              <a:t>u</a:t>
            </a:r>
            <a:r>
              <a:rPr lang="en-US" sz="3000">
                <a:solidFill>
                  <a:srgbClr val="403A3A"/>
                </a:solidFill>
                <a:latin typeface="Open Sans"/>
              </a:rPr>
              <a:t> trữ sản phẩm yêu thích, chương trình khuyến mãi.</a:t>
            </a:r>
          </a:p>
          <a:p>
            <a:pPr algn="l" marL="647700" indent="-323850" lvl="1">
              <a:lnSpc>
                <a:spcPts val="4530"/>
              </a:lnSpc>
              <a:buFont typeface="Arial"/>
              <a:buChar char="•"/>
            </a:pPr>
            <a:r>
              <a:rPr lang="en-US" sz="3000">
                <a:solidFill>
                  <a:srgbClr val="403A3A"/>
                </a:solidFill>
                <a:latin typeface="Open Sans"/>
              </a:rPr>
              <a:t>Hỗ trợ khách hàng qua chat trực tuyến, quản lý bảo hành, trung tâ</a:t>
            </a:r>
            <a:r>
              <a:rPr lang="en-US" sz="3000">
                <a:solidFill>
                  <a:srgbClr val="403A3A"/>
                </a:solidFill>
                <a:latin typeface="Open Sans"/>
              </a:rPr>
              <a:t>m </a:t>
            </a:r>
            <a:r>
              <a:rPr lang="en-US" sz="3000">
                <a:solidFill>
                  <a:srgbClr val="403A3A"/>
                </a:solidFill>
                <a:latin typeface="Open Sans"/>
              </a:rPr>
              <a:t>t</a:t>
            </a:r>
            <a:r>
              <a:rPr lang="en-US" sz="3000">
                <a:solidFill>
                  <a:srgbClr val="403A3A"/>
                </a:solidFill>
                <a:latin typeface="Open Sans"/>
              </a:rPr>
              <a:t>r</a:t>
            </a:r>
            <a:r>
              <a:rPr lang="en-US" sz="3000">
                <a:solidFill>
                  <a:srgbClr val="403A3A"/>
                </a:solidFill>
                <a:latin typeface="Open Sans"/>
              </a:rPr>
              <a:t>ợ </a:t>
            </a:r>
            <a:r>
              <a:rPr lang="en-US" sz="3000">
                <a:solidFill>
                  <a:srgbClr val="403A3A"/>
                </a:solidFill>
                <a:latin typeface="Open Sans"/>
              </a:rPr>
              <a:t>g</a:t>
            </a:r>
            <a:r>
              <a:rPr lang="en-US" sz="3000">
                <a:solidFill>
                  <a:srgbClr val="403A3A"/>
                </a:solidFill>
                <a:latin typeface="Open Sans"/>
              </a:rPr>
              <a:t>iúp.</a:t>
            </a:r>
          </a:p>
          <a:p>
            <a:pPr algn="l" marL="647700" indent="-323850" lvl="1">
              <a:lnSpc>
                <a:spcPts val="4530"/>
              </a:lnSpc>
              <a:buFont typeface="Arial"/>
              <a:buChar char="•"/>
            </a:pPr>
            <a:r>
              <a:rPr lang="en-US" sz="3000">
                <a:solidFill>
                  <a:srgbClr val="403A3A"/>
                </a:solidFill>
                <a:latin typeface="Open Sans"/>
              </a:rPr>
              <a:t>Phân tích dữ liệu và báo cáo bán hàng để tối ưu hóa kinh doanh.</a:t>
            </a:r>
          </a:p>
          <a:p>
            <a:pPr algn="l">
              <a:lnSpc>
                <a:spcPts val="4530"/>
              </a:lnSpc>
            </a:pPr>
          </a:p>
        </p:txBody>
      </p:sp>
      <p:sp>
        <p:nvSpPr>
          <p:cNvPr name="TextBox 32" id="32"/>
          <p:cNvSpPr txBox="true"/>
          <p:nvPr/>
        </p:nvSpPr>
        <p:spPr>
          <a:xfrm rot="0">
            <a:off x="5186143" y="2171393"/>
            <a:ext cx="2943179" cy="587376"/>
          </a:xfrm>
          <a:prstGeom prst="rect">
            <a:avLst/>
          </a:prstGeom>
        </p:spPr>
        <p:txBody>
          <a:bodyPr anchor="t" rtlCol="false" tIns="0" lIns="0" bIns="0" rIns="0">
            <a:spAutoFit/>
          </a:bodyPr>
          <a:lstStyle/>
          <a:p>
            <a:pPr algn="l">
              <a:lnSpc>
                <a:spcPts val="4899"/>
              </a:lnSpc>
              <a:spcBef>
                <a:spcPct val="0"/>
              </a:spcBef>
            </a:pPr>
            <a:r>
              <a:rPr lang="en-US" sz="3499">
                <a:solidFill>
                  <a:srgbClr val="403A3A"/>
                </a:solidFill>
                <a:latin typeface="Open Sans Bold"/>
              </a:rPr>
              <a:t>02. Mục đích</a:t>
            </a:r>
          </a:p>
        </p:txBody>
      </p:sp>
      <p:sp>
        <p:nvSpPr>
          <p:cNvPr name="TextBox 33" id="33"/>
          <p:cNvSpPr txBox="true"/>
          <p:nvPr/>
        </p:nvSpPr>
        <p:spPr>
          <a:xfrm rot="0">
            <a:off x="1464632" y="894080"/>
            <a:ext cx="1435688" cy="240665"/>
          </a:xfrm>
          <a:prstGeom prst="rect">
            <a:avLst/>
          </a:prstGeom>
        </p:spPr>
        <p:txBody>
          <a:bodyPr anchor="t" rtlCol="false" tIns="0" lIns="0" bIns="0" rIns="0">
            <a:spAutoFit/>
          </a:bodyPr>
          <a:lstStyle/>
          <a:p>
            <a:pPr algn="l">
              <a:lnSpc>
                <a:spcPts val="1960"/>
              </a:lnSpc>
              <a:spcBef>
                <a:spcPct val="0"/>
              </a:spcBef>
            </a:pPr>
            <a:r>
              <a:rPr lang="en-US" sz="1400">
                <a:solidFill>
                  <a:srgbClr val="403A3A"/>
                </a:solidFill>
                <a:latin typeface="Poppins Light Bold"/>
              </a:rPr>
              <a:t>WEBPDC2T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DF7EE"/>
        </a:solidFill>
      </p:bgPr>
    </p:bg>
    <p:spTree>
      <p:nvGrpSpPr>
        <p:cNvPr id="1" name=""/>
        <p:cNvGrpSpPr/>
        <p:nvPr/>
      </p:nvGrpSpPr>
      <p:grpSpPr>
        <a:xfrm>
          <a:off x="0" y="0"/>
          <a:ext cx="0" cy="0"/>
          <a:chOff x="0" y="0"/>
          <a:chExt cx="0" cy="0"/>
        </a:xfrm>
      </p:grpSpPr>
      <p:sp>
        <p:nvSpPr>
          <p:cNvPr name="Freeform 2" id="2"/>
          <p:cNvSpPr/>
          <p:nvPr/>
        </p:nvSpPr>
        <p:spPr>
          <a:xfrm flipH="false" flipV="false" rot="-2125779">
            <a:off x="11549149" y="-2396458"/>
            <a:ext cx="9016208" cy="10140930"/>
          </a:xfrm>
          <a:custGeom>
            <a:avLst/>
            <a:gdLst/>
            <a:ahLst/>
            <a:cxnLst/>
            <a:rect r="r" b="b" t="t" l="l"/>
            <a:pathLst>
              <a:path h="10140930" w="9016208">
                <a:moveTo>
                  <a:pt x="0" y="0"/>
                </a:moveTo>
                <a:lnTo>
                  <a:pt x="9016209" y="0"/>
                </a:lnTo>
                <a:lnTo>
                  <a:pt x="9016209" y="10140929"/>
                </a:lnTo>
                <a:lnTo>
                  <a:pt x="0" y="10140929"/>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737270">
            <a:off x="-2940011" y="2302630"/>
            <a:ext cx="9016208" cy="10140930"/>
          </a:xfrm>
          <a:custGeom>
            <a:avLst/>
            <a:gdLst/>
            <a:ahLst/>
            <a:cxnLst/>
            <a:rect r="r" b="b" t="t" l="l"/>
            <a:pathLst>
              <a:path h="10140930" w="9016208">
                <a:moveTo>
                  <a:pt x="9016209" y="0"/>
                </a:moveTo>
                <a:lnTo>
                  <a:pt x="0" y="0"/>
                </a:lnTo>
                <a:lnTo>
                  <a:pt x="0" y="10140930"/>
                </a:lnTo>
                <a:lnTo>
                  <a:pt x="9016209" y="10140930"/>
                </a:lnTo>
                <a:lnTo>
                  <a:pt x="9016209"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786053" y="774013"/>
            <a:ext cx="485295" cy="509374"/>
          </a:xfrm>
          <a:custGeom>
            <a:avLst/>
            <a:gdLst/>
            <a:ahLst/>
            <a:cxnLst/>
            <a:rect r="r" b="b" t="t" l="l"/>
            <a:pathLst>
              <a:path h="509374" w="485295">
                <a:moveTo>
                  <a:pt x="0" y="0"/>
                </a:moveTo>
                <a:lnTo>
                  <a:pt x="485294" y="0"/>
                </a:lnTo>
                <a:lnTo>
                  <a:pt x="485294" y="509374"/>
                </a:lnTo>
                <a:lnTo>
                  <a:pt x="0" y="5093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400000">
            <a:off x="-910011" y="7432219"/>
            <a:ext cx="1820023" cy="1820023"/>
          </a:xfrm>
          <a:custGeom>
            <a:avLst/>
            <a:gdLst/>
            <a:ahLst/>
            <a:cxnLst/>
            <a:rect r="r" b="b" t="t" l="l"/>
            <a:pathLst>
              <a:path h="1820023" w="1820023">
                <a:moveTo>
                  <a:pt x="0" y="0"/>
                </a:moveTo>
                <a:lnTo>
                  <a:pt x="1820022" y="0"/>
                </a:lnTo>
                <a:lnTo>
                  <a:pt x="1820022" y="1820022"/>
                </a:lnTo>
                <a:lnTo>
                  <a:pt x="0" y="182002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a:grpSpLocks noChangeAspect="true"/>
          </p:cNvGrpSpPr>
          <p:nvPr/>
        </p:nvGrpSpPr>
        <p:grpSpPr>
          <a:xfrm rot="0">
            <a:off x="6595329" y="4480688"/>
            <a:ext cx="5097341" cy="4092610"/>
            <a:chOff x="0" y="0"/>
            <a:chExt cx="7467600" cy="5995670"/>
          </a:xfrm>
        </p:grpSpPr>
        <p:sp>
          <p:nvSpPr>
            <p:cNvPr name="Freeform 7" id="7"/>
            <p:cNvSpPr/>
            <p:nvPr/>
          </p:nvSpPr>
          <p:spPr>
            <a:xfrm flipH="false" flipV="false" rot="0">
              <a:off x="0" y="0"/>
              <a:ext cx="7467600" cy="4513580"/>
            </a:xfrm>
            <a:custGeom>
              <a:avLst/>
              <a:gdLst/>
              <a:ahLst/>
              <a:cxnLst/>
              <a:rect r="r" b="b" t="t" l="l"/>
              <a:pathLst>
                <a:path h="4513580" w="7467600">
                  <a:moveTo>
                    <a:pt x="7127240" y="0"/>
                  </a:moveTo>
                  <a:lnTo>
                    <a:pt x="340360" y="0"/>
                  </a:lnTo>
                  <a:cubicBezTo>
                    <a:pt x="152400" y="0"/>
                    <a:pt x="0" y="152400"/>
                    <a:pt x="0" y="340360"/>
                  </a:cubicBezTo>
                  <a:lnTo>
                    <a:pt x="0" y="4513580"/>
                  </a:lnTo>
                  <a:lnTo>
                    <a:pt x="7467600" y="4513580"/>
                  </a:lnTo>
                  <a:lnTo>
                    <a:pt x="7467600" y="340360"/>
                  </a:lnTo>
                  <a:cubicBezTo>
                    <a:pt x="7467600" y="152400"/>
                    <a:pt x="7315200" y="0"/>
                    <a:pt x="7127240" y="0"/>
                  </a:cubicBezTo>
                  <a:close/>
                  <a:moveTo>
                    <a:pt x="7142480" y="4188460"/>
                  </a:moveTo>
                  <a:lnTo>
                    <a:pt x="314961" y="4188460"/>
                  </a:lnTo>
                  <a:lnTo>
                    <a:pt x="314961" y="353060"/>
                  </a:lnTo>
                  <a:lnTo>
                    <a:pt x="7142480" y="353060"/>
                  </a:lnTo>
                  <a:lnTo>
                    <a:pt x="7142480" y="4188460"/>
                  </a:lnTo>
                  <a:close/>
                </a:path>
              </a:pathLst>
            </a:custGeom>
            <a:solidFill>
              <a:srgbClr val="000000"/>
            </a:solidFill>
          </p:spPr>
        </p:sp>
        <p:sp>
          <p:nvSpPr>
            <p:cNvPr name="Freeform 8" id="8"/>
            <p:cNvSpPr/>
            <p:nvPr/>
          </p:nvSpPr>
          <p:spPr>
            <a:xfrm flipH="false" flipV="false" rot="0">
              <a:off x="0" y="4514850"/>
              <a:ext cx="7467600" cy="695960"/>
            </a:xfrm>
            <a:custGeom>
              <a:avLst/>
              <a:gdLst/>
              <a:ahLst/>
              <a:cxnLst/>
              <a:rect r="r" b="b" t="t" l="l"/>
              <a:pathLst>
                <a:path h="695960" w="7467600">
                  <a:moveTo>
                    <a:pt x="0" y="355600"/>
                  </a:moveTo>
                  <a:cubicBezTo>
                    <a:pt x="0" y="543560"/>
                    <a:pt x="152400" y="695960"/>
                    <a:pt x="340360" y="695960"/>
                  </a:cubicBezTo>
                  <a:lnTo>
                    <a:pt x="7127240" y="695960"/>
                  </a:lnTo>
                  <a:cubicBezTo>
                    <a:pt x="7315200" y="695960"/>
                    <a:pt x="7467600" y="543560"/>
                    <a:pt x="7467600" y="355600"/>
                  </a:cubicBezTo>
                  <a:lnTo>
                    <a:pt x="7467600" y="0"/>
                  </a:lnTo>
                  <a:lnTo>
                    <a:pt x="0" y="0"/>
                  </a:lnTo>
                  <a:lnTo>
                    <a:pt x="0" y="355600"/>
                  </a:lnTo>
                  <a:close/>
                </a:path>
              </a:pathLst>
            </a:custGeom>
            <a:solidFill>
              <a:srgbClr val="E9E9E9"/>
            </a:solidFill>
          </p:spPr>
        </p:sp>
        <p:sp>
          <p:nvSpPr>
            <p:cNvPr name="Freeform 9" id="9"/>
            <p:cNvSpPr/>
            <p:nvPr/>
          </p:nvSpPr>
          <p:spPr>
            <a:xfrm flipH="false" flipV="false" rot="0">
              <a:off x="2429510" y="5210810"/>
              <a:ext cx="2606040" cy="791210"/>
            </a:xfrm>
            <a:custGeom>
              <a:avLst/>
              <a:gdLst/>
              <a:ahLst/>
              <a:cxnLst/>
              <a:rect r="r" b="b" t="t" l="l"/>
              <a:pathLst>
                <a:path h="791210" w="2606040">
                  <a:moveTo>
                    <a:pt x="1258570" y="0"/>
                  </a:moveTo>
                  <a:lnTo>
                    <a:pt x="453390" y="0"/>
                  </a:lnTo>
                  <a:cubicBezTo>
                    <a:pt x="453390" y="0"/>
                    <a:pt x="429260" y="370840"/>
                    <a:pt x="403860" y="525780"/>
                  </a:cubicBezTo>
                  <a:cubicBezTo>
                    <a:pt x="359410" y="791210"/>
                    <a:pt x="87630" y="706120"/>
                    <a:pt x="10160" y="762000"/>
                  </a:cubicBezTo>
                  <a:cubicBezTo>
                    <a:pt x="0" y="769620"/>
                    <a:pt x="5080" y="786130"/>
                    <a:pt x="17780" y="786130"/>
                  </a:cubicBezTo>
                  <a:lnTo>
                    <a:pt x="2588260" y="786130"/>
                  </a:lnTo>
                  <a:cubicBezTo>
                    <a:pt x="2600960" y="786130"/>
                    <a:pt x="2606040" y="769620"/>
                    <a:pt x="2595880" y="762000"/>
                  </a:cubicBezTo>
                  <a:cubicBezTo>
                    <a:pt x="2518410" y="706120"/>
                    <a:pt x="2246630" y="791210"/>
                    <a:pt x="2202180" y="525780"/>
                  </a:cubicBezTo>
                  <a:cubicBezTo>
                    <a:pt x="2176780" y="370840"/>
                    <a:pt x="2152650" y="0"/>
                    <a:pt x="2152650" y="0"/>
                  </a:cubicBezTo>
                  <a:lnTo>
                    <a:pt x="1258570" y="0"/>
                  </a:lnTo>
                  <a:close/>
                </a:path>
              </a:pathLst>
            </a:custGeom>
            <a:solidFill>
              <a:srgbClr val="BBBBBB"/>
            </a:solidFill>
          </p:spPr>
        </p:sp>
        <p:sp>
          <p:nvSpPr>
            <p:cNvPr name="Freeform 10" id="10"/>
            <p:cNvSpPr/>
            <p:nvPr/>
          </p:nvSpPr>
          <p:spPr>
            <a:xfrm flipH="false" flipV="false" rot="0">
              <a:off x="314960" y="353060"/>
              <a:ext cx="6827520" cy="3835400"/>
            </a:xfrm>
            <a:custGeom>
              <a:avLst/>
              <a:gdLst/>
              <a:ahLst/>
              <a:cxnLst/>
              <a:rect r="r" b="b" t="t" l="l"/>
              <a:pathLst>
                <a:path h="3835400" w="6827520">
                  <a:moveTo>
                    <a:pt x="0" y="0"/>
                  </a:moveTo>
                  <a:lnTo>
                    <a:pt x="6827520" y="0"/>
                  </a:lnTo>
                  <a:lnTo>
                    <a:pt x="6827520" y="3835400"/>
                  </a:lnTo>
                  <a:lnTo>
                    <a:pt x="0" y="3835400"/>
                  </a:lnTo>
                  <a:close/>
                </a:path>
              </a:pathLst>
            </a:custGeom>
            <a:blipFill>
              <a:blip r:embed="rId8"/>
              <a:stretch>
                <a:fillRect l="-94" t="0" r="-94" b="0"/>
              </a:stretch>
            </a:blipFill>
          </p:spPr>
        </p:sp>
      </p:grpSp>
      <p:sp>
        <p:nvSpPr>
          <p:cNvPr name="Freeform 11" id="11"/>
          <p:cNvSpPr/>
          <p:nvPr/>
        </p:nvSpPr>
        <p:spPr>
          <a:xfrm flipH="false" flipV="false" rot="0">
            <a:off x="13484720" y="5456471"/>
            <a:ext cx="2803055" cy="535129"/>
          </a:xfrm>
          <a:custGeom>
            <a:avLst/>
            <a:gdLst/>
            <a:ahLst/>
            <a:cxnLst/>
            <a:rect r="r" b="b" t="t" l="l"/>
            <a:pathLst>
              <a:path h="535129" w="2803055">
                <a:moveTo>
                  <a:pt x="0" y="0"/>
                </a:moveTo>
                <a:lnTo>
                  <a:pt x="2803055" y="0"/>
                </a:lnTo>
                <a:lnTo>
                  <a:pt x="2803055" y="535128"/>
                </a:lnTo>
                <a:lnTo>
                  <a:pt x="0" y="53512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2" id="12"/>
          <p:cNvSpPr/>
          <p:nvPr/>
        </p:nvSpPr>
        <p:spPr>
          <a:xfrm flipH="false" flipV="false" rot="0">
            <a:off x="13110500" y="3904063"/>
            <a:ext cx="748440" cy="748440"/>
          </a:xfrm>
          <a:custGeom>
            <a:avLst/>
            <a:gdLst/>
            <a:ahLst/>
            <a:cxnLst/>
            <a:rect r="r" b="b" t="t" l="l"/>
            <a:pathLst>
              <a:path h="748440" w="748440">
                <a:moveTo>
                  <a:pt x="0" y="0"/>
                </a:moveTo>
                <a:lnTo>
                  <a:pt x="748440" y="0"/>
                </a:lnTo>
                <a:lnTo>
                  <a:pt x="748440" y="748440"/>
                </a:lnTo>
                <a:lnTo>
                  <a:pt x="0" y="74844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3" id="13"/>
          <p:cNvSpPr/>
          <p:nvPr/>
        </p:nvSpPr>
        <p:spPr>
          <a:xfrm flipH="false" flipV="false" rot="0">
            <a:off x="2000225" y="3904063"/>
            <a:ext cx="2803055" cy="535129"/>
          </a:xfrm>
          <a:custGeom>
            <a:avLst/>
            <a:gdLst/>
            <a:ahLst/>
            <a:cxnLst/>
            <a:rect r="r" b="b" t="t" l="l"/>
            <a:pathLst>
              <a:path h="535129" w="2803055">
                <a:moveTo>
                  <a:pt x="0" y="0"/>
                </a:moveTo>
                <a:lnTo>
                  <a:pt x="2803055" y="0"/>
                </a:lnTo>
                <a:lnTo>
                  <a:pt x="2803055" y="535129"/>
                </a:lnTo>
                <a:lnTo>
                  <a:pt x="0" y="53512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4" id="14"/>
          <p:cNvSpPr/>
          <p:nvPr/>
        </p:nvSpPr>
        <p:spPr>
          <a:xfrm flipH="false" flipV="false" rot="0">
            <a:off x="4429060" y="5243159"/>
            <a:ext cx="748440" cy="748440"/>
          </a:xfrm>
          <a:custGeom>
            <a:avLst/>
            <a:gdLst/>
            <a:ahLst/>
            <a:cxnLst/>
            <a:rect r="r" b="b" t="t" l="l"/>
            <a:pathLst>
              <a:path h="748440" w="748440">
                <a:moveTo>
                  <a:pt x="0" y="0"/>
                </a:moveTo>
                <a:lnTo>
                  <a:pt x="748440" y="0"/>
                </a:lnTo>
                <a:lnTo>
                  <a:pt x="748440" y="748440"/>
                </a:lnTo>
                <a:lnTo>
                  <a:pt x="0" y="74844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AutoShape 15" id="15"/>
          <p:cNvSpPr/>
          <p:nvPr/>
        </p:nvSpPr>
        <p:spPr>
          <a:xfrm>
            <a:off x="8090481" y="4069398"/>
            <a:ext cx="2107039" cy="0"/>
          </a:xfrm>
          <a:prstGeom prst="line">
            <a:avLst/>
          </a:prstGeom>
          <a:ln cap="rnd" w="47625">
            <a:solidFill>
              <a:srgbClr val="17EAD9"/>
            </a:solidFill>
            <a:prstDash val="solid"/>
            <a:headEnd type="none" len="sm" w="sm"/>
            <a:tailEnd type="none" len="sm" w="sm"/>
          </a:ln>
        </p:spPr>
      </p:sp>
      <p:sp>
        <p:nvSpPr>
          <p:cNvPr name="TextBox 16" id="16"/>
          <p:cNvSpPr txBox="true"/>
          <p:nvPr/>
        </p:nvSpPr>
        <p:spPr>
          <a:xfrm rot="0">
            <a:off x="15857773" y="9123680"/>
            <a:ext cx="1435688" cy="240665"/>
          </a:xfrm>
          <a:prstGeom prst="rect">
            <a:avLst/>
          </a:prstGeom>
        </p:spPr>
        <p:txBody>
          <a:bodyPr anchor="t" rtlCol="false" tIns="0" lIns="0" bIns="0" rIns="0">
            <a:spAutoFit/>
          </a:bodyPr>
          <a:lstStyle/>
          <a:p>
            <a:pPr algn="r">
              <a:lnSpc>
                <a:spcPts val="1960"/>
              </a:lnSpc>
              <a:spcBef>
                <a:spcPct val="0"/>
              </a:spcBef>
            </a:pPr>
            <a:r>
              <a:rPr lang="en-US" sz="1400">
                <a:solidFill>
                  <a:srgbClr val="403A3A"/>
                </a:solidFill>
                <a:latin typeface="Poppins Light Bold"/>
              </a:rPr>
              <a:t>Page 06</a:t>
            </a:r>
          </a:p>
        </p:txBody>
      </p:sp>
      <p:sp>
        <p:nvSpPr>
          <p:cNvPr name="TextBox 17" id="17"/>
          <p:cNvSpPr txBox="true"/>
          <p:nvPr/>
        </p:nvSpPr>
        <p:spPr>
          <a:xfrm rot="0">
            <a:off x="3689595" y="8932201"/>
            <a:ext cx="10908810" cy="611505"/>
          </a:xfrm>
          <a:prstGeom prst="rect">
            <a:avLst/>
          </a:prstGeom>
        </p:spPr>
        <p:txBody>
          <a:bodyPr anchor="t" rtlCol="false" tIns="0" lIns="0" bIns="0" rIns="0">
            <a:spAutoFit/>
          </a:bodyPr>
          <a:lstStyle/>
          <a:p>
            <a:pPr algn="ctr">
              <a:lnSpc>
                <a:spcPts val="2519"/>
              </a:lnSpc>
            </a:pPr>
            <a:r>
              <a:rPr lang="en-US" sz="1799">
                <a:solidFill>
                  <a:srgbClr val="403A3A"/>
                </a:solidFill>
                <a:latin typeface="Poppins Light"/>
              </a:rPr>
              <a:t>HTML, CSS, Java Script, Python</a:t>
            </a:r>
          </a:p>
          <a:p>
            <a:pPr algn="ctr">
              <a:lnSpc>
                <a:spcPts val="2519"/>
              </a:lnSpc>
              <a:spcBef>
                <a:spcPct val="0"/>
              </a:spcBef>
            </a:pPr>
            <a:r>
              <a:rPr lang="en-US" sz="1799">
                <a:solidFill>
                  <a:srgbClr val="403A3A"/>
                </a:solidFill>
                <a:latin typeface="Poppins Light"/>
              </a:rPr>
              <a:t>Django</a:t>
            </a:r>
          </a:p>
        </p:txBody>
      </p:sp>
      <p:sp>
        <p:nvSpPr>
          <p:cNvPr name="TextBox 18" id="18"/>
          <p:cNvSpPr txBox="true"/>
          <p:nvPr/>
        </p:nvSpPr>
        <p:spPr>
          <a:xfrm rot="0">
            <a:off x="4009346" y="1153795"/>
            <a:ext cx="10269309" cy="2891790"/>
          </a:xfrm>
          <a:prstGeom prst="rect">
            <a:avLst/>
          </a:prstGeom>
        </p:spPr>
        <p:txBody>
          <a:bodyPr anchor="t" rtlCol="false" tIns="0" lIns="0" bIns="0" rIns="0">
            <a:spAutoFit/>
          </a:bodyPr>
          <a:lstStyle/>
          <a:p>
            <a:pPr algn="ctr">
              <a:lnSpc>
                <a:spcPts val="7605"/>
              </a:lnSpc>
            </a:pPr>
            <a:r>
              <a:rPr lang="en-US" sz="6500">
                <a:solidFill>
                  <a:srgbClr val="403A3A"/>
                </a:solidFill>
                <a:latin typeface="Open Sans Bold Italics"/>
              </a:rPr>
              <a:t>Ngôn ngữ lập trình </a:t>
            </a:r>
          </a:p>
          <a:p>
            <a:pPr algn="ctr">
              <a:lnSpc>
                <a:spcPts val="7605"/>
              </a:lnSpc>
            </a:pPr>
            <a:r>
              <a:rPr lang="en-US" sz="6500">
                <a:solidFill>
                  <a:srgbClr val="403A3A"/>
                </a:solidFill>
                <a:latin typeface="Open Sans Bold Italics"/>
              </a:rPr>
              <a:t>và</a:t>
            </a:r>
          </a:p>
          <a:p>
            <a:pPr algn="ctr">
              <a:lnSpc>
                <a:spcPts val="7605"/>
              </a:lnSpc>
            </a:pPr>
            <a:r>
              <a:rPr lang="en-US" sz="6500">
                <a:solidFill>
                  <a:srgbClr val="403A3A"/>
                </a:solidFill>
                <a:latin typeface="Open Sans Bold Italics"/>
              </a:rPr>
              <a:t>Framework</a:t>
            </a:r>
          </a:p>
        </p:txBody>
      </p:sp>
      <p:sp>
        <p:nvSpPr>
          <p:cNvPr name="TextBox 19" id="19"/>
          <p:cNvSpPr txBox="true"/>
          <p:nvPr/>
        </p:nvSpPr>
        <p:spPr>
          <a:xfrm rot="0">
            <a:off x="1464632" y="894080"/>
            <a:ext cx="1435688" cy="240665"/>
          </a:xfrm>
          <a:prstGeom prst="rect">
            <a:avLst/>
          </a:prstGeom>
        </p:spPr>
        <p:txBody>
          <a:bodyPr anchor="t" rtlCol="false" tIns="0" lIns="0" bIns="0" rIns="0">
            <a:spAutoFit/>
          </a:bodyPr>
          <a:lstStyle/>
          <a:p>
            <a:pPr algn="l">
              <a:lnSpc>
                <a:spcPts val="1960"/>
              </a:lnSpc>
              <a:spcBef>
                <a:spcPct val="0"/>
              </a:spcBef>
            </a:pPr>
            <a:r>
              <a:rPr lang="en-US" sz="1400">
                <a:solidFill>
                  <a:srgbClr val="403A3A"/>
                </a:solidFill>
                <a:latin typeface="Poppins Light Bold"/>
              </a:rPr>
              <a:t>WEBPDC2T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DF7EE"/>
        </a:solidFill>
      </p:bgPr>
    </p:bg>
    <p:spTree>
      <p:nvGrpSpPr>
        <p:cNvPr id="1" name=""/>
        <p:cNvGrpSpPr/>
        <p:nvPr/>
      </p:nvGrpSpPr>
      <p:grpSpPr>
        <a:xfrm>
          <a:off x="0" y="0"/>
          <a:ext cx="0" cy="0"/>
          <a:chOff x="0" y="0"/>
          <a:chExt cx="0" cy="0"/>
        </a:xfrm>
      </p:grpSpPr>
      <p:sp>
        <p:nvSpPr>
          <p:cNvPr name="Freeform 2" id="2"/>
          <p:cNvSpPr/>
          <p:nvPr/>
        </p:nvSpPr>
        <p:spPr>
          <a:xfrm flipH="false" flipV="false" rot="-2125779">
            <a:off x="11549149" y="-2396458"/>
            <a:ext cx="9016208" cy="10140930"/>
          </a:xfrm>
          <a:custGeom>
            <a:avLst/>
            <a:gdLst/>
            <a:ahLst/>
            <a:cxnLst/>
            <a:rect r="r" b="b" t="t" l="l"/>
            <a:pathLst>
              <a:path h="10140930" w="9016208">
                <a:moveTo>
                  <a:pt x="0" y="0"/>
                </a:moveTo>
                <a:lnTo>
                  <a:pt x="9016209" y="0"/>
                </a:lnTo>
                <a:lnTo>
                  <a:pt x="9016209" y="10140929"/>
                </a:lnTo>
                <a:lnTo>
                  <a:pt x="0" y="10140929"/>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737270">
            <a:off x="-2940011" y="2302630"/>
            <a:ext cx="9016208" cy="10140930"/>
          </a:xfrm>
          <a:custGeom>
            <a:avLst/>
            <a:gdLst/>
            <a:ahLst/>
            <a:cxnLst/>
            <a:rect r="r" b="b" t="t" l="l"/>
            <a:pathLst>
              <a:path h="10140930" w="9016208">
                <a:moveTo>
                  <a:pt x="9016209" y="0"/>
                </a:moveTo>
                <a:lnTo>
                  <a:pt x="0" y="0"/>
                </a:lnTo>
                <a:lnTo>
                  <a:pt x="0" y="10140930"/>
                </a:lnTo>
                <a:lnTo>
                  <a:pt x="9016209" y="10140930"/>
                </a:lnTo>
                <a:lnTo>
                  <a:pt x="9016209"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786053" y="774013"/>
            <a:ext cx="485295" cy="509374"/>
          </a:xfrm>
          <a:custGeom>
            <a:avLst/>
            <a:gdLst/>
            <a:ahLst/>
            <a:cxnLst/>
            <a:rect r="r" b="b" t="t" l="l"/>
            <a:pathLst>
              <a:path h="509374" w="485295">
                <a:moveTo>
                  <a:pt x="0" y="0"/>
                </a:moveTo>
                <a:lnTo>
                  <a:pt x="485294" y="0"/>
                </a:lnTo>
                <a:lnTo>
                  <a:pt x="485294" y="509374"/>
                </a:lnTo>
                <a:lnTo>
                  <a:pt x="0" y="5093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5857773" y="9123680"/>
            <a:ext cx="1435688" cy="240665"/>
          </a:xfrm>
          <a:prstGeom prst="rect">
            <a:avLst/>
          </a:prstGeom>
        </p:spPr>
        <p:txBody>
          <a:bodyPr anchor="t" rtlCol="false" tIns="0" lIns="0" bIns="0" rIns="0">
            <a:spAutoFit/>
          </a:bodyPr>
          <a:lstStyle/>
          <a:p>
            <a:pPr algn="r">
              <a:lnSpc>
                <a:spcPts val="1960"/>
              </a:lnSpc>
              <a:spcBef>
                <a:spcPct val="0"/>
              </a:spcBef>
            </a:pPr>
            <a:r>
              <a:rPr lang="en-US" sz="1400">
                <a:solidFill>
                  <a:srgbClr val="403A3A"/>
                </a:solidFill>
                <a:latin typeface="Poppins Light Bold"/>
              </a:rPr>
              <a:t>Page 07</a:t>
            </a:r>
          </a:p>
        </p:txBody>
      </p:sp>
      <p:sp>
        <p:nvSpPr>
          <p:cNvPr name="Freeform 6" id="6"/>
          <p:cNvSpPr/>
          <p:nvPr/>
        </p:nvSpPr>
        <p:spPr>
          <a:xfrm flipH="false" flipV="false" rot="5400000">
            <a:off x="-910011" y="7432219"/>
            <a:ext cx="1820023" cy="1820023"/>
          </a:xfrm>
          <a:custGeom>
            <a:avLst/>
            <a:gdLst/>
            <a:ahLst/>
            <a:cxnLst/>
            <a:rect r="r" b="b" t="t" l="l"/>
            <a:pathLst>
              <a:path h="1820023" w="1820023">
                <a:moveTo>
                  <a:pt x="0" y="0"/>
                </a:moveTo>
                <a:lnTo>
                  <a:pt x="1820022" y="0"/>
                </a:lnTo>
                <a:lnTo>
                  <a:pt x="1820022" y="1820022"/>
                </a:lnTo>
                <a:lnTo>
                  <a:pt x="0" y="182002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0936446" y="1459363"/>
            <a:ext cx="2803055" cy="535129"/>
          </a:xfrm>
          <a:custGeom>
            <a:avLst/>
            <a:gdLst/>
            <a:ahLst/>
            <a:cxnLst/>
            <a:rect r="r" b="b" t="t" l="l"/>
            <a:pathLst>
              <a:path h="535129" w="2803055">
                <a:moveTo>
                  <a:pt x="0" y="0"/>
                </a:moveTo>
                <a:lnTo>
                  <a:pt x="2803055" y="0"/>
                </a:lnTo>
                <a:lnTo>
                  <a:pt x="2803055" y="535128"/>
                </a:lnTo>
                <a:lnTo>
                  <a:pt x="0" y="53512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3365281" y="9258300"/>
            <a:ext cx="748440" cy="748440"/>
          </a:xfrm>
          <a:custGeom>
            <a:avLst/>
            <a:gdLst/>
            <a:ahLst/>
            <a:cxnLst/>
            <a:rect r="r" b="b" t="t" l="l"/>
            <a:pathLst>
              <a:path h="748440" w="748440">
                <a:moveTo>
                  <a:pt x="0" y="0"/>
                </a:moveTo>
                <a:lnTo>
                  <a:pt x="748440" y="0"/>
                </a:lnTo>
                <a:lnTo>
                  <a:pt x="748440" y="748440"/>
                </a:lnTo>
                <a:lnTo>
                  <a:pt x="0" y="74844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9" id="9"/>
          <p:cNvSpPr txBox="true"/>
          <p:nvPr/>
        </p:nvSpPr>
        <p:spPr>
          <a:xfrm rot="0">
            <a:off x="1028700" y="1718649"/>
            <a:ext cx="14206933" cy="1929765"/>
          </a:xfrm>
          <a:prstGeom prst="rect">
            <a:avLst/>
          </a:prstGeom>
        </p:spPr>
        <p:txBody>
          <a:bodyPr anchor="t" rtlCol="false" tIns="0" lIns="0" bIns="0" rIns="0">
            <a:spAutoFit/>
          </a:bodyPr>
          <a:lstStyle/>
          <a:p>
            <a:pPr algn="l">
              <a:lnSpc>
                <a:spcPts val="7605"/>
              </a:lnSpc>
            </a:pPr>
            <a:r>
              <a:rPr lang="en-US" sz="6500">
                <a:solidFill>
                  <a:srgbClr val="403A3A"/>
                </a:solidFill>
                <a:latin typeface="Poppins Bold"/>
              </a:rPr>
              <a:t>HTML </a:t>
            </a:r>
          </a:p>
          <a:p>
            <a:pPr algn="l">
              <a:lnSpc>
                <a:spcPts val="7605"/>
              </a:lnSpc>
            </a:pPr>
            <a:r>
              <a:rPr lang="en-US" sz="6500">
                <a:solidFill>
                  <a:srgbClr val="403A3A"/>
                </a:solidFill>
                <a:latin typeface="Poppins Bold"/>
              </a:rPr>
              <a:t>(HyperText Markup Language)</a:t>
            </a:r>
          </a:p>
        </p:txBody>
      </p:sp>
      <p:sp>
        <p:nvSpPr>
          <p:cNvPr name="AutoShape 10" id="10"/>
          <p:cNvSpPr/>
          <p:nvPr/>
        </p:nvSpPr>
        <p:spPr>
          <a:xfrm>
            <a:off x="1846800" y="4149981"/>
            <a:ext cx="2107039" cy="0"/>
          </a:xfrm>
          <a:prstGeom prst="line">
            <a:avLst/>
          </a:prstGeom>
          <a:ln cap="rnd" w="47625">
            <a:solidFill>
              <a:srgbClr val="17EAD9"/>
            </a:solidFill>
            <a:prstDash val="solid"/>
            <a:headEnd type="none" len="sm" w="sm"/>
            <a:tailEnd type="none" len="sm" w="sm"/>
          </a:ln>
        </p:spPr>
      </p:sp>
      <p:sp>
        <p:nvSpPr>
          <p:cNvPr name="TextBox 11" id="11"/>
          <p:cNvSpPr txBox="true"/>
          <p:nvPr/>
        </p:nvSpPr>
        <p:spPr>
          <a:xfrm rot="0">
            <a:off x="1271347" y="4730857"/>
            <a:ext cx="10615179" cy="2642238"/>
          </a:xfrm>
          <a:prstGeom prst="rect">
            <a:avLst/>
          </a:prstGeom>
        </p:spPr>
        <p:txBody>
          <a:bodyPr anchor="t" rtlCol="false" tIns="0" lIns="0" bIns="0" rIns="0">
            <a:spAutoFit/>
          </a:bodyPr>
          <a:lstStyle/>
          <a:p>
            <a:pPr algn="l">
              <a:lnSpc>
                <a:spcPts val="5369"/>
              </a:lnSpc>
            </a:pPr>
            <a:r>
              <a:rPr lang="en-US" sz="2999" spc="89">
                <a:solidFill>
                  <a:srgbClr val="403A3A"/>
                </a:solidFill>
                <a:latin typeface="Open Sans"/>
              </a:rPr>
              <a:t>HTML là ngôn ngữ đánh dấu chuẩn để tạo cấu trúc và nội dung cho trang web. Nó sử dụng các thẻ để xác định các phần tử như tiêu đề, đoạn văn, liên kết, hình ảnh, và các thành phần khác của trang web.</a:t>
            </a:r>
          </a:p>
        </p:txBody>
      </p:sp>
      <p:sp>
        <p:nvSpPr>
          <p:cNvPr name="TextBox 12" id="12"/>
          <p:cNvSpPr txBox="true"/>
          <p:nvPr/>
        </p:nvSpPr>
        <p:spPr>
          <a:xfrm rot="0">
            <a:off x="1464632" y="894080"/>
            <a:ext cx="1435688" cy="240665"/>
          </a:xfrm>
          <a:prstGeom prst="rect">
            <a:avLst/>
          </a:prstGeom>
        </p:spPr>
        <p:txBody>
          <a:bodyPr anchor="t" rtlCol="false" tIns="0" lIns="0" bIns="0" rIns="0">
            <a:spAutoFit/>
          </a:bodyPr>
          <a:lstStyle/>
          <a:p>
            <a:pPr algn="l">
              <a:lnSpc>
                <a:spcPts val="1960"/>
              </a:lnSpc>
              <a:spcBef>
                <a:spcPct val="0"/>
              </a:spcBef>
            </a:pPr>
            <a:r>
              <a:rPr lang="en-US" sz="1400">
                <a:solidFill>
                  <a:srgbClr val="403A3A"/>
                </a:solidFill>
                <a:latin typeface="Poppins Light Bold"/>
              </a:rPr>
              <a:t>WEBPDC2T</a:t>
            </a:r>
          </a:p>
        </p:txBody>
      </p:sp>
      <p:grpSp>
        <p:nvGrpSpPr>
          <p:cNvPr name="Group 13" id="13"/>
          <p:cNvGrpSpPr>
            <a:grpSpLocks noChangeAspect="true"/>
          </p:cNvGrpSpPr>
          <p:nvPr/>
        </p:nvGrpSpPr>
        <p:grpSpPr>
          <a:xfrm rot="0">
            <a:off x="12337974" y="3628981"/>
            <a:ext cx="7622016" cy="4371896"/>
            <a:chOff x="0" y="0"/>
            <a:chExt cx="7981950" cy="4578350"/>
          </a:xfrm>
        </p:grpSpPr>
        <p:sp>
          <p:nvSpPr>
            <p:cNvPr name="Freeform 14" id="14"/>
            <p:cNvSpPr/>
            <p:nvPr/>
          </p:nvSpPr>
          <p:spPr>
            <a:xfrm flipH="false" flipV="false" rot="0">
              <a:off x="765810" y="21590"/>
              <a:ext cx="6451600" cy="4326890"/>
            </a:xfrm>
            <a:custGeom>
              <a:avLst/>
              <a:gdLst/>
              <a:ahLst/>
              <a:cxnLst/>
              <a:rect r="r" b="b" t="t" l="l"/>
              <a:pathLst>
                <a:path h="4326890" w="645160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000000"/>
            </a:solidFill>
          </p:spPr>
        </p:sp>
        <p:sp>
          <p:nvSpPr>
            <p:cNvPr name="Freeform 15" id="15"/>
            <p:cNvSpPr/>
            <p:nvPr/>
          </p:nvSpPr>
          <p:spPr>
            <a:xfrm flipH="false" flipV="false" rot="0">
              <a:off x="0" y="0"/>
              <a:ext cx="7981950" cy="4542790"/>
            </a:xfrm>
            <a:custGeom>
              <a:avLst/>
              <a:gdLst/>
              <a:ahLst/>
              <a:cxnLst/>
              <a:rect r="r" b="b" t="t" l="l"/>
              <a:pathLst>
                <a:path h="4542790" w="798195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E9E9E9"/>
            </a:solidFill>
          </p:spPr>
        </p:sp>
        <p:sp>
          <p:nvSpPr>
            <p:cNvPr name="Freeform 16" id="16"/>
            <p:cNvSpPr/>
            <p:nvPr/>
          </p:nvSpPr>
          <p:spPr>
            <a:xfrm flipH="false" flipV="false" rot="0">
              <a:off x="3460750" y="4349750"/>
              <a:ext cx="1059180" cy="96520"/>
            </a:xfrm>
            <a:custGeom>
              <a:avLst/>
              <a:gdLst/>
              <a:ahLst/>
              <a:cxnLst/>
              <a:rect r="r" b="b" t="t" l="l"/>
              <a:pathLst>
                <a:path h="96520" w="105918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CCCCCC"/>
            </a:solidFill>
          </p:spPr>
        </p:sp>
        <p:sp>
          <p:nvSpPr>
            <p:cNvPr name="Freeform 17" id="17"/>
            <p:cNvSpPr/>
            <p:nvPr/>
          </p:nvSpPr>
          <p:spPr>
            <a:xfrm flipH="false" flipV="false" rot="0">
              <a:off x="163830" y="4542790"/>
              <a:ext cx="7654290" cy="35560"/>
            </a:xfrm>
            <a:custGeom>
              <a:avLst/>
              <a:gdLst/>
              <a:ahLst/>
              <a:cxnLst/>
              <a:rect r="r" b="b" t="t" l="l"/>
              <a:pathLst>
                <a:path h="35560" w="765429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CCCCCC"/>
            </a:solidFill>
          </p:spPr>
        </p:sp>
        <p:sp>
          <p:nvSpPr>
            <p:cNvPr name="Freeform 18" id="18"/>
            <p:cNvSpPr/>
            <p:nvPr/>
          </p:nvSpPr>
          <p:spPr>
            <a:xfrm flipH="false" flipV="false" rot="0">
              <a:off x="962660" y="276860"/>
              <a:ext cx="6055360" cy="3789680"/>
            </a:xfrm>
            <a:custGeom>
              <a:avLst/>
              <a:gdLst/>
              <a:ahLst/>
              <a:cxnLst/>
              <a:rect r="r" b="b" t="t" l="l"/>
              <a:pathLst>
                <a:path h="3789680" w="6055360">
                  <a:moveTo>
                    <a:pt x="0" y="0"/>
                  </a:moveTo>
                  <a:lnTo>
                    <a:pt x="6055360" y="0"/>
                  </a:lnTo>
                  <a:lnTo>
                    <a:pt x="6055360" y="3789680"/>
                  </a:lnTo>
                  <a:lnTo>
                    <a:pt x="0" y="3789680"/>
                  </a:lnTo>
                  <a:close/>
                </a:path>
              </a:pathLst>
            </a:custGeom>
            <a:blipFill>
              <a:blip r:embed="rId12"/>
              <a:stretch>
                <a:fillRect l="-7368" t="0" r="-7368" b="0"/>
              </a:stretch>
            </a:blipFill>
          </p:spPr>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DF7EE"/>
        </a:solidFill>
      </p:bgPr>
    </p:bg>
    <p:spTree>
      <p:nvGrpSpPr>
        <p:cNvPr id="1" name=""/>
        <p:cNvGrpSpPr/>
        <p:nvPr/>
      </p:nvGrpSpPr>
      <p:grpSpPr>
        <a:xfrm>
          <a:off x="0" y="0"/>
          <a:ext cx="0" cy="0"/>
          <a:chOff x="0" y="0"/>
          <a:chExt cx="0" cy="0"/>
        </a:xfrm>
      </p:grpSpPr>
      <p:sp>
        <p:nvSpPr>
          <p:cNvPr name="Freeform 2" id="2"/>
          <p:cNvSpPr/>
          <p:nvPr/>
        </p:nvSpPr>
        <p:spPr>
          <a:xfrm flipH="false" flipV="false" rot="-2125779">
            <a:off x="11549149" y="-2396458"/>
            <a:ext cx="9016208" cy="10140930"/>
          </a:xfrm>
          <a:custGeom>
            <a:avLst/>
            <a:gdLst/>
            <a:ahLst/>
            <a:cxnLst/>
            <a:rect r="r" b="b" t="t" l="l"/>
            <a:pathLst>
              <a:path h="10140930" w="9016208">
                <a:moveTo>
                  <a:pt x="0" y="0"/>
                </a:moveTo>
                <a:lnTo>
                  <a:pt x="9016209" y="0"/>
                </a:lnTo>
                <a:lnTo>
                  <a:pt x="9016209" y="10140929"/>
                </a:lnTo>
                <a:lnTo>
                  <a:pt x="0" y="10140929"/>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737270">
            <a:off x="-2940011" y="2302630"/>
            <a:ext cx="9016208" cy="10140930"/>
          </a:xfrm>
          <a:custGeom>
            <a:avLst/>
            <a:gdLst/>
            <a:ahLst/>
            <a:cxnLst/>
            <a:rect r="r" b="b" t="t" l="l"/>
            <a:pathLst>
              <a:path h="10140930" w="9016208">
                <a:moveTo>
                  <a:pt x="9016209" y="0"/>
                </a:moveTo>
                <a:lnTo>
                  <a:pt x="0" y="0"/>
                </a:lnTo>
                <a:lnTo>
                  <a:pt x="0" y="10140930"/>
                </a:lnTo>
                <a:lnTo>
                  <a:pt x="9016209" y="10140930"/>
                </a:lnTo>
                <a:lnTo>
                  <a:pt x="9016209"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786053" y="774013"/>
            <a:ext cx="485295" cy="509374"/>
          </a:xfrm>
          <a:custGeom>
            <a:avLst/>
            <a:gdLst/>
            <a:ahLst/>
            <a:cxnLst/>
            <a:rect r="r" b="b" t="t" l="l"/>
            <a:pathLst>
              <a:path h="509374" w="485295">
                <a:moveTo>
                  <a:pt x="0" y="0"/>
                </a:moveTo>
                <a:lnTo>
                  <a:pt x="485294" y="0"/>
                </a:lnTo>
                <a:lnTo>
                  <a:pt x="485294" y="509374"/>
                </a:lnTo>
                <a:lnTo>
                  <a:pt x="0" y="5093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400000">
            <a:off x="-910011" y="7432219"/>
            <a:ext cx="1820023" cy="1820023"/>
          </a:xfrm>
          <a:custGeom>
            <a:avLst/>
            <a:gdLst/>
            <a:ahLst/>
            <a:cxnLst/>
            <a:rect r="r" b="b" t="t" l="l"/>
            <a:pathLst>
              <a:path h="1820023" w="1820023">
                <a:moveTo>
                  <a:pt x="0" y="0"/>
                </a:moveTo>
                <a:lnTo>
                  <a:pt x="1820022" y="0"/>
                </a:lnTo>
                <a:lnTo>
                  <a:pt x="1820022" y="1820022"/>
                </a:lnTo>
                <a:lnTo>
                  <a:pt x="0" y="182002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a:grpSpLocks noChangeAspect="true"/>
          </p:cNvGrpSpPr>
          <p:nvPr/>
        </p:nvGrpSpPr>
        <p:grpSpPr>
          <a:xfrm rot="0">
            <a:off x="11517190" y="3643233"/>
            <a:ext cx="8681166" cy="4979412"/>
            <a:chOff x="0" y="0"/>
            <a:chExt cx="7981950" cy="4578350"/>
          </a:xfrm>
        </p:grpSpPr>
        <p:sp>
          <p:nvSpPr>
            <p:cNvPr name="Freeform 7" id="7"/>
            <p:cNvSpPr/>
            <p:nvPr/>
          </p:nvSpPr>
          <p:spPr>
            <a:xfrm flipH="false" flipV="false" rot="0">
              <a:off x="765810" y="21590"/>
              <a:ext cx="6451600" cy="4326890"/>
            </a:xfrm>
            <a:custGeom>
              <a:avLst/>
              <a:gdLst/>
              <a:ahLst/>
              <a:cxnLst/>
              <a:rect r="r" b="b" t="t" l="l"/>
              <a:pathLst>
                <a:path h="4326890" w="645160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000000"/>
            </a:solidFill>
          </p:spPr>
        </p:sp>
        <p:sp>
          <p:nvSpPr>
            <p:cNvPr name="Freeform 8" id="8"/>
            <p:cNvSpPr/>
            <p:nvPr/>
          </p:nvSpPr>
          <p:spPr>
            <a:xfrm flipH="false" flipV="false" rot="0">
              <a:off x="0" y="0"/>
              <a:ext cx="7981950" cy="4542790"/>
            </a:xfrm>
            <a:custGeom>
              <a:avLst/>
              <a:gdLst/>
              <a:ahLst/>
              <a:cxnLst/>
              <a:rect r="r" b="b" t="t" l="l"/>
              <a:pathLst>
                <a:path h="4542790" w="798195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E9E9E9"/>
            </a:solidFill>
          </p:spPr>
        </p:sp>
        <p:sp>
          <p:nvSpPr>
            <p:cNvPr name="Freeform 9" id="9"/>
            <p:cNvSpPr/>
            <p:nvPr/>
          </p:nvSpPr>
          <p:spPr>
            <a:xfrm flipH="false" flipV="false" rot="0">
              <a:off x="3460750" y="4349750"/>
              <a:ext cx="1059180" cy="96520"/>
            </a:xfrm>
            <a:custGeom>
              <a:avLst/>
              <a:gdLst/>
              <a:ahLst/>
              <a:cxnLst/>
              <a:rect r="r" b="b" t="t" l="l"/>
              <a:pathLst>
                <a:path h="96520" w="105918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CCCCCC"/>
            </a:solidFill>
          </p:spPr>
        </p:sp>
        <p:sp>
          <p:nvSpPr>
            <p:cNvPr name="Freeform 10" id="10"/>
            <p:cNvSpPr/>
            <p:nvPr/>
          </p:nvSpPr>
          <p:spPr>
            <a:xfrm flipH="false" flipV="false" rot="0">
              <a:off x="163830" y="4542790"/>
              <a:ext cx="7654290" cy="35560"/>
            </a:xfrm>
            <a:custGeom>
              <a:avLst/>
              <a:gdLst/>
              <a:ahLst/>
              <a:cxnLst/>
              <a:rect r="r" b="b" t="t" l="l"/>
              <a:pathLst>
                <a:path h="35560" w="765429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CCCCCC"/>
            </a:solidFill>
          </p:spPr>
        </p:sp>
        <p:sp>
          <p:nvSpPr>
            <p:cNvPr name="Freeform 11" id="11"/>
            <p:cNvSpPr/>
            <p:nvPr/>
          </p:nvSpPr>
          <p:spPr>
            <a:xfrm flipH="false" flipV="false" rot="0">
              <a:off x="962660" y="276860"/>
              <a:ext cx="6055360" cy="3789680"/>
            </a:xfrm>
            <a:custGeom>
              <a:avLst/>
              <a:gdLst/>
              <a:ahLst/>
              <a:cxnLst/>
              <a:rect r="r" b="b" t="t" l="l"/>
              <a:pathLst>
                <a:path h="3789680" w="6055360">
                  <a:moveTo>
                    <a:pt x="0" y="0"/>
                  </a:moveTo>
                  <a:lnTo>
                    <a:pt x="6055360" y="0"/>
                  </a:lnTo>
                  <a:lnTo>
                    <a:pt x="6055360" y="3789680"/>
                  </a:lnTo>
                  <a:lnTo>
                    <a:pt x="0" y="3789680"/>
                  </a:lnTo>
                  <a:close/>
                </a:path>
              </a:pathLst>
            </a:custGeom>
            <a:blipFill>
              <a:blip r:embed="rId8"/>
              <a:stretch>
                <a:fillRect l="-67" t="0" r="-67" b="0"/>
              </a:stretch>
            </a:blipFill>
          </p:spPr>
        </p:sp>
      </p:grpSp>
      <p:sp>
        <p:nvSpPr>
          <p:cNvPr name="Freeform 12" id="12"/>
          <p:cNvSpPr/>
          <p:nvPr/>
        </p:nvSpPr>
        <p:spPr>
          <a:xfrm flipH="false" flipV="false" rot="0">
            <a:off x="10936446" y="1459363"/>
            <a:ext cx="2803055" cy="535129"/>
          </a:xfrm>
          <a:custGeom>
            <a:avLst/>
            <a:gdLst/>
            <a:ahLst/>
            <a:cxnLst/>
            <a:rect r="r" b="b" t="t" l="l"/>
            <a:pathLst>
              <a:path h="535129" w="2803055">
                <a:moveTo>
                  <a:pt x="0" y="0"/>
                </a:moveTo>
                <a:lnTo>
                  <a:pt x="2803055" y="0"/>
                </a:lnTo>
                <a:lnTo>
                  <a:pt x="2803055" y="535128"/>
                </a:lnTo>
                <a:lnTo>
                  <a:pt x="0" y="53512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3" id="13"/>
          <p:cNvSpPr/>
          <p:nvPr/>
        </p:nvSpPr>
        <p:spPr>
          <a:xfrm flipH="false" flipV="false" rot="0">
            <a:off x="13365281" y="9258300"/>
            <a:ext cx="748440" cy="748440"/>
          </a:xfrm>
          <a:custGeom>
            <a:avLst/>
            <a:gdLst/>
            <a:ahLst/>
            <a:cxnLst/>
            <a:rect r="r" b="b" t="t" l="l"/>
            <a:pathLst>
              <a:path h="748440" w="748440">
                <a:moveTo>
                  <a:pt x="0" y="0"/>
                </a:moveTo>
                <a:lnTo>
                  <a:pt x="748440" y="0"/>
                </a:lnTo>
                <a:lnTo>
                  <a:pt x="748440" y="748440"/>
                </a:lnTo>
                <a:lnTo>
                  <a:pt x="0" y="74844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AutoShape 14" id="14"/>
          <p:cNvSpPr/>
          <p:nvPr/>
        </p:nvSpPr>
        <p:spPr>
          <a:xfrm>
            <a:off x="1846800" y="4149981"/>
            <a:ext cx="2107039" cy="0"/>
          </a:xfrm>
          <a:prstGeom prst="line">
            <a:avLst/>
          </a:prstGeom>
          <a:ln cap="rnd" w="47625">
            <a:solidFill>
              <a:srgbClr val="17EAD9"/>
            </a:solidFill>
            <a:prstDash val="solid"/>
            <a:headEnd type="none" len="sm" w="sm"/>
            <a:tailEnd type="none" len="sm" w="sm"/>
          </a:ln>
        </p:spPr>
      </p:sp>
      <p:sp>
        <p:nvSpPr>
          <p:cNvPr name="TextBox 15" id="15"/>
          <p:cNvSpPr txBox="true"/>
          <p:nvPr/>
        </p:nvSpPr>
        <p:spPr>
          <a:xfrm rot="0">
            <a:off x="15857773" y="9123680"/>
            <a:ext cx="1435688" cy="240665"/>
          </a:xfrm>
          <a:prstGeom prst="rect">
            <a:avLst/>
          </a:prstGeom>
        </p:spPr>
        <p:txBody>
          <a:bodyPr anchor="t" rtlCol="false" tIns="0" lIns="0" bIns="0" rIns="0">
            <a:spAutoFit/>
          </a:bodyPr>
          <a:lstStyle/>
          <a:p>
            <a:pPr algn="r">
              <a:lnSpc>
                <a:spcPts val="1960"/>
              </a:lnSpc>
              <a:spcBef>
                <a:spcPct val="0"/>
              </a:spcBef>
            </a:pPr>
            <a:r>
              <a:rPr lang="en-US" sz="1400">
                <a:solidFill>
                  <a:srgbClr val="403A3A"/>
                </a:solidFill>
                <a:latin typeface="Poppins Light Bold"/>
              </a:rPr>
              <a:t>Page 08</a:t>
            </a:r>
          </a:p>
        </p:txBody>
      </p:sp>
      <p:sp>
        <p:nvSpPr>
          <p:cNvPr name="TextBox 16" id="16"/>
          <p:cNvSpPr txBox="true"/>
          <p:nvPr/>
        </p:nvSpPr>
        <p:spPr>
          <a:xfrm rot="0">
            <a:off x="1028700" y="1718649"/>
            <a:ext cx="14206933" cy="1929765"/>
          </a:xfrm>
          <a:prstGeom prst="rect">
            <a:avLst/>
          </a:prstGeom>
        </p:spPr>
        <p:txBody>
          <a:bodyPr anchor="t" rtlCol="false" tIns="0" lIns="0" bIns="0" rIns="0">
            <a:spAutoFit/>
          </a:bodyPr>
          <a:lstStyle/>
          <a:p>
            <a:pPr algn="l">
              <a:lnSpc>
                <a:spcPts val="7605"/>
              </a:lnSpc>
            </a:pPr>
            <a:r>
              <a:rPr lang="en-US" sz="6500">
                <a:solidFill>
                  <a:srgbClr val="403A3A"/>
                </a:solidFill>
                <a:latin typeface="Poppins Bold"/>
              </a:rPr>
              <a:t>CSS </a:t>
            </a:r>
          </a:p>
          <a:p>
            <a:pPr algn="l">
              <a:lnSpc>
                <a:spcPts val="7605"/>
              </a:lnSpc>
            </a:pPr>
            <a:r>
              <a:rPr lang="en-US" sz="6500">
                <a:solidFill>
                  <a:srgbClr val="403A3A"/>
                </a:solidFill>
                <a:latin typeface="Poppins Bold"/>
              </a:rPr>
              <a:t>(Cascading Style Sheets)</a:t>
            </a:r>
          </a:p>
        </p:txBody>
      </p:sp>
      <p:sp>
        <p:nvSpPr>
          <p:cNvPr name="TextBox 17" id="17"/>
          <p:cNvSpPr txBox="true"/>
          <p:nvPr/>
        </p:nvSpPr>
        <p:spPr>
          <a:xfrm rot="0">
            <a:off x="1271347" y="4730857"/>
            <a:ext cx="10615179" cy="2642238"/>
          </a:xfrm>
          <a:prstGeom prst="rect">
            <a:avLst/>
          </a:prstGeom>
        </p:spPr>
        <p:txBody>
          <a:bodyPr anchor="t" rtlCol="false" tIns="0" lIns="0" bIns="0" rIns="0">
            <a:spAutoFit/>
          </a:bodyPr>
          <a:lstStyle/>
          <a:p>
            <a:pPr algn="l">
              <a:lnSpc>
                <a:spcPts val="5369"/>
              </a:lnSpc>
            </a:pPr>
            <a:r>
              <a:rPr lang="en-US" sz="2999" spc="89">
                <a:solidFill>
                  <a:srgbClr val="403A3A"/>
                </a:solidFill>
                <a:latin typeface="Open Sans"/>
              </a:rPr>
              <a:t>CSS là ngôn ngữ dùng để mô tả giao diện và định dạng của trang web. Nó kiểm soát màu sắc, phông chữ, bố cục và các yếu tố khác của trang web, giúp tạo ra giao diện hấp dẫn và nhất quán.</a:t>
            </a:r>
          </a:p>
        </p:txBody>
      </p:sp>
      <p:sp>
        <p:nvSpPr>
          <p:cNvPr name="TextBox 18" id="18"/>
          <p:cNvSpPr txBox="true"/>
          <p:nvPr/>
        </p:nvSpPr>
        <p:spPr>
          <a:xfrm rot="0">
            <a:off x="1464632" y="894080"/>
            <a:ext cx="1435688" cy="240665"/>
          </a:xfrm>
          <a:prstGeom prst="rect">
            <a:avLst/>
          </a:prstGeom>
        </p:spPr>
        <p:txBody>
          <a:bodyPr anchor="t" rtlCol="false" tIns="0" lIns="0" bIns="0" rIns="0">
            <a:spAutoFit/>
          </a:bodyPr>
          <a:lstStyle/>
          <a:p>
            <a:pPr algn="l">
              <a:lnSpc>
                <a:spcPts val="1960"/>
              </a:lnSpc>
              <a:spcBef>
                <a:spcPct val="0"/>
              </a:spcBef>
            </a:pPr>
            <a:r>
              <a:rPr lang="en-US" sz="1400">
                <a:solidFill>
                  <a:srgbClr val="403A3A"/>
                </a:solidFill>
                <a:latin typeface="Poppins Light Bold"/>
              </a:rPr>
              <a:t>WEBPDC2T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DF7EE"/>
        </a:solidFill>
      </p:bgPr>
    </p:bg>
    <p:spTree>
      <p:nvGrpSpPr>
        <p:cNvPr id="1" name=""/>
        <p:cNvGrpSpPr/>
        <p:nvPr/>
      </p:nvGrpSpPr>
      <p:grpSpPr>
        <a:xfrm>
          <a:off x="0" y="0"/>
          <a:ext cx="0" cy="0"/>
          <a:chOff x="0" y="0"/>
          <a:chExt cx="0" cy="0"/>
        </a:xfrm>
      </p:grpSpPr>
      <p:sp>
        <p:nvSpPr>
          <p:cNvPr name="Freeform 2" id="2"/>
          <p:cNvSpPr/>
          <p:nvPr/>
        </p:nvSpPr>
        <p:spPr>
          <a:xfrm flipH="false" flipV="false" rot="-2125779">
            <a:off x="11549149" y="-2396458"/>
            <a:ext cx="9016208" cy="10140930"/>
          </a:xfrm>
          <a:custGeom>
            <a:avLst/>
            <a:gdLst/>
            <a:ahLst/>
            <a:cxnLst/>
            <a:rect r="r" b="b" t="t" l="l"/>
            <a:pathLst>
              <a:path h="10140930" w="9016208">
                <a:moveTo>
                  <a:pt x="0" y="0"/>
                </a:moveTo>
                <a:lnTo>
                  <a:pt x="9016209" y="0"/>
                </a:lnTo>
                <a:lnTo>
                  <a:pt x="9016209" y="10140929"/>
                </a:lnTo>
                <a:lnTo>
                  <a:pt x="0" y="10140929"/>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737270">
            <a:off x="-2940011" y="2302630"/>
            <a:ext cx="9016208" cy="10140930"/>
          </a:xfrm>
          <a:custGeom>
            <a:avLst/>
            <a:gdLst/>
            <a:ahLst/>
            <a:cxnLst/>
            <a:rect r="r" b="b" t="t" l="l"/>
            <a:pathLst>
              <a:path h="10140930" w="9016208">
                <a:moveTo>
                  <a:pt x="9016209" y="0"/>
                </a:moveTo>
                <a:lnTo>
                  <a:pt x="0" y="0"/>
                </a:lnTo>
                <a:lnTo>
                  <a:pt x="0" y="10140930"/>
                </a:lnTo>
                <a:lnTo>
                  <a:pt x="9016209" y="10140930"/>
                </a:lnTo>
                <a:lnTo>
                  <a:pt x="9016209"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786053" y="774013"/>
            <a:ext cx="485295" cy="509374"/>
          </a:xfrm>
          <a:custGeom>
            <a:avLst/>
            <a:gdLst/>
            <a:ahLst/>
            <a:cxnLst/>
            <a:rect r="r" b="b" t="t" l="l"/>
            <a:pathLst>
              <a:path h="509374" w="485295">
                <a:moveTo>
                  <a:pt x="0" y="0"/>
                </a:moveTo>
                <a:lnTo>
                  <a:pt x="485294" y="0"/>
                </a:lnTo>
                <a:lnTo>
                  <a:pt x="485294" y="509374"/>
                </a:lnTo>
                <a:lnTo>
                  <a:pt x="0" y="5093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5857773" y="9123680"/>
            <a:ext cx="1435688" cy="240665"/>
          </a:xfrm>
          <a:prstGeom prst="rect">
            <a:avLst/>
          </a:prstGeom>
        </p:spPr>
        <p:txBody>
          <a:bodyPr anchor="t" rtlCol="false" tIns="0" lIns="0" bIns="0" rIns="0">
            <a:spAutoFit/>
          </a:bodyPr>
          <a:lstStyle/>
          <a:p>
            <a:pPr algn="r">
              <a:lnSpc>
                <a:spcPts val="1960"/>
              </a:lnSpc>
              <a:spcBef>
                <a:spcPct val="0"/>
              </a:spcBef>
            </a:pPr>
            <a:r>
              <a:rPr lang="en-US" sz="1400">
                <a:solidFill>
                  <a:srgbClr val="403A3A"/>
                </a:solidFill>
                <a:latin typeface="Poppins Light Bold"/>
              </a:rPr>
              <a:t>Page 08</a:t>
            </a:r>
          </a:p>
        </p:txBody>
      </p:sp>
      <p:sp>
        <p:nvSpPr>
          <p:cNvPr name="Freeform 6" id="6"/>
          <p:cNvSpPr/>
          <p:nvPr/>
        </p:nvSpPr>
        <p:spPr>
          <a:xfrm flipH="false" flipV="false" rot="5400000">
            <a:off x="-910011" y="7432219"/>
            <a:ext cx="1820023" cy="1820023"/>
          </a:xfrm>
          <a:custGeom>
            <a:avLst/>
            <a:gdLst/>
            <a:ahLst/>
            <a:cxnLst/>
            <a:rect r="r" b="b" t="t" l="l"/>
            <a:pathLst>
              <a:path h="1820023" w="1820023">
                <a:moveTo>
                  <a:pt x="0" y="0"/>
                </a:moveTo>
                <a:lnTo>
                  <a:pt x="1820022" y="0"/>
                </a:lnTo>
                <a:lnTo>
                  <a:pt x="1820022" y="1820022"/>
                </a:lnTo>
                <a:lnTo>
                  <a:pt x="0" y="182002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0936446" y="1459363"/>
            <a:ext cx="2803055" cy="535129"/>
          </a:xfrm>
          <a:custGeom>
            <a:avLst/>
            <a:gdLst/>
            <a:ahLst/>
            <a:cxnLst/>
            <a:rect r="r" b="b" t="t" l="l"/>
            <a:pathLst>
              <a:path h="535129" w="2803055">
                <a:moveTo>
                  <a:pt x="0" y="0"/>
                </a:moveTo>
                <a:lnTo>
                  <a:pt x="2803055" y="0"/>
                </a:lnTo>
                <a:lnTo>
                  <a:pt x="2803055" y="535128"/>
                </a:lnTo>
                <a:lnTo>
                  <a:pt x="0" y="53512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3365281" y="9258300"/>
            <a:ext cx="748440" cy="748440"/>
          </a:xfrm>
          <a:custGeom>
            <a:avLst/>
            <a:gdLst/>
            <a:ahLst/>
            <a:cxnLst/>
            <a:rect r="r" b="b" t="t" l="l"/>
            <a:pathLst>
              <a:path h="748440" w="748440">
                <a:moveTo>
                  <a:pt x="0" y="0"/>
                </a:moveTo>
                <a:lnTo>
                  <a:pt x="748440" y="0"/>
                </a:lnTo>
                <a:lnTo>
                  <a:pt x="748440" y="748440"/>
                </a:lnTo>
                <a:lnTo>
                  <a:pt x="0" y="74844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9" id="9"/>
          <p:cNvSpPr txBox="true"/>
          <p:nvPr/>
        </p:nvSpPr>
        <p:spPr>
          <a:xfrm rot="0">
            <a:off x="1028700" y="2337391"/>
            <a:ext cx="14206933" cy="967740"/>
          </a:xfrm>
          <a:prstGeom prst="rect">
            <a:avLst/>
          </a:prstGeom>
        </p:spPr>
        <p:txBody>
          <a:bodyPr anchor="t" rtlCol="false" tIns="0" lIns="0" bIns="0" rIns="0">
            <a:spAutoFit/>
          </a:bodyPr>
          <a:lstStyle/>
          <a:p>
            <a:pPr algn="l">
              <a:lnSpc>
                <a:spcPts val="7605"/>
              </a:lnSpc>
            </a:pPr>
            <a:r>
              <a:rPr lang="en-US" sz="6500">
                <a:solidFill>
                  <a:srgbClr val="403A3A"/>
                </a:solidFill>
                <a:latin typeface="Poppins Bold"/>
              </a:rPr>
              <a:t>JavaScript</a:t>
            </a:r>
          </a:p>
        </p:txBody>
      </p:sp>
      <p:sp>
        <p:nvSpPr>
          <p:cNvPr name="AutoShape 10" id="10"/>
          <p:cNvSpPr/>
          <p:nvPr/>
        </p:nvSpPr>
        <p:spPr>
          <a:xfrm>
            <a:off x="1846800" y="4149981"/>
            <a:ext cx="2107039" cy="0"/>
          </a:xfrm>
          <a:prstGeom prst="line">
            <a:avLst/>
          </a:prstGeom>
          <a:ln cap="rnd" w="47625">
            <a:solidFill>
              <a:srgbClr val="17EAD9"/>
            </a:solidFill>
            <a:prstDash val="solid"/>
            <a:headEnd type="none" len="sm" w="sm"/>
            <a:tailEnd type="none" len="sm" w="sm"/>
          </a:ln>
        </p:spPr>
      </p:sp>
      <p:sp>
        <p:nvSpPr>
          <p:cNvPr name="TextBox 11" id="11"/>
          <p:cNvSpPr txBox="true"/>
          <p:nvPr/>
        </p:nvSpPr>
        <p:spPr>
          <a:xfrm rot="0">
            <a:off x="1271347" y="4730857"/>
            <a:ext cx="10403318" cy="3318513"/>
          </a:xfrm>
          <a:prstGeom prst="rect">
            <a:avLst/>
          </a:prstGeom>
        </p:spPr>
        <p:txBody>
          <a:bodyPr anchor="t" rtlCol="false" tIns="0" lIns="0" bIns="0" rIns="0">
            <a:spAutoFit/>
          </a:bodyPr>
          <a:lstStyle/>
          <a:p>
            <a:pPr algn="l">
              <a:lnSpc>
                <a:spcPts val="5369"/>
              </a:lnSpc>
            </a:pPr>
            <a:r>
              <a:rPr lang="en-US" sz="2999" spc="89">
                <a:solidFill>
                  <a:srgbClr val="403A3A"/>
                </a:solidFill>
                <a:latin typeface="Open Sans"/>
              </a:rPr>
              <a:t>JavaScript là ngôn ngữ lập trình cho phép thêm các tính năng động và tương tác vào trang web. Nó có thể thay đổi nội dung, xác thực dữ liệu, xử lý sự kiện và nhiều chức năng phức tạp khác, làm cho trang web sống động và tương tác hơn.</a:t>
            </a:r>
          </a:p>
        </p:txBody>
      </p:sp>
      <p:sp>
        <p:nvSpPr>
          <p:cNvPr name="TextBox 12" id="12"/>
          <p:cNvSpPr txBox="true"/>
          <p:nvPr/>
        </p:nvSpPr>
        <p:spPr>
          <a:xfrm rot="0">
            <a:off x="1464632" y="894080"/>
            <a:ext cx="1435688" cy="240665"/>
          </a:xfrm>
          <a:prstGeom prst="rect">
            <a:avLst/>
          </a:prstGeom>
        </p:spPr>
        <p:txBody>
          <a:bodyPr anchor="t" rtlCol="false" tIns="0" lIns="0" bIns="0" rIns="0">
            <a:spAutoFit/>
          </a:bodyPr>
          <a:lstStyle/>
          <a:p>
            <a:pPr algn="l">
              <a:lnSpc>
                <a:spcPts val="1960"/>
              </a:lnSpc>
              <a:spcBef>
                <a:spcPct val="0"/>
              </a:spcBef>
            </a:pPr>
            <a:r>
              <a:rPr lang="en-US" sz="1400">
                <a:solidFill>
                  <a:srgbClr val="403A3A"/>
                </a:solidFill>
                <a:latin typeface="Poppins Light Bold"/>
              </a:rPr>
              <a:t>WEBPDC2T</a:t>
            </a:r>
          </a:p>
        </p:txBody>
      </p:sp>
      <p:grpSp>
        <p:nvGrpSpPr>
          <p:cNvPr name="Group 13" id="13"/>
          <p:cNvGrpSpPr>
            <a:grpSpLocks noChangeAspect="true"/>
          </p:cNvGrpSpPr>
          <p:nvPr/>
        </p:nvGrpSpPr>
        <p:grpSpPr>
          <a:xfrm rot="0">
            <a:off x="12337974" y="3628981"/>
            <a:ext cx="7622016" cy="4371896"/>
            <a:chOff x="0" y="0"/>
            <a:chExt cx="7981950" cy="4578350"/>
          </a:xfrm>
        </p:grpSpPr>
        <p:sp>
          <p:nvSpPr>
            <p:cNvPr name="Freeform 14" id="14"/>
            <p:cNvSpPr/>
            <p:nvPr/>
          </p:nvSpPr>
          <p:spPr>
            <a:xfrm flipH="false" flipV="false" rot="0">
              <a:off x="765810" y="21590"/>
              <a:ext cx="6451600" cy="4326890"/>
            </a:xfrm>
            <a:custGeom>
              <a:avLst/>
              <a:gdLst/>
              <a:ahLst/>
              <a:cxnLst/>
              <a:rect r="r" b="b" t="t" l="l"/>
              <a:pathLst>
                <a:path h="4326890" w="645160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000000"/>
            </a:solidFill>
          </p:spPr>
        </p:sp>
        <p:sp>
          <p:nvSpPr>
            <p:cNvPr name="Freeform 15" id="15"/>
            <p:cNvSpPr/>
            <p:nvPr/>
          </p:nvSpPr>
          <p:spPr>
            <a:xfrm flipH="false" flipV="false" rot="0">
              <a:off x="0" y="0"/>
              <a:ext cx="7981950" cy="4542790"/>
            </a:xfrm>
            <a:custGeom>
              <a:avLst/>
              <a:gdLst/>
              <a:ahLst/>
              <a:cxnLst/>
              <a:rect r="r" b="b" t="t" l="l"/>
              <a:pathLst>
                <a:path h="4542790" w="798195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E9E9E9"/>
            </a:solidFill>
          </p:spPr>
        </p:sp>
        <p:sp>
          <p:nvSpPr>
            <p:cNvPr name="Freeform 16" id="16"/>
            <p:cNvSpPr/>
            <p:nvPr/>
          </p:nvSpPr>
          <p:spPr>
            <a:xfrm flipH="false" flipV="false" rot="0">
              <a:off x="3460750" y="4349750"/>
              <a:ext cx="1059180" cy="96520"/>
            </a:xfrm>
            <a:custGeom>
              <a:avLst/>
              <a:gdLst/>
              <a:ahLst/>
              <a:cxnLst/>
              <a:rect r="r" b="b" t="t" l="l"/>
              <a:pathLst>
                <a:path h="96520" w="105918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CCCCCC"/>
            </a:solidFill>
          </p:spPr>
        </p:sp>
        <p:sp>
          <p:nvSpPr>
            <p:cNvPr name="Freeform 17" id="17"/>
            <p:cNvSpPr/>
            <p:nvPr/>
          </p:nvSpPr>
          <p:spPr>
            <a:xfrm flipH="false" flipV="false" rot="0">
              <a:off x="163830" y="4542790"/>
              <a:ext cx="7654290" cy="35560"/>
            </a:xfrm>
            <a:custGeom>
              <a:avLst/>
              <a:gdLst/>
              <a:ahLst/>
              <a:cxnLst/>
              <a:rect r="r" b="b" t="t" l="l"/>
              <a:pathLst>
                <a:path h="35560" w="765429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CCCCCC"/>
            </a:solidFill>
          </p:spPr>
        </p:sp>
        <p:sp>
          <p:nvSpPr>
            <p:cNvPr name="Freeform 18" id="18"/>
            <p:cNvSpPr/>
            <p:nvPr/>
          </p:nvSpPr>
          <p:spPr>
            <a:xfrm flipH="false" flipV="false" rot="0">
              <a:off x="962660" y="276860"/>
              <a:ext cx="6055360" cy="3789680"/>
            </a:xfrm>
            <a:custGeom>
              <a:avLst/>
              <a:gdLst/>
              <a:ahLst/>
              <a:cxnLst/>
              <a:rect r="r" b="b" t="t" l="l"/>
              <a:pathLst>
                <a:path h="3789680" w="6055360">
                  <a:moveTo>
                    <a:pt x="0" y="0"/>
                  </a:moveTo>
                  <a:lnTo>
                    <a:pt x="6055360" y="0"/>
                  </a:lnTo>
                  <a:lnTo>
                    <a:pt x="6055360" y="3789680"/>
                  </a:lnTo>
                  <a:lnTo>
                    <a:pt x="0" y="3789680"/>
                  </a:lnTo>
                  <a:close/>
                </a:path>
              </a:pathLst>
            </a:custGeom>
            <a:blipFill>
              <a:blip r:embed="rId12"/>
              <a:stretch>
                <a:fillRect l="-18721" t="0" r="0" b="-9604"/>
              </a:stretch>
            </a:blip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DAGFwmTiaSg</dc:identifier>
  <dcterms:modified xsi:type="dcterms:W3CDTF">2011-08-01T06:04:30Z</dcterms:modified>
  <cp:revision>1</cp:revision>
  <dc:title>ECOM</dc:title>
</cp:coreProperties>
</file>