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Akatab"/>
      <p:regular r:id="rId51"/>
      <p:bold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Noto Serif Ethiopic"/>
      <p:regular r:id="rId57"/>
      <p:bold r:id="rId58"/>
    </p:embeddedFont>
    <p:embeddedFont>
      <p:font typeface="Roboto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3" roundtripDataSignature="AMtx7mg68/srS4h2/UN35Kqm3Fg9MNAp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95DBF4-035F-40EA-A1DB-055E27C02F68}">
  <a:tblStyle styleId="{9595DBF4-035F-40EA-A1DB-055E27C02F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Light-boldItalic.fntdata"/><Relationship Id="rId61" Type="http://schemas.openxmlformats.org/officeDocument/2006/relationships/font" Target="fonts/RobotoLight-italic.fntdata"/><Relationship Id="rId20" Type="http://schemas.openxmlformats.org/officeDocument/2006/relationships/slide" Target="slides/slide14.xml"/><Relationship Id="rId63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Ligh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katab-regular.fntdata"/><Relationship Id="rId50" Type="http://schemas.openxmlformats.org/officeDocument/2006/relationships/slide" Target="slides/slide44.xml"/><Relationship Id="rId53" Type="http://schemas.openxmlformats.org/officeDocument/2006/relationships/font" Target="fonts/Roboto-regular.fntdata"/><Relationship Id="rId52" Type="http://schemas.openxmlformats.org/officeDocument/2006/relationships/font" Target="fonts/Akatab-bold.fntdata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57" Type="http://schemas.openxmlformats.org/officeDocument/2006/relationships/font" Target="fonts/NotoSerifEthiopic-regular.fntdata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59" Type="http://schemas.openxmlformats.org/officeDocument/2006/relationships/font" Target="fonts/RobotoLight-regular.fntdata"/><Relationship Id="rId14" Type="http://schemas.openxmlformats.org/officeDocument/2006/relationships/slide" Target="slides/slide8.xml"/><Relationship Id="rId58" Type="http://schemas.openxmlformats.org/officeDocument/2006/relationships/font" Target="fonts/NotoSerifEthiopic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18e582e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9a18e582e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9d251f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9d251f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a18e582e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a18e582e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9d251f1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9d251f1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a18e582e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a18e582e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9d251f1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9d251f1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a18e582e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a18e582e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9d251f1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9d251f1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a18e582e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a18e582e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9d251f1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9d251f1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a060a7d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9a060a7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a18e582e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a18e582e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9d251f1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9d251f1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a18e582e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a18e582e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9d251f1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9d251f1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a18e582e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a18e582e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9d251f1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9d251f1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a09940a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9a09940a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a18e582e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9a18e582e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a18e582e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a18e582e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a18e582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a18e582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a060a7d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9a060a7d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a18e582e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a18e582e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a18e582e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9a18e582e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a18e582e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a18e582e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a35358789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9a35358789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a09940ad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9a09940ad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a09940ad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9a09940ad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a18e582e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9a18e582e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baeb7d61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baeb7d61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baeb7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baeb7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baeb7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abaeb7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a060a7d7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9a060a7d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571072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6571072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590c505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590c505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590c505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6590c505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590c505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6590c505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a35358789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29a35358789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a060a7d7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9a060a7d7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a060a7d7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9a060a7d7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a060a7d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9a060a7d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a060a7d7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9a060a7d7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c185b83f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c185b83f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7"/>
          <p:cNvSpPr txBox="1"/>
          <p:nvPr>
            <p:ph type="ctrTitle"/>
          </p:nvPr>
        </p:nvSpPr>
        <p:spPr>
          <a:xfrm>
            <a:off x="2472675" y="1450325"/>
            <a:ext cx="56190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7"/>
          <p:cNvSpPr txBox="1"/>
          <p:nvPr>
            <p:ph idx="1" type="subTitle"/>
          </p:nvPr>
        </p:nvSpPr>
        <p:spPr>
          <a:xfrm>
            <a:off x="2472625" y="3434100"/>
            <a:ext cx="561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8"/>
          <p:cNvSpPr txBox="1"/>
          <p:nvPr>
            <p:ph hasCustomPrompt="1" type="title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48"/>
          <p:cNvSpPr txBox="1"/>
          <p:nvPr>
            <p:ph idx="1" type="subTitle"/>
          </p:nvPr>
        </p:nvSpPr>
        <p:spPr>
          <a:xfrm>
            <a:off x="1740000" y="2957550"/>
            <a:ext cx="5664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4" name="Google Shape;74;p48"/>
          <p:cNvGrpSpPr/>
          <p:nvPr/>
        </p:nvGrpSpPr>
        <p:grpSpPr>
          <a:xfrm>
            <a:off x="165548" y="298450"/>
            <a:ext cx="8808723" cy="4534300"/>
            <a:chOff x="165548" y="298450"/>
            <a:chExt cx="8808723" cy="4534300"/>
          </a:xfrm>
        </p:grpSpPr>
        <p:grpSp>
          <p:nvGrpSpPr>
            <p:cNvPr id="75" name="Google Shape;75;p48"/>
            <p:cNvGrpSpPr/>
            <p:nvPr/>
          </p:nvGrpSpPr>
          <p:grpSpPr>
            <a:xfrm rot="10800000">
              <a:off x="165548" y="4741850"/>
              <a:ext cx="6506400" cy="90900"/>
              <a:chOff x="1239825" y="571500"/>
              <a:chExt cx="6506400" cy="90900"/>
            </a:xfrm>
          </p:grpSpPr>
          <p:cxnSp>
            <p:nvCxnSpPr>
              <p:cNvPr id="76" name="Google Shape;76;p48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7" name="Google Shape;77;p4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8"/>
            <p:cNvGrpSpPr/>
            <p:nvPr/>
          </p:nvGrpSpPr>
          <p:grpSpPr>
            <a:xfrm flipH="1" rot="10800000">
              <a:off x="2467871" y="298450"/>
              <a:ext cx="6506400" cy="90900"/>
              <a:chOff x="1239825" y="571500"/>
              <a:chExt cx="6506400" cy="90900"/>
            </a:xfrm>
          </p:grpSpPr>
          <p:cxnSp>
            <p:nvCxnSpPr>
              <p:cNvPr id="79" name="Google Shape;79;p48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0" name="Google Shape;80;p4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8"/>
          <p:cNvSpPr txBox="1"/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" type="body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16" name="Google Shape;16;p38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17" name="Google Shape;17;p38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18" name="Google Shape;18;p38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" name="Google Shape;19;p38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" name="Google Shape;20;p38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21" name="Google Shape;21;p38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38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6" name="Google Shape;26;p39"/>
          <p:cNvGrpSpPr/>
          <p:nvPr/>
        </p:nvGrpSpPr>
        <p:grpSpPr>
          <a:xfrm rot="10800000">
            <a:off x="165700" y="4608500"/>
            <a:ext cx="7941000" cy="90900"/>
            <a:chOff x="1239825" y="571500"/>
            <a:chExt cx="7941000" cy="90900"/>
          </a:xfrm>
        </p:grpSpPr>
        <p:cxnSp>
          <p:nvCxnSpPr>
            <p:cNvPr id="27" name="Google Shape;27;p39"/>
            <p:cNvCxnSpPr/>
            <p:nvPr/>
          </p:nvCxnSpPr>
          <p:spPr>
            <a:xfrm>
              <a:off x="1239825" y="571500"/>
              <a:ext cx="794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" name="Google Shape;28;p3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2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42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" name="Google Shape;33;p42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3"/>
          <p:cNvSpPr txBox="1"/>
          <p:nvPr>
            <p:ph idx="1" type="subTitle"/>
          </p:nvPr>
        </p:nvSpPr>
        <p:spPr>
          <a:xfrm>
            <a:off x="1938000" y="1571850"/>
            <a:ext cx="52680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2" type="subTitle"/>
          </p:nvPr>
        </p:nvSpPr>
        <p:spPr>
          <a:xfrm>
            <a:off x="1938000" y="3033474"/>
            <a:ext cx="52680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" name="Google Shape;39;p43"/>
          <p:cNvGrpSpPr/>
          <p:nvPr/>
        </p:nvGrpSpPr>
        <p:grpSpPr>
          <a:xfrm>
            <a:off x="165700" y="1292300"/>
            <a:ext cx="8349200" cy="3705900"/>
            <a:chOff x="165700" y="1292300"/>
            <a:chExt cx="8349200" cy="3705900"/>
          </a:xfrm>
        </p:grpSpPr>
        <p:grpSp>
          <p:nvGrpSpPr>
            <p:cNvPr id="40" name="Google Shape;40;p43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41" name="Google Shape;41;p43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" name="Google Shape;42;p43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43"/>
            <p:cNvGrpSpPr/>
            <p:nvPr/>
          </p:nvGrpSpPr>
          <p:grpSpPr>
            <a:xfrm flipH="1">
              <a:off x="8424000" y="1292300"/>
              <a:ext cx="90900" cy="3705900"/>
              <a:chOff x="7952125" y="1292300"/>
              <a:chExt cx="90900" cy="3705900"/>
            </a:xfrm>
          </p:grpSpPr>
          <p:sp>
            <p:nvSpPr>
              <p:cNvPr id="44" name="Google Shape;44;p43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" name="Google Shape;45;p43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" type="body"/>
          </p:nvPr>
        </p:nvSpPr>
        <p:spPr>
          <a:xfrm>
            <a:off x="720000" y="1152475"/>
            <a:ext cx="77040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0" name="Google Shape;50;p44"/>
          <p:cNvGrpSpPr/>
          <p:nvPr/>
        </p:nvGrpSpPr>
        <p:grpSpPr>
          <a:xfrm flipH="1" rot="10800000">
            <a:off x="2502023" y="4741850"/>
            <a:ext cx="6506400" cy="90900"/>
            <a:chOff x="1239825" y="571500"/>
            <a:chExt cx="6506400" cy="90900"/>
          </a:xfrm>
        </p:grpSpPr>
        <p:cxnSp>
          <p:nvCxnSpPr>
            <p:cNvPr id="51" name="Google Shape;51;p44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" name="Google Shape;52;p4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5"/>
          <p:cNvSpPr txBox="1"/>
          <p:nvPr>
            <p:ph type="title"/>
          </p:nvPr>
        </p:nvSpPr>
        <p:spPr>
          <a:xfrm>
            <a:off x="2496300" y="1417500"/>
            <a:ext cx="41514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6" name="Google Shape;56;p45"/>
          <p:cNvGrpSpPr/>
          <p:nvPr/>
        </p:nvGrpSpPr>
        <p:grpSpPr>
          <a:xfrm>
            <a:off x="165548" y="298450"/>
            <a:ext cx="8808723" cy="4534300"/>
            <a:chOff x="165548" y="298450"/>
            <a:chExt cx="8808723" cy="4534300"/>
          </a:xfrm>
        </p:grpSpPr>
        <p:grpSp>
          <p:nvGrpSpPr>
            <p:cNvPr id="57" name="Google Shape;57;p45"/>
            <p:cNvGrpSpPr/>
            <p:nvPr/>
          </p:nvGrpSpPr>
          <p:grpSpPr>
            <a:xfrm rot="10800000">
              <a:off x="165548" y="4741850"/>
              <a:ext cx="6506400" cy="90900"/>
              <a:chOff x="1239825" y="571500"/>
              <a:chExt cx="6506400" cy="90900"/>
            </a:xfrm>
          </p:grpSpPr>
          <p:cxnSp>
            <p:nvCxnSpPr>
              <p:cNvPr id="58" name="Google Shape;58;p45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9" name="Google Shape;59;p4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45"/>
            <p:cNvGrpSpPr/>
            <p:nvPr/>
          </p:nvGrpSpPr>
          <p:grpSpPr>
            <a:xfrm flipH="1" rot="10800000">
              <a:off x="2467871" y="298450"/>
              <a:ext cx="6506400" cy="90900"/>
              <a:chOff x="1239825" y="571500"/>
              <a:chExt cx="6506400" cy="90900"/>
            </a:xfrm>
          </p:grpSpPr>
          <p:cxnSp>
            <p:nvCxnSpPr>
              <p:cNvPr id="61" name="Google Shape;61;p45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2" name="Google Shape;62;p4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6"/>
          <p:cNvSpPr txBox="1"/>
          <p:nvPr>
            <p:ph type="title"/>
          </p:nvPr>
        </p:nvSpPr>
        <p:spPr>
          <a:xfrm>
            <a:off x="3102200" y="2281338"/>
            <a:ext cx="46611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46"/>
          <p:cNvSpPr txBox="1"/>
          <p:nvPr>
            <p:ph idx="1" type="subTitle"/>
          </p:nvPr>
        </p:nvSpPr>
        <p:spPr>
          <a:xfrm>
            <a:off x="3102200" y="3262669"/>
            <a:ext cx="46611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7"/>
          <p:cNvSpPr/>
          <p:nvPr>
            <p:ph idx="2" type="pic"/>
          </p:nvPr>
        </p:nvSpPr>
        <p:spPr>
          <a:xfrm>
            <a:off x="-11825" y="-11825"/>
            <a:ext cx="9155700" cy="51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7"/>
          <p:cNvSpPr txBox="1"/>
          <p:nvPr>
            <p:ph type="title"/>
          </p:nvPr>
        </p:nvSpPr>
        <p:spPr>
          <a:xfrm>
            <a:off x="1522200" y="3961375"/>
            <a:ext cx="60996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b="0" i="0" sz="12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b="0" i="0" sz="35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undertheseanlp/text_normalization" TargetMode="External"/><Relationship Id="rId4" Type="http://schemas.openxmlformats.org/officeDocument/2006/relationships/hyperlink" Target="https://github.com/vncorenlp/VnCoreNLP" TargetMode="External"/><Relationship Id="rId5" Type="http://schemas.openxmlformats.org/officeDocument/2006/relationships/hyperlink" Target="https://github.com/VinAIResearch/BARTpho/blob/main/VietnameseToneNormalization.m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huggingface.co/docs/transformers/model_doc/albert" TargetMode="External"/><Relationship Id="rId4" Type="http://schemas.openxmlformats.org/officeDocument/2006/relationships/hyperlink" Target="https://huggingface.co/docs/transformers/model_doc/xlnet" TargetMode="External"/><Relationship Id="rId5" Type="http://schemas.openxmlformats.org/officeDocument/2006/relationships/hyperlink" Target="https://huggingface.co/docs/transformers/model_doc/marian" TargetMode="External"/><Relationship Id="rId6" Type="http://schemas.openxmlformats.org/officeDocument/2006/relationships/hyperlink" Target="https://huggingface.co/docs/transformers/model_doc/t5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984825" y="1989850"/>
            <a:ext cx="62634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Sentiment Analysis applying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Large Language Model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000"/>
              <a:t>21125017 - 21125019 - 21125042 - 21125055</a:t>
            </a:r>
            <a:endParaRPr sz="2000"/>
          </a:p>
        </p:txBody>
      </p:sp>
      <p:grpSp>
        <p:nvGrpSpPr>
          <p:cNvPr id="87" name="Google Shape;87;p1"/>
          <p:cNvGrpSpPr/>
          <p:nvPr/>
        </p:nvGrpSpPr>
        <p:grpSpPr>
          <a:xfrm>
            <a:off x="169260" y="498723"/>
            <a:ext cx="8385900" cy="90900"/>
            <a:chOff x="160950" y="480600"/>
            <a:chExt cx="8385900" cy="90900"/>
          </a:xfrm>
        </p:grpSpPr>
        <p:cxnSp>
          <p:nvCxnSpPr>
            <p:cNvPr id="88" name="Google Shape;88;p1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" name="Google Shape;89;p1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1101620" y="146398"/>
            <a:ext cx="90900" cy="3697200"/>
            <a:chOff x="1113520" y="156298"/>
            <a:chExt cx="90900" cy="3697200"/>
          </a:xfrm>
        </p:grpSpPr>
        <p:sp>
          <p:nvSpPr>
            <p:cNvPr id="91" name="Google Shape;91;p1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" name="Google Shape;92;p1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a18e582e5_0_1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600"/>
              <a:t>Evaluation metrics</a:t>
            </a:r>
            <a:endParaRPr sz="2600"/>
          </a:p>
        </p:txBody>
      </p:sp>
      <p:sp>
        <p:nvSpPr>
          <p:cNvPr id="147" name="Google Shape;147;g29a18e582e5_0_117"/>
          <p:cNvSpPr txBox="1"/>
          <p:nvPr>
            <p:ph idx="4294967295" type="body"/>
          </p:nvPr>
        </p:nvSpPr>
        <p:spPr>
          <a:xfrm>
            <a:off x="1339050" y="1113150"/>
            <a:ext cx="64623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Accuracy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Precision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Recall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F1-score</a:t>
            </a:r>
            <a:endParaRPr b="1" sz="1600"/>
          </a:p>
        </p:txBody>
      </p:sp>
      <p:pic>
        <p:nvPicPr>
          <p:cNvPr id="148" name="Google Shape;148;g29a18e582e5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112" y="1997713"/>
            <a:ext cx="928177" cy="5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9a18e582e5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819" y="2834463"/>
            <a:ext cx="942769" cy="5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9a18e582e5_0_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429" y="3671222"/>
            <a:ext cx="1875543" cy="5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9a18e582e5_0_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3450" y="1201825"/>
            <a:ext cx="2177101" cy="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9a18e582e5_0_117"/>
          <p:cNvSpPr txBox="1"/>
          <p:nvPr>
            <p:ph idx="4294967295" type="body"/>
          </p:nvPr>
        </p:nvSpPr>
        <p:spPr>
          <a:xfrm>
            <a:off x="6304825" y="1113150"/>
            <a:ext cx="20715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TP: </a:t>
            </a:r>
            <a:r>
              <a:rPr lang="en" sz="1600"/>
              <a:t>True Positive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TN: </a:t>
            </a:r>
            <a:r>
              <a:rPr lang="en" sz="1600"/>
              <a:t>True Negative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FP: </a:t>
            </a:r>
            <a:r>
              <a:rPr lang="en" sz="1600"/>
              <a:t>False Positive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600"/>
              <a:t>FN: </a:t>
            </a:r>
            <a:r>
              <a:rPr lang="en" sz="1600"/>
              <a:t>False Negative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9d251f193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58" name="Google Shape;158;g299d251f193_0_0"/>
          <p:cNvSpPr txBox="1"/>
          <p:nvPr/>
        </p:nvSpPr>
        <p:spPr>
          <a:xfrm>
            <a:off x="1734100" y="1841175"/>
            <a:ext cx="604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Since 2000, opinion mining and aspect-level opinion mining have been attracting attention of researchers, developers and have been applied widely in real-life.</a:t>
            </a:r>
            <a:endParaRPr sz="12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18e582e5_1_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work</a:t>
            </a:r>
            <a:endParaRPr/>
          </a:p>
        </p:txBody>
      </p:sp>
      <p:pic>
        <p:nvPicPr>
          <p:cNvPr id="164" name="Google Shape;164;g29a18e582e5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75" y="1476375"/>
            <a:ext cx="79724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9d251f193_0_5"/>
          <p:cNvSpPr txBox="1"/>
          <p:nvPr>
            <p:ph type="title"/>
          </p:nvPr>
        </p:nvSpPr>
        <p:spPr>
          <a:xfrm>
            <a:off x="720000" y="371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 Capturing Favorability Using Natural Language Processing</a:t>
            </a:r>
            <a:endParaRPr/>
          </a:p>
        </p:txBody>
      </p:sp>
      <p:sp>
        <p:nvSpPr>
          <p:cNvPr id="170" name="Google Shape;170;g299d251f193_0_5"/>
          <p:cNvSpPr txBox="1"/>
          <p:nvPr/>
        </p:nvSpPr>
        <p:spPr>
          <a:xfrm>
            <a:off x="321100" y="2230200"/>
            <a:ext cx="436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Task definition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 Find sentiment expressions for a given subject and determine the polarity of the sentiments.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Training corpus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 Wall Street Journal articles from the Penn Treebank Project</a:t>
            </a:r>
            <a:endParaRPr sz="24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sp>
        <p:nvSpPr>
          <p:cNvPr id="171" name="Google Shape;171;g299d251f193_0_5"/>
          <p:cNvSpPr txBox="1"/>
          <p:nvPr/>
        </p:nvSpPr>
        <p:spPr>
          <a:xfrm>
            <a:off x="4572000" y="2230200"/>
            <a:ext cx="435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Methods: 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semantic analysis with a syntactic parser and sentiment lexicon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Evaluation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</a:t>
            </a:r>
            <a:r>
              <a:rPr lang="en" sz="1200"/>
              <a:t> 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94.3% precision, 28.6% recall (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Benchmark Corpus) and 94.5% precision, 24% recall (Open Test Corpus).</a:t>
            </a:r>
            <a:endParaRPr sz="24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a18e582e5_1_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</a:t>
            </a:r>
            <a:r>
              <a:rPr lang="en"/>
              <a:t>work</a:t>
            </a:r>
            <a:endParaRPr/>
          </a:p>
        </p:txBody>
      </p:sp>
      <p:pic>
        <p:nvPicPr>
          <p:cNvPr id="177" name="Google Shape;177;g29a18e582e5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381125"/>
            <a:ext cx="78676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9d251f193_0_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the Peanut Gallery: Opinion Extraction and Semantic Classification of Product Reviews</a:t>
            </a:r>
            <a:endParaRPr/>
          </a:p>
        </p:txBody>
      </p:sp>
      <p:sp>
        <p:nvSpPr>
          <p:cNvPr id="183" name="Google Shape;183;g299d251f193_0_12"/>
          <p:cNvSpPr txBox="1"/>
          <p:nvPr/>
        </p:nvSpPr>
        <p:spPr>
          <a:xfrm>
            <a:off x="831350" y="2324050"/>
            <a:ext cx="695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Training corpora: 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C|net and Amazon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Evaluation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katab"/>
              <a:buChar char="-"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The results of thresholding schemes on baseline performance is 82.6% highest.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katab"/>
              <a:buChar char="-"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The results of tests using Naive Bayes with Laplace is 87.0%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a18e582e5_1_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work</a:t>
            </a:r>
            <a:endParaRPr/>
          </a:p>
        </p:txBody>
      </p:sp>
      <p:pic>
        <p:nvPicPr>
          <p:cNvPr id="189" name="Google Shape;189;g29a18e582e5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438275"/>
            <a:ext cx="77914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9d251f193_0_20"/>
          <p:cNvSpPr txBox="1"/>
          <p:nvPr>
            <p:ph type="title"/>
          </p:nvPr>
        </p:nvSpPr>
        <p:spPr>
          <a:xfrm>
            <a:off x="720000" y="350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Thumbs up? Sentiment Classification using Machine Learning Techniques</a:t>
            </a:r>
            <a:endParaRPr/>
          </a:p>
        </p:txBody>
      </p:sp>
      <p:sp>
        <p:nvSpPr>
          <p:cNvPr id="195" name="Google Shape;195;g299d251f193_0_20"/>
          <p:cNvSpPr txBox="1"/>
          <p:nvPr/>
        </p:nvSpPr>
        <p:spPr>
          <a:xfrm>
            <a:off x="296000" y="2103550"/>
            <a:ext cx="4776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Methods: 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Compare Naive Bayes classification, Maximum Entropy classification, and Support Vector Machines.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Data source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 The Internet Movie Database (IMDb) archive of the rec.arts.movies.reviews.newsgroup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sp>
        <p:nvSpPr>
          <p:cNvPr id="196" name="Google Shape;196;g299d251f193_0_20"/>
          <p:cNvSpPr txBox="1"/>
          <p:nvPr/>
        </p:nvSpPr>
        <p:spPr>
          <a:xfrm>
            <a:off x="4977625" y="2103550"/>
            <a:ext cx="3976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Evaluation:</a:t>
            </a:r>
            <a:endParaRPr b="1"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katab"/>
              <a:buChar char="-"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The baseline results ranged from 50% to 69%.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katab"/>
              <a:buChar char="-"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The best performance for different settings ranged from 77.4% to 82.9%.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a18e582e5_1_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Vietnamese</a:t>
            </a:r>
            <a:r>
              <a:rPr lang="en"/>
              <a:t> work</a:t>
            </a:r>
            <a:endParaRPr/>
          </a:p>
        </p:txBody>
      </p:sp>
      <p:pic>
        <p:nvPicPr>
          <p:cNvPr id="202" name="Google Shape;202;g29a18e582e5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50" y="1785938"/>
            <a:ext cx="79438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9d251f193_0_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for Vietnamese</a:t>
            </a:r>
            <a:endParaRPr/>
          </a:p>
        </p:txBody>
      </p:sp>
      <p:sp>
        <p:nvSpPr>
          <p:cNvPr id="208" name="Google Shape;208;g299d251f193_0_27"/>
          <p:cNvSpPr txBox="1"/>
          <p:nvPr/>
        </p:nvSpPr>
        <p:spPr>
          <a:xfrm>
            <a:off x="946825" y="1662725"/>
            <a:ext cx="707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</a:t>
            </a: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orpus: 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Of</a:t>
            </a: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computer products reviews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The first work to analyze sentiment at sentence level in Vietnamese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a060a7d74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What is Sentiment Analysis?</a:t>
            </a:r>
            <a:endParaRPr/>
          </a:p>
        </p:txBody>
      </p:sp>
      <p:sp>
        <p:nvSpPr>
          <p:cNvPr id="98" name="Google Shape;98;g29a060a7d74_0_0"/>
          <p:cNvSpPr txBox="1"/>
          <p:nvPr>
            <p:ph idx="4294967295" type="body"/>
          </p:nvPr>
        </p:nvSpPr>
        <p:spPr>
          <a:xfrm>
            <a:off x="1340850" y="1276800"/>
            <a:ext cx="64623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subset of NLP that </a:t>
            </a:r>
            <a:r>
              <a:rPr b="1" i="1" lang="en" sz="1800"/>
              <a:t>analyzes and classifies emotional tone</a:t>
            </a:r>
            <a:r>
              <a:rPr lang="en" sz="1800"/>
              <a:t> in text, speech,...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Example:</a:t>
            </a:r>
            <a:r>
              <a:rPr lang="en" sz="1800"/>
              <a:t> 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Đồ ăn ở đây rất ngon.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→ a </a:t>
            </a:r>
            <a:r>
              <a:rPr b="1" i="1" lang="en" sz="1800"/>
              <a:t>positive</a:t>
            </a:r>
            <a:r>
              <a:rPr lang="en" sz="1800"/>
              <a:t> review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Tôi rất thích đi học.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→ </a:t>
            </a:r>
            <a:r>
              <a:rPr b="1" i="1" lang="en" sz="1800"/>
              <a:t>positive, enjoyment,</a:t>
            </a:r>
            <a:r>
              <a:rPr lang="en" sz="1800"/>
              <a:t> </a:t>
            </a:r>
            <a:r>
              <a:rPr b="1" i="1" lang="en" sz="1800"/>
              <a:t>excitement</a:t>
            </a:r>
            <a:r>
              <a:rPr lang="en" sz="1800"/>
              <a:t>, etc.</a:t>
            </a:r>
            <a:endParaRPr b="1" i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a18e582e5_1_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Vietnamese </a:t>
            </a:r>
            <a:r>
              <a:rPr lang="en"/>
              <a:t>work</a:t>
            </a:r>
            <a:endParaRPr/>
          </a:p>
        </p:txBody>
      </p:sp>
      <p:pic>
        <p:nvPicPr>
          <p:cNvPr id="214" name="Google Shape;214;g29a18e582e5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575" y="1474550"/>
            <a:ext cx="64389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9d251f193_0_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Feature-Based Opinion Mining Model on Product Reviews in Vietnamese</a:t>
            </a:r>
            <a:endParaRPr/>
          </a:p>
        </p:txBody>
      </p:sp>
      <p:sp>
        <p:nvSpPr>
          <p:cNvPr id="220" name="Google Shape;220;g299d251f193_0_33"/>
          <p:cNvSpPr txBox="1"/>
          <p:nvPr/>
        </p:nvSpPr>
        <p:spPr>
          <a:xfrm>
            <a:off x="1156750" y="2366000"/>
            <a:ext cx="70224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Explicit/Implicit feature-words and opinion-words were extracted.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Synonym feature words were grouped into a feature.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Customers’ opinion orientations and summarization on features were determined by using VietSentiWordNet and suitable formulas.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a18e582e5_1_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Vietnamese</a:t>
            </a:r>
            <a:r>
              <a:rPr lang="en"/>
              <a:t> work</a:t>
            </a:r>
            <a:endParaRPr/>
          </a:p>
        </p:txBody>
      </p:sp>
      <p:pic>
        <p:nvPicPr>
          <p:cNvPr id="226" name="Google Shape;226;g29a18e582e5_1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75" y="1264600"/>
            <a:ext cx="68294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9d251f193_0_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 Analysis for Opinion Mining of Vietnamese Text</a:t>
            </a:r>
            <a:endParaRPr/>
          </a:p>
        </p:txBody>
      </p:sp>
      <p:sp>
        <p:nvSpPr>
          <p:cNvPr id="232" name="Google Shape;232;g299d251f193_0_40"/>
          <p:cNvSpPr txBox="1"/>
          <p:nvPr/>
        </p:nvSpPr>
        <p:spPr>
          <a:xfrm>
            <a:off x="1092300" y="1977625"/>
            <a:ext cx="69594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Results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 Semi-supervised learning GK-LDA has better performance than the traditional topic modeling LDA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Aspect inference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 use dictionary-based method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=&gt; </a:t>
            </a: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extract noun-phrases for obtaining better performance than just extract word seeds or use a complete sentence to infer aspects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a18e582e5_1_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Vietnamese</a:t>
            </a:r>
            <a:r>
              <a:rPr lang="en"/>
              <a:t> work</a:t>
            </a:r>
            <a:endParaRPr/>
          </a:p>
        </p:txBody>
      </p:sp>
      <p:pic>
        <p:nvPicPr>
          <p:cNvPr id="238" name="Google Shape;238;g29a18e582e5_1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17100"/>
            <a:ext cx="83820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9d251f193_0_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Multi-channel LSTM-CNN model for Vietnamese sentiment analysis</a:t>
            </a:r>
            <a:endParaRPr/>
          </a:p>
        </p:txBody>
      </p:sp>
      <p:sp>
        <p:nvSpPr>
          <p:cNvPr id="244" name="Google Shape;244;g299d251f193_0_53"/>
          <p:cNvSpPr txBox="1"/>
          <p:nvPr/>
        </p:nvSpPr>
        <p:spPr>
          <a:xfrm>
            <a:off x="1030800" y="1998625"/>
            <a:ext cx="73059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A multi-channel LSTM-CNN model for Vietnamese sentiment analysis: integrate the advantages of CNN and LSTM into one model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=&gt; outperform the individual models: CNN, LSTM on Vietnamese datasets. 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A Vietnamese sentiment (VS) corpus containing 17,500 reviews from Vietnamese e-commercial sites</a:t>
            </a:r>
            <a:endParaRPr sz="18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a09940ada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Our approach</a:t>
            </a:r>
            <a:endParaRPr/>
          </a:p>
        </p:txBody>
      </p:sp>
      <p:pic>
        <p:nvPicPr>
          <p:cNvPr id="250" name="Google Shape;250;g29a09940ada_0_0"/>
          <p:cNvPicPr preferRelativeResize="0"/>
          <p:nvPr/>
        </p:nvPicPr>
        <p:blipFill rotWithShape="1">
          <a:blip r:embed="rId3">
            <a:alphaModFix/>
          </a:blip>
          <a:srcRect b="0" l="0" r="0" t="14835"/>
          <a:stretch/>
        </p:blipFill>
        <p:spPr>
          <a:xfrm>
            <a:off x="181400" y="1169400"/>
            <a:ext cx="8781201" cy="32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a18e582e5_0_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PREPROCESSING</a:t>
            </a:r>
            <a:endParaRPr/>
          </a:p>
        </p:txBody>
      </p:sp>
      <p:grpSp>
        <p:nvGrpSpPr>
          <p:cNvPr id="256" name="Google Shape;256;g29a18e582e5_0_58"/>
          <p:cNvGrpSpPr/>
          <p:nvPr/>
        </p:nvGrpSpPr>
        <p:grpSpPr>
          <a:xfrm>
            <a:off x="2082572" y="1165450"/>
            <a:ext cx="3913886" cy="977375"/>
            <a:chOff x="2082675" y="1165450"/>
            <a:chExt cx="3822901" cy="977375"/>
          </a:xfrm>
        </p:grpSpPr>
        <p:sp>
          <p:nvSpPr>
            <p:cNvPr id="257" name="Google Shape;257;g29a18e582e5_0_58"/>
            <p:cNvSpPr txBox="1"/>
            <p:nvPr/>
          </p:nvSpPr>
          <p:spPr>
            <a:xfrm>
              <a:off x="2082676" y="1165450"/>
              <a:ext cx="38229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Normalization</a:t>
              </a:r>
              <a:endParaRPr b="0" i="0" sz="24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  <p:sp>
          <p:nvSpPr>
            <p:cNvPr id="258" name="Google Shape;258;g29a18e582e5_0_58"/>
            <p:cNvSpPr txBox="1"/>
            <p:nvPr/>
          </p:nvSpPr>
          <p:spPr>
            <a:xfrm>
              <a:off x="2082675" y="1621725"/>
              <a:ext cx="38229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katab"/>
                <a:buChar char="●"/>
              </a:pPr>
              <a:r>
                <a:rPr lang="en" sz="1600">
                  <a:solidFill>
                    <a:schemeClr val="dk1"/>
                  </a:solidFill>
                  <a:latin typeface="Akatab"/>
                  <a:ea typeface="Akatab"/>
                  <a:cs typeface="Akatab"/>
                  <a:sym typeface="Akatab"/>
                </a:rPr>
                <a:t>Undertheseanlp</a:t>
              </a:r>
              <a:endParaRPr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endParaRPr>
            </a:p>
            <a:p>
              <a:pPr indent="-330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katab"/>
                <a:buChar char="●"/>
              </a:pPr>
              <a:r>
                <a:rPr lang="en" sz="1600">
                  <a:solidFill>
                    <a:schemeClr val="dk1"/>
                  </a:solidFill>
                  <a:latin typeface="Akatab"/>
                  <a:ea typeface="Akatab"/>
                  <a:cs typeface="Akatab"/>
                  <a:sym typeface="Akatab"/>
                </a:rPr>
                <a:t>VnCoreNLP</a:t>
              </a:r>
              <a:endParaRPr b="0" i="0" sz="16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endParaRPr>
            </a:p>
          </p:txBody>
        </p:sp>
      </p:grpSp>
      <p:grpSp>
        <p:nvGrpSpPr>
          <p:cNvPr id="259" name="Google Shape;259;g29a18e582e5_0_58"/>
          <p:cNvGrpSpPr/>
          <p:nvPr/>
        </p:nvGrpSpPr>
        <p:grpSpPr>
          <a:xfrm>
            <a:off x="2920825" y="2316890"/>
            <a:ext cx="3913906" cy="977366"/>
            <a:chOff x="2920863" y="2316793"/>
            <a:chExt cx="3629700" cy="977366"/>
          </a:xfrm>
        </p:grpSpPr>
        <p:sp>
          <p:nvSpPr>
            <p:cNvPr id="260" name="Google Shape;260;g29a18e582e5_0_58"/>
            <p:cNvSpPr txBox="1"/>
            <p:nvPr/>
          </p:nvSpPr>
          <p:spPr>
            <a:xfrm>
              <a:off x="2920863" y="2316793"/>
              <a:ext cx="36297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Pre-tokenization</a:t>
              </a:r>
              <a:endPara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  <p:sp>
          <p:nvSpPr>
            <p:cNvPr id="261" name="Google Shape;261;g29a18e582e5_0_58"/>
            <p:cNvSpPr txBox="1"/>
            <p:nvPr/>
          </p:nvSpPr>
          <p:spPr>
            <a:xfrm>
              <a:off x="2920863" y="2773059"/>
              <a:ext cx="36297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endParaRPr>
            </a:p>
          </p:txBody>
        </p:sp>
      </p:grpSp>
      <p:grpSp>
        <p:nvGrpSpPr>
          <p:cNvPr id="262" name="Google Shape;262;g29a18e582e5_0_58"/>
          <p:cNvGrpSpPr/>
          <p:nvPr/>
        </p:nvGrpSpPr>
        <p:grpSpPr>
          <a:xfrm>
            <a:off x="3759106" y="3468133"/>
            <a:ext cx="3913906" cy="977377"/>
            <a:chOff x="3759063" y="3468123"/>
            <a:chExt cx="3629700" cy="977377"/>
          </a:xfrm>
        </p:grpSpPr>
        <p:sp>
          <p:nvSpPr>
            <p:cNvPr id="263" name="Google Shape;263;g29a18e582e5_0_58"/>
            <p:cNvSpPr txBox="1"/>
            <p:nvPr/>
          </p:nvSpPr>
          <p:spPr>
            <a:xfrm>
              <a:off x="3759063" y="3468123"/>
              <a:ext cx="36297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Tokenization</a:t>
              </a:r>
              <a:endParaRPr b="0" i="0" sz="24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  <p:sp>
          <p:nvSpPr>
            <p:cNvPr id="264" name="Google Shape;264;g29a18e582e5_0_58"/>
            <p:cNvSpPr txBox="1"/>
            <p:nvPr/>
          </p:nvSpPr>
          <p:spPr>
            <a:xfrm>
              <a:off x="3759063" y="3924400"/>
              <a:ext cx="36297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katab"/>
                <a:buChar char="●"/>
              </a:pPr>
              <a:r>
                <a:rPr lang="en" sz="1600">
                  <a:solidFill>
                    <a:schemeClr val="dk1"/>
                  </a:solidFill>
                  <a:latin typeface="Akatab"/>
                  <a:ea typeface="Akatab"/>
                  <a:cs typeface="Akatab"/>
                  <a:sym typeface="Akatab"/>
                </a:rPr>
                <a:t>Sentencepiece</a:t>
              </a:r>
              <a:endParaRPr b="0" i="0" sz="1600" u="none" cap="none" strike="noStrik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endParaRPr>
            </a:p>
          </p:txBody>
        </p:sp>
      </p:grpSp>
      <p:cxnSp>
        <p:nvCxnSpPr>
          <p:cNvPr id="265" name="Google Shape;265;g29a18e582e5_0_58"/>
          <p:cNvCxnSpPr>
            <a:stCxn id="257" idx="1"/>
            <a:endCxn id="260" idx="1"/>
          </p:cNvCxnSpPr>
          <p:nvPr/>
        </p:nvCxnSpPr>
        <p:spPr>
          <a:xfrm>
            <a:off x="2082573" y="1426000"/>
            <a:ext cx="838200" cy="1151400"/>
          </a:xfrm>
          <a:prstGeom prst="bentConnector3">
            <a:avLst>
              <a:gd fmla="val -284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66" name="Google Shape;266;g29a18e582e5_0_58"/>
          <p:cNvCxnSpPr>
            <a:stCxn id="260" idx="1"/>
            <a:endCxn id="263" idx="1"/>
          </p:cNvCxnSpPr>
          <p:nvPr/>
        </p:nvCxnSpPr>
        <p:spPr>
          <a:xfrm>
            <a:off x="2920825" y="2577440"/>
            <a:ext cx="838200" cy="1151100"/>
          </a:xfrm>
          <a:prstGeom prst="bentConnector3">
            <a:avLst>
              <a:gd fmla="val -2840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a18e582e5_0_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272" name="Google Shape;272;g29a18e582e5_0_73"/>
          <p:cNvSpPr txBox="1"/>
          <p:nvPr>
            <p:ph idx="4294967295" type="body"/>
          </p:nvPr>
        </p:nvSpPr>
        <p:spPr>
          <a:xfrm>
            <a:off x="720000" y="1232750"/>
            <a:ext cx="74193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Vietnamese Text Normalization tool from undertheseanlp </a:t>
            </a:r>
            <a:r>
              <a:rPr lang="en" sz="1600">
                <a:uFill>
                  <a:noFill/>
                </a:uFill>
                <a:hlinkClick r:id="rId3"/>
              </a:rPr>
              <a:t>contains rules for normalizing Vietnamese text, including character normalization, syllable normalization, and word normalization</a:t>
            </a:r>
            <a:r>
              <a:rPr lang="en" sz="1600"/>
              <a:t>.</a:t>
            </a:r>
            <a:endParaRPr sz="1600"/>
          </a:p>
        </p:txBody>
      </p:sp>
      <p:sp>
        <p:nvSpPr>
          <p:cNvPr id="273" name="Google Shape;273;g29a18e582e5_0_73"/>
          <p:cNvSpPr txBox="1"/>
          <p:nvPr>
            <p:ph idx="4294967295" type="body"/>
          </p:nvPr>
        </p:nvSpPr>
        <p:spPr>
          <a:xfrm>
            <a:off x="720000" y="2705025"/>
            <a:ext cx="7419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Word </a:t>
            </a:r>
            <a:r>
              <a:rPr lang="en" sz="1600"/>
              <a:t>segmentation</a:t>
            </a:r>
            <a:r>
              <a:rPr lang="en" sz="1600"/>
              <a:t>: </a:t>
            </a:r>
            <a:r>
              <a:rPr lang="en" sz="1600">
                <a:uFill>
                  <a:noFill/>
                </a:uFill>
                <a:hlinkClick r:id="rId4"/>
              </a:rPr>
              <a:t>VnCoreNLP</a:t>
            </a:r>
            <a:r>
              <a:rPr lang="en" sz="1600"/>
              <a:t> </a:t>
            </a:r>
            <a:r>
              <a:rPr lang="en" sz="1600"/>
              <a:t>helps to</a:t>
            </a:r>
            <a:r>
              <a:rPr lang="en" sz="1600"/>
              <a:t> pre-process the pre-training data (including </a:t>
            </a:r>
            <a:r>
              <a:rPr lang="en" sz="1600">
                <a:uFill>
                  <a:noFill/>
                </a:uFill>
                <a:hlinkClick r:id="rId5"/>
              </a:rPr>
              <a:t>Vietnamese tone normalization</a:t>
            </a:r>
            <a:r>
              <a:rPr lang="en" sz="1600"/>
              <a:t> and words segmentation).</a:t>
            </a:r>
            <a:endParaRPr sz="1600"/>
          </a:p>
        </p:txBody>
      </p:sp>
      <p:sp>
        <p:nvSpPr>
          <p:cNvPr id="274" name="Google Shape;274;g29a18e582e5_0_73"/>
          <p:cNvSpPr txBox="1"/>
          <p:nvPr/>
        </p:nvSpPr>
        <p:spPr>
          <a:xfrm>
            <a:off x="1333975" y="2103650"/>
            <a:ext cx="59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Ex: xẩy ra/xảy ra, bẩy/bảy, xẩy ra/xảy ra, gẫy tay/gãy tay</a:t>
            </a:r>
            <a:endParaRPr/>
          </a:p>
        </p:txBody>
      </p:sp>
      <p:sp>
        <p:nvSpPr>
          <p:cNvPr id="275" name="Google Shape;275;g29a18e582e5_0_73"/>
          <p:cNvSpPr txBox="1"/>
          <p:nvPr/>
        </p:nvSpPr>
        <p:spPr>
          <a:xfrm>
            <a:off x="1269825" y="3509025"/>
            <a:ext cx="70545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Ex: Ông Nguyễn Khắc Chúc  đang làm việc tại Đại học Quốc gia Hà Nội.</a:t>
            </a:r>
            <a:endParaRPr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30480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Ông Nguyễn_Khắc_Chúc đang làm_việc tại Đại_học Quốc_gia Hà_Nội .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a18e582e5_0_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Pre-tokenization</a:t>
            </a:r>
            <a:endParaRPr/>
          </a:p>
        </p:txBody>
      </p:sp>
      <p:sp>
        <p:nvSpPr>
          <p:cNvPr id="281" name="Google Shape;281;g29a18e582e5_0_81"/>
          <p:cNvSpPr txBox="1"/>
          <p:nvPr>
            <p:ph idx="4294967295" type="body"/>
          </p:nvPr>
        </p:nvSpPr>
        <p:spPr>
          <a:xfrm>
            <a:off x="720000" y="1232750"/>
            <a:ext cx="74193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Tokenizer cannot work on the raw text. Instead, we first need to break the texts into smaller entities, such as words.</a:t>
            </a:r>
            <a:endParaRPr sz="1600"/>
          </a:p>
        </p:txBody>
      </p:sp>
      <p:sp>
        <p:nvSpPr>
          <p:cNvPr id="282" name="Google Shape;282;g29a18e582e5_0_81"/>
          <p:cNvSpPr txBox="1"/>
          <p:nvPr>
            <p:ph idx="4294967295" type="body"/>
          </p:nvPr>
        </p:nvSpPr>
        <p:spPr>
          <a:xfrm>
            <a:off x="720000" y="2705025"/>
            <a:ext cx="7419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Pre-tokenization involves separation based on whitespace and punctuation. Other tokenizers may have different rules for this step.</a:t>
            </a:r>
            <a:endParaRPr sz="1600"/>
          </a:p>
        </p:txBody>
      </p:sp>
      <p:sp>
        <p:nvSpPr>
          <p:cNvPr id="283" name="Google Shape;283;g29a18e582e5_0_81"/>
          <p:cNvSpPr txBox="1"/>
          <p:nvPr/>
        </p:nvSpPr>
        <p:spPr>
          <a:xfrm>
            <a:off x="1333975" y="1962575"/>
            <a:ext cx="59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Ex: “Bạn có khỏe không?” → [“Bạn”, “có”, “khỏe”, “không”, “?”]</a:t>
            </a:r>
            <a:endParaRPr/>
          </a:p>
        </p:txBody>
      </p:sp>
      <p:sp>
        <p:nvSpPr>
          <p:cNvPr id="284" name="Google Shape;284;g29a18e582e5_0_81"/>
          <p:cNvSpPr txBox="1"/>
          <p:nvPr/>
        </p:nvSpPr>
        <p:spPr>
          <a:xfrm>
            <a:off x="1333975" y="3476050"/>
            <a:ext cx="70545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Ex: “Bạn có khỏe không?” → [“Bạn”, “Ġcó”, “Ġkhỏe”, “Ġkhông”, “?”]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060a7d74_0_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Some challenges in SA</a:t>
            </a:r>
            <a:endParaRPr/>
          </a:p>
        </p:txBody>
      </p:sp>
      <p:sp>
        <p:nvSpPr>
          <p:cNvPr id="104" name="Google Shape;104;g29a060a7d74_0_38"/>
          <p:cNvSpPr txBox="1"/>
          <p:nvPr>
            <p:ph idx="4294967295" type="body"/>
          </p:nvPr>
        </p:nvSpPr>
        <p:spPr>
          <a:xfrm>
            <a:off x="1340850" y="1276800"/>
            <a:ext cx="64623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Challenge #1:</a:t>
            </a:r>
            <a:r>
              <a:rPr b="1" lang="en" sz="1800"/>
              <a:t> Understanding human language.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Ex:</a:t>
            </a:r>
            <a:endParaRPr i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Hôm nay </a:t>
            </a:r>
            <a:r>
              <a:rPr lang="en" sz="1800"/>
              <a:t>tôi</a:t>
            </a:r>
            <a:r>
              <a:rPr lang="en" sz="1800"/>
              <a:t> ngủ được tận 5 tiếng. </a:t>
            </a:r>
            <a:r>
              <a:rPr i="1" lang="en" sz="1800"/>
              <a:t>Quá đã!</a:t>
            </a:r>
            <a:endParaRPr i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→ </a:t>
            </a:r>
            <a:r>
              <a:rPr b="1" i="1" lang="en" sz="1800"/>
              <a:t>sarcasm.</a:t>
            </a:r>
            <a:endParaRPr i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Tôi </a:t>
            </a:r>
            <a:r>
              <a:rPr i="1" lang="en" sz="1800"/>
              <a:t>không</a:t>
            </a:r>
            <a:r>
              <a:rPr lang="en" sz="1800"/>
              <a:t> nghĩ trời sẽ </a:t>
            </a:r>
            <a:r>
              <a:rPr i="1" lang="en" sz="1800"/>
              <a:t>hết</a:t>
            </a:r>
            <a:r>
              <a:rPr lang="en" sz="1800"/>
              <a:t> mưa đâu.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→ </a:t>
            </a:r>
            <a:r>
              <a:rPr b="1" i="1" lang="en" sz="1800"/>
              <a:t>negation </a:t>
            </a:r>
            <a:r>
              <a:rPr i="1" lang="en" sz="1800"/>
              <a:t>(today it might rain)</a:t>
            </a:r>
            <a:r>
              <a:rPr b="1" i="1"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a18e582e5_0_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290" name="Google Shape;290;g29a18e582e5_0_89"/>
          <p:cNvSpPr txBox="1"/>
          <p:nvPr>
            <p:ph idx="4294967295" type="body"/>
          </p:nvPr>
        </p:nvSpPr>
        <p:spPr>
          <a:xfrm>
            <a:off x="439950" y="1232750"/>
            <a:ext cx="8264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SentencePiece</a:t>
            </a:r>
            <a:r>
              <a:rPr lang="en" sz="1800"/>
              <a:t> is introduced by Taku Kudo in the paper “</a:t>
            </a:r>
            <a:r>
              <a:rPr lang="en" sz="1800"/>
              <a:t>SentencePiece: A simple and language independent subword tokenizer and detokenizer for Neural Text Processing”</a:t>
            </a:r>
            <a:endParaRPr sz="1800"/>
          </a:p>
        </p:txBody>
      </p:sp>
      <p:sp>
        <p:nvSpPr>
          <p:cNvPr id="291" name="Google Shape;291;g29a18e582e5_0_89"/>
          <p:cNvSpPr txBox="1"/>
          <p:nvPr>
            <p:ph idx="4294967295" type="body"/>
          </p:nvPr>
        </p:nvSpPr>
        <p:spPr>
          <a:xfrm>
            <a:off x="439950" y="2571750"/>
            <a:ext cx="82641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Treat the input as a raw input stream, then use the BPE or unigram algorithm to construct the appropriate vocabulary.</a:t>
            </a:r>
            <a:endParaRPr sz="1800"/>
          </a:p>
        </p:txBody>
      </p:sp>
      <p:sp>
        <p:nvSpPr>
          <p:cNvPr id="292" name="Google Shape;292;g29a18e582e5_0_89"/>
          <p:cNvSpPr txBox="1"/>
          <p:nvPr>
            <p:ph idx="4294967295" type="body"/>
          </p:nvPr>
        </p:nvSpPr>
        <p:spPr>
          <a:xfrm>
            <a:off x="373850" y="3735325"/>
            <a:ext cx="82641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>
                <a:uFill>
                  <a:noFill/>
                </a:uFill>
                <a:hlinkClick r:id="rId3"/>
              </a:rPr>
              <a:t>ALBERT</a:t>
            </a:r>
            <a:r>
              <a:rPr lang="en" sz="1800"/>
              <a:t>, </a:t>
            </a:r>
            <a:r>
              <a:rPr lang="en" sz="1800">
                <a:uFill>
                  <a:noFill/>
                </a:uFill>
                <a:hlinkClick r:id="rId4"/>
              </a:rPr>
              <a:t>XLNet</a:t>
            </a:r>
            <a:r>
              <a:rPr lang="en" sz="1800"/>
              <a:t>, </a:t>
            </a:r>
            <a:r>
              <a:rPr lang="en" sz="1800">
                <a:uFill>
                  <a:noFill/>
                </a:uFill>
                <a:hlinkClick r:id="rId5"/>
              </a:rPr>
              <a:t>Marian</a:t>
            </a:r>
            <a:r>
              <a:rPr lang="en" sz="1800"/>
              <a:t>, and </a:t>
            </a:r>
            <a:r>
              <a:rPr lang="en" sz="1800">
                <a:uFill>
                  <a:noFill/>
                </a:uFill>
                <a:hlinkClick r:id="rId6"/>
              </a:rPr>
              <a:t>T5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a18e582e5_0_9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Transformers</a:t>
            </a:r>
            <a:endParaRPr/>
          </a:p>
        </p:txBody>
      </p:sp>
      <p:grpSp>
        <p:nvGrpSpPr>
          <p:cNvPr id="298" name="Google Shape;298;g29a18e582e5_0_95"/>
          <p:cNvGrpSpPr/>
          <p:nvPr/>
        </p:nvGrpSpPr>
        <p:grpSpPr>
          <a:xfrm>
            <a:off x="1440775" y="2150125"/>
            <a:ext cx="1719300" cy="1093788"/>
            <a:chOff x="1669375" y="2552225"/>
            <a:chExt cx="1719300" cy="1093788"/>
          </a:xfrm>
        </p:grpSpPr>
        <p:sp>
          <p:nvSpPr>
            <p:cNvPr id="299" name="Google Shape;299;g29a18e582e5_0_95"/>
            <p:cNvSpPr txBox="1"/>
            <p:nvPr/>
          </p:nvSpPr>
          <p:spPr>
            <a:xfrm>
              <a:off x="1669375" y="2552225"/>
              <a:ext cx="1719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>
                  <a:solidFill>
                    <a:schemeClr val="accent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Encoder</a:t>
              </a:r>
              <a:endParaRPr b="0" i="0" sz="3000" u="none" cap="none" strike="noStrike">
                <a:solidFill>
                  <a:schemeClr val="accent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  <p:sp>
          <p:nvSpPr>
            <p:cNvPr id="300" name="Google Shape;300;g29a18e582e5_0_95"/>
            <p:cNvSpPr txBox="1"/>
            <p:nvPr/>
          </p:nvSpPr>
          <p:spPr>
            <a:xfrm>
              <a:off x="1669375" y="3124913"/>
              <a:ext cx="17193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1</a:t>
              </a:r>
              <a:endParaRPr b="0" i="0" sz="24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</p:grpSp>
      <p:grpSp>
        <p:nvGrpSpPr>
          <p:cNvPr id="301" name="Google Shape;301;g29a18e582e5_0_95"/>
          <p:cNvGrpSpPr/>
          <p:nvPr/>
        </p:nvGrpSpPr>
        <p:grpSpPr>
          <a:xfrm>
            <a:off x="5983925" y="2150125"/>
            <a:ext cx="1719300" cy="1093788"/>
            <a:chOff x="5755325" y="2552225"/>
            <a:chExt cx="1719300" cy="1093788"/>
          </a:xfrm>
        </p:grpSpPr>
        <p:sp>
          <p:nvSpPr>
            <p:cNvPr id="302" name="Google Shape;302;g29a18e582e5_0_95"/>
            <p:cNvSpPr txBox="1"/>
            <p:nvPr/>
          </p:nvSpPr>
          <p:spPr>
            <a:xfrm>
              <a:off x="5755325" y="2552225"/>
              <a:ext cx="1719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>
                  <a:solidFill>
                    <a:schemeClr val="accent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Decoder</a:t>
              </a:r>
              <a:endParaRPr b="0" i="0" sz="3000" u="none" cap="none" strike="noStrike">
                <a:solidFill>
                  <a:schemeClr val="accent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  <p:sp>
          <p:nvSpPr>
            <p:cNvPr id="303" name="Google Shape;303;g29a18e582e5_0_95"/>
            <p:cNvSpPr txBox="1"/>
            <p:nvPr/>
          </p:nvSpPr>
          <p:spPr>
            <a:xfrm>
              <a:off x="5755325" y="3124913"/>
              <a:ext cx="17193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Noto Serif Ethiopic"/>
                  <a:ea typeface="Noto Serif Ethiopic"/>
                  <a:cs typeface="Noto Serif Ethiopic"/>
                  <a:sym typeface="Noto Serif Ethiopic"/>
                </a:rPr>
                <a:t>2</a:t>
              </a:r>
              <a:endParaRPr b="0" i="0" sz="2400" u="none" cap="none" strike="noStrike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endParaRPr>
            </a:p>
          </p:txBody>
        </p:sp>
      </p:grpSp>
      <p:cxnSp>
        <p:nvCxnSpPr>
          <p:cNvPr id="304" name="Google Shape;304;g29a18e582e5_0_95"/>
          <p:cNvCxnSpPr>
            <a:stCxn id="305" idx="2"/>
            <a:endCxn id="299" idx="0"/>
          </p:cNvCxnSpPr>
          <p:nvPr/>
        </p:nvCxnSpPr>
        <p:spPr>
          <a:xfrm flipH="1">
            <a:off x="2300425" y="1815925"/>
            <a:ext cx="2271600" cy="334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306" name="Google Shape;306;g29a18e582e5_0_95"/>
          <p:cNvCxnSpPr>
            <a:stCxn id="305" idx="2"/>
            <a:endCxn id="302" idx="0"/>
          </p:cNvCxnSpPr>
          <p:nvPr/>
        </p:nvCxnSpPr>
        <p:spPr>
          <a:xfrm>
            <a:off x="4571975" y="1815925"/>
            <a:ext cx="2271600" cy="334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307" name="Google Shape;307;g29a18e582e5_0_95"/>
          <p:cNvCxnSpPr>
            <a:stCxn id="300" idx="2"/>
            <a:endCxn id="308" idx="0"/>
          </p:cNvCxnSpPr>
          <p:nvPr/>
        </p:nvCxnSpPr>
        <p:spPr>
          <a:xfrm flipH="1" rot="-5400000">
            <a:off x="3269125" y="2275213"/>
            <a:ext cx="334200" cy="2271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sm" w="sm" type="none"/>
          </a:ln>
        </p:spPr>
      </p:cxnSp>
      <p:cxnSp>
        <p:nvCxnSpPr>
          <p:cNvPr id="309" name="Google Shape;309;g29a18e582e5_0_95"/>
          <p:cNvCxnSpPr>
            <a:stCxn id="303" idx="2"/>
            <a:endCxn id="308" idx="0"/>
          </p:cNvCxnSpPr>
          <p:nvPr/>
        </p:nvCxnSpPr>
        <p:spPr>
          <a:xfrm rot="5400000">
            <a:off x="5540675" y="2275213"/>
            <a:ext cx="334200" cy="2271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a18e582e5_0_1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pic>
        <p:nvPicPr>
          <p:cNvPr id="315" name="Google Shape;315;g29a18e582e5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5" y="1017725"/>
            <a:ext cx="87862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a35358789_4_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321" name="Google Shape;321;g29a35358789_4_9"/>
          <p:cNvSpPr txBox="1"/>
          <p:nvPr>
            <p:ph idx="4294967295" type="body"/>
          </p:nvPr>
        </p:nvSpPr>
        <p:spPr>
          <a:xfrm>
            <a:off x="720000" y="1424700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Word embeddings are a way to represent words as vectors in a multi-dimensional space, typically in high-dimensional numerical form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Vector operations can be performed on word embeddings.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king = [0.1 0.05 0.2 .... 150 such number]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king - men + women = queen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a09940ada_0_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327" name="Google Shape;327;g29a09940ada_0_60"/>
          <p:cNvSpPr txBox="1"/>
          <p:nvPr>
            <p:ph idx="4294967295" type="body"/>
          </p:nvPr>
        </p:nvSpPr>
        <p:spPr>
          <a:xfrm>
            <a:off x="720000" y="1364925"/>
            <a:ext cx="7419300" cy="21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bkai-foundation-models/vietnamese-llama2-7b-40GB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Pretrained model is built upon Meta's Llama-2, by Hanoi University of Science and Technology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SentencePiece was used to further train a Vietnamese tokenizer with a vocabulary size of 20K.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new tokenizer significantly improves when encoding Vietnamese text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a09940ada_0_103"/>
          <p:cNvSpPr txBox="1"/>
          <p:nvPr>
            <p:ph type="title"/>
          </p:nvPr>
        </p:nvSpPr>
        <p:spPr>
          <a:xfrm>
            <a:off x="-1817125" y="2091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Classifier</a:t>
            </a:r>
            <a:endParaRPr/>
          </a:p>
        </p:txBody>
      </p:sp>
      <p:pic>
        <p:nvPicPr>
          <p:cNvPr id="333" name="Google Shape;333;g29a09940ada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700" y="248551"/>
            <a:ext cx="3064824" cy="43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a18e582e5_4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39" name="Google Shape;339;g29a18e582e5_4_0"/>
          <p:cNvSpPr txBox="1"/>
          <p:nvPr>
            <p:ph idx="4294967295" type="body"/>
          </p:nvPr>
        </p:nvSpPr>
        <p:spPr>
          <a:xfrm>
            <a:off x="4344150" y="4085213"/>
            <a:ext cx="38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0 - positive, 1 - neutral, 2 - negative</a:t>
            </a:r>
            <a:endParaRPr sz="1400"/>
          </a:p>
        </p:txBody>
      </p:sp>
      <p:pic>
        <p:nvPicPr>
          <p:cNvPr id="340" name="Google Shape;340;g29a18e582e5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1145738"/>
            <a:ext cx="3725081" cy="2852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29a18e582e5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000" y="1255450"/>
            <a:ext cx="4754600" cy="252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baeb7d619_0_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with processing</a:t>
            </a:r>
            <a:endParaRPr/>
          </a:p>
        </p:txBody>
      </p:sp>
      <p:pic>
        <p:nvPicPr>
          <p:cNvPr id="347" name="Google Shape;347;g2abaeb7d61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375" y="1315376"/>
            <a:ext cx="5035600" cy="25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2abaeb7d61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75" y="1229925"/>
            <a:ext cx="3461089" cy="28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2abaeb7d619_0_14"/>
          <p:cNvSpPr txBox="1"/>
          <p:nvPr>
            <p:ph idx="4294967295" type="body"/>
          </p:nvPr>
        </p:nvSpPr>
        <p:spPr>
          <a:xfrm>
            <a:off x="4344150" y="4085213"/>
            <a:ext cx="38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0 - positive, 1 - neutral, 2 - negative</a:t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baeb7d619_0_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355" name="Google Shape;355;g2abaeb7d619_0_10"/>
          <p:cNvSpPr txBox="1"/>
          <p:nvPr>
            <p:ph idx="4294967295" type="body"/>
          </p:nvPr>
        </p:nvSpPr>
        <p:spPr>
          <a:xfrm>
            <a:off x="720000" y="1364925"/>
            <a:ext cx="74193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Overall accuracy is high (weighted avg. = </a:t>
            </a:r>
            <a:r>
              <a:rPr b="1" lang="en" sz="1600"/>
              <a:t>90%</a:t>
            </a:r>
            <a:r>
              <a:rPr lang="en" sz="1600"/>
              <a:t>, “positive” labels = </a:t>
            </a:r>
            <a:r>
              <a:rPr b="1" lang="en" sz="1600"/>
              <a:t>92%</a:t>
            </a:r>
            <a:r>
              <a:rPr lang="en" sz="1600"/>
              <a:t>, “negative” labels = </a:t>
            </a:r>
            <a:r>
              <a:rPr b="1" lang="en" sz="1600"/>
              <a:t>93%</a:t>
            </a:r>
            <a:r>
              <a:rPr lang="en" sz="1600"/>
              <a:t>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 of </a:t>
            </a:r>
            <a:r>
              <a:rPr b="1" lang="en" sz="1600"/>
              <a:t>”neutral”</a:t>
            </a:r>
            <a:r>
              <a:rPr lang="en" sz="1600"/>
              <a:t> label is only at </a:t>
            </a:r>
            <a:r>
              <a:rPr b="1" lang="en" sz="1600"/>
              <a:t>47%</a:t>
            </a:r>
            <a:endParaRPr b="1"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→ Uneven dataset, only 4.5% are “neutral”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→ 3-5% of “neutral” sentences are ambiguous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Further preprocessing did not </a:t>
            </a:r>
            <a:r>
              <a:rPr lang="en" sz="1600"/>
              <a:t>yield</a:t>
            </a:r>
            <a:r>
              <a:rPr lang="en" sz="1600"/>
              <a:t> better results (weighted avg. = </a:t>
            </a:r>
            <a:r>
              <a:rPr b="1" lang="en" sz="1600"/>
              <a:t>88%</a:t>
            </a:r>
            <a:r>
              <a:rPr lang="en" sz="1600"/>
              <a:t>)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→ Llama2 already pre-processes internally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→ Our attempt might be overreaching</a:t>
            </a: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baeb7d619_0_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</a:t>
            </a:r>
            <a:endParaRPr/>
          </a:p>
        </p:txBody>
      </p:sp>
      <p:sp>
        <p:nvSpPr>
          <p:cNvPr id="361" name="Google Shape;361;g2abaeb7d619_0_6"/>
          <p:cNvSpPr txBox="1"/>
          <p:nvPr/>
        </p:nvSpPr>
        <p:spPr>
          <a:xfrm>
            <a:off x="720000" y="1240400"/>
            <a:ext cx="77514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●"/>
            </a:pP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We compare our model with the Bi-LSTM model (using Word2Vec) from the paper “Deep Learning versus Traditional Classifiers on Vietnamese Students’ Feedback Corpus” by Phu et al.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●"/>
            </a:pP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In that paper, the overall micro-average scores are: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○"/>
            </a:pPr>
            <a:r>
              <a:rPr b="1"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Precision</a:t>
            </a: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 90.8%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○"/>
            </a:pPr>
            <a:r>
              <a:rPr b="1"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Recall</a:t>
            </a: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 93.4%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○"/>
            </a:pPr>
            <a:r>
              <a:rPr b="1"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Balanced F1</a:t>
            </a: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 92.0%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●"/>
            </a:pP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The micro-average scores of our model are as follows: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○"/>
            </a:pPr>
            <a:r>
              <a:rPr b="1"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Precision</a:t>
            </a: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 90.46%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○"/>
            </a:pPr>
            <a:r>
              <a:rPr b="1"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Recall</a:t>
            </a: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 90.46%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○"/>
            </a:pPr>
            <a:r>
              <a:rPr b="1"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Balanced F1</a:t>
            </a: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 90.46%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●"/>
            </a:pP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It could be seen that our model’s results are slightly lower than those of the Bi-LSTM model.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a060a7d74_0_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Some c</a:t>
            </a:r>
            <a:r>
              <a:rPr lang="en"/>
              <a:t>hallenges in SA</a:t>
            </a:r>
            <a:endParaRPr/>
          </a:p>
        </p:txBody>
      </p:sp>
      <p:sp>
        <p:nvSpPr>
          <p:cNvPr id="110" name="Google Shape;110;g29a060a7d74_0_43"/>
          <p:cNvSpPr txBox="1"/>
          <p:nvPr>
            <p:ph idx="4294967295" type="body"/>
          </p:nvPr>
        </p:nvSpPr>
        <p:spPr>
          <a:xfrm>
            <a:off x="1340850" y="1276800"/>
            <a:ext cx="64623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Challenge #2:</a:t>
            </a:r>
            <a:r>
              <a:rPr b="1" lang="en" sz="1800"/>
              <a:t> Understanding context.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Ex (</a:t>
            </a:r>
            <a:r>
              <a:rPr i="1" lang="en" sz="1800"/>
              <a:t>we only classifies the sentence “Nothing!”):</a:t>
            </a:r>
            <a:endParaRPr i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 like nothing about this. </a:t>
            </a:r>
            <a:r>
              <a:rPr b="1" lang="en" sz="1800" u="sng"/>
              <a:t>Nothing!</a:t>
            </a:r>
            <a:endParaRPr b="1" sz="18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→ </a:t>
            </a:r>
            <a:r>
              <a:rPr b="1" i="1" lang="en" sz="1800"/>
              <a:t>negative</a:t>
            </a:r>
            <a:endParaRPr b="1" i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Nothing could go wrong with this. </a:t>
            </a:r>
            <a:r>
              <a:rPr b="1" lang="en" sz="1800" u="sng"/>
              <a:t>Nothing!</a:t>
            </a:r>
            <a:endParaRPr b="1" sz="18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→ </a:t>
            </a:r>
            <a:r>
              <a:rPr b="1" i="1" lang="en" sz="1800"/>
              <a:t>positive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6571072a4a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- CNN model</a:t>
            </a:r>
            <a:endParaRPr/>
          </a:p>
        </p:txBody>
      </p:sp>
      <p:pic>
        <p:nvPicPr>
          <p:cNvPr id="367" name="Google Shape;367;g26571072a4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300" y="1449150"/>
            <a:ext cx="4596225" cy="21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26571072a4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97650"/>
            <a:ext cx="4020500" cy="311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6590c505a6_0_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 prediction</a:t>
            </a:r>
            <a:endParaRPr/>
          </a:p>
        </p:txBody>
      </p:sp>
      <p:sp>
        <p:nvSpPr>
          <p:cNvPr id="374" name="Google Shape;374;g26590c505a6_0_4"/>
          <p:cNvSpPr txBox="1"/>
          <p:nvPr/>
        </p:nvSpPr>
        <p:spPr>
          <a:xfrm>
            <a:off x="1795100" y="1330325"/>
            <a:ext cx="591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Input</a:t>
            </a:r>
            <a:r>
              <a:rPr b="1"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:</a:t>
            </a: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“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Thầy cô dạy hay đưa em vào giấc ngủ ngàn thu</a:t>
            </a:r>
            <a:r>
              <a:rPr i="1"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” </a:t>
            </a:r>
            <a:endParaRPr i="1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→ </a:t>
            </a: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Actual output: Positive</a:t>
            </a:r>
            <a:endParaRPr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→ Expected output: Negative</a:t>
            </a:r>
            <a:endParaRPr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sp>
        <p:nvSpPr>
          <p:cNvPr id="375" name="Google Shape;375;g26590c505a6_0_4"/>
          <p:cNvSpPr txBox="1"/>
          <p:nvPr/>
        </p:nvSpPr>
        <p:spPr>
          <a:xfrm>
            <a:off x="1795100" y="2279925"/>
            <a:ext cx="591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Input:</a:t>
            </a: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</a:t>
            </a:r>
            <a:r>
              <a:rPr i="1"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“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đạt điểm mười môn học</a:t>
            </a:r>
            <a:r>
              <a:rPr i="1"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” </a:t>
            </a:r>
            <a:endParaRPr i="1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→ Actual output: Neutral</a:t>
            </a:r>
            <a:endParaRPr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→ Expected output: Positive</a:t>
            </a:r>
            <a:endParaRPr/>
          </a:p>
        </p:txBody>
      </p:sp>
      <p:sp>
        <p:nvSpPr>
          <p:cNvPr id="376" name="Google Shape;376;g26590c505a6_0_4"/>
          <p:cNvSpPr txBox="1"/>
          <p:nvPr/>
        </p:nvSpPr>
        <p:spPr>
          <a:xfrm>
            <a:off x="1795100" y="3229525"/>
            <a:ext cx="591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Input:</a:t>
            </a: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</a:t>
            </a:r>
            <a:r>
              <a:rPr i="1"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“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Kiến thức thầy dạy như nước đổ lên đầu em</a:t>
            </a:r>
            <a:r>
              <a:rPr i="1"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” </a:t>
            </a:r>
            <a:endParaRPr i="1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→ Actual output: Neutral</a:t>
            </a:r>
            <a:endParaRPr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→ Expected output: Negative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590c505a6_0_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382" name="Google Shape;382;g26590c505a6_0_9"/>
          <p:cNvSpPr txBox="1"/>
          <p:nvPr/>
        </p:nvSpPr>
        <p:spPr>
          <a:xfrm>
            <a:off x="720000" y="3005150"/>
            <a:ext cx="775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●"/>
            </a:pP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Sarcastic comments are still challenges to our models.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sp>
        <p:nvSpPr>
          <p:cNvPr id="383" name="Google Shape;383;g26590c505a6_0_9"/>
          <p:cNvSpPr txBox="1"/>
          <p:nvPr/>
        </p:nvSpPr>
        <p:spPr>
          <a:xfrm>
            <a:off x="1217300" y="3436250"/>
            <a:ext cx="775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The model has not fully analyzed the meaning of the context, the results are still limited.</a:t>
            </a:r>
            <a:endParaRPr sz="13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sp>
        <p:nvSpPr>
          <p:cNvPr id="384" name="Google Shape;384;g26590c505a6_0_9"/>
          <p:cNvSpPr txBox="1"/>
          <p:nvPr/>
        </p:nvSpPr>
        <p:spPr>
          <a:xfrm>
            <a:off x="720000" y="1495300"/>
            <a:ext cx="775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●"/>
            </a:pP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The model currently struggles with cases involving neutral emotions.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sp>
        <p:nvSpPr>
          <p:cNvPr id="385" name="Google Shape;385;g26590c505a6_0_9"/>
          <p:cNvSpPr txBox="1"/>
          <p:nvPr/>
        </p:nvSpPr>
        <p:spPr>
          <a:xfrm>
            <a:off x="1274550" y="1926400"/>
            <a:ext cx="659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The imbalance of labels in the corpus, feedbacks whose sentiment is neutral are often misclassified by our models.</a:t>
            </a:r>
            <a:endParaRPr sz="13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6590c505a6_0_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91" name="Google Shape;391;g26590c505a6_0_17"/>
          <p:cNvSpPr txBox="1"/>
          <p:nvPr/>
        </p:nvSpPr>
        <p:spPr>
          <a:xfrm>
            <a:off x="696300" y="1484650"/>
            <a:ext cx="775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●"/>
            </a:pP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Collect more feedbacks that are neutral to increase the balance of </a:t>
            </a: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labels</a:t>
            </a: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in our corpus.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sp>
        <p:nvSpPr>
          <p:cNvPr id="392" name="Google Shape;392;g26590c505a6_0_17"/>
          <p:cNvSpPr txBox="1"/>
          <p:nvPr/>
        </p:nvSpPr>
        <p:spPr>
          <a:xfrm>
            <a:off x="696300" y="2441250"/>
            <a:ext cx="775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●"/>
            </a:pP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Expand the corpus to include more feedbacks from other educational institutions.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sp>
        <p:nvSpPr>
          <p:cNvPr id="393" name="Google Shape;393;g26590c505a6_0_17"/>
          <p:cNvSpPr txBox="1"/>
          <p:nvPr/>
        </p:nvSpPr>
        <p:spPr>
          <a:xfrm>
            <a:off x="696300" y="3397850"/>
            <a:ext cx="752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katab"/>
              <a:buChar char="●"/>
            </a:pP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Fine-tune </a:t>
            </a: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Llama2</a:t>
            </a:r>
            <a:r>
              <a:rPr lang="en" sz="16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better and integrate it with Bidirectional-CNN to increase the overall model’s performance.</a:t>
            </a:r>
            <a:endParaRPr sz="16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9a35358789_4_2"/>
          <p:cNvSpPr txBox="1"/>
          <p:nvPr>
            <p:ph type="title"/>
          </p:nvPr>
        </p:nvSpPr>
        <p:spPr>
          <a:xfrm>
            <a:off x="720000" y="2088725"/>
            <a:ext cx="77040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a060a7d74_0_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Some challenges in SA</a:t>
            </a:r>
            <a:endParaRPr/>
          </a:p>
        </p:txBody>
      </p:sp>
      <p:sp>
        <p:nvSpPr>
          <p:cNvPr id="116" name="Google Shape;116;g29a060a7d74_0_48"/>
          <p:cNvSpPr txBox="1"/>
          <p:nvPr>
            <p:ph idx="4294967295" type="body"/>
          </p:nvPr>
        </p:nvSpPr>
        <p:spPr>
          <a:xfrm>
            <a:off x="1340850" y="1276800"/>
            <a:ext cx="64623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Challenge #3:</a:t>
            </a:r>
            <a:r>
              <a:rPr b="1" lang="en" sz="1800"/>
              <a:t> Recognizing multiple sentiments </a:t>
            </a:r>
            <a:r>
              <a:rPr b="1" lang="en" sz="1800"/>
              <a:t>associating with multiple aspects</a:t>
            </a:r>
            <a:r>
              <a:rPr b="1" lang="en" sz="1800"/>
              <a:t>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Ex:</a:t>
            </a:r>
            <a:endParaRPr i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Đồ ăn ở đây rất ngon, nhưng giá quá mắc.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→ </a:t>
            </a:r>
            <a:r>
              <a:rPr b="1" i="1" lang="en" sz="1800"/>
              <a:t>positive</a:t>
            </a:r>
            <a:r>
              <a:rPr lang="en" sz="1800"/>
              <a:t> about the </a:t>
            </a:r>
            <a:r>
              <a:rPr b="1" i="1" lang="en" sz="1800"/>
              <a:t>food</a:t>
            </a:r>
            <a:r>
              <a:rPr lang="en" sz="1800"/>
              <a:t>, but </a:t>
            </a:r>
            <a:r>
              <a:rPr b="1" i="1" lang="en" sz="1800"/>
              <a:t>negative</a:t>
            </a:r>
            <a:r>
              <a:rPr lang="en" sz="1800"/>
              <a:t> about the </a:t>
            </a:r>
            <a:r>
              <a:rPr b="1" i="1" lang="en" sz="1800"/>
              <a:t>price</a:t>
            </a:r>
            <a:endParaRPr b="1" i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a060a7d74_0_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Why use SA</a:t>
            </a:r>
            <a:r>
              <a:rPr lang="en"/>
              <a:t>?</a:t>
            </a:r>
            <a:endParaRPr/>
          </a:p>
        </p:txBody>
      </p:sp>
      <p:sp>
        <p:nvSpPr>
          <p:cNvPr id="122" name="Google Shape;122;g29a060a7d74_0_53"/>
          <p:cNvSpPr txBox="1"/>
          <p:nvPr>
            <p:ph idx="4294967295" type="body"/>
          </p:nvPr>
        </p:nvSpPr>
        <p:spPr>
          <a:xfrm>
            <a:off x="1340850" y="1276800"/>
            <a:ext cx="64623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Posts, reviews</a:t>
            </a:r>
            <a:r>
              <a:rPr lang="en" sz="1800"/>
              <a:t> on social media, shopping sites,…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	→ invaluable </a:t>
            </a:r>
            <a:r>
              <a:rPr b="1" i="1" lang="en" sz="1800"/>
              <a:t>source of insight on public sentiment</a:t>
            </a:r>
            <a:r>
              <a:rPr lang="en" sz="1800"/>
              <a:t> (towards a topic).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	→ help </a:t>
            </a:r>
            <a:r>
              <a:rPr lang="en" sz="1800"/>
              <a:t>businesses </a:t>
            </a:r>
            <a:r>
              <a:rPr b="1" i="1" lang="en" sz="1800"/>
              <a:t>understand customers, enhance their products</a:t>
            </a:r>
            <a:r>
              <a:rPr lang="en" sz="1800"/>
              <a:t>, …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a060a7d74_0_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Why use SA?</a:t>
            </a:r>
            <a:endParaRPr/>
          </a:p>
        </p:txBody>
      </p:sp>
      <p:sp>
        <p:nvSpPr>
          <p:cNvPr id="128" name="Google Shape;128;g29a060a7d74_0_60"/>
          <p:cNvSpPr txBox="1"/>
          <p:nvPr>
            <p:ph idx="4294967295" type="body"/>
          </p:nvPr>
        </p:nvSpPr>
        <p:spPr>
          <a:xfrm>
            <a:off x="1340850" y="1276800"/>
            <a:ext cx="64623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Use-cases: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Product designers:</a:t>
            </a:r>
            <a:r>
              <a:rPr lang="en" sz="1800"/>
              <a:t> determine </a:t>
            </a:r>
            <a:r>
              <a:rPr i="1" lang="en" sz="1800" u="sng"/>
              <a:t>which features resonate</a:t>
            </a:r>
            <a:r>
              <a:rPr lang="en" sz="1800"/>
              <a:t> with customers.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Retail orgs:</a:t>
            </a:r>
            <a:r>
              <a:rPr lang="en" sz="1800"/>
              <a:t> determine which product is </a:t>
            </a:r>
            <a:r>
              <a:rPr i="1" lang="en" sz="1800" u="sng"/>
              <a:t>likely to sell well.</a:t>
            </a:r>
            <a:endParaRPr i="1" sz="1800" u="sng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Investors:</a:t>
            </a:r>
            <a:r>
              <a:rPr lang="en" sz="1800"/>
              <a:t> identify </a:t>
            </a:r>
            <a:r>
              <a:rPr i="1" lang="en" sz="1800" u="sng"/>
              <a:t>market trends</a:t>
            </a:r>
            <a:r>
              <a:rPr lang="en" sz="1800"/>
              <a:t> in online conversations.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b="1" lang="en" sz="1800"/>
              <a:t>Politicians:</a:t>
            </a:r>
            <a:r>
              <a:rPr lang="en" sz="1800"/>
              <a:t> sample </a:t>
            </a:r>
            <a:r>
              <a:rPr i="1" lang="en" sz="1800" u="sng"/>
              <a:t>voters attitude</a:t>
            </a:r>
            <a:r>
              <a:rPr lang="en" sz="1800"/>
              <a:t> on important issues.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a060a7d74_0_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600"/>
              <a:t>Dataset: Vietnamese Students’ Feedback Corpus</a:t>
            </a:r>
            <a:endParaRPr sz="2600"/>
          </a:p>
        </p:txBody>
      </p:sp>
      <p:sp>
        <p:nvSpPr>
          <p:cNvPr id="134" name="Google Shape;134;g29a060a7d74_0_65"/>
          <p:cNvSpPr txBox="1"/>
          <p:nvPr>
            <p:ph idx="4294967295" type="body"/>
          </p:nvPr>
        </p:nvSpPr>
        <p:spPr>
          <a:xfrm>
            <a:off x="1340850" y="906675"/>
            <a:ext cx="64623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Source: </a:t>
            </a:r>
            <a:r>
              <a:rPr lang="en" sz="1600">
                <a:solidFill>
                  <a:schemeClr val="accent1"/>
                </a:solidFill>
                <a:highlight>
                  <a:srgbClr val="FFFFFF"/>
                </a:highlight>
              </a:rPr>
              <a:t>Van Nguyen, Kiet, et al. </a:t>
            </a:r>
            <a:r>
              <a:rPr i="1" lang="en" sz="1600">
                <a:solidFill>
                  <a:schemeClr val="accent1"/>
                </a:solidFill>
                <a:highlight>
                  <a:srgbClr val="FFFFFF"/>
                </a:highlight>
              </a:rPr>
              <a:t>"UIT-VSFC: Vietnamese students’ feedback corpus for sentiment analysis.", 2018.</a:t>
            </a:r>
            <a:endParaRPr b="1" i="1" sz="1600">
              <a:solidFill>
                <a:schemeClr val="accen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Lang</a:t>
            </a:r>
            <a:r>
              <a:rPr lang="en" sz="1600"/>
              <a:t>: Vietnamese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~</a:t>
            </a:r>
            <a:r>
              <a:rPr b="1" lang="en" sz="1600"/>
              <a:t>16,000</a:t>
            </a:r>
            <a:r>
              <a:rPr lang="en" sz="1600"/>
              <a:t> human-annotated sentences.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Labels</a:t>
            </a:r>
            <a:r>
              <a:rPr lang="en" sz="1600"/>
              <a:t>: positive (&gt;45%), negative (&gt;45%), neutral (&lt;5%)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splits (7:1:2)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35" name="Google Shape;135;g29a060a7d74_0_65"/>
          <p:cNvGraphicFramePr/>
          <p:nvPr/>
        </p:nvGraphicFramePr>
        <p:xfrm>
          <a:off x="1886050" y="349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{9595DBF4-035F-40EA-A1DB-055E27C02F68}</a:tableStyleId>
              </a:tblPr>
              <a:tblGrid>
                <a:gridCol w="1134050"/>
                <a:gridCol w="1134050"/>
                <a:gridCol w="1134050"/>
                <a:gridCol w="1134050"/>
              </a:tblGrid>
              <a:tr h="32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Akatab"/>
                        <a:ea typeface="Akatab"/>
                        <a:cs typeface="Akatab"/>
                        <a:sym typeface="Akat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Train</a:t>
                      </a:r>
                      <a:endParaRPr>
                        <a:solidFill>
                          <a:schemeClr val="accent1"/>
                        </a:solidFill>
                        <a:latin typeface="Akatab"/>
                        <a:ea typeface="Akatab"/>
                        <a:cs typeface="Akatab"/>
                        <a:sym typeface="Akat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Validation</a:t>
                      </a:r>
                      <a:endParaRPr>
                        <a:solidFill>
                          <a:schemeClr val="accent1"/>
                        </a:solidFill>
                        <a:latin typeface="Akatab"/>
                        <a:ea typeface="Akatab"/>
                        <a:cs typeface="Akatab"/>
                        <a:sym typeface="Akat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Test</a:t>
                      </a:r>
                      <a:endParaRPr>
                        <a:solidFill>
                          <a:schemeClr val="accent1"/>
                        </a:solidFill>
                        <a:latin typeface="Akatab"/>
                        <a:ea typeface="Akatab"/>
                        <a:cs typeface="Akatab"/>
                        <a:sym typeface="Akatab"/>
                      </a:endParaRPr>
                    </a:p>
                  </a:txBody>
                  <a:tcPr marT="91425" marB="91425" marR="91425" marL="91425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Num.</a:t>
                      </a:r>
                      <a:endParaRPr>
                        <a:solidFill>
                          <a:schemeClr val="accent1"/>
                        </a:solidFill>
                        <a:latin typeface="Akatab"/>
                        <a:ea typeface="Akatab"/>
                        <a:cs typeface="Akatab"/>
                        <a:sym typeface="Akat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11426</a:t>
                      </a:r>
                      <a:endParaRPr>
                        <a:solidFill>
                          <a:schemeClr val="accent1"/>
                        </a:solidFill>
                        <a:latin typeface="Akatab"/>
                        <a:ea typeface="Akatab"/>
                        <a:cs typeface="Akatab"/>
                        <a:sym typeface="Akat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1583</a:t>
                      </a:r>
                      <a:endParaRPr>
                        <a:solidFill>
                          <a:schemeClr val="accent1"/>
                        </a:solidFill>
                        <a:latin typeface="Akatab"/>
                        <a:ea typeface="Akatab"/>
                        <a:cs typeface="Akatab"/>
                        <a:sym typeface="Akat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3166</a:t>
                      </a:r>
                      <a:endParaRPr>
                        <a:solidFill>
                          <a:schemeClr val="accent1"/>
                        </a:solidFill>
                        <a:latin typeface="Akatab"/>
                        <a:ea typeface="Akatab"/>
                        <a:cs typeface="Akatab"/>
                        <a:sym typeface="Akat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185b83fc_1_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“neutral” label</a:t>
            </a:r>
            <a:endParaRPr/>
          </a:p>
        </p:txBody>
      </p:sp>
      <p:sp>
        <p:nvSpPr>
          <p:cNvPr id="141" name="Google Shape;141;g2ac185b83fc_1_8"/>
          <p:cNvSpPr txBox="1"/>
          <p:nvPr>
            <p:ph idx="4294967295" type="body"/>
          </p:nvPr>
        </p:nvSpPr>
        <p:spPr>
          <a:xfrm>
            <a:off x="1340850" y="1276800"/>
            <a:ext cx="68328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“Neutral” sentences can be </a:t>
            </a:r>
            <a:r>
              <a:rPr b="1" i="1" lang="en" sz="1600"/>
              <a:t>ambiguous</a:t>
            </a:r>
            <a:r>
              <a:rPr lang="en" sz="1600"/>
              <a:t>: some could be more positive or negative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	Ex: </a:t>
            </a:r>
            <a:r>
              <a:rPr i="1" lang="en" sz="1600">
                <a:latin typeface="Roboto Light"/>
                <a:ea typeface="Roboto Light"/>
                <a:cs typeface="Roboto Light"/>
                <a:sym typeface="Roboto Light"/>
              </a:rPr>
              <a:t>thầy có hơi đi trễ chút xíu</a:t>
            </a:r>
            <a:endParaRPr i="1"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	→ quite negative to some people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	Ex: </a:t>
            </a:r>
            <a:r>
              <a:rPr i="1" lang="en" sz="1600">
                <a:latin typeface="Roboto Light"/>
                <a:ea typeface="Roboto Light"/>
                <a:cs typeface="Roboto Light"/>
                <a:sym typeface="Roboto Light"/>
              </a:rPr>
              <a:t>giảng viên rất đảm bảo giờ lên lớp</a:t>
            </a:r>
            <a:endParaRPr i="1"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	→ positive to some people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⇒ Roughly 3-5% of “neutral” labels in dataset is ambiguous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 Summary of Marketing Plan Infographics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