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C6F4-4555-46DC-96FE-E9EAB574F02C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BBEFD-95CB-498F-8903-8AE9F0C8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72080-8177-72FE-B27D-2AF57FFD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B08B4-FAAA-B0F1-91AD-686FADE2C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C4A23-F5F1-6744-9957-A79A946C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7F2A2-77AB-71B1-A154-E42CD28B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F55EF-4C07-1760-7941-AB91E5A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4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037CF-5C5E-62B3-1E77-0DDE8617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4CF79-24F1-AD6C-BDC1-66874EA2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E3F45-B2FD-9851-7A4C-C5116038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3A9B6-2BEC-F1F9-5157-88DB625F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59163-AF47-4332-8A9F-10B5D5A1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A35DD3-020F-579F-943D-F9991B59E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705C1-266D-89EB-ABC1-E49D55655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C670D-E5EB-8B9C-67D8-E22680B3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A686C-B45A-76BA-C8D0-DCA1A2FE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411CC-6AF7-C949-555F-BC55D025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4EA4F-350E-0989-8233-82E42870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28A82-721D-DD74-DE29-40AF3FB1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E208B-34B8-6D19-9D59-B591485C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F47A2-5198-94EE-0E1E-0C7DECEF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D78CF-0450-E2AE-1A72-685968CF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2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0CA4A-8637-0B72-1287-377FFA67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D2172-1D98-51F9-A706-F50F89C8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E676-FC66-577E-5286-28F9B901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DFDEA-A37E-EAC5-E287-6B851F16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B8F1C-2C13-7B92-780F-EA51594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2FE4-7C2D-C390-5B5D-6B89E499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7F4E2-6F08-114E-7E06-3BFF792B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E7BEC-6C2B-C42D-17CC-039EEE74A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3A7DB-C37A-658C-7191-831AEC2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9D23E-77BA-526B-57C2-09E19F9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E7F92-4AA5-117C-487E-B73746C4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2AC8-5F05-4D1C-D72C-486C183C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26B4F-579C-6FE7-5A63-EBA7C113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B53C8-7E9D-315D-2EF7-E3B2E35A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9F0A03-07BD-B0FA-6754-48AED93C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23D86-8CF0-1872-C2CA-A95F99D36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23985-F653-70CC-92EA-A36E2872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13DD03-D0B3-50E9-97E5-E40F88A5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942B3-C3D1-545D-D56F-1AC1507C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C2919-5462-D346-3338-FBDCD9FD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5A84BB-4A7A-0940-175B-ECEEA10D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556B12-FB9F-E28B-B576-0BAA5E63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2A7DE-3E07-0188-7D87-27E76540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272DB4-3440-DEA6-D6DF-F84A7000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791F-818A-1168-4DCF-A3D2DE9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B0724-535A-725B-F932-F4205BB2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62DA5-9348-32D4-5B6D-12D8FC1E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1A9A8-9B80-9E93-B83A-29FBAEDB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2123B-1BD8-1ED3-9FF6-428B977D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825F4-BCA4-98DB-D8C9-6BE326B5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52FB8-EFE1-E342-A2E1-0D2C8D55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49917-3B41-0E49-B698-2098AFA4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1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C6BB-1E86-96C2-4621-38244A2A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5B45F-A853-9454-98BC-399ED7FD5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6AFC7-BF5E-1E28-4243-C9F5E356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40679-2039-589D-C185-08BA4FEC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C25DE-EE85-E3B4-A21F-A02D4412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8DE95-E7E2-9D9E-06AA-DF3FEE26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89F231-4F99-0086-D1AA-BCF901AD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A694C-8E00-B004-62FF-DF4B6C5F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5F62B-8455-E001-F053-BFF6A261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D7DD-41EF-41F2-9342-A5A976AFDBB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538DC-A184-1FCA-C838-AEA5D6BA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02736-5B52-D258-26F5-945082EA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EDD6-7E3C-4607-B8C2-F41E010DA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6.xml"/><Relationship Id="rId7" Type="http://schemas.openxmlformats.org/officeDocument/2006/relationships/image" Target="../media/image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9.xml"/><Relationship Id="rId7" Type="http://schemas.openxmlformats.org/officeDocument/2006/relationships/image" Target="../media/image2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10" Type="http://schemas.openxmlformats.org/officeDocument/2006/relationships/image" Target="../media/image6.png"/><Relationship Id="rId4" Type="http://schemas.openxmlformats.org/officeDocument/2006/relationships/tags" Target="../tags/tag20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3277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课程内容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NOR Flash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 2D NAND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 </a:t>
            </a:r>
            <a:r>
              <a:rPr lang="en-US" altLang="zh-CN" sz="3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eFlash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 3D NAND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测试与可靠性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阱和沟道掺杂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高能注入法的引入使阱的形成得到了优化。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28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89100" y="2453640"/>
            <a:ext cx="8095615" cy="2252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26185" y="4916170"/>
            <a:ext cx="855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上表显示了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 Mbit闪存中注入步骤的剂量和能量范围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阱和沟道掺杂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4928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通过高能注入法，然后使用逆行阱，将在Flash开发中发挥特殊作用，因为它可以形成三阱结构。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三阱结构对于闪存的应用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）可被用于解码电路，以管理单电压器件中擦除操作的负电压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）与特殊的闪存单元结构和写/擦除方案严格相关。整个阵列可以放在一个三阱中，以允许不同的编程或擦除操作</a:t>
            </a:r>
          </a:p>
          <a:p>
            <a:pPr indent="457200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三阱已成为替代存储单元方法的基本结构。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28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阱和沟道掺杂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27835" y="2763520"/>
            <a:ext cx="4368165" cy="1331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）逆行阱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b)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常规工艺流程</a:t>
            </a:r>
          </a:p>
          <a:p>
            <a:pPr>
              <a:lnSpc>
                <a:spcPct val="130000"/>
              </a:lnSpc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28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36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80150" y="172720"/>
            <a:ext cx="3943985" cy="651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阱和沟道掺杂</a:t>
            </a:r>
          </a:p>
        </p:txBody>
      </p:sp>
      <p:pic>
        <p:nvPicPr>
          <p:cNvPr id="2" name="图片 -21474826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3410" y="1254760"/>
            <a:ext cx="7364095" cy="2611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59050" y="3840480"/>
            <a:ext cx="3183890" cy="301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601075" y="1986280"/>
            <a:ext cx="2262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三阱结构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03670" y="4650740"/>
            <a:ext cx="5054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     </a:t>
            </a:r>
            <a:r>
              <a:rPr lang="zh-CN" altLang="en-US" sz="2800">
                <a:sym typeface="+mn-ea"/>
              </a:rPr>
              <a:t>沿着上图的A-A'截面的三阱结构的掺杂概况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存储单元结构定义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63285" y="4309745"/>
            <a:ext cx="5054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0.5微米技术的16兆比特闪存单元的TEM图片 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     目标</a:t>
            </a:r>
            <a:r>
              <a:rPr lang="zh-CN" altLang="en-US" sz="2800"/>
              <a:t>：获得数以百万计的比特，这些比特在温度（-40℃和125℃之间）以及电场和热载流子方面都会受到很大的应力，但仍然能够长期保持电荷。</a:t>
            </a:r>
          </a:p>
        </p:txBody>
      </p:sp>
      <p:pic>
        <p:nvPicPr>
          <p:cNvPr id="2" name="图片 -21474823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34135" y="2975610"/>
            <a:ext cx="3609340" cy="3621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存储单元结构定义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410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</a:t>
            </a:r>
            <a:r>
              <a:rPr lang="zh-CN" altLang="en-US" sz="2800"/>
              <a:t>步骤：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1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隧穿氧化物的生长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2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第一次多晶硅淀积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3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多晶硅间的电介质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4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第二次多晶硅淀积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5</a:t>
            </a:r>
            <a:r>
              <a:rPr lang="zh-CN" altLang="en-US" sz="2800"/>
              <a:t>）</a:t>
            </a:r>
            <a:r>
              <a:rPr lang="en-US" altLang="zh-CN" sz="2800"/>
              <a:t> 漏极和源极结的结构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6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调整沟道掺杂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隧穿氧化物的生长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5259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  </a:t>
            </a:r>
            <a:r>
              <a:rPr lang="zh-CN" altLang="en-US" sz="2800"/>
              <a:t>保证</a:t>
            </a:r>
            <a:r>
              <a:rPr lang="en-US" altLang="zh-CN" sz="2800"/>
              <a:t>薄的栅极氧化物的质量</a:t>
            </a:r>
            <a:r>
              <a:rPr lang="zh-CN" altLang="en-US" sz="2800"/>
              <a:t>，是闪存良率和可靠性方面的最重要因素。</a:t>
            </a:r>
          </a:p>
          <a:p>
            <a:pPr>
              <a:lnSpc>
                <a:spcPct val="120000"/>
              </a:lnSpc>
            </a:pPr>
            <a:endParaRPr lang="zh-CN" altLang="en-US" sz="2800"/>
          </a:p>
          <a:p>
            <a:pPr>
              <a:lnSpc>
                <a:spcPct val="120000"/>
              </a:lnSpc>
            </a:pPr>
            <a:r>
              <a:rPr lang="en-US" altLang="zh-CN" sz="2800"/>
              <a:t>         </a:t>
            </a:r>
            <a:r>
              <a:rPr lang="zh-CN" altLang="en-US" sz="2800"/>
              <a:t>对氧化工艺有如下要求：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1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单晶圆批次和批次间的均匀性和可重复性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   ——氧化物厚度的不均匀性将严重影响闪存器件的特性，特别是编程和擦除性能</a:t>
            </a:r>
          </a:p>
          <a:p>
            <a:pPr>
              <a:lnSpc>
                <a:spcPct val="120000"/>
              </a:lnSpc>
            </a:pPr>
            <a:endParaRPr lang="en-US" altLang="zh-CN" sz="2800"/>
          </a:p>
          <a:p>
            <a:pPr>
              <a:lnSpc>
                <a:spcPct val="120000"/>
              </a:lnSpc>
            </a:pPr>
            <a:r>
              <a:rPr lang="en-US" altLang="zh-CN" sz="2800"/>
              <a:t>          2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控制氧化物缺陷密度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 ——影响存储器的功能和可靠性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第一次多晶硅沉积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5259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形成多晶硅薄膜，作为存储单元的浮栅。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多晶硅通常通过CVD技术形成，使用SiH</a:t>
            </a:r>
            <a:r>
              <a:rPr lang="en-US" altLang="zh-CN" sz="2800" baseline="-25000"/>
              <a:t>4</a:t>
            </a:r>
            <a:r>
              <a:rPr lang="en-US" altLang="zh-CN" sz="2800"/>
              <a:t>的热解。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然而，在多晶硅沉积、掺杂和后热处理过程中，有可能损坏隧道下方的氧化物；同时，晶粒大小会对存储器阵列的擦除特性造成影响。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非晶硅（a-Si）是多晶硅的一个替代品</a:t>
            </a:r>
            <a:r>
              <a:rPr lang="zh-CN" altLang="en-US" sz="2800"/>
              <a:t>。a-Si沉积产生了一个与活性电介质更平滑的界面，从而提高了器件的电气性能。此外，a-Si薄膜将改善擦除操作过程中跨越隧道氧化物的电场的均匀性，可以得到一个更紧密的擦除阈值电压分布。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多晶硅间的电介质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3740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位置：在多晶硅1(浮栅）之上形成，将浮栅与控制栅分开。</a:t>
            </a:r>
          </a:p>
          <a:p>
            <a:pPr>
              <a:lnSpc>
                <a:spcPct val="120000"/>
              </a:lnSpc>
            </a:pPr>
            <a:endParaRPr lang="zh-CN" altLang="en-US" sz="2800"/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</a:t>
            </a:r>
            <a:r>
              <a:rPr lang="zh-CN" altLang="en-US" sz="2800"/>
              <a:t>要求：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         1</a:t>
            </a:r>
            <a:r>
              <a:rPr lang="zh-CN" altLang="en-US" sz="2800"/>
              <a:t>）具有良好的介电性能，以保证保持力要求。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         2</a:t>
            </a:r>
            <a:r>
              <a:rPr lang="zh-CN" altLang="en-US" sz="2800"/>
              <a:t>）它必须尽可能薄，以增加栅极耦合率，从而提高存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 </a:t>
            </a:r>
            <a:r>
              <a:rPr lang="en-US" altLang="zh-CN" sz="2800"/>
              <a:t>       </a:t>
            </a:r>
            <a:r>
              <a:rPr lang="zh-CN" altLang="en-US" sz="2800"/>
              <a:t>储单元的性能。</a:t>
            </a:r>
          </a:p>
          <a:p>
            <a:pPr indent="457200">
              <a:lnSpc>
                <a:spcPct val="120000"/>
              </a:lnSpc>
            </a:pPr>
            <a:r>
              <a:rPr lang="en-US" altLang="zh-CN" sz="2800"/>
              <a:t>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第二次多晶硅沉积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3740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淀积</a:t>
            </a:r>
            <a:r>
              <a:rPr lang="zh-CN" altLang="en-US" sz="2800">
                <a:sym typeface="+mn-ea"/>
              </a:rPr>
              <a:t>形成第二种多晶硅薄膜，作为存储单元的控制栅，通常称为多晶硅2。</a:t>
            </a:r>
            <a:r>
              <a:rPr lang="en-US" altLang="zh-CN" sz="2800"/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控制栅将许多单元（数百个）连接在同一条线（行）上，即所谓的字线。通常，为了降低字线的电阻率，在poly2的上面沉积一层厚厚的硅化钨薄膜。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540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第三章</a:t>
            </a:r>
            <a:r>
              <a:rPr lang="en-US" altLang="zh-CN" sz="4000" b="1" dirty="0"/>
              <a:t>  NOR Flash</a:t>
            </a:r>
            <a:endParaRPr lang="zh-CN" altLang="en-US" sz="4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3659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3.1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读取路径：解码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3.2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读路径：感测技术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3.3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编程操作电路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2.4 NAND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Flash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浮栅工艺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2.5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嵌入式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Flash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漏极和源极结的结构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4618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对漏极结进行优化，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sz="2800">
                <a:latin typeface="微软雅黑" panose="020B0503020204020204" charset="-122"/>
                <a:ea typeface="微软雅黑" panose="020B0503020204020204" charset="-122"/>
              </a:rPr>
              <a:t>以提高编程的效率。漏极结是通过高剂量的砷注入获得的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，使用突变结让负责通道电子能量分布的纵向电场被增加，尽可能有效地产生热电子。</a:t>
            </a:r>
          </a:p>
          <a:p>
            <a:pPr>
              <a:lnSpc>
                <a:spcPct val="120000"/>
              </a:lnSpc>
            </a:pPr>
            <a:endParaRPr 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对源极结进行优化，用以尽量减少在擦除过程中由于带对带隧道而产生的寄生衬底电流。在砷的扩散中加入了磷的扩散，以获得一个非常深的结，这大大有助于控制衬底电流和避免热空穴的产生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调整沟道掺杂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4618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 仔细调整沟道掺杂，以权衡对源极和漏极结的冲突要求</a:t>
            </a:r>
            <a:r>
              <a:rPr lang="zh-CN" altLang="en-US" sz="280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高的沟道掺杂（表面受体浓度在10</a:t>
            </a:r>
            <a:r>
              <a:rPr lang="en-US" altLang="zh-CN" sz="2800" baseline="30000"/>
              <a:t>17</a:t>
            </a:r>
            <a:r>
              <a:rPr lang="en-US" altLang="zh-CN" sz="2800"/>
              <a:t>-10</a:t>
            </a:r>
            <a:r>
              <a:rPr lang="en-US" altLang="zh-CN" sz="2800" baseline="30000"/>
              <a:t>18</a:t>
            </a:r>
            <a:r>
              <a:rPr lang="en-US" altLang="zh-CN" sz="2800"/>
              <a:t>之间）有助于进一步优化编程效率，产生更高的横向电场。</a:t>
            </a:r>
            <a:r>
              <a:rPr lang="zh-CN" altLang="en-US" sz="2800"/>
              <a:t>然而</a:t>
            </a:r>
            <a:r>
              <a:rPr lang="en-US" altLang="zh-CN" sz="2800"/>
              <a:t>，高的沟道掺杂降低了源结的击穿，恶化了漏电流性能。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可以</a:t>
            </a:r>
            <a:r>
              <a:rPr lang="en-US" altLang="zh-CN" sz="2800"/>
              <a:t>采用大倾角注入法，以便在栅极形成后仅在漏极一侧增加栅极以下的掺硼浓度。它允许用p-pocket包围漏极结，并在不增加整体沟道掺杂的情况下优化编程效率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调整沟道掺杂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491615"/>
            <a:ext cx="10099040" cy="5204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 </a:t>
            </a:r>
            <a:endParaRPr lang="zh-CN" altLang="en-US" sz="2800"/>
          </a:p>
        </p:txBody>
      </p:sp>
      <p:pic>
        <p:nvPicPr>
          <p:cNvPr id="2" name="图片 -21474826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04515" y="1451610"/>
            <a:ext cx="5982970" cy="427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503170" y="5657850"/>
            <a:ext cx="719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带有p-pocket的一般Flash器件的横截面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ym typeface="+mn-ea"/>
              </a:rPr>
              <a:t>层间电介质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4090" y="1254760"/>
            <a:ext cx="10099040" cy="5441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   通常与非易失性存储器的电荷保持问题相联系。 </a:t>
            </a:r>
            <a:endParaRPr lang="zh-CN" altLang="en-US" sz="2800"/>
          </a:p>
        </p:txBody>
      </p:sp>
      <p:pic>
        <p:nvPicPr>
          <p:cNvPr id="2" name="图片 -21474826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72130" y="1929130"/>
            <a:ext cx="5902960" cy="4607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5621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标准闪存工艺概述</a:t>
            </a:r>
            <a:endParaRPr lang="en-US" altLang="zh-CN" sz="4000" b="1"/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2.1.1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标准闪存技术和工艺</a:t>
            </a:r>
          </a:p>
          <a:p>
            <a:pPr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2.1.2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良率和可靠性</a:t>
            </a:r>
          </a:p>
          <a:p>
            <a:pPr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 2.1.3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微缩化问题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2.1.1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标准闪存技术和工艺</a:t>
            </a:r>
            <a:endParaRPr lang="en-US" altLang="zh-CN" sz="4000" b="1"/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1370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用于闪存的硅平面技术的演变遵循了半导体行业的总体趋势。到目前为止，摩尔定律在闪存技术上也是成立的。</a:t>
            </a:r>
          </a:p>
        </p:txBody>
      </p:sp>
      <p:pic>
        <p:nvPicPr>
          <p:cNvPr id="2" name="图片 -21474826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35643" y="2907983"/>
            <a:ext cx="5610225" cy="298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077970" y="5889625"/>
            <a:ext cx="4559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生产中的Flash产品的演变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Flash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工艺要求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4444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标准CMOS器件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要求：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延时小、低工作电压、温度范围广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</a:p>
          <a:p>
            <a:pPr>
              <a:lnSpc>
                <a:spcPct val="130000"/>
              </a:lnSpc>
            </a:pP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Flash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单元相关限制：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写入操作中需要高电压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）编程/擦除循环必须在不降低单元性能和数据保持的情况下持续进行</a:t>
            </a:r>
          </a:p>
          <a:p>
            <a:pPr>
              <a:lnSpc>
                <a:spcPct val="130000"/>
              </a:lnSpc>
            </a:pP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闪存器件的基本工艺流程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1370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0" y="5889625"/>
            <a:ext cx="455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-21474826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7935" y="1445895"/>
            <a:ext cx="4596130" cy="2121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39850" y="3551555"/>
            <a:ext cx="42487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前端：</a:t>
            </a:r>
          </a:p>
          <a:p>
            <a:pPr indent="457200"/>
            <a:r>
              <a:rPr lang="en-US" altLang="zh-CN" sz="2800"/>
              <a:t>1</a:t>
            </a:r>
            <a:r>
              <a:rPr lang="zh-CN" altLang="en-US" sz="2800"/>
              <a:t>）隔离</a:t>
            </a:r>
          </a:p>
          <a:p>
            <a:pPr indent="457200"/>
            <a:r>
              <a:rPr lang="en-US" altLang="zh-CN" sz="2800"/>
              <a:t>2</a:t>
            </a:r>
            <a:r>
              <a:rPr lang="zh-CN" altLang="en-US" sz="2800"/>
              <a:t>）阱和沟道掺杂</a:t>
            </a:r>
          </a:p>
          <a:p>
            <a:pPr indent="457200"/>
            <a:r>
              <a:rPr lang="en-US" altLang="zh-CN" sz="2800"/>
              <a:t>3</a:t>
            </a:r>
            <a:r>
              <a:rPr lang="zh-CN" altLang="en-US" sz="2800"/>
              <a:t>）存储单元结构定义</a:t>
            </a:r>
          </a:p>
          <a:p>
            <a:pPr indent="457200"/>
            <a:r>
              <a:rPr lang="en-US" altLang="zh-CN" sz="2800"/>
              <a:t>4</a:t>
            </a:r>
            <a:r>
              <a:rPr lang="zh-CN" altLang="en-US" sz="2800"/>
              <a:t>）晶体管定义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92190" y="3652520"/>
            <a:ext cx="48526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后端：</a:t>
            </a:r>
          </a:p>
          <a:p>
            <a:pPr indent="457200"/>
            <a:r>
              <a:rPr lang="en-US" altLang="zh-CN" sz="2800"/>
              <a:t>5</a:t>
            </a:r>
            <a:r>
              <a:rPr lang="zh-CN" altLang="en-US" sz="2800"/>
              <a:t>）层间电介质</a:t>
            </a:r>
          </a:p>
          <a:p>
            <a:pPr indent="457200"/>
            <a:r>
              <a:rPr lang="en-US" altLang="zh-CN" sz="2800"/>
              <a:t>6</a:t>
            </a:r>
            <a:r>
              <a:rPr lang="zh-CN" altLang="en-US" sz="2800"/>
              <a:t>）互连</a:t>
            </a:r>
          </a:p>
          <a:p>
            <a:pPr indent="457200"/>
            <a:r>
              <a:rPr lang="en-US" altLang="zh-CN" sz="2800"/>
              <a:t>7</a:t>
            </a:r>
            <a:r>
              <a:rPr lang="zh-CN" altLang="en-US" sz="2800"/>
              <a:t>）钝化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隔离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445895"/>
            <a:ext cx="10621010" cy="4444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场氧化物隔离的要求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）防止相邻器件之间的寄生漏电流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）存储单元阵列中的有源区间距必须尽可能小，以提高存储单元尺寸方面的阵列效率</a:t>
            </a:r>
          </a:p>
          <a:p>
            <a:pPr indent="457200">
              <a:lnSpc>
                <a:spcPct val="130000"/>
              </a:lnSpc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为此，有不同的LOCOS（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）方案可用于闪存技术。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LOCOS</a:t>
            </a:r>
            <a:r>
              <a:rPr lang="zh-CN" alt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：Local Oxidation of Silicon，硅局部氧化隔离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隔离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7315" y="5822315"/>
            <a:ext cx="4202430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LOCOS隔离的工艺步骤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30000"/>
              </a:lnSpc>
            </a:pPr>
            <a:endParaRPr lang="zh-CN" altLang="en-US" sz="28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36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77315" y="1483360"/>
            <a:ext cx="3469005" cy="417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3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55995" y="1752600"/>
            <a:ext cx="4525010" cy="3633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17285" y="5830570"/>
            <a:ext cx="4202430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显微照片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lnSpc>
                <a:spcPct val="130000"/>
              </a:lnSpc>
            </a:pPr>
            <a:endParaRPr lang="zh-CN" altLang="en-US" sz="28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3410" y="1050925"/>
            <a:ext cx="10086975" cy="12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81005" y="60325"/>
            <a:ext cx="148590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0595" y="264160"/>
            <a:ext cx="8688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隔离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6185" y="1254760"/>
            <a:ext cx="10621010" cy="1817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随着尺寸的微缩到0.25微米以下时，鸟嘴带来的副作用越来越大，如平坦化及应力带来的缺陷等，后续引入了浅槽隔离工艺（STI）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STI: shallow trench isolation</a:t>
            </a:r>
            <a:r>
              <a:rPr lang="zh-CN" alt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浅槽隔离工艺</a:t>
            </a:r>
            <a:endParaRPr lang="zh-CN" altLang="en-US" sz="2800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46718" y="2980690"/>
            <a:ext cx="6188075" cy="374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988</Words>
  <Application>Microsoft Office PowerPoint</Application>
  <PresentationFormat>宽屏</PresentationFormat>
  <Paragraphs>124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雨航</dc:creator>
  <cp:lastModifiedBy>余 雨航</cp:lastModifiedBy>
  <cp:revision>1</cp:revision>
  <dcterms:created xsi:type="dcterms:W3CDTF">2023-07-25T02:47:53Z</dcterms:created>
  <dcterms:modified xsi:type="dcterms:W3CDTF">2023-07-25T03:05:24Z</dcterms:modified>
</cp:coreProperties>
</file>