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2" r:id="rId2"/>
    <p:sldMasterId id="2147483696" r:id="rId3"/>
  </p:sldMasterIdLst>
  <p:notesMasterIdLst>
    <p:notesMasterId r:id="rId15"/>
  </p:notesMasterIdLst>
  <p:handoutMasterIdLst>
    <p:handoutMasterId r:id="rId16"/>
  </p:handoutMasterIdLst>
  <p:sldIdLst>
    <p:sldId id="277" r:id="rId4"/>
    <p:sldId id="272" r:id="rId5"/>
    <p:sldId id="291" r:id="rId6"/>
    <p:sldId id="287" r:id="rId7"/>
    <p:sldId id="290" r:id="rId8"/>
    <p:sldId id="289" r:id="rId9"/>
    <p:sldId id="292" r:id="rId10"/>
    <p:sldId id="293" r:id="rId11"/>
    <p:sldId id="294" r:id="rId12"/>
    <p:sldId id="295" r:id="rId13"/>
    <p:sldId id="26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E689466-EDA6-4FA5-B12F-6090485B5296}">
          <p14:sldIdLst>
            <p14:sldId id="277"/>
            <p14:sldId id="272"/>
            <p14:sldId id="291"/>
            <p14:sldId id="287"/>
            <p14:sldId id="290"/>
            <p14:sldId id="289"/>
            <p14:sldId id="292"/>
            <p14:sldId id="293"/>
            <p14:sldId id="294"/>
            <p14:sldId id="29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C1C1C"/>
    <a:srgbClr val="C61701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1623" autoAdjust="0"/>
  </p:normalViewPr>
  <p:slideViewPr>
    <p:cSldViewPr>
      <p:cViewPr varScale="1">
        <p:scale>
          <a:sx n="63" d="100"/>
          <a:sy n="63" d="100"/>
        </p:scale>
        <p:origin x="15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010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2E66742-1752-47E4-A025-356CE8E3B93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619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27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2590-41A8-4D2C-BF16-D2A63B43F4B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4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27379-FF14-4714-B6FC-442287B2C5C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8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29824-68ED-4CF5-9A7F-E61CAD52109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3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209FB-7A34-414B-812A-BCC5C4256F49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47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14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98980-D22C-4904-9F8F-3DB09B2ECD8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41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0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64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65"/>
          <p:cNvGrpSpPr/>
          <p:nvPr/>
        </p:nvGrpSpPr>
        <p:grpSpPr>
          <a:xfrm>
            <a:off x="-20412" y="857250"/>
            <a:ext cx="9164412" cy="6534150"/>
            <a:chOff x="0" y="15240"/>
            <a:chExt cx="12219216" cy="6842760"/>
          </a:xfrm>
        </p:grpSpPr>
        <p:pic>
          <p:nvPicPr>
            <p:cNvPr id="19" name="Google Shape;19;p6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5240"/>
              <a:ext cx="12219216" cy="6842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65"/>
            <p:cNvSpPr/>
            <p:nvPr/>
          </p:nvSpPr>
          <p:spPr>
            <a:xfrm>
              <a:off x="4626591" y="2756848"/>
              <a:ext cx="3984009" cy="672152"/>
            </a:xfrm>
            <a:prstGeom prst="rect">
              <a:avLst/>
            </a:prstGeom>
            <a:solidFill>
              <a:srgbClr val="1E417A"/>
            </a:solidFill>
            <a:ln w="12700" cap="flat" cmpd="sng">
              <a:solidFill>
                <a:srgbClr val="1E41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6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24" name="Google Shape;24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25" name="Google Shape;25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26" name="Google Shape;2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650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6"/>
          <p:cNvSpPr txBox="1">
            <a:spLocks noGrp="1"/>
          </p:cNvSpPr>
          <p:nvPr>
            <p:ph type="title"/>
          </p:nvPr>
        </p:nvSpPr>
        <p:spPr>
          <a:xfrm>
            <a:off x="628651" y="0"/>
            <a:ext cx="4724519" cy="123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body" idx="1"/>
          </p:nvPr>
        </p:nvSpPr>
        <p:spPr>
          <a:xfrm>
            <a:off x="628650" y="1620982"/>
            <a:ext cx="7886700" cy="45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685800" lvl="1" indent="-2857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028700" lvl="2" indent="-2667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371600" lvl="3" indent="-25717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31" name="Google Shape;31;p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32" name="Google Shape;32;p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cxnSp>
        <p:nvCxnSpPr>
          <p:cNvPr id="33" name="Google Shape;33;p66"/>
          <p:cNvCxnSpPr/>
          <p:nvPr/>
        </p:nvCxnSpPr>
        <p:spPr>
          <a:xfrm>
            <a:off x="628650" y="1246317"/>
            <a:ext cx="7886700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23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023" y="0"/>
            <a:ext cx="91900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526171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45" name="Google Shape;45;p6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46" name="Google Shape;46;p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47" name="Google Shape;4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3812" y="195391"/>
            <a:ext cx="1385888" cy="57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8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01EE0-8994-4FF9-9076-45D60A0246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74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52" name="Google Shape;52;p6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53" name="Google Shape;53;p6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54" name="Google Shape;54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827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60" name="Google Shape;60;p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61" name="Google Shape;61;p7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62" name="Google Shape;62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399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7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72" name="Google Shape;72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379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78" name="Google Shape;78;p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79" name="Google Shape;79;p7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80" name="Google Shape;80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96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85" name="Google Shape;85;p7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86" name="Google Shape;86;p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87" name="Google Shape;87;p7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88" name="Google Shape;88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927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7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93" name="Google Shape;93;p7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94" name="Google Shape;94;p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95" name="Google Shape;95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10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100" name="Google Shape;100;p7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101" name="Google Shape;101;p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102" name="Google Shape;102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5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ACBAD-7BA1-416B-B116-F4DF9CAB01B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62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5C901-06B5-4186-8F99-49DBB02C79A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09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03F11-04A1-42BC-A834-1488C63F561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6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07935-82E2-4E7D-B852-FBD1C36B6A5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8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DB6BB-F658-468F-A8FB-CEE3E7C20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D46A9-CDBB-443D-95E5-8C881BA8114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4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1D653-58C2-47ED-AF73-E6022970781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7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C4DD0F1-7AF6-4977-AEF1-C904707EA58D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98980-D22C-4904-9F8F-3DB09B2ECD8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8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13" name="Google Shape;13;p6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 fontAlgn="auto">
              <a:buClr>
                <a:srgbClr val="000000"/>
              </a:buClr>
            </a:pPr>
            <a:endParaRPr lang="en-US" kern="0"/>
          </a:p>
        </p:txBody>
      </p:sp>
      <p:sp>
        <p:nvSpPr>
          <p:cNvPr id="14" name="Google Shape;14;p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pic>
        <p:nvPicPr>
          <p:cNvPr id="15" name="Google Shape;15;p6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43812" y="195391"/>
            <a:ext cx="1385888" cy="57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53169" y="-85417"/>
            <a:ext cx="225528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563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351952" y="1273983"/>
            <a:ext cx="8331451" cy="99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r>
              <a:rPr lang="en-US" sz="4800" b="1" dirty="0" err="1" smtClean="0"/>
              <a:t>Xây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dựng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bản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đồ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bằng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thuật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toán</a:t>
            </a:r>
            <a:r>
              <a:rPr lang="en-US" sz="4800" b="1" dirty="0" smtClean="0"/>
              <a:t> SLAM</a:t>
            </a:r>
            <a:endParaRPr sz="4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370384" y="1999341"/>
            <a:ext cx="6543029" cy="53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25000" lnSpcReduction="20000"/>
          </a:bodyPr>
          <a:lstStyle/>
          <a:p>
            <a:pPr algn="ctr" defTabSz="6858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1800" b="1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800" fontAlgn="auto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18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800" fontAlgn="auto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3000" kern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36576" lvl="0" algn="ctr" fontAlgn="auto">
              <a:spcBef>
                <a:spcPts val="0"/>
              </a:spcBef>
              <a:spcAft>
                <a:spcPts val="1000"/>
              </a:spcAft>
              <a:buClr>
                <a:srgbClr val="C94C25"/>
              </a:buClr>
              <a:buSzPct val="80000"/>
            </a:pPr>
            <a:r>
              <a:rPr lang="en-US" sz="12800" b="1" dirty="0" smtClean="0">
                <a:solidFill>
                  <a:schemeClr val="bg1"/>
                </a:solidFill>
                <a:latin typeface="Arial"/>
                <a:ea typeface="+mn-ea"/>
              </a:rPr>
              <a:t>Computer Vision</a:t>
            </a:r>
            <a:endParaRPr lang="en-US" sz="12800" b="1" dirty="0">
              <a:solidFill>
                <a:schemeClr val="bg1"/>
              </a:solidFill>
              <a:latin typeface="Arial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fontAlgn="auto"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-US" kern="0"/>
              <a:pPr defTabSz="685800" fontAlgn="auto">
                <a:spcAft>
                  <a:spcPts val="0"/>
                </a:spcAft>
                <a:buClr>
                  <a:srgbClr val="000000"/>
                </a:buClr>
              </a:pPr>
              <a:t>1</a:t>
            </a:fld>
            <a:endParaRPr lang="en-US" kern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2974981" y="3456168"/>
            <a:ext cx="3020119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smtClean="0"/>
              <a:t>Shinigami Team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18653" y="2986554"/>
            <a:ext cx="2998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GVHD: PGS.TS. </a:t>
            </a:r>
            <a:r>
              <a:rPr lang="en-US" sz="2000" b="1" dirty="0" err="1" smtClean="0">
                <a:solidFill>
                  <a:schemeClr val="bg1"/>
                </a:solidFill>
              </a:rPr>
              <a:t>Vũ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Hải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58" y="4911589"/>
            <a:ext cx="792088" cy="792088"/>
          </a:xfrm>
          <a:prstGeom prst="ellipse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8552" y="5870888"/>
            <a:ext cx="2053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Phạm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Minh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Tiến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029" y="598657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Lê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T</a:t>
            </a:r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rọng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Đức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(Leader)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https://scontent.fhan3-1.fna.fbcdn.net/v/t31.0-8/1939565_565572083556438_9154148374555625110_o.jpg?_nc_cat=111&amp;ccb=2&amp;_nc_sid=09cbfe&amp;_nc_ohc=_Raz1X3HdAMAX9cp9jh&amp;_nc_ht=scontent.fhan3-1.fna&amp;oh=7377cc3771e145c4e3bb45fda0101eef&amp;oe=5FDF1DD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71" y="4911590"/>
            <a:ext cx="775366" cy="84340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81147" y="598338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Trần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Hữu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Trí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313" y="4911589"/>
            <a:ext cx="792088" cy="788626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0253" y="598657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Phạm </a:t>
            </a:r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Thành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1" y="4911589"/>
            <a:ext cx="784650" cy="84340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52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keypoint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descriptor</a:t>
            </a:r>
          </a:p>
        </p:txBody>
      </p:sp>
    </p:spTree>
    <p:extLst>
      <p:ext uri="{BB962C8B-B14F-4D97-AF65-F5344CB8AC3E}">
        <p14:creationId xmlns:p14="http://schemas.microsoft.com/office/powerpoint/2010/main" val="38476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625" y="3714373"/>
            <a:ext cx="2532044" cy="3307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img2.thuthuatphanmem.vn/uploads/2019/03/05/anh-nen-pp-thank-you-dep-nhat_1109398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0528" y="24319"/>
            <a:ext cx="9649072" cy="683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150000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buClr>
                <a:srgbClr val="C00000"/>
              </a:buClr>
              <a:buSzPct val="150000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SLAM</a:t>
            </a:r>
          </a:p>
          <a:p>
            <a:pPr>
              <a:buClr>
                <a:srgbClr val="C00000"/>
              </a:buClr>
              <a:buSzPct val="150000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Clr>
                <a:srgbClr val="C00000"/>
              </a:buClr>
              <a:buSzPct val="150000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>
              <a:buClr>
                <a:srgbClr val="C00000"/>
              </a:buClr>
              <a:buSzPct val="150000"/>
            </a:pPr>
            <a:endParaRPr lang="en-US" dirty="0" smtClean="0"/>
          </a:p>
          <a:p>
            <a:pPr>
              <a:buClr>
                <a:srgbClr val="C00000"/>
              </a:buClr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720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150000"/>
            </a:pPr>
            <a:r>
              <a:rPr lang="en-US" dirty="0" smtClean="0"/>
              <a:t>SLAM</a:t>
            </a:r>
            <a:r>
              <a:rPr lang="en-US" dirty="0"/>
              <a:t>: Simultaneous Localization And </a:t>
            </a:r>
            <a:r>
              <a:rPr lang="en-US" dirty="0" smtClean="0"/>
              <a:t>Mapping</a:t>
            </a:r>
          </a:p>
          <a:p>
            <a:pPr lvl="1">
              <a:buClr>
                <a:srgbClr val="C00000"/>
              </a:buClr>
              <a:buSzPct val="150000"/>
            </a:pPr>
            <a:r>
              <a:rPr lang="en-US" dirty="0"/>
              <a:t>Localization: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>
              <a:buClr>
                <a:srgbClr val="C00000"/>
              </a:buClr>
              <a:buSzPct val="150000"/>
            </a:pPr>
            <a:r>
              <a:rPr lang="en-US" dirty="0"/>
              <a:t>Mapping: C</a:t>
            </a:r>
            <a:r>
              <a:rPr lang="vi-VN" dirty="0"/>
              <a:t>ần xác định vị trí của đối tượng trong bản đồ, để xây dựng bản đồ chính xác nhất, ít sai </a:t>
            </a:r>
            <a:r>
              <a:rPr lang="vi-VN" dirty="0" smtClean="0"/>
              <a:t>số</a:t>
            </a:r>
            <a:endParaRPr lang="en-US" dirty="0" smtClean="0"/>
          </a:p>
          <a:p>
            <a:pPr lvl="1">
              <a:buClr>
                <a:srgbClr val="C00000"/>
              </a:buClr>
              <a:buSzPct val="15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0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THẬP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150000"/>
            </a:pP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KITTI DATASET</a:t>
            </a:r>
          </a:p>
          <a:p>
            <a:pPr>
              <a:buClr>
                <a:srgbClr val="C00000"/>
              </a:buClr>
              <a:buSzPct val="150000"/>
            </a:pPr>
            <a:r>
              <a:rPr lang="en-US" dirty="0" err="1" smtClean="0"/>
              <a:t>Tự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video quay </a:t>
            </a:r>
            <a:r>
              <a:rPr lang="en-US" dirty="0" err="1" smtClean="0"/>
              <a:t>tầng</a:t>
            </a:r>
            <a:r>
              <a:rPr lang="en-US" dirty="0" smtClean="0"/>
              <a:t>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68960"/>
            <a:ext cx="2517744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XỬ LÝ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SzPct val="150000"/>
            </a:pP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 </a:t>
            </a:r>
            <a:r>
              <a:rPr lang="en-US" dirty="0" err="1" smtClean="0"/>
              <a:t>trong</a:t>
            </a:r>
            <a:r>
              <a:rPr lang="en-US" dirty="0" smtClean="0"/>
              <a:t> video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pPr>
              <a:buClr>
                <a:srgbClr val="C00000"/>
              </a:buClr>
              <a:buSzPct val="150000"/>
            </a:pP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/>
              <a:t> </a:t>
            </a:r>
            <a:r>
              <a:rPr lang="en-US" dirty="0" smtClean="0"/>
              <a:t>(1920x1080) → Down scale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  <a:p>
            <a:pPr>
              <a:buClr>
                <a:srgbClr val="C00000"/>
              </a:buClr>
              <a:buSzPct val="15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7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TÌM THAM SỐ CAMERA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38"/>
              </a:spcBef>
            </a:pPr>
            <a:r>
              <a:rPr lang="en-US" altLang="vi-VN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</a:t>
            </a:r>
            <a:r>
              <a:rPr lang="en-US" altLang="vi-VN" b="1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uan</a:t>
            </a:r>
            <a:r>
              <a:rPr lang="en-US" altLang="vi-VN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b="1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hệ</a:t>
            </a:r>
            <a:r>
              <a:rPr lang="en-US" altLang="vi-VN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b="1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ảnh</a:t>
            </a:r>
            <a:r>
              <a:rPr lang="en-US" altLang="vi-VN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b="1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từ</a:t>
            </a:r>
            <a:r>
              <a:rPr lang="en-US" altLang="vi-VN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3D </a:t>
            </a:r>
            <a:r>
              <a:rPr lang="en-US" altLang="vi-VN" b="1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vào</a:t>
            </a:r>
            <a:r>
              <a:rPr lang="en-US" altLang="vi-VN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b="1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ảnh</a:t>
            </a:r>
            <a:r>
              <a:rPr lang="en-US" altLang="vi-VN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2D:</a:t>
            </a:r>
          </a:p>
          <a:p>
            <a:pPr lvl="1">
              <a:spcBef>
                <a:spcPts val="338"/>
              </a:spcBef>
            </a:pPr>
            <a:r>
              <a:rPr lang="en-US" altLang="vi-V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Cần</a:t>
            </a:r>
            <a:r>
              <a:rPr lang="en-US" alt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xác</a:t>
            </a:r>
            <a:r>
              <a:rPr lang="en-US" alt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định</a:t>
            </a:r>
            <a:r>
              <a:rPr lang="en-US" alt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</a:t>
            </a:r>
            <a:r>
              <a:rPr lang="en-US" alt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tham</a:t>
            </a:r>
            <a:r>
              <a:rPr lang="en-US" alt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số</a:t>
            </a:r>
            <a:r>
              <a:rPr lang="en-US" alt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intrinsic</a:t>
            </a:r>
            <a:r>
              <a:rPr lang="en-US" alt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vi-V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Tiêu</a:t>
            </a:r>
            <a:r>
              <a:rPr lang="en-US" alt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cự</a:t>
            </a:r>
            <a:r>
              <a:rPr lang="en-US" alt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của</a:t>
            </a:r>
            <a:r>
              <a:rPr lang="en-US" alt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camera </a:t>
            </a:r>
            <a:r>
              <a:rPr lang="en-US" alt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</a:t>
            </a:r>
            <a:r>
              <a:rPr lang="en-US" alt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principle point</a:t>
            </a:r>
            <a:r>
              <a:rPr lang="en-US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(x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’</a:t>
            </a:r>
            <a:r>
              <a:rPr lang="en-US" altLang="ja-JP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y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’</a:t>
            </a:r>
            <a:r>
              <a:rPr lang="en-US" altLang="ja-JP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marL="537210" lvl="1" indent="0">
              <a:spcBef>
                <a:spcPts val="338"/>
              </a:spcBef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→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Sử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dụng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thuật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toán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calibrate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để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tính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toán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tham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số</a:t>
            </a:r>
            <a:r>
              <a:rPr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này</a:t>
            </a:r>
            <a:endParaRPr lang="en-US" altLang="ja-JP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37210" lvl="1" indent="0">
              <a:spcBef>
                <a:spcPts val="338"/>
              </a:spcBef>
              <a:buNone/>
            </a:pPr>
            <a:endParaRPr lang="en-US" altLang="vi-VN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spcBef>
                <a:spcPts val="338"/>
              </a:spcBef>
            </a:pPr>
            <a:endParaRPr lang="en-US" alt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37210" lvl="1" indent="0">
              <a:buClr>
                <a:srgbClr val="C00000"/>
              </a:buClr>
              <a:buSzPct val="150000"/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05064"/>
            <a:ext cx="3547886" cy="19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TRIỂN KHAI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SLAM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Feature Detector: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frame</a:t>
            </a:r>
          </a:p>
          <a:p>
            <a:pPr lvl="1"/>
            <a:r>
              <a:rPr lang="en-US" dirty="0" smtClean="0"/>
              <a:t>Feature Matching: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smtClean="0"/>
              <a:t>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FEATURE DETECTOR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frame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ORB-SLAM2</a:t>
            </a:r>
          </a:p>
          <a:p>
            <a:pPr lvl="1"/>
            <a:r>
              <a:rPr lang="en-US" dirty="0" smtClean="0"/>
              <a:t>Shi-</a:t>
            </a:r>
            <a:r>
              <a:rPr lang="en-US" dirty="0" err="1" smtClean="0"/>
              <a:t>tomasi</a:t>
            </a:r>
            <a:r>
              <a:rPr lang="en-US" dirty="0" smtClean="0"/>
              <a:t> ORB</a:t>
            </a:r>
          </a:p>
        </p:txBody>
      </p:sp>
    </p:spTree>
    <p:extLst>
      <p:ext uri="{BB962C8B-B14F-4D97-AF65-F5344CB8AC3E}">
        <p14:creationId xmlns:p14="http://schemas.microsoft.com/office/powerpoint/2010/main" val="1447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FEATURE MATCH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KNN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2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852</TotalTime>
  <Words>292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Futura LT Book</vt:lpstr>
      <vt:lpstr>굴림</vt:lpstr>
      <vt:lpstr>Segoe UI</vt:lpstr>
      <vt:lpstr>Wingdings 2</vt:lpstr>
      <vt:lpstr>Custom Design</vt:lpstr>
      <vt:lpstr>Verve</vt:lpstr>
      <vt:lpstr>1_Office Theme</vt:lpstr>
      <vt:lpstr>Xây dựng bản đồ bằng thuật toán SLAM</vt:lpstr>
      <vt:lpstr>OUTLINE</vt:lpstr>
      <vt:lpstr>Giới thiệu</vt:lpstr>
      <vt:lpstr>THU THẬP DỮ LIỆU</vt:lpstr>
      <vt:lpstr>XỬ LÝ DỮ LIỆU</vt:lpstr>
      <vt:lpstr>TÌM THAM SỐ CAMERA</vt:lpstr>
      <vt:lpstr>TRIỂN KHAI</vt:lpstr>
      <vt:lpstr>FEATURE DETECTOR</vt:lpstr>
      <vt:lpstr>FEATURE MATCH</vt:lpstr>
      <vt:lpstr>TRACK</vt:lpstr>
      <vt:lpstr>PowerPoint Presentation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Phạm Minh Tiến (HV)</cp:lastModifiedBy>
  <cp:revision>61</cp:revision>
  <dcterms:created xsi:type="dcterms:W3CDTF">2014-10-15T11:33:14Z</dcterms:created>
  <dcterms:modified xsi:type="dcterms:W3CDTF">2021-01-27T08:26:54Z</dcterms:modified>
</cp:coreProperties>
</file>