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
  </p:notesMasterIdLst>
  <p:sldIdLst>
    <p:sldId id="297" r:id="rId2"/>
    <p:sldId id="298" r:id="rId3"/>
    <p:sldId id="302" r:id="rId4"/>
    <p:sldId id="303" r:id="rId5"/>
    <p:sldId id="304" r:id="rId6"/>
    <p:sldId id="257" r:id="rId7"/>
    <p:sldId id="258" r:id="rId8"/>
    <p:sldId id="260" r:id="rId9"/>
    <p:sldId id="261" r:id="rId10"/>
    <p:sldId id="259" r:id="rId11"/>
    <p:sldId id="262" r:id="rId12"/>
    <p:sldId id="263" r:id="rId13"/>
    <p:sldId id="264" r:id="rId14"/>
    <p:sldId id="265" r:id="rId15"/>
    <p:sldId id="267" r:id="rId16"/>
    <p:sldId id="266" r:id="rId17"/>
    <p:sldId id="268" r:id="rId18"/>
    <p:sldId id="271" r:id="rId19"/>
    <p:sldId id="269" r:id="rId20"/>
    <p:sldId id="270" r:id="rId21"/>
    <p:sldId id="273" r:id="rId22"/>
    <p:sldId id="274" r:id="rId23"/>
    <p:sldId id="275" r:id="rId24"/>
    <p:sldId id="276" r:id="rId25"/>
    <p:sldId id="272" r:id="rId26"/>
    <p:sldId id="277" r:id="rId27"/>
    <p:sldId id="278" r:id="rId28"/>
    <p:sldId id="280" r:id="rId29"/>
    <p:sldId id="279" r:id="rId30"/>
    <p:sldId id="281" r:id="rId31"/>
    <p:sldId id="283" r:id="rId32"/>
    <p:sldId id="284" r:id="rId33"/>
    <p:sldId id="285" r:id="rId34"/>
    <p:sldId id="286" r:id="rId35"/>
    <p:sldId id="287" r:id="rId36"/>
    <p:sldId id="288" r:id="rId37"/>
    <p:sldId id="289" r:id="rId38"/>
    <p:sldId id="290" r:id="rId39"/>
    <p:sldId id="291" r:id="rId40"/>
    <p:sldId id="292" r:id="rId41"/>
    <p:sldId id="293" r:id="rId42"/>
    <p:sldId id="29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8306D-84A5-478B-9CED-3B919B612B48}"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AE57C-88B1-4532-B806-17725C1D1BAA}" type="slidenum">
              <a:rPr lang="en-US" smtClean="0"/>
              <a:t>‹#›</a:t>
            </a:fld>
            <a:endParaRPr lang="en-US"/>
          </a:p>
        </p:txBody>
      </p:sp>
    </p:spTree>
    <p:extLst>
      <p:ext uri="{BB962C8B-B14F-4D97-AF65-F5344CB8AC3E}">
        <p14:creationId xmlns:p14="http://schemas.microsoft.com/office/powerpoint/2010/main" val="193099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80F6DF-861B-4421-81F9-87267B4DBDAB}" type="datetime1">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D6BF-3462-4948-A7E8-9D1E838B449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58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66315-E8FF-4734-A5AF-2A9FF55A868A}" type="datetime1">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D6BF-3462-4948-A7E8-9D1E838B4494}" type="slidenum">
              <a:rPr lang="en-US" smtClean="0"/>
              <a:t>‹#›</a:t>
            </a:fld>
            <a:endParaRPr lang="en-US"/>
          </a:p>
        </p:txBody>
      </p:sp>
    </p:spTree>
    <p:extLst>
      <p:ext uri="{BB962C8B-B14F-4D97-AF65-F5344CB8AC3E}">
        <p14:creationId xmlns:p14="http://schemas.microsoft.com/office/powerpoint/2010/main" val="165496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9E998-49F4-420F-A117-38267FCCED09}" type="datetime1">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D6BF-3462-4948-A7E8-9D1E838B4494}" type="slidenum">
              <a:rPr lang="en-US" smtClean="0"/>
              <a:t>‹#›</a:t>
            </a:fld>
            <a:endParaRPr lang="en-US"/>
          </a:p>
        </p:txBody>
      </p:sp>
    </p:spTree>
    <p:extLst>
      <p:ext uri="{BB962C8B-B14F-4D97-AF65-F5344CB8AC3E}">
        <p14:creationId xmlns:p14="http://schemas.microsoft.com/office/powerpoint/2010/main" val="33588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C4ADC-F61E-4904-AE7A-BF176C4CDA82}" type="datetime1">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D6BF-3462-4948-A7E8-9D1E838B4494}" type="slidenum">
              <a:rPr lang="en-US" smtClean="0"/>
              <a:t>‹#›</a:t>
            </a:fld>
            <a:endParaRPr lang="en-US"/>
          </a:p>
        </p:txBody>
      </p:sp>
    </p:spTree>
    <p:extLst>
      <p:ext uri="{BB962C8B-B14F-4D97-AF65-F5344CB8AC3E}">
        <p14:creationId xmlns:p14="http://schemas.microsoft.com/office/powerpoint/2010/main" val="188137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86B354-2AC0-43D3-9E98-1BB336C15B2B}" type="datetime1">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D6BF-3462-4948-A7E8-9D1E838B449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33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565B5B-D2DC-4343-A64F-765AD196E9FA}" type="datetime1">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D6BF-3462-4948-A7E8-9D1E838B4494}" type="slidenum">
              <a:rPr lang="en-US" smtClean="0"/>
              <a:t>‹#›</a:t>
            </a:fld>
            <a:endParaRPr lang="en-US"/>
          </a:p>
        </p:txBody>
      </p:sp>
    </p:spTree>
    <p:extLst>
      <p:ext uri="{BB962C8B-B14F-4D97-AF65-F5344CB8AC3E}">
        <p14:creationId xmlns:p14="http://schemas.microsoft.com/office/powerpoint/2010/main" val="183518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092737-1C39-47B4-9A81-E1EDE60F766F}" type="datetime1">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AD6BF-3462-4948-A7E8-9D1E838B4494}" type="slidenum">
              <a:rPr lang="en-US" smtClean="0"/>
              <a:t>‹#›</a:t>
            </a:fld>
            <a:endParaRPr lang="en-US"/>
          </a:p>
        </p:txBody>
      </p:sp>
    </p:spTree>
    <p:extLst>
      <p:ext uri="{BB962C8B-B14F-4D97-AF65-F5344CB8AC3E}">
        <p14:creationId xmlns:p14="http://schemas.microsoft.com/office/powerpoint/2010/main" val="62308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4B29C-D006-435A-97A8-E7DDF10973A3}" type="datetime1">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D6BF-3462-4948-A7E8-9D1E838B4494}" type="slidenum">
              <a:rPr lang="en-US" smtClean="0"/>
              <a:t>‹#›</a:t>
            </a:fld>
            <a:endParaRPr lang="en-US"/>
          </a:p>
        </p:txBody>
      </p:sp>
    </p:spTree>
    <p:extLst>
      <p:ext uri="{BB962C8B-B14F-4D97-AF65-F5344CB8AC3E}">
        <p14:creationId xmlns:p14="http://schemas.microsoft.com/office/powerpoint/2010/main" val="136157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9720EB-E205-41F5-97B7-E1910246B050}" type="datetime1">
              <a:rPr lang="en-US" smtClean="0"/>
              <a:t>9/9/2020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7AD6BF-3462-4948-A7E8-9D1E838B4494}" type="slidenum">
              <a:rPr lang="en-US" smtClean="0"/>
              <a:t>‹#›</a:t>
            </a:fld>
            <a:endParaRPr lang="en-US"/>
          </a:p>
        </p:txBody>
      </p:sp>
    </p:spTree>
    <p:extLst>
      <p:ext uri="{BB962C8B-B14F-4D97-AF65-F5344CB8AC3E}">
        <p14:creationId xmlns:p14="http://schemas.microsoft.com/office/powerpoint/2010/main" val="331161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50E2260A-BBAA-402C-A1AE-683024D08384}" type="datetime1">
              <a:rPr lang="en-US" smtClean="0"/>
              <a:t>9/9/2020</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7AD6BF-3462-4948-A7E8-9D1E838B4494}" type="slidenum">
              <a:rPr lang="en-US" smtClean="0"/>
              <a:t>‹#›</a:t>
            </a:fld>
            <a:endParaRPr lang="en-US"/>
          </a:p>
        </p:txBody>
      </p:sp>
    </p:spTree>
    <p:extLst>
      <p:ext uri="{BB962C8B-B14F-4D97-AF65-F5344CB8AC3E}">
        <p14:creationId xmlns:p14="http://schemas.microsoft.com/office/powerpoint/2010/main" val="76372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962BD-E428-4DF5-8304-7799634706B4}" type="datetime1">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D6BF-3462-4948-A7E8-9D1E838B4494}" type="slidenum">
              <a:rPr lang="en-US" smtClean="0"/>
              <a:t>‹#›</a:t>
            </a:fld>
            <a:endParaRPr lang="en-US"/>
          </a:p>
        </p:txBody>
      </p:sp>
    </p:spTree>
    <p:extLst>
      <p:ext uri="{BB962C8B-B14F-4D97-AF65-F5344CB8AC3E}">
        <p14:creationId xmlns:p14="http://schemas.microsoft.com/office/powerpoint/2010/main" val="281001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A9FD1845-8630-4432-852F-CC8C2A7F17C5}" type="datetime1">
              <a:rPr lang="en-US" smtClean="0"/>
              <a:t>9/9/2020</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307AD6BF-3462-4948-A7E8-9D1E838B449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442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AC88F5-DB9F-4600-ACB1-263237EFBF81}"/>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Hướng đối tượng trong C++</a:t>
            </a:r>
          </a:p>
        </p:txBody>
      </p:sp>
      <p:sp>
        <p:nvSpPr>
          <p:cNvPr id="2" name="Date Placeholder 1">
            <a:extLst>
              <a:ext uri="{FF2B5EF4-FFF2-40B4-BE49-F238E27FC236}">
                <a16:creationId xmlns:a16="http://schemas.microsoft.com/office/drawing/2014/main" id="{AD3081C4-7794-4573-8A68-4222E8F4BAB2}"/>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F30DE952-E032-49D6-AB4C-EDB197AD3C47}"/>
              </a:ext>
            </a:extLst>
          </p:cNvPr>
          <p:cNvSpPr>
            <a:spLocks noGrp="1"/>
          </p:cNvSpPr>
          <p:nvPr>
            <p:ph type="sldNum" sz="quarter" idx="12"/>
          </p:nvPr>
        </p:nvSpPr>
        <p:spPr/>
        <p:txBody>
          <a:bodyPr/>
          <a:lstStyle/>
          <a:p>
            <a:fld id="{307AD6BF-3462-4948-A7E8-9D1E838B4494}" type="slidenum">
              <a:rPr lang="en-US" smtClean="0"/>
              <a:t>1</a:t>
            </a:fld>
            <a:endParaRPr lang="en-US"/>
          </a:p>
        </p:txBody>
      </p:sp>
      <p:pic>
        <p:nvPicPr>
          <p:cNvPr id="6" name="Picture 5">
            <a:extLst>
              <a:ext uri="{FF2B5EF4-FFF2-40B4-BE49-F238E27FC236}">
                <a16:creationId xmlns:a16="http://schemas.microsoft.com/office/drawing/2014/main" id="{EB2849CD-156C-421B-9943-BBA3F39AEA29}"/>
              </a:ext>
            </a:extLst>
          </p:cNvPr>
          <p:cNvPicPr>
            <a:picLocks noChangeAspect="1"/>
          </p:cNvPicPr>
          <p:nvPr/>
        </p:nvPicPr>
        <p:blipFill>
          <a:blip r:embed="rId2"/>
          <a:stretch>
            <a:fillRect/>
          </a:stretch>
        </p:blipFill>
        <p:spPr>
          <a:xfrm>
            <a:off x="3349689" y="2294318"/>
            <a:ext cx="5122507" cy="3608512"/>
          </a:xfrm>
          <a:prstGeom prst="rect">
            <a:avLst/>
          </a:prstGeom>
        </p:spPr>
      </p:pic>
    </p:spTree>
    <p:extLst>
      <p:ext uri="{BB962C8B-B14F-4D97-AF65-F5344CB8AC3E}">
        <p14:creationId xmlns:p14="http://schemas.microsoft.com/office/powerpoint/2010/main" val="176115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10</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7" y="195943"/>
            <a:ext cx="5355771"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Hàm khởi tạo không tham số </a:t>
            </a:r>
          </a:p>
        </p:txBody>
      </p:sp>
      <p:sp>
        <p:nvSpPr>
          <p:cNvPr id="9" name="TextBox 8">
            <a:extLst>
              <a:ext uri="{FF2B5EF4-FFF2-40B4-BE49-F238E27FC236}">
                <a16:creationId xmlns:a16="http://schemas.microsoft.com/office/drawing/2014/main" id="{F4A2FFC2-90A2-417A-8333-09AF65861E3F}"/>
              </a:ext>
            </a:extLst>
          </p:cNvPr>
          <p:cNvSpPr txBox="1"/>
          <p:nvPr/>
        </p:nvSpPr>
        <p:spPr>
          <a:xfrm>
            <a:off x="805701" y="1382286"/>
            <a:ext cx="4316808" cy="4093428"/>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class sinhvien</a:t>
            </a:r>
          </a:p>
          <a:p>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private:</a:t>
            </a:r>
          </a:p>
          <a:p>
            <a:r>
              <a:rPr lang="en-US" sz="2000">
                <a:latin typeface="Times New Roman" panose="02020603050405020304" pitchFamily="18" charset="0"/>
                <a:cs typeface="Times New Roman" panose="02020603050405020304" pitchFamily="18" charset="0"/>
              </a:rPr>
              <a:t>    string ten;</a:t>
            </a:r>
          </a:p>
          <a:p>
            <a:r>
              <a:rPr lang="en-US" sz="2000">
                <a:latin typeface="Times New Roman" panose="02020603050405020304" pitchFamily="18" charset="0"/>
                <a:cs typeface="Times New Roman" panose="02020603050405020304" pitchFamily="18" charset="0"/>
              </a:rPr>
              <a:t>    int tuoi;</a:t>
            </a:r>
          </a:p>
          <a:p>
            <a:r>
              <a:rPr lang="en-US" sz="2000">
                <a:latin typeface="Times New Roman" panose="02020603050405020304" pitchFamily="18" charset="0"/>
                <a:cs typeface="Times New Roman" panose="02020603050405020304" pitchFamily="18" charset="0"/>
              </a:rPr>
              <a:t>public:</a:t>
            </a:r>
          </a:p>
          <a:p>
            <a:r>
              <a:rPr lang="en-US" sz="2000">
                <a:latin typeface="Times New Roman" panose="02020603050405020304" pitchFamily="18" charset="0"/>
                <a:cs typeface="Times New Roman" panose="02020603050405020304" pitchFamily="18" charset="0"/>
              </a:rPr>
              <a:t>    sinhvien()</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this-&gt;ten = "";</a:t>
            </a:r>
          </a:p>
          <a:p>
            <a:r>
              <a:rPr lang="en-US" sz="2000">
                <a:latin typeface="Times New Roman" panose="02020603050405020304" pitchFamily="18" charset="0"/>
                <a:cs typeface="Times New Roman" panose="02020603050405020304" pitchFamily="18" charset="0"/>
              </a:rPr>
              <a:t>        this-&gt;tuoi = 0;</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~sinhvien();</a:t>
            </a:r>
          </a:p>
          <a:p>
            <a:r>
              <a:rPr lang="en-US" sz="200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FBAC44B8-08C3-4066-A841-30EE938D9B67}"/>
              </a:ext>
            </a:extLst>
          </p:cNvPr>
          <p:cNvSpPr txBox="1"/>
          <p:nvPr/>
        </p:nvSpPr>
        <p:spPr>
          <a:xfrm>
            <a:off x="5122509" y="2152538"/>
            <a:ext cx="6690049" cy="1077218"/>
          </a:xfrm>
          <a:prstGeom prst="rect">
            <a:avLst/>
          </a:prstGeom>
          <a:noFill/>
        </p:spPr>
        <p:txBody>
          <a:bodyPr wrap="square" rtlCol="0">
            <a:spAutoFit/>
          </a:bodyPr>
          <a:lstStyle/>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Hàm khởi tạo không tham số (</a:t>
            </a:r>
            <a:r>
              <a:rPr lang="en-US" sz="2000">
                <a:latin typeface="Times New Roman" panose="02020603050405020304" pitchFamily="18" charset="0"/>
                <a:cs typeface="Times New Roman" panose="02020603050405020304" pitchFamily="18" charset="0"/>
              </a:rPr>
              <a:t>sinhvien()</a:t>
            </a:r>
            <a:r>
              <a:rPr lang="vi-VN" sz="2000">
                <a:latin typeface="Times New Roman" panose="02020603050405020304" pitchFamily="18" charset="0"/>
                <a:cs typeface="Times New Roman" panose="02020603050405020304" pitchFamily="18" charset="0"/>
              </a:rPr>
              <a:t>): Hàm tạo loại này sẽ không truyền vào bất kì một đối số nào</a:t>
            </a:r>
            <a:r>
              <a:rPr lang="en-US" sz="2000">
                <a:latin typeface="Times New Roman" panose="02020603050405020304" pitchFamily="18" charset="0"/>
                <a:cs typeface="Times New Roman" panose="02020603050405020304" pitchFamily="18" charset="0"/>
              </a:rPr>
              <a:t>.</a:t>
            </a:r>
          </a:p>
          <a:p>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66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11</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7" y="195943"/>
            <a:ext cx="5878285"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Hàm khởi tạo có tham số </a:t>
            </a:r>
          </a:p>
        </p:txBody>
      </p:sp>
      <p:sp>
        <p:nvSpPr>
          <p:cNvPr id="9" name="TextBox 8">
            <a:extLst>
              <a:ext uri="{FF2B5EF4-FFF2-40B4-BE49-F238E27FC236}">
                <a16:creationId xmlns:a16="http://schemas.microsoft.com/office/drawing/2014/main" id="{F4A2FFC2-90A2-417A-8333-09AF65861E3F}"/>
              </a:ext>
            </a:extLst>
          </p:cNvPr>
          <p:cNvSpPr txBox="1"/>
          <p:nvPr/>
        </p:nvSpPr>
        <p:spPr>
          <a:xfrm>
            <a:off x="777706" y="1228397"/>
            <a:ext cx="4316808" cy="4401205"/>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class sinhvien</a:t>
            </a:r>
          </a:p>
          <a:p>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private:</a:t>
            </a:r>
          </a:p>
          <a:p>
            <a:r>
              <a:rPr lang="en-US" sz="2000">
                <a:latin typeface="Times New Roman" panose="02020603050405020304" pitchFamily="18" charset="0"/>
                <a:cs typeface="Times New Roman" panose="02020603050405020304" pitchFamily="18" charset="0"/>
              </a:rPr>
              <a:t>    string ten;</a:t>
            </a:r>
          </a:p>
          <a:p>
            <a:r>
              <a:rPr lang="en-US" sz="2000">
                <a:latin typeface="Times New Roman" panose="02020603050405020304" pitchFamily="18" charset="0"/>
                <a:cs typeface="Times New Roman" panose="02020603050405020304" pitchFamily="18" charset="0"/>
              </a:rPr>
              <a:t>    int tuoi;</a:t>
            </a:r>
          </a:p>
          <a:p>
            <a:r>
              <a:rPr lang="en-US" sz="2000">
                <a:latin typeface="Times New Roman" panose="02020603050405020304" pitchFamily="18" charset="0"/>
                <a:cs typeface="Times New Roman" panose="02020603050405020304" pitchFamily="18" charset="0"/>
              </a:rPr>
              <a:t>public:</a:t>
            </a:r>
          </a:p>
          <a:p>
            <a:r>
              <a:rPr lang="en-US" sz="2000">
                <a:latin typeface="Times New Roman" panose="02020603050405020304" pitchFamily="18" charset="0"/>
                <a:cs typeface="Times New Roman" panose="02020603050405020304" pitchFamily="18" charset="0"/>
              </a:rPr>
              <a:t>    sinhvien(string param_ten, int param_tuoi)</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this-&gt;ten = param_ten;</a:t>
            </a:r>
          </a:p>
          <a:p>
            <a:r>
              <a:rPr lang="en-US" sz="2000">
                <a:latin typeface="Times New Roman" panose="02020603050405020304" pitchFamily="18" charset="0"/>
                <a:cs typeface="Times New Roman" panose="02020603050405020304" pitchFamily="18" charset="0"/>
              </a:rPr>
              <a:t>        this-&gt;tuoi = param_tuoi;</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~sinhvien();</a:t>
            </a:r>
          </a:p>
          <a:p>
            <a:r>
              <a:rPr lang="en-US" sz="200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FBAC44B8-08C3-4066-A841-30EE938D9B67}"/>
              </a:ext>
            </a:extLst>
          </p:cNvPr>
          <p:cNvSpPr txBox="1"/>
          <p:nvPr/>
        </p:nvSpPr>
        <p:spPr>
          <a:xfrm>
            <a:off x="5635690" y="1956452"/>
            <a:ext cx="5778604" cy="2554545"/>
          </a:xfrm>
          <a:prstGeom prst="rect">
            <a:avLst/>
          </a:prstGeom>
          <a:noFill/>
        </p:spPr>
        <p:txBody>
          <a:bodyPr wrap="square" rtlCol="0">
            <a:spAutoFit/>
          </a:bodyPr>
          <a:lstStyle/>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Hàm khởi tạo có tham số ( Parameterized Constructor ): Với loại hàm tạo này ta có thể truyền đối số cho chúng. </a:t>
            </a: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Mục đích:</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K</a:t>
            </a:r>
            <a:r>
              <a:rPr lang="vi-VN" sz="2000">
                <a:latin typeface="Times New Roman" panose="02020603050405020304" pitchFamily="18" charset="0"/>
                <a:cs typeface="Times New Roman" panose="02020603050405020304" pitchFamily="18" charset="0"/>
              </a:rPr>
              <a:t>hởi tạo các thành phần dữ liệu khác nhau của các đối tượng khác nhau với các giá trị khác nhau</a:t>
            </a:r>
            <a:r>
              <a:rPr lang="en-US" sz="2000">
                <a:latin typeface="Times New Roman" panose="02020603050405020304" pitchFamily="18" charset="0"/>
                <a:cs typeface="Times New Roman" panose="02020603050405020304" pitchFamily="18" charset="0"/>
              </a:rPr>
              <a:t>.</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N</a:t>
            </a:r>
            <a:r>
              <a:rPr lang="vi-VN" sz="2000">
                <a:latin typeface="Times New Roman" panose="02020603050405020304" pitchFamily="18" charset="0"/>
                <a:cs typeface="Times New Roman" panose="02020603050405020304" pitchFamily="18" charset="0"/>
              </a:rPr>
              <a:t>ạp chồng các hàm khởi tạo.</a:t>
            </a:r>
          </a:p>
        </p:txBody>
      </p:sp>
    </p:spTree>
    <p:extLst>
      <p:ext uri="{BB962C8B-B14F-4D97-AF65-F5344CB8AC3E}">
        <p14:creationId xmlns:p14="http://schemas.microsoft.com/office/powerpoint/2010/main" val="215821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12</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5402424"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Hàm khởi tạo sao chép </a:t>
            </a:r>
          </a:p>
        </p:txBody>
      </p:sp>
      <p:sp>
        <p:nvSpPr>
          <p:cNvPr id="9" name="TextBox 8">
            <a:extLst>
              <a:ext uri="{FF2B5EF4-FFF2-40B4-BE49-F238E27FC236}">
                <a16:creationId xmlns:a16="http://schemas.microsoft.com/office/drawing/2014/main" id="{F4A2FFC2-90A2-417A-8333-09AF65861E3F}"/>
              </a:ext>
            </a:extLst>
          </p:cNvPr>
          <p:cNvSpPr txBox="1"/>
          <p:nvPr/>
        </p:nvSpPr>
        <p:spPr>
          <a:xfrm>
            <a:off x="675069" y="488330"/>
            <a:ext cx="4316808" cy="5878532"/>
          </a:xfrm>
          <a:prstGeom prst="rect">
            <a:avLst/>
          </a:prstGeom>
          <a:noFill/>
        </p:spPr>
        <p:txBody>
          <a:bodyPr wrap="square" rtlCol="0">
            <a:spAutoFit/>
          </a:bodyPr>
          <a:lstStyle/>
          <a:p>
            <a:endParaRPr lang="vi-VN" sz="16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class Point</a:t>
            </a:r>
          </a:p>
          <a:p>
            <a:r>
              <a:rPr lang="vi-VN" sz="2000">
                <a:latin typeface="Times New Roman" panose="02020603050405020304" pitchFamily="18" charset="0"/>
                <a:cs typeface="Times New Roman" panose="02020603050405020304" pitchFamily="18" charset="0"/>
              </a:rPr>
              <a:t>{</a:t>
            </a:r>
          </a:p>
          <a:p>
            <a:r>
              <a:rPr lang="vi-VN" sz="2000">
                <a:latin typeface="Times New Roman" panose="02020603050405020304" pitchFamily="18" charset="0"/>
                <a:cs typeface="Times New Roman" panose="02020603050405020304" pitchFamily="18" charset="0"/>
              </a:rPr>
              <a:t>private:</a:t>
            </a:r>
          </a:p>
          <a:p>
            <a:r>
              <a:rPr lang="vi-VN" sz="2000">
                <a:latin typeface="Times New Roman" panose="02020603050405020304" pitchFamily="18" charset="0"/>
                <a:cs typeface="Times New Roman" panose="02020603050405020304" pitchFamily="18" charset="0"/>
              </a:rPr>
              <a:t>    int x, y;</a:t>
            </a:r>
          </a:p>
          <a:p>
            <a:r>
              <a:rPr lang="vi-VN" sz="2000">
                <a:latin typeface="Times New Roman" panose="02020603050405020304" pitchFamily="18" charset="0"/>
                <a:cs typeface="Times New Roman" panose="02020603050405020304" pitchFamily="18" charset="0"/>
              </a:rPr>
              <a:t>public:</a:t>
            </a:r>
          </a:p>
          <a:p>
            <a:r>
              <a:rPr lang="vi-VN" sz="2000">
                <a:latin typeface="Times New Roman" panose="02020603050405020304" pitchFamily="18" charset="0"/>
                <a:cs typeface="Times New Roman" panose="02020603050405020304" pitchFamily="18" charset="0"/>
              </a:rPr>
              <a:t>// Hàm khởi tạo sao chép</a:t>
            </a:r>
          </a:p>
          <a:p>
            <a:r>
              <a:rPr lang="vi-VN" sz="2000">
                <a:latin typeface="Times New Roman" panose="02020603050405020304" pitchFamily="18" charset="0"/>
                <a:cs typeface="Times New Roman" panose="02020603050405020304" pitchFamily="18" charset="0"/>
              </a:rPr>
              <a:t>    Point(const Point &amp;p2)</a:t>
            </a:r>
          </a:p>
          <a:p>
            <a:r>
              <a:rPr lang="vi-VN" sz="2000">
                <a:latin typeface="Times New Roman" panose="02020603050405020304" pitchFamily="18" charset="0"/>
                <a:cs typeface="Times New Roman" panose="02020603050405020304" pitchFamily="18" charset="0"/>
              </a:rPr>
              <a:t>    {</a:t>
            </a:r>
          </a:p>
          <a:p>
            <a:r>
              <a:rPr lang="vi-VN" sz="2000">
                <a:latin typeface="Times New Roman" panose="02020603050405020304" pitchFamily="18" charset="0"/>
                <a:cs typeface="Times New Roman" panose="02020603050405020304" pitchFamily="18" charset="0"/>
              </a:rPr>
              <a:t>        x = p2.x;</a:t>
            </a:r>
          </a:p>
          <a:p>
            <a:r>
              <a:rPr lang="vi-VN" sz="2000">
                <a:latin typeface="Times New Roman" panose="02020603050405020304" pitchFamily="18" charset="0"/>
                <a:cs typeface="Times New Roman" panose="02020603050405020304" pitchFamily="18" charset="0"/>
              </a:rPr>
              <a:t>        y = p2.y;</a:t>
            </a:r>
          </a:p>
          <a:p>
            <a:r>
              <a:rPr lang="vi-VN" sz="2000">
                <a:latin typeface="Times New Roman" panose="02020603050405020304" pitchFamily="18" charset="0"/>
                <a:cs typeface="Times New Roman" panose="02020603050405020304" pitchFamily="18" charset="0"/>
              </a:rPr>
              <a:t>    }</a:t>
            </a:r>
          </a:p>
          <a:p>
            <a:r>
              <a:rPr lang="vi-VN" sz="2000">
                <a:latin typeface="Times New Roman" panose="02020603050405020304" pitchFamily="18" charset="0"/>
                <a:cs typeface="Times New Roman" panose="02020603050405020304" pitchFamily="18" charset="0"/>
              </a:rPr>
              <a:t> };</a:t>
            </a:r>
          </a:p>
          <a:p>
            <a:r>
              <a:rPr lang="vi-VN" sz="2000">
                <a:latin typeface="Times New Roman" panose="02020603050405020304" pitchFamily="18" charset="0"/>
                <a:cs typeface="Times New Roman" panose="02020603050405020304" pitchFamily="18" charset="0"/>
              </a:rPr>
              <a:t>int main()</a:t>
            </a:r>
          </a:p>
          <a:p>
            <a:r>
              <a:rPr lang="vi-VN" sz="2000">
                <a:latin typeface="Times New Roman" panose="02020603050405020304" pitchFamily="18" charset="0"/>
                <a:cs typeface="Times New Roman" panose="02020603050405020304" pitchFamily="18" charset="0"/>
              </a:rPr>
              <a:t>{</a:t>
            </a:r>
          </a:p>
          <a:p>
            <a:r>
              <a:rPr lang="vi-VN" sz="2000">
                <a:latin typeface="Times New Roman" panose="02020603050405020304" pitchFamily="18" charset="0"/>
                <a:cs typeface="Times New Roman" panose="02020603050405020304" pitchFamily="18" charset="0"/>
              </a:rPr>
              <a:t>Point p2 = p1;    // hàm khởi tạo sao chép được gọi ở đây </a:t>
            </a:r>
          </a:p>
          <a:p>
            <a:r>
              <a:rPr lang="vi-VN" sz="2000">
                <a:latin typeface="Times New Roman" panose="02020603050405020304" pitchFamily="18" charset="0"/>
                <a:cs typeface="Times New Roman" panose="02020603050405020304" pitchFamily="18" charset="0"/>
              </a:rPr>
              <a:t>    return 0;</a:t>
            </a:r>
          </a:p>
          <a:p>
            <a:r>
              <a:rPr lang="vi-VN"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BAC44B8-08C3-4066-A841-30EE938D9B67}"/>
              </a:ext>
            </a:extLst>
          </p:cNvPr>
          <p:cNvSpPr txBox="1"/>
          <p:nvPr/>
        </p:nvSpPr>
        <p:spPr>
          <a:xfrm>
            <a:off x="5716754" y="1681947"/>
            <a:ext cx="5495731" cy="3785652"/>
          </a:xfrm>
          <a:prstGeom prst="rect">
            <a:avLst/>
          </a:prstGeom>
          <a:noFill/>
        </p:spPr>
        <p:txBody>
          <a:bodyPr wrap="square" rtlCol="0">
            <a:spAutoFit/>
          </a:bodyPr>
          <a:lstStyle/>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Hàm khởi tạo sao chép ( Copy Constructor ): là một hàm tạo mà tạo một đối tượng bằng việc khởi tạo nó với một đối tượng của cùng lớp đó, mà đã được tạo trước đó.</a:t>
            </a: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Được gọi khi:</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M</a:t>
            </a:r>
            <a:r>
              <a:rPr lang="vi-VN" sz="2000">
                <a:latin typeface="Times New Roman" panose="02020603050405020304" pitchFamily="18" charset="0"/>
                <a:cs typeface="Times New Roman" panose="02020603050405020304" pitchFamily="18" charset="0"/>
              </a:rPr>
              <a:t>ột đối tượng của lớp được trả về bằng một giá trị.</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M</a:t>
            </a:r>
            <a:r>
              <a:rPr lang="vi-VN" sz="2000">
                <a:latin typeface="Times New Roman" panose="02020603050405020304" pitchFamily="18" charset="0"/>
                <a:cs typeface="Times New Roman" panose="02020603050405020304" pitchFamily="18" charset="0"/>
              </a:rPr>
              <a:t>ột đối tượng của lớp được truyền đối số dưới dạng tham số của một hàm.</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M</a:t>
            </a:r>
            <a:r>
              <a:rPr lang="vi-VN" sz="2000">
                <a:latin typeface="Times New Roman" panose="02020603050405020304" pitchFamily="18" charset="0"/>
                <a:cs typeface="Times New Roman" panose="02020603050405020304" pitchFamily="18" charset="0"/>
              </a:rPr>
              <a:t>ột đối tượng được tạo ra dựa trên một đối tượng khác cùng lớp.</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T</a:t>
            </a:r>
            <a:r>
              <a:rPr lang="vi-VN" sz="2000">
                <a:latin typeface="Times New Roman" panose="02020603050405020304" pitchFamily="18" charset="0"/>
                <a:cs typeface="Times New Roman" panose="02020603050405020304" pitchFamily="18" charset="0"/>
              </a:rPr>
              <a:t>rình biên dịch tạo một đối tượng tạm thời.</a:t>
            </a:r>
          </a:p>
        </p:txBody>
      </p:sp>
    </p:spTree>
    <p:extLst>
      <p:ext uri="{BB962C8B-B14F-4D97-AF65-F5344CB8AC3E}">
        <p14:creationId xmlns:p14="http://schemas.microsoft.com/office/powerpoint/2010/main" val="162062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13</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Hàm hủy</a:t>
            </a:r>
          </a:p>
        </p:txBody>
      </p:sp>
      <p:sp>
        <p:nvSpPr>
          <p:cNvPr id="9" name="TextBox 8">
            <a:extLst>
              <a:ext uri="{FF2B5EF4-FFF2-40B4-BE49-F238E27FC236}">
                <a16:creationId xmlns:a16="http://schemas.microsoft.com/office/drawing/2014/main" id="{F4A2FFC2-90A2-417A-8333-09AF65861E3F}"/>
              </a:ext>
            </a:extLst>
          </p:cNvPr>
          <p:cNvSpPr txBox="1"/>
          <p:nvPr/>
        </p:nvSpPr>
        <p:spPr>
          <a:xfrm>
            <a:off x="591751" y="861555"/>
            <a:ext cx="4316808" cy="5324535"/>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class sinhvien</a:t>
            </a:r>
          </a:p>
          <a:p>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private:</a:t>
            </a:r>
          </a:p>
          <a:p>
            <a:r>
              <a:rPr lang="en-US" sz="2000">
                <a:latin typeface="Times New Roman" panose="02020603050405020304" pitchFamily="18" charset="0"/>
                <a:cs typeface="Times New Roman" panose="02020603050405020304" pitchFamily="18" charset="0"/>
              </a:rPr>
              <a:t>    string ten;</a:t>
            </a:r>
          </a:p>
          <a:p>
            <a:r>
              <a:rPr lang="en-US" sz="2000">
                <a:latin typeface="Times New Roman" panose="02020603050405020304" pitchFamily="18" charset="0"/>
                <a:cs typeface="Times New Roman" panose="02020603050405020304" pitchFamily="18" charset="0"/>
              </a:rPr>
              <a:t>    int tuoi;</a:t>
            </a:r>
          </a:p>
          <a:p>
            <a:r>
              <a:rPr lang="en-US" sz="2000">
                <a:latin typeface="Times New Roman" panose="02020603050405020304" pitchFamily="18" charset="0"/>
                <a:cs typeface="Times New Roman" panose="02020603050405020304" pitchFamily="18" charset="0"/>
              </a:rPr>
              <a:t>public:</a:t>
            </a:r>
          </a:p>
          <a:p>
            <a:r>
              <a:rPr lang="en-US" sz="2000">
                <a:latin typeface="Times New Roman" panose="02020603050405020304" pitchFamily="18" charset="0"/>
                <a:cs typeface="Times New Roman" panose="02020603050405020304" pitchFamily="18" charset="0"/>
              </a:rPr>
              <a:t>    sinhvien()</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this-&gt;ten = "";</a:t>
            </a:r>
          </a:p>
          <a:p>
            <a:r>
              <a:rPr lang="en-US" sz="2000">
                <a:latin typeface="Times New Roman" panose="02020603050405020304" pitchFamily="18" charset="0"/>
                <a:cs typeface="Times New Roman" panose="02020603050405020304" pitchFamily="18" charset="0"/>
              </a:rPr>
              <a:t>        this-&gt;tuoi = 0;</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~sinhvien() // Đây là hảm huỷ</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this-&gt;ten = "";</a:t>
            </a:r>
          </a:p>
          <a:p>
            <a:r>
              <a:rPr lang="en-US" sz="2000">
                <a:latin typeface="Times New Roman" panose="02020603050405020304" pitchFamily="18" charset="0"/>
                <a:cs typeface="Times New Roman" panose="02020603050405020304" pitchFamily="18" charset="0"/>
              </a:rPr>
              <a:t>        this-&gt;tuoi = 0;</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FBAC44B8-08C3-4066-A841-30EE938D9B67}"/>
              </a:ext>
            </a:extLst>
          </p:cNvPr>
          <p:cNvSpPr txBox="1"/>
          <p:nvPr/>
        </p:nvSpPr>
        <p:spPr>
          <a:xfrm>
            <a:off x="5980922" y="1382286"/>
            <a:ext cx="6027576" cy="4093428"/>
          </a:xfrm>
          <a:prstGeom prst="rect">
            <a:avLst/>
          </a:prstGeom>
          <a:noFill/>
        </p:spPr>
        <p:txBody>
          <a:bodyPr wrap="square" rtlCol="0">
            <a:spAutoFit/>
          </a:bodyPr>
          <a:lstStyle/>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Hàm huỷ cũng là một hàm thành viên đặc biệt giống như hàm tạo, nó được dùng để phá huỷ hoặc xoá một đối tượng trong lớp.</a:t>
            </a: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Cũng giống với hàm tạo, hàm huỷ có tên trùng với tên của lớp, nhưng điểm khác biệt ở đây là sẽ có thêm ~ ở đầu.</a:t>
            </a:r>
            <a:r>
              <a:rPr lang="en-US" sz="200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Hàm huỷ là một hàm không có đối số truyền vào, và cũng không trả về giá trị ( kể cả void)</a:t>
            </a: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Được gọi khi:</a:t>
            </a:r>
          </a:p>
          <a:p>
            <a:pPr marL="800100" lvl="1" indent="-342900">
              <a:buFont typeface="Courier New" panose="02070309020205020404" pitchFamily="49" charset="0"/>
              <a:buChar char="o"/>
            </a:pPr>
            <a:r>
              <a:rPr lang="vi-VN" sz="2000">
                <a:latin typeface="Times New Roman" panose="02020603050405020304" pitchFamily="18" charset="0"/>
                <a:cs typeface="Times New Roman" panose="02020603050405020304" pitchFamily="18" charset="0"/>
              </a:rPr>
              <a:t>Một chức năng kết thúc.</a:t>
            </a:r>
          </a:p>
          <a:p>
            <a:pPr marL="800100" lvl="1" indent="-342900">
              <a:buFont typeface="Courier New" panose="02070309020205020404" pitchFamily="49" charset="0"/>
              <a:buChar char="o"/>
            </a:pPr>
            <a:r>
              <a:rPr lang="vi-VN" sz="2000">
                <a:latin typeface="Times New Roman" panose="02020603050405020304" pitchFamily="18" charset="0"/>
                <a:cs typeface="Times New Roman" panose="02020603050405020304" pitchFamily="18" charset="0"/>
              </a:rPr>
              <a:t>Chương trình kết thúc.</a:t>
            </a:r>
          </a:p>
          <a:p>
            <a:pPr marL="800100" lvl="1" indent="-342900">
              <a:buFont typeface="Courier New" panose="02070309020205020404" pitchFamily="49" charset="0"/>
              <a:buChar char="o"/>
            </a:pPr>
            <a:r>
              <a:rPr lang="vi-VN" sz="2000">
                <a:latin typeface="Times New Roman" panose="02020603050405020304" pitchFamily="18" charset="0"/>
                <a:cs typeface="Times New Roman" panose="02020603050405020304" pitchFamily="18" charset="0"/>
              </a:rPr>
              <a:t>Một khối chứa các biến cục bộ kết thúc.</a:t>
            </a:r>
          </a:p>
          <a:p>
            <a:pPr marL="800100" lvl="1" indent="-342900">
              <a:buFont typeface="Courier New" panose="02070309020205020404" pitchFamily="49" charset="0"/>
              <a:buChar char="o"/>
            </a:pPr>
            <a:r>
              <a:rPr lang="vi-VN" sz="2000">
                <a:latin typeface="Times New Roman" panose="02020603050405020304" pitchFamily="18" charset="0"/>
                <a:cs typeface="Times New Roman" panose="02020603050405020304" pitchFamily="18" charset="0"/>
              </a:rPr>
              <a:t>Một toán tử delete được gọi</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28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14</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7" y="195943"/>
            <a:ext cx="4858139"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4 tính chất cơ bản OOP</a:t>
            </a:r>
          </a:p>
        </p:txBody>
      </p:sp>
      <p:sp>
        <p:nvSpPr>
          <p:cNvPr id="9" name="TextBox 8">
            <a:extLst>
              <a:ext uri="{FF2B5EF4-FFF2-40B4-BE49-F238E27FC236}">
                <a16:creationId xmlns:a16="http://schemas.microsoft.com/office/drawing/2014/main" id="{F4A2FFC2-90A2-417A-8333-09AF65861E3F}"/>
              </a:ext>
            </a:extLst>
          </p:cNvPr>
          <p:cNvSpPr txBox="1"/>
          <p:nvPr/>
        </p:nvSpPr>
        <p:spPr>
          <a:xfrm>
            <a:off x="584756" y="1397043"/>
            <a:ext cx="4528379" cy="1569660"/>
          </a:xfrm>
          <a:prstGeom prst="rect">
            <a:avLst/>
          </a:prstGeom>
          <a:noFill/>
        </p:spPr>
        <p:txBody>
          <a:bodyPr wrap="square" rtlCol="0">
            <a:spAutoFit/>
          </a:bodyPr>
          <a:lstStyle/>
          <a:p>
            <a:pPr marL="457200" indent="-4572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Tính đóng gói(encapsulation)</a:t>
            </a:r>
          </a:p>
          <a:p>
            <a:pPr marL="457200" indent="-4572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Tính trừu tượng(abstraction)</a:t>
            </a:r>
          </a:p>
          <a:p>
            <a:pPr marL="457200" indent="-4572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Tính kế thừa(inheritance)</a:t>
            </a:r>
          </a:p>
          <a:p>
            <a:pPr marL="457200" indent="-4572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Tính đa hình(Polymorphism)</a:t>
            </a:r>
          </a:p>
        </p:txBody>
      </p:sp>
      <p:pic>
        <p:nvPicPr>
          <p:cNvPr id="5" name="Picture 4">
            <a:extLst>
              <a:ext uri="{FF2B5EF4-FFF2-40B4-BE49-F238E27FC236}">
                <a16:creationId xmlns:a16="http://schemas.microsoft.com/office/drawing/2014/main" id="{9D7BF17D-15B7-4AFB-9532-BD5605C8CCE3}"/>
              </a:ext>
            </a:extLst>
          </p:cNvPr>
          <p:cNvPicPr>
            <a:picLocks noChangeAspect="1"/>
          </p:cNvPicPr>
          <p:nvPr/>
        </p:nvPicPr>
        <p:blipFill>
          <a:blip r:embed="rId2"/>
          <a:stretch>
            <a:fillRect/>
          </a:stretch>
        </p:blipFill>
        <p:spPr>
          <a:xfrm>
            <a:off x="5113135" y="2318731"/>
            <a:ext cx="6602868" cy="3778898"/>
          </a:xfrm>
          <a:prstGeom prst="rect">
            <a:avLst/>
          </a:prstGeom>
        </p:spPr>
      </p:pic>
    </p:spTree>
    <p:extLst>
      <p:ext uri="{BB962C8B-B14F-4D97-AF65-F5344CB8AC3E}">
        <p14:creationId xmlns:p14="http://schemas.microsoft.com/office/powerpoint/2010/main" val="3386341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15</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Tính đóng gói</a:t>
            </a:r>
          </a:p>
        </p:txBody>
      </p:sp>
      <p:sp>
        <p:nvSpPr>
          <p:cNvPr id="9" name="TextBox 8">
            <a:extLst>
              <a:ext uri="{FF2B5EF4-FFF2-40B4-BE49-F238E27FC236}">
                <a16:creationId xmlns:a16="http://schemas.microsoft.com/office/drawing/2014/main" id="{F4A2FFC2-90A2-417A-8333-09AF65861E3F}"/>
              </a:ext>
            </a:extLst>
          </p:cNvPr>
          <p:cNvSpPr txBox="1"/>
          <p:nvPr/>
        </p:nvSpPr>
        <p:spPr>
          <a:xfrm>
            <a:off x="472951" y="1200600"/>
            <a:ext cx="10997528" cy="1323439"/>
          </a:xfrm>
          <a:prstGeom prst="rect">
            <a:avLst/>
          </a:prstGeom>
          <a:noFill/>
        </p:spPr>
        <p:txBody>
          <a:bodyPr wrap="square" rtlCol="0">
            <a:spAutoFit/>
          </a:bodyPr>
          <a:lstStyle/>
          <a:p>
            <a:r>
              <a:rPr lang="en-US" sz="2000">
                <a:solidFill>
                  <a:srgbClr val="FF0000"/>
                </a:solidFill>
                <a:latin typeface="Times New Roman" panose="02020603050405020304" pitchFamily="18" charset="0"/>
                <a:cs typeface="Times New Roman" panose="02020603050405020304" pitchFamily="18" charset="0"/>
              </a:rPr>
              <a:t>Khái niệm:</a:t>
            </a:r>
            <a:r>
              <a:rPr lang="vi-VN" sz="2000">
                <a:latin typeface="Times New Roman" panose="02020603050405020304" pitchFamily="18" charset="0"/>
                <a:cs typeface="Times New Roman" panose="02020603050405020304" pitchFamily="18" charset="0"/>
              </a:rPr>
              <a:t> là việc kết hợp một bộ các dữ liệu (data) liên quan đến nhau cùng với một bộ các hàm/phương thức (functions/methods) hoạt động trên các dữ liệu đó, “gói” tất cả vào trong một cái gọi là class.  Các thực thể của các class thì được gọi là các đối tượng (objects) trong khi class giống như một công thức được sử dụng để tạo ra các đối tượng đó.</a:t>
            </a:r>
            <a:endParaRPr lang="en-US"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FD64B1-02EC-45CA-BB6E-A66F3987BF14}"/>
              </a:ext>
            </a:extLst>
          </p:cNvPr>
          <p:cNvPicPr>
            <a:picLocks noChangeAspect="1"/>
          </p:cNvPicPr>
          <p:nvPr/>
        </p:nvPicPr>
        <p:blipFill>
          <a:blip r:embed="rId2"/>
          <a:stretch>
            <a:fillRect/>
          </a:stretch>
        </p:blipFill>
        <p:spPr>
          <a:xfrm>
            <a:off x="2803608" y="2943921"/>
            <a:ext cx="6180431" cy="3067546"/>
          </a:xfrm>
          <a:prstGeom prst="rect">
            <a:avLst/>
          </a:prstGeom>
        </p:spPr>
      </p:pic>
    </p:spTree>
    <p:extLst>
      <p:ext uri="{BB962C8B-B14F-4D97-AF65-F5344CB8AC3E}">
        <p14:creationId xmlns:p14="http://schemas.microsoft.com/office/powerpoint/2010/main" val="2434916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16</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Tính trừu tượng</a:t>
            </a:r>
          </a:p>
        </p:txBody>
      </p:sp>
      <p:sp>
        <p:nvSpPr>
          <p:cNvPr id="9" name="TextBox 8">
            <a:extLst>
              <a:ext uri="{FF2B5EF4-FFF2-40B4-BE49-F238E27FC236}">
                <a16:creationId xmlns:a16="http://schemas.microsoft.com/office/drawing/2014/main" id="{F4A2FFC2-90A2-417A-8333-09AF65861E3F}"/>
              </a:ext>
            </a:extLst>
          </p:cNvPr>
          <p:cNvSpPr txBox="1"/>
          <p:nvPr/>
        </p:nvSpPr>
        <p:spPr>
          <a:xfrm>
            <a:off x="629893" y="1530219"/>
            <a:ext cx="10932213"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Khái niệm: </a:t>
            </a:r>
            <a:r>
              <a:rPr lang="vi-VN" sz="2400">
                <a:latin typeface="Times New Roman" panose="02020603050405020304" pitchFamily="18" charset="0"/>
                <a:cs typeface="Times New Roman" panose="02020603050405020304" pitchFamily="18" charset="0"/>
              </a:rPr>
              <a:t>Là phương pháp trừu tượng hóa định nghĩa lên những hành động, tính chất của loại đối tượng nào đó cần phải có. </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400">
                <a:solidFill>
                  <a:srgbClr val="FF0000"/>
                </a:solidFill>
                <a:latin typeface="Times New Roman" panose="02020603050405020304" pitchFamily="18" charset="0"/>
                <a:cs typeface="Times New Roman" panose="02020603050405020304" pitchFamily="18" charset="0"/>
              </a:rPr>
              <a:t>Mục tiêu</a:t>
            </a:r>
            <a:r>
              <a:rPr lang="en-US" sz="2400">
                <a:solidFill>
                  <a:srgbClr val="FF0000"/>
                </a:solidFill>
                <a:latin typeface="Times New Roman" panose="02020603050405020304" pitchFamily="18" charset="0"/>
                <a:cs typeface="Times New Roman" panose="02020603050405020304" pitchFamily="18" charset="0"/>
              </a:rPr>
              <a:t>:</a:t>
            </a:r>
            <a:r>
              <a:rPr lang="vi-VN" sz="2400">
                <a:solidFill>
                  <a:srgbClr val="FF0000"/>
                </a:solidFill>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là làm giảm sự phức tạp bằng cách ẩn các chi tiết không liên quan trực tiếp tới người d</a:t>
            </a:r>
            <a:r>
              <a:rPr lang="en-US" sz="2400">
                <a:latin typeface="Times New Roman" panose="02020603050405020304" pitchFamily="18" charset="0"/>
                <a:cs typeface="Times New Roman" panose="02020603050405020304" pitchFamily="18" charset="0"/>
              </a:rPr>
              <a:t>ù</a:t>
            </a:r>
            <a:r>
              <a:rPr lang="vi-VN" sz="2400">
                <a:latin typeface="Times New Roman" panose="02020603050405020304" pitchFamily="18" charset="0"/>
                <a:cs typeface="Times New Roman" panose="02020603050405020304" pitchFamily="18" charset="0"/>
              </a:rPr>
              <a:t>ng</a:t>
            </a:r>
            <a:r>
              <a:rPr lang="en-US" sz="240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Ý nghĩa: </a:t>
            </a:r>
            <a:r>
              <a:rPr lang="en-US" sz="2400">
                <a:latin typeface="Times New Roman" panose="02020603050405020304" pitchFamily="18" charset="0"/>
                <a:cs typeface="Times New Roman" panose="02020603050405020304" pitchFamily="18" charset="0"/>
              </a:rPr>
              <a:t>Người </a:t>
            </a:r>
            <a:r>
              <a:rPr lang="vi-VN" sz="2400">
                <a:latin typeface="Times New Roman" panose="02020603050405020304" pitchFamily="18" charset="0"/>
                <a:cs typeface="Times New Roman" panose="02020603050405020304" pitchFamily="18" charset="0"/>
              </a:rPr>
              <a:t>dùng vẫn thực hiện được các công việc cần thiết dựa trên một thực thể trừu tượng được cung cấp mà không cần hiểu hoặc thậm chí không nghĩ về tất cả sự phức tạp ẩn giấu bên trong.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70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17</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Tính kế thừa</a:t>
            </a:r>
          </a:p>
        </p:txBody>
      </p:sp>
      <p:sp>
        <p:nvSpPr>
          <p:cNvPr id="9" name="TextBox 8">
            <a:extLst>
              <a:ext uri="{FF2B5EF4-FFF2-40B4-BE49-F238E27FC236}">
                <a16:creationId xmlns:a16="http://schemas.microsoft.com/office/drawing/2014/main" id="{F4A2FFC2-90A2-417A-8333-09AF65861E3F}"/>
              </a:ext>
            </a:extLst>
          </p:cNvPr>
          <p:cNvSpPr txBox="1"/>
          <p:nvPr/>
        </p:nvSpPr>
        <p:spPr>
          <a:xfrm>
            <a:off x="597236" y="1601811"/>
            <a:ext cx="10997528"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Khái niệm: </a:t>
            </a:r>
            <a:r>
              <a:rPr lang="vi-VN" sz="2400">
                <a:latin typeface="Times New Roman" panose="02020603050405020304" pitchFamily="18" charset="0"/>
                <a:cs typeface="Times New Roman" panose="02020603050405020304" pitchFamily="18" charset="0"/>
              </a:rPr>
              <a:t>cho phép người dùng tạo một lớp (lớp kế thừa) từ một lớp có sẵn (lớp chính). Lớp kế thừa các thuộc tính từ một lớp khác được gọi là Lớp con hoặc Lớp dẫn xuất. Lớp có các thuộc tính được kế thừa bởi lớp con được gọi là Lớp cha hoặc Lớp cơ sở.</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Phạm vi kế thừa: </a:t>
            </a:r>
            <a:r>
              <a:rPr lang="en-US" sz="2400">
                <a:latin typeface="Times New Roman" panose="02020603050405020304" pitchFamily="18" charset="0"/>
                <a:cs typeface="Times New Roman" panose="02020603050405020304" pitchFamily="18" charset="0"/>
              </a:rPr>
              <a:t>public, private, protected</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Các loại kế thừa: </a:t>
            </a:r>
            <a:r>
              <a:rPr lang="en-US" sz="2400">
                <a:latin typeface="Times New Roman" panose="02020603050405020304" pitchFamily="18" charset="0"/>
                <a:cs typeface="Times New Roman" panose="02020603050405020304" pitchFamily="18" charset="0"/>
              </a:rPr>
              <a:t>Đơn kế thừa, đa kế thừa, kế thừa đa cấp, kế thừa phân cấp</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735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18</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Cú pháp kế thừa</a:t>
            </a:r>
          </a:p>
        </p:txBody>
      </p:sp>
      <p:sp>
        <p:nvSpPr>
          <p:cNvPr id="9" name="TextBox 8">
            <a:extLst>
              <a:ext uri="{FF2B5EF4-FFF2-40B4-BE49-F238E27FC236}">
                <a16:creationId xmlns:a16="http://schemas.microsoft.com/office/drawing/2014/main" id="{F4A2FFC2-90A2-417A-8333-09AF65861E3F}"/>
              </a:ext>
            </a:extLst>
          </p:cNvPr>
          <p:cNvSpPr txBox="1"/>
          <p:nvPr/>
        </p:nvSpPr>
        <p:spPr>
          <a:xfrm>
            <a:off x="531921" y="1191265"/>
            <a:ext cx="10997528" cy="156966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class subclass_name : access_mode base_class_name</a:t>
            </a:r>
          </a:p>
          <a:p>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  //body of subclass</a:t>
            </a:r>
          </a:p>
          <a:p>
            <a:r>
              <a:rPr lang="en-US" sz="240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9CEE5A9D-D8F6-489A-B27A-8A3C55B82225}"/>
              </a:ext>
            </a:extLst>
          </p:cNvPr>
          <p:cNvSpPr txBox="1"/>
          <p:nvPr/>
        </p:nvSpPr>
        <p:spPr>
          <a:xfrm>
            <a:off x="531921" y="3576112"/>
            <a:ext cx="10786188"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subclass_name là tên lớp con sẽ áp dụng kế thừa</a:t>
            </a:r>
          </a:p>
          <a:p>
            <a:pPr marL="285750" indent="-285750">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base_class_name là tên lớp cha</a:t>
            </a:r>
          </a:p>
          <a:p>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access_mode có thể là public, private hoặc protected</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=&gt; Nếu không chỉ rõ access_mode thì mặc định sẽ là private.</a:t>
            </a:r>
          </a:p>
        </p:txBody>
      </p:sp>
    </p:spTree>
    <p:extLst>
      <p:ext uri="{BB962C8B-B14F-4D97-AF65-F5344CB8AC3E}">
        <p14:creationId xmlns:p14="http://schemas.microsoft.com/office/powerpoint/2010/main" val="1525393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19</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Phạm vi kế thừa</a:t>
            </a:r>
          </a:p>
        </p:txBody>
      </p:sp>
      <p:sp>
        <p:nvSpPr>
          <p:cNvPr id="9" name="TextBox 8">
            <a:extLst>
              <a:ext uri="{FF2B5EF4-FFF2-40B4-BE49-F238E27FC236}">
                <a16:creationId xmlns:a16="http://schemas.microsoft.com/office/drawing/2014/main" id="{F4A2FFC2-90A2-417A-8333-09AF65861E3F}"/>
              </a:ext>
            </a:extLst>
          </p:cNvPr>
          <p:cNvSpPr txBox="1"/>
          <p:nvPr/>
        </p:nvSpPr>
        <p:spPr>
          <a:xfrm>
            <a:off x="597236" y="1667126"/>
            <a:ext cx="10997528"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P</a:t>
            </a:r>
            <a:r>
              <a:rPr lang="vi-VN" sz="2400">
                <a:solidFill>
                  <a:srgbClr val="FF0000"/>
                </a:solidFill>
                <a:latin typeface="Times New Roman" panose="02020603050405020304" pitchFamily="18" charset="0"/>
                <a:cs typeface="Times New Roman" panose="02020603050405020304" pitchFamily="18" charset="0"/>
              </a:rPr>
              <a:t>ublic: </a:t>
            </a:r>
            <a:r>
              <a:rPr lang="vi-VN" sz="2400">
                <a:latin typeface="Times New Roman" panose="02020603050405020304" pitchFamily="18" charset="0"/>
                <a:cs typeface="Times New Roman" panose="02020603050405020304" pitchFamily="18" charset="0"/>
              </a:rPr>
              <a:t>Nếu kế thừa ở dạng này, sau khi kế thừa, tất cả các thành viên dạng public lớp cha sẽ public ở lớp con, dạng protected ở lớp cha vẫn sẽ là protected ở lớp con.</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vi-VN"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P</a:t>
            </a:r>
            <a:r>
              <a:rPr lang="vi-VN" sz="2400">
                <a:solidFill>
                  <a:srgbClr val="FF0000"/>
                </a:solidFill>
                <a:latin typeface="Times New Roman" panose="02020603050405020304" pitchFamily="18" charset="0"/>
                <a:cs typeface="Times New Roman" panose="02020603050405020304" pitchFamily="18" charset="0"/>
              </a:rPr>
              <a:t>rotected: </a:t>
            </a:r>
            <a:r>
              <a:rPr lang="vi-VN" sz="2400">
                <a:latin typeface="Times New Roman" panose="02020603050405020304" pitchFamily="18" charset="0"/>
                <a:cs typeface="Times New Roman" panose="02020603050405020304" pitchFamily="18" charset="0"/>
              </a:rPr>
              <a:t>Nếu dùng protected thì sau khi kế thừa, tất cả các thành viên dạng public lớp cha sẽ trở thành protected tại lớp con.</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vi-VN"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P</a:t>
            </a:r>
            <a:r>
              <a:rPr lang="vi-VN" sz="2400">
                <a:solidFill>
                  <a:srgbClr val="FF0000"/>
                </a:solidFill>
                <a:latin typeface="Times New Roman" panose="02020603050405020304" pitchFamily="18" charset="0"/>
                <a:cs typeface="Times New Roman" panose="02020603050405020304" pitchFamily="18" charset="0"/>
              </a:rPr>
              <a:t>rivate: </a:t>
            </a:r>
            <a:r>
              <a:rPr lang="vi-VN" sz="2400">
                <a:latin typeface="Times New Roman" panose="02020603050405020304" pitchFamily="18" charset="0"/>
                <a:cs typeface="Times New Roman" panose="02020603050405020304" pitchFamily="18" charset="0"/>
              </a:rPr>
              <a:t>Trường hợp ta sử dụng private, thì sau khi kế thừa, tất cả các thành viên dạng public và protected ở lớp cha sẽ thành private tại lớp con.</a:t>
            </a:r>
          </a:p>
        </p:txBody>
      </p:sp>
    </p:spTree>
    <p:extLst>
      <p:ext uri="{BB962C8B-B14F-4D97-AF65-F5344CB8AC3E}">
        <p14:creationId xmlns:p14="http://schemas.microsoft.com/office/powerpoint/2010/main" val="159140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FAC73008-1512-48E4-90CF-C3772352895C}"/>
              </a:ext>
            </a:extLst>
          </p:cNvPr>
          <p:cNvSpPr>
            <a:spLocks noGrp="1"/>
          </p:cNvSpPr>
          <p:nvPr>
            <p:ph type="dt" sz="half" idx="10"/>
          </p:nvPr>
        </p:nvSpPr>
        <p:spPr/>
        <p:txBody>
          <a:bodyPr/>
          <a:lstStyle/>
          <a:p>
            <a:fld id="{CF081414-2136-42A8-BDF6-C086EB08405B}" type="datetime1">
              <a:rPr lang="en-US" smtClean="0"/>
              <a:t>9/9/2020</a:t>
            </a:fld>
            <a:endParaRPr lang="en-US"/>
          </a:p>
        </p:txBody>
      </p:sp>
      <p:sp>
        <p:nvSpPr>
          <p:cNvPr id="11" name="Slide Number Placeholder 10">
            <a:extLst>
              <a:ext uri="{FF2B5EF4-FFF2-40B4-BE49-F238E27FC236}">
                <a16:creationId xmlns:a16="http://schemas.microsoft.com/office/drawing/2014/main" id="{19856786-48F7-4AA9-B9D7-D6D2E91528D6}"/>
              </a:ext>
            </a:extLst>
          </p:cNvPr>
          <p:cNvSpPr>
            <a:spLocks noGrp="1"/>
          </p:cNvSpPr>
          <p:nvPr>
            <p:ph type="sldNum" sz="quarter" idx="12"/>
          </p:nvPr>
        </p:nvSpPr>
        <p:spPr/>
        <p:txBody>
          <a:bodyPr/>
          <a:lstStyle/>
          <a:p>
            <a:fld id="{307AD6BF-3462-4948-A7E8-9D1E838B4494}" type="slidenum">
              <a:rPr lang="en-US" smtClean="0"/>
              <a:t>2</a:t>
            </a:fld>
            <a:endParaRPr lang="en-US"/>
          </a:p>
        </p:txBody>
      </p:sp>
      <p:sp>
        <p:nvSpPr>
          <p:cNvPr id="13" name="TextBox 12">
            <a:extLst>
              <a:ext uri="{FF2B5EF4-FFF2-40B4-BE49-F238E27FC236}">
                <a16:creationId xmlns:a16="http://schemas.microsoft.com/office/drawing/2014/main" id="{04FECF7A-EB77-44C3-99EF-B6489561C955}"/>
              </a:ext>
            </a:extLst>
          </p:cNvPr>
          <p:cNvSpPr txBox="1"/>
          <p:nvPr/>
        </p:nvSpPr>
        <p:spPr>
          <a:xfrm>
            <a:off x="341216" y="1334243"/>
            <a:ext cx="9894466" cy="3170099"/>
          </a:xfrm>
          <a:prstGeom prst="rect">
            <a:avLst/>
          </a:prstGeom>
          <a:noFill/>
        </p:spPr>
        <p:txBody>
          <a:bodyPr wrap="square" rtlCol="0">
            <a:spAutoFit/>
          </a:bodyPr>
          <a:lstStyle/>
          <a:p>
            <a:pPr marL="342900" indent="-342900">
              <a:buFont typeface="Wingdings" panose="05000000000000000000" pitchFamily="2" charset="2"/>
              <a:buChar char="Ø"/>
            </a:pPr>
            <a:r>
              <a:rPr lang="vi-VN" sz="2000">
                <a:solidFill>
                  <a:srgbClr val="FF0000"/>
                </a:solidFill>
                <a:latin typeface="Times New Roman" panose="02020603050405020304" pitchFamily="18" charset="0"/>
                <a:cs typeface="Times New Roman" panose="02020603050405020304" pitchFamily="18" charset="0"/>
              </a:rPr>
              <a:t>Đối tượng (object)</a:t>
            </a:r>
            <a:r>
              <a:rPr lang="en-US" sz="2000">
                <a:solidFill>
                  <a:srgbClr val="FF0000"/>
                </a:solidFill>
                <a:latin typeface="Times New Roman" panose="02020603050405020304" pitchFamily="18" charset="0"/>
                <a:cs typeface="Times New Roman" panose="02020603050405020304" pitchFamily="18" charset="0"/>
              </a:rPr>
              <a:t>:</a:t>
            </a:r>
            <a:r>
              <a:rPr lang="vi-VN" sz="2000">
                <a:solidFill>
                  <a:srgbClr val="FF0000"/>
                </a:solidFill>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là những vật, sự việc, thực thể,… bao gồm các thuộc tính (property) đặc trưng cho nó và có thể thực hiện các tác vụ (operation) nhất định</a:t>
            </a: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Mỗi sinh viên là một đối tượng với các thuộc tính: tên, tuổi, khoa, lớp, khoá,… và có thể có các tác vụ: học bài, làm bài tập, nghe giảng, làm bài kiểm tra,…</a:t>
            </a: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Mỗi chiếc điện thoại là một đối tượng với các thuộc tính: số SIM, model, kích thước,… và có các tác vụ: gọi số, nhắn tin, nghe cuộc gọi tới, từ chối cuộc gọi,…</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vi-VN"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a:solidFill>
                  <a:srgbClr val="FF0000"/>
                </a:solidFill>
                <a:latin typeface="Times New Roman" panose="02020603050405020304" pitchFamily="18" charset="0"/>
                <a:cs typeface="Times New Roman" panose="02020603050405020304" pitchFamily="18" charset="0"/>
              </a:rPr>
              <a:t>Lớp (class)</a:t>
            </a:r>
            <a:r>
              <a:rPr lang="en-US" sz="2000">
                <a:solidFill>
                  <a:srgbClr val="FF0000"/>
                </a:solidFill>
                <a:latin typeface="Times New Roman" panose="02020603050405020304" pitchFamily="18" charset="0"/>
                <a:cs typeface="Times New Roman" panose="02020603050405020304" pitchFamily="18" charset="0"/>
              </a:rPr>
              <a:t>:</a:t>
            </a:r>
            <a:r>
              <a:rPr lang="vi-VN" sz="2000">
                <a:solidFill>
                  <a:srgbClr val="FF0000"/>
                </a:solidFill>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là phần mô tả các thuộc tính và các tác vụ tương ứng của đối tượng</a:t>
            </a:r>
            <a:r>
              <a:rPr lang="en-US" sz="2000">
                <a:latin typeface="Times New Roman" panose="02020603050405020304" pitchFamily="18" charset="0"/>
                <a:cs typeface="Times New Roman" panose="02020603050405020304" pitchFamily="18" charset="0"/>
              </a:rPr>
              <a:t> c</a:t>
            </a:r>
            <a:r>
              <a:rPr lang="vi-VN" sz="2000">
                <a:latin typeface="Times New Roman" panose="02020603050405020304" pitchFamily="18" charset="0"/>
                <a:cs typeface="Times New Roman" panose="02020603050405020304" pitchFamily="18" charset="0"/>
              </a:rPr>
              <a:t>ó thể hiểu  một cách đơn giản: mỗi sinh viên là một đối tượng trong khi khái niệm sinh viên là một lớp, tương tự với mỗi chiếc điện thoại và khái niệm điện thoại</a:t>
            </a:r>
          </a:p>
        </p:txBody>
      </p:sp>
      <p:sp>
        <p:nvSpPr>
          <p:cNvPr id="15" name="TextBox 14">
            <a:extLst>
              <a:ext uri="{FF2B5EF4-FFF2-40B4-BE49-F238E27FC236}">
                <a16:creationId xmlns:a16="http://schemas.microsoft.com/office/drawing/2014/main" id="{987C9534-3739-40FC-8458-BD7706AA1985}"/>
              </a:ext>
            </a:extLst>
          </p:cNvPr>
          <p:cNvSpPr txBox="1"/>
          <p:nvPr/>
        </p:nvSpPr>
        <p:spPr>
          <a:xfrm>
            <a:off x="219918" y="186612"/>
            <a:ext cx="4002833"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Class &amp; Object</a:t>
            </a:r>
          </a:p>
        </p:txBody>
      </p:sp>
    </p:spTree>
    <p:extLst>
      <p:ext uri="{BB962C8B-B14F-4D97-AF65-F5344CB8AC3E}">
        <p14:creationId xmlns:p14="http://schemas.microsoft.com/office/powerpoint/2010/main" val="130027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20</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Các loại kế thừa</a:t>
            </a:r>
          </a:p>
        </p:txBody>
      </p:sp>
      <p:sp>
        <p:nvSpPr>
          <p:cNvPr id="9" name="TextBox 8">
            <a:extLst>
              <a:ext uri="{FF2B5EF4-FFF2-40B4-BE49-F238E27FC236}">
                <a16:creationId xmlns:a16="http://schemas.microsoft.com/office/drawing/2014/main" id="{F4A2FFC2-90A2-417A-8333-09AF65861E3F}"/>
              </a:ext>
            </a:extLst>
          </p:cNvPr>
          <p:cNvSpPr txBox="1"/>
          <p:nvPr/>
        </p:nvSpPr>
        <p:spPr>
          <a:xfrm>
            <a:off x="513260" y="1116619"/>
            <a:ext cx="10997528" cy="830997"/>
          </a:xfrm>
          <a:prstGeom prst="rect">
            <a:avLst/>
          </a:prstGeom>
          <a:noFill/>
        </p:spPr>
        <p:txBody>
          <a:bodyPr wrap="square" rtlCol="0">
            <a:spAutoFit/>
          </a:bodyPr>
          <a:lstStyle/>
          <a:p>
            <a:r>
              <a:rPr lang="vi-VN" sz="2400">
                <a:solidFill>
                  <a:srgbClr val="FF0000"/>
                </a:solidFill>
                <a:latin typeface="Times New Roman" panose="02020603050405020304" pitchFamily="18" charset="0"/>
                <a:cs typeface="Times New Roman" panose="02020603050405020304" pitchFamily="18" charset="0"/>
              </a:rPr>
              <a:t>Đơn kế thừa: </a:t>
            </a:r>
            <a:r>
              <a:rPr lang="vi-VN" sz="2400">
                <a:latin typeface="Times New Roman" panose="02020603050405020304" pitchFamily="18" charset="0"/>
                <a:cs typeface="Times New Roman" panose="02020603050405020304" pitchFamily="18" charset="0"/>
              </a:rPr>
              <a:t>nghĩa là một lớp chỉ được kế thừa từ đúng một lớp khác. Hay nói cách khác, lớp con chỉ có duy nhất một lớp cha.</a:t>
            </a:r>
            <a:endParaRPr lang="en-US"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7E14F6-14A6-4EA5-8B45-522BD029071A}"/>
              </a:ext>
            </a:extLst>
          </p:cNvPr>
          <p:cNvPicPr>
            <a:picLocks noChangeAspect="1"/>
          </p:cNvPicPr>
          <p:nvPr/>
        </p:nvPicPr>
        <p:blipFill>
          <a:blip r:embed="rId2"/>
          <a:stretch>
            <a:fillRect/>
          </a:stretch>
        </p:blipFill>
        <p:spPr>
          <a:xfrm>
            <a:off x="3405677" y="2474633"/>
            <a:ext cx="4296267" cy="2750512"/>
          </a:xfrm>
          <a:prstGeom prst="rect">
            <a:avLst/>
          </a:prstGeom>
        </p:spPr>
      </p:pic>
    </p:spTree>
    <p:extLst>
      <p:ext uri="{BB962C8B-B14F-4D97-AF65-F5344CB8AC3E}">
        <p14:creationId xmlns:p14="http://schemas.microsoft.com/office/powerpoint/2010/main" val="1274652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21</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Các loại kế thừa</a:t>
            </a:r>
          </a:p>
        </p:txBody>
      </p:sp>
      <p:sp>
        <p:nvSpPr>
          <p:cNvPr id="9" name="TextBox 8">
            <a:extLst>
              <a:ext uri="{FF2B5EF4-FFF2-40B4-BE49-F238E27FC236}">
                <a16:creationId xmlns:a16="http://schemas.microsoft.com/office/drawing/2014/main" id="{F4A2FFC2-90A2-417A-8333-09AF65861E3F}"/>
              </a:ext>
            </a:extLst>
          </p:cNvPr>
          <p:cNvSpPr txBox="1"/>
          <p:nvPr/>
        </p:nvSpPr>
        <p:spPr>
          <a:xfrm>
            <a:off x="513260" y="1116619"/>
            <a:ext cx="10997528" cy="830997"/>
          </a:xfrm>
          <a:prstGeom prst="rect">
            <a:avLst/>
          </a:prstGeom>
          <a:noFill/>
        </p:spPr>
        <p:txBody>
          <a:bodyPr wrap="square" rtlCol="0">
            <a:spAutoFit/>
          </a:bodyPr>
          <a:lstStyle/>
          <a:p>
            <a:r>
              <a:rPr lang="vi-VN" sz="2400">
                <a:solidFill>
                  <a:srgbClr val="FF0000"/>
                </a:solidFill>
                <a:latin typeface="Times New Roman" panose="02020603050405020304" pitchFamily="18" charset="0"/>
                <a:cs typeface="Times New Roman" panose="02020603050405020304" pitchFamily="18" charset="0"/>
              </a:rPr>
              <a:t>Đa kế thừa</a:t>
            </a:r>
            <a:r>
              <a:rPr lang="en-US" sz="2400">
                <a:solidFill>
                  <a:srgbClr val="FF0000"/>
                </a:solidFill>
                <a:latin typeface="Times New Roman" panose="02020603050405020304" pitchFamily="18" charset="0"/>
                <a:cs typeface="Times New Roman" panose="02020603050405020304" pitchFamily="18" charset="0"/>
              </a:rPr>
              <a:t>:</a:t>
            </a:r>
            <a:r>
              <a:rPr lang="vi-VN" sz="2400">
                <a:solidFill>
                  <a:srgbClr val="FF0000"/>
                </a:solidFill>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là một tính năng của ngôn ngữ C++. Trong đó một lớp có thể kế thừa từ nhiều hơn một lớp khác. Nghĩa là một lớp con được kế thừa từ nhiều hơn một lớp cơ sở.</a:t>
            </a: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D8CEEC-F788-475D-BC58-53A7BDC749EA}"/>
              </a:ext>
            </a:extLst>
          </p:cNvPr>
          <p:cNvPicPr>
            <a:picLocks noChangeAspect="1"/>
          </p:cNvPicPr>
          <p:nvPr/>
        </p:nvPicPr>
        <p:blipFill>
          <a:blip r:embed="rId2"/>
          <a:stretch>
            <a:fillRect/>
          </a:stretch>
        </p:blipFill>
        <p:spPr>
          <a:xfrm>
            <a:off x="2080729" y="2414082"/>
            <a:ext cx="7819731" cy="3165625"/>
          </a:xfrm>
          <a:prstGeom prst="rect">
            <a:avLst/>
          </a:prstGeom>
        </p:spPr>
      </p:pic>
    </p:spTree>
    <p:extLst>
      <p:ext uri="{BB962C8B-B14F-4D97-AF65-F5344CB8AC3E}">
        <p14:creationId xmlns:p14="http://schemas.microsoft.com/office/powerpoint/2010/main" val="150806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22</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Các loại kế thừa</a:t>
            </a:r>
          </a:p>
        </p:txBody>
      </p:sp>
      <p:sp>
        <p:nvSpPr>
          <p:cNvPr id="9" name="TextBox 8">
            <a:extLst>
              <a:ext uri="{FF2B5EF4-FFF2-40B4-BE49-F238E27FC236}">
                <a16:creationId xmlns:a16="http://schemas.microsoft.com/office/drawing/2014/main" id="{F4A2FFC2-90A2-417A-8333-09AF65861E3F}"/>
              </a:ext>
            </a:extLst>
          </p:cNvPr>
          <p:cNvSpPr txBox="1"/>
          <p:nvPr/>
        </p:nvSpPr>
        <p:spPr>
          <a:xfrm>
            <a:off x="513260" y="1116619"/>
            <a:ext cx="10997528" cy="830997"/>
          </a:xfrm>
          <a:prstGeom prst="rect">
            <a:avLst/>
          </a:prstGeom>
          <a:noFill/>
        </p:spPr>
        <p:txBody>
          <a:bodyPr wrap="square" rtlCol="0">
            <a:spAutoFit/>
          </a:bodyPr>
          <a:lstStyle/>
          <a:p>
            <a:r>
              <a:rPr lang="vi-VN" sz="2400">
                <a:solidFill>
                  <a:srgbClr val="FF0000"/>
                </a:solidFill>
                <a:latin typeface="Times New Roman" panose="02020603050405020304" pitchFamily="18" charset="0"/>
                <a:cs typeface="Times New Roman" panose="02020603050405020304" pitchFamily="18" charset="0"/>
              </a:rPr>
              <a:t>Kế thừa đa cấp: </a:t>
            </a:r>
            <a:r>
              <a:rPr lang="vi-VN" sz="2400">
                <a:latin typeface="Times New Roman" panose="02020603050405020304" pitchFamily="18" charset="0"/>
                <a:cs typeface="Times New Roman" panose="02020603050405020304" pitchFamily="18" charset="0"/>
              </a:rPr>
              <a:t>Trong kiểu thừa kế này, một lớp dẫn xuất được tạo từ một lớp dẫn xuất khác.</a:t>
            </a: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D72B13-DF4D-4DD0-A04B-02534ADF4BD3}"/>
              </a:ext>
            </a:extLst>
          </p:cNvPr>
          <p:cNvPicPr>
            <a:picLocks noChangeAspect="1"/>
          </p:cNvPicPr>
          <p:nvPr/>
        </p:nvPicPr>
        <p:blipFill>
          <a:blip r:embed="rId2"/>
          <a:stretch>
            <a:fillRect/>
          </a:stretch>
        </p:blipFill>
        <p:spPr>
          <a:xfrm>
            <a:off x="3277632" y="1947618"/>
            <a:ext cx="5151549" cy="3897549"/>
          </a:xfrm>
          <a:prstGeom prst="rect">
            <a:avLst/>
          </a:prstGeom>
        </p:spPr>
      </p:pic>
    </p:spTree>
    <p:extLst>
      <p:ext uri="{BB962C8B-B14F-4D97-AF65-F5344CB8AC3E}">
        <p14:creationId xmlns:p14="http://schemas.microsoft.com/office/powerpoint/2010/main" val="184177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23</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Các loại kế thừa</a:t>
            </a:r>
          </a:p>
        </p:txBody>
      </p:sp>
      <p:sp>
        <p:nvSpPr>
          <p:cNvPr id="9" name="TextBox 8">
            <a:extLst>
              <a:ext uri="{FF2B5EF4-FFF2-40B4-BE49-F238E27FC236}">
                <a16:creationId xmlns:a16="http://schemas.microsoft.com/office/drawing/2014/main" id="{F4A2FFC2-90A2-417A-8333-09AF65861E3F}"/>
              </a:ext>
            </a:extLst>
          </p:cNvPr>
          <p:cNvSpPr txBox="1"/>
          <p:nvPr/>
        </p:nvSpPr>
        <p:spPr>
          <a:xfrm>
            <a:off x="513260" y="1116619"/>
            <a:ext cx="10997528" cy="830997"/>
          </a:xfrm>
          <a:prstGeom prst="rect">
            <a:avLst/>
          </a:prstGeom>
          <a:noFill/>
        </p:spPr>
        <p:txBody>
          <a:bodyPr wrap="square" rtlCol="0">
            <a:spAutoFit/>
          </a:bodyPr>
          <a:lstStyle/>
          <a:p>
            <a:r>
              <a:rPr lang="vi-VN" sz="2400">
                <a:solidFill>
                  <a:srgbClr val="FF0000"/>
                </a:solidFill>
                <a:latin typeface="Times New Roman" panose="02020603050405020304" pitchFamily="18" charset="0"/>
                <a:cs typeface="Times New Roman" panose="02020603050405020304" pitchFamily="18" charset="0"/>
              </a:rPr>
              <a:t>Kế thừa phân cấp: </a:t>
            </a:r>
            <a:r>
              <a:rPr lang="vi-VN" sz="2400">
                <a:latin typeface="Times New Roman" panose="02020603050405020304" pitchFamily="18" charset="0"/>
                <a:cs typeface="Times New Roman" panose="02020603050405020304" pitchFamily="18" charset="0"/>
              </a:rPr>
              <a:t>Trong kiểu thừa kế này, sẽ có nhiều hơn một lớp con được kế thừa từ một lớp cha duy nhất.</a:t>
            </a: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857104-E01F-4C56-890F-C100D11AFD2D}"/>
              </a:ext>
            </a:extLst>
          </p:cNvPr>
          <p:cNvPicPr>
            <a:picLocks noChangeAspect="1"/>
          </p:cNvPicPr>
          <p:nvPr/>
        </p:nvPicPr>
        <p:blipFill>
          <a:blip r:embed="rId2"/>
          <a:stretch>
            <a:fillRect/>
          </a:stretch>
        </p:blipFill>
        <p:spPr>
          <a:xfrm>
            <a:off x="2615488" y="2383774"/>
            <a:ext cx="6961031" cy="3210128"/>
          </a:xfrm>
          <a:prstGeom prst="rect">
            <a:avLst/>
          </a:prstGeom>
        </p:spPr>
      </p:pic>
    </p:spTree>
    <p:extLst>
      <p:ext uri="{BB962C8B-B14F-4D97-AF65-F5344CB8AC3E}">
        <p14:creationId xmlns:p14="http://schemas.microsoft.com/office/powerpoint/2010/main" val="4005021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24</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Các loại kế thừa</a:t>
            </a:r>
          </a:p>
        </p:txBody>
      </p:sp>
      <p:sp>
        <p:nvSpPr>
          <p:cNvPr id="9" name="TextBox 8">
            <a:extLst>
              <a:ext uri="{FF2B5EF4-FFF2-40B4-BE49-F238E27FC236}">
                <a16:creationId xmlns:a16="http://schemas.microsoft.com/office/drawing/2014/main" id="{F4A2FFC2-90A2-417A-8333-09AF65861E3F}"/>
              </a:ext>
            </a:extLst>
          </p:cNvPr>
          <p:cNvSpPr txBox="1"/>
          <p:nvPr/>
        </p:nvSpPr>
        <p:spPr>
          <a:xfrm>
            <a:off x="513260" y="1116619"/>
            <a:ext cx="10997528" cy="830997"/>
          </a:xfrm>
          <a:prstGeom prst="rect">
            <a:avLst/>
          </a:prstGeom>
          <a:noFill/>
        </p:spPr>
        <p:txBody>
          <a:bodyPr wrap="square" rtlCol="0">
            <a:spAutoFit/>
          </a:bodyPr>
          <a:lstStyle/>
          <a:p>
            <a:r>
              <a:rPr lang="vi-VN" sz="2400">
                <a:solidFill>
                  <a:srgbClr val="FF0000"/>
                </a:solidFill>
                <a:latin typeface="Times New Roman" panose="02020603050405020304" pitchFamily="18" charset="0"/>
                <a:cs typeface="Times New Roman" panose="02020603050405020304" pitchFamily="18" charset="0"/>
              </a:rPr>
              <a:t>Kế thừa lai (Kế thừa ảo): </a:t>
            </a:r>
            <a:r>
              <a:rPr lang="vi-VN" sz="2400">
                <a:latin typeface="Times New Roman" panose="02020603050405020304" pitchFamily="18" charset="0"/>
                <a:cs typeface="Times New Roman" panose="02020603050405020304" pitchFamily="18" charset="0"/>
              </a:rPr>
              <a:t>được thực hiện bằng cách kết hợp nhiều hơn một loại thừa kế. Ví dụ: Kết hợp kế thừa phân cấp và đa kế thừa.</a:t>
            </a:r>
            <a:endParaRPr lang="en-US"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8015149-0C6B-4D70-BC1B-193D2D3E9C0D}"/>
              </a:ext>
            </a:extLst>
          </p:cNvPr>
          <p:cNvPicPr>
            <a:picLocks noChangeAspect="1"/>
          </p:cNvPicPr>
          <p:nvPr/>
        </p:nvPicPr>
        <p:blipFill>
          <a:blip r:embed="rId2"/>
          <a:stretch>
            <a:fillRect/>
          </a:stretch>
        </p:blipFill>
        <p:spPr>
          <a:xfrm>
            <a:off x="2473555" y="2283519"/>
            <a:ext cx="7076941" cy="3767847"/>
          </a:xfrm>
          <a:prstGeom prst="rect">
            <a:avLst/>
          </a:prstGeom>
        </p:spPr>
      </p:pic>
    </p:spTree>
    <p:extLst>
      <p:ext uri="{BB962C8B-B14F-4D97-AF65-F5344CB8AC3E}">
        <p14:creationId xmlns:p14="http://schemas.microsoft.com/office/powerpoint/2010/main" val="1950168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25</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Tính đa hình</a:t>
            </a:r>
          </a:p>
        </p:txBody>
      </p:sp>
      <p:sp>
        <p:nvSpPr>
          <p:cNvPr id="9" name="TextBox 8">
            <a:extLst>
              <a:ext uri="{FF2B5EF4-FFF2-40B4-BE49-F238E27FC236}">
                <a16:creationId xmlns:a16="http://schemas.microsoft.com/office/drawing/2014/main" id="{F4A2FFC2-90A2-417A-8333-09AF65861E3F}"/>
              </a:ext>
            </a:extLst>
          </p:cNvPr>
          <p:cNvSpPr txBox="1"/>
          <p:nvPr/>
        </p:nvSpPr>
        <p:spPr>
          <a:xfrm>
            <a:off x="531921" y="1340554"/>
            <a:ext cx="10997528"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Khái niệm:  </a:t>
            </a:r>
            <a:r>
              <a:rPr lang="vi-VN" sz="2400">
                <a:latin typeface="Times New Roman" panose="02020603050405020304" pitchFamily="18" charset="0"/>
                <a:cs typeface="Times New Roman" panose="02020603050405020304" pitchFamily="18" charset="0"/>
              </a:rPr>
              <a:t>có nghĩa là có nhiều dạng. Nói một cách đơn giản, chúng ta có thể định nghĩa đa hình là khả năng của một thông điệp được hiển thị dưới nhiều dạng.</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Phân loại:</a:t>
            </a:r>
          </a:p>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	Compile time Polymorphism:</a:t>
            </a:r>
          </a:p>
          <a:p>
            <a:r>
              <a:rPr lang="en-US" sz="2400">
                <a:latin typeface="Times New Roman" panose="02020603050405020304" pitchFamily="18" charset="0"/>
                <a:cs typeface="Times New Roman" panose="02020603050405020304" pitchFamily="18" charset="0"/>
              </a:rPr>
              <a:t>		Nạp chồng hàm</a:t>
            </a:r>
          </a:p>
          <a:p>
            <a:r>
              <a:rPr lang="en-US" sz="2400">
                <a:latin typeface="Times New Roman" panose="02020603050405020304" pitchFamily="18" charset="0"/>
                <a:cs typeface="Times New Roman" panose="02020603050405020304" pitchFamily="18" charset="0"/>
              </a:rPr>
              <a:t>		Nạp chồng toán tử</a:t>
            </a:r>
          </a:p>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	Runtime Polymorphism:</a:t>
            </a:r>
          </a:p>
          <a:p>
            <a:r>
              <a:rPr lang="en-US" sz="2400">
                <a:latin typeface="Times New Roman" panose="02020603050405020304" pitchFamily="18" charset="0"/>
                <a:cs typeface="Times New Roman" panose="02020603050405020304" pitchFamily="18" charset="0"/>
              </a:rPr>
              <a:t>		Hàm ảo</a:t>
            </a:r>
          </a:p>
          <a:p>
            <a:r>
              <a:rPr lang="en-US" sz="2400">
                <a:latin typeface="Times New Roman" panose="02020603050405020304" pitchFamily="18" charset="0"/>
                <a:cs typeface="Times New Roman" panose="02020603050405020304" pitchFamily="18" charset="0"/>
              </a:rPr>
              <a:t>		Hàm thuần ảo</a:t>
            </a:r>
          </a:p>
        </p:txBody>
      </p:sp>
    </p:spTree>
    <p:extLst>
      <p:ext uri="{BB962C8B-B14F-4D97-AF65-F5344CB8AC3E}">
        <p14:creationId xmlns:p14="http://schemas.microsoft.com/office/powerpoint/2010/main" val="2398324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26</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Nạp chồng hàm</a:t>
            </a:r>
          </a:p>
        </p:txBody>
      </p:sp>
      <p:sp>
        <p:nvSpPr>
          <p:cNvPr id="9" name="TextBox 8">
            <a:extLst>
              <a:ext uri="{FF2B5EF4-FFF2-40B4-BE49-F238E27FC236}">
                <a16:creationId xmlns:a16="http://schemas.microsoft.com/office/drawing/2014/main" id="{F4A2FFC2-90A2-417A-8333-09AF65861E3F}"/>
              </a:ext>
            </a:extLst>
          </p:cNvPr>
          <p:cNvSpPr txBox="1"/>
          <p:nvPr/>
        </p:nvSpPr>
        <p:spPr>
          <a:xfrm>
            <a:off x="5299788" y="1069967"/>
            <a:ext cx="6117618"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Khái niệm: </a:t>
            </a:r>
            <a:r>
              <a:rPr lang="vi-VN" sz="2400">
                <a:latin typeface="Times New Roman" panose="02020603050405020304" pitchFamily="18" charset="0"/>
                <a:cs typeface="Times New Roman" panose="02020603050405020304" pitchFamily="18" charset="0"/>
              </a:rPr>
              <a:t>Kỹ thuật này cho phép sử dụng cùng một tên gọi cho các hàm “giống nhau” (có cùng mục đích). Nhưng khác nhau về kiểu dữ liệu tham số hoặc số lượng tham số.</a:t>
            </a:r>
            <a:r>
              <a:rPr lang="en-US" sz="2400">
                <a:latin typeface="Times New Roman" panose="02020603050405020304" pitchFamily="18" charset="0"/>
                <a:cs typeface="Times New Roman" panose="02020603050405020304" pitchFamily="18" charset="0"/>
              </a:rPr>
              <a:t> </a:t>
            </a:r>
          </a:p>
          <a:p>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Ý nghĩa: </a:t>
            </a:r>
            <a:r>
              <a:rPr lang="en-US" sz="2400">
                <a:latin typeface="Times New Roman" panose="02020603050405020304" pitchFamily="18" charset="0"/>
                <a:cs typeface="Times New Roman" panose="02020603050405020304" pitchFamily="18" charset="0"/>
              </a:rPr>
              <a:t>Việc sử dụng cùng tên mà chỉ khác kiểu dữ liệu, tham số tạo nên sự thuận tiện cho người dùng.</a:t>
            </a:r>
          </a:p>
          <a:p>
            <a:endParaRPr lang="en-US" sz="24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FC7D5D6-9EAD-41EB-90B8-0E59AFCA74E4}"/>
              </a:ext>
            </a:extLst>
          </p:cNvPr>
          <p:cNvSpPr txBox="1"/>
          <p:nvPr/>
        </p:nvSpPr>
        <p:spPr>
          <a:xfrm>
            <a:off x="298580" y="920621"/>
            <a:ext cx="5001208" cy="5016758"/>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int max(int a, int b)</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    if (a &gt; b)</a:t>
            </a:r>
          </a:p>
          <a:p>
            <a:r>
              <a:rPr lang="en-US" sz="1600">
                <a:latin typeface="Times New Roman" panose="02020603050405020304" pitchFamily="18" charset="0"/>
                <a:cs typeface="Times New Roman" panose="02020603050405020304" pitchFamily="18" charset="0"/>
              </a:rPr>
              <a:t>        return a;</a:t>
            </a:r>
          </a:p>
          <a:p>
            <a:r>
              <a:rPr lang="en-US" sz="1600">
                <a:latin typeface="Times New Roman" panose="02020603050405020304" pitchFamily="18" charset="0"/>
                <a:cs typeface="Times New Roman" panose="02020603050405020304" pitchFamily="18" charset="0"/>
              </a:rPr>
              <a:t>    else</a:t>
            </a:r>
          </a:p>
          <a:p>
            <a:r>
              <a:rPr lang="en-US" sz="1600">
                <a:latin typeface="Times New Roman" panose="02020603050405020304" pitchFamily="18" charset="0"/>
                <a:cs typeface="Times New Roman" panose="02020603050405020304" pitchFamily="18" charset="0"/>
              </a:rPr>
              <a:t>        return b;</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int max(float a, float b)</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    if (a &gt; b)</a:t>
            </a:r>
          </a:p>
          <a:p>
            <a:r>
              <a:rPr lang="en-US" sz="1600">
                <a:latin typeface="Times New Roman" panose="02020603050405020304" pitchFamily="18" charset="0"/>
                <a:cs typeface="Times New Roman" panose="02020603050405020304" pitchFamily="18" charset="0"/>
              </a:rPr>
              <a:t>        return a;</a:t>
            </a:r>
          </a:p>
          <a:p>
            <a:r>
              <a:rPr lang="en-US" sz="1600">
                <a:latin typeface="Times New Roman" panose="02020603050405020304" pitchFamily="18" charset="0"/>
                <a:cs typeface="Times New Roman" panose="02020603050405020304" pitchFamily="18" charset="0"/>
              </a:rPr>
              <a:t>    else</a:t>
            </a:r>
          </a:p>
          <a:p>
            <a:r>
              <a:rPr lang="en-US" sz="1600">
                <a:latin typeface="Times New Roman" panose="02020603050405020304" pitchFamily="18" charset="0"/>
                <a:cs typeface="Times New Roman" panose="02020603050405020304" pitchFamily="18" charset="0"/>
              </a:rPr>
              <a:t>        return b;</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int main()</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    cout &lt;&lt; "int max = " &lt;&lt; max(4, 5) &lt;&lt; endl;</a:t>
            </a:r>
          </a:p>
          <a:p>
            <a:r>
              <a:rPr lang="en-US" sz="1600">
                <a:latin typeface="Times New Roman" panose="02020603050405020304" pitchFamily="18" charset="0"/>
                <a:cs typeface="Times New Roman" panose="02020603050405020304" pitchFamily="18" charset="0"/>
              </a:rPr>
              <a:t>    cout &lt;&lt; "float max = " &lt;&lt; max(4.4, 5.5) &lt;&lt; endl;</a:t>
            </a:r>
          </a:p>
          <a:p>
            <a:r>
              <a:rPr lang="en-US" sz="1600">
                <a:latin typeface="Times New Roman" panose="02020603050405020304" pitchFamily="18" charset="0"/>
                <a:cs typeface="Times New Roman" panose="02020603050405020304" pitchFamily="18" charset="0"/>
              </a:rPr>
              <a:t>    return 0;</a:t>
            </a:r>
          </a:p>
          <a:p>
            <a:r>
              <a:rPr lang="en-US" sz="16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08229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27</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Nạp chồng toán tử</a:t>
            </a:r>
          </a:p>
        </p:txBody>
      </p:sp>
      <p:sp>
        <p:nvSpPr>
          <p:cNvPr id="9" name="TextBox 8">
            <a:extLst>
              <a:ext uri="{FF2B5EF4-FFF2-40B4-BE49-F238E27FC236}">
                <a16:creationId xmlns:a16="http://schemas.microsoft.com/office/drawing/2014/main" id="{F4A2FFC2-90A2-417A-8333-09AF65861E3F}"/>
              </a:ext>
            </a:extLst>
          </p:cNvPr>
          <p:cNvSpPr txBox="1"/>
          <p:nvPr/>
        </p:nvSpPr>
        <p:spPr>
          <a:xfrm>
            <a:off x="522591" y="751344"/>
            <a:ext cx="4991801" cy="5355312"/>
          </a:xfrm>
          <a:prstGeom prst="rect">
            <a:avLst/>
          </a:prstGeom>
          <a:noFill/>
        </p:spPr>
        <p:txBody>
          <a:bodyPr wrap="square" rtlCol="0">
            <a:spAutoFit/>
          </a:bodyPr>
          <a:lstStyle/>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class phanso </a:t>
            </a:r>
          </a:p>
          <a:p>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private:</a:t>
            </a:r>
          </a:p>
          <a:p>
            <a:r>
              <a:rPr lang="en-US">
                <a:latin typeface="Times New Roman" panose="02020603050405020304" pitchFamily="18" charset="0"/>
                <a:cs typeface="Times New Roman" panose="02020603050405020304" pitchFamily="18" charset="0"/>
              </a:rPr>
              <a:t>    int tu, mau;</a:t>
            </a:r>
          </a:p>
          <a:p>
            <a:r>
              <a:rPr lang="en-US">
                <a:latin typeface="Times New Roman" panose="02020603050405020304" pitchFamily="18" charset="0"/>
                <a:cs typeface="Times New Roman" panose="02020603050405020304" pitchFamily="18" charset="0"/>
              </a:rPr>
              <a:t>public: </a:t>
            </a:r>
          </a:p>
          <a:p>
            <a:r>
              <a:rPr lang="en-US">
                <a:latin typeface="Times New Roman" panose="02020603050405020304" pitchFamily="18" charset="0"/>
                <a:cs typeface="Times New Roman" panose="02020603050405020304" pitchFamily="18" charset="0"/>
              </a:rPr>
              <a:t>phanso operator + (phanso b)</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        phanso c;</a:t>
            </a:r>
          </a:p>
          <a:p>
            <a:r>
              <a:rPr lang="en-US">
                <a:latin typeface="Times New Roman" panose="02020603050405020304" pitchFamily="18" charset="0"/>
                <a:cs typeface="Times New Roman" panose="02020603050405020304" pitchFamily="18" charset="0"/>
              </a:rPr>
              <a:t>        c.tu = this-&gt;tu * b.mau + this-&gt;mau * b.tu;</a:t>
            </a:r>
          </a:p>
          <a:p>
            <a:r>
              <a:rPr lang="en-US">
                <a:latin typeface="Times New Roman" panose="02020603050405020304" pitchFamily="18" charset="0"/>
                <a:cs typeface="Times New Roman" panose="02020603050405020304" pitchFamily="18" charset="0"/>
              </a:rPr>
              <a:t>        c.mau = this-&gt;mau * b.mau;</a:t>
            </a:r>
          </a:p>
          <a:p>
            <a:r>
              <a:rPr lang="en-US">
                <a:latin typeface="Times New Roman" panose="02020603050405020304" pitchFamily="18" charset="0"/>
                <a:cs typeface="Times New Roman" panose="02020603050405020304" pitchFamily="18" charset="0"/>
              </a:rPr>
              <a:t>        return c;</a:t>
            </a:r>
          </a:p>
          <a:p>
            <a:r>
              <a:rPr lang="en-US">
                <a:latin typeface="Times New Roman" panose="02020603050405020304" pitchFamily="18" charset="0"/>
                <a:cs typeface="Times New Roman" panose="02020603050405020304" pitchFamily="18" charset="0"/>
              </a:rPr>
              <a:t>    }    </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int main()</a:t>
            </a:r>
          </a:p>
          <a:p>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    phanso a, b, c; </a:t>
            </a:r>
          </a:p>
          <a:p>
            <a:r>
              <a:rPr lang="en-US">
                <a:latin typeface="Times New Roman" panose="02020603050405020304" pitchFamily="18" charset="0"/>
                <a:cs typeface="Times New Roman" panose="02020603050405020304" pitchFamily="18" charset="0"/>
              </a:rPr>
              <a:t>    c = a + b;</a:t>
            </a:r>
          </a:p>
          <a:p>
            <a:r>
              <a:rPr lang="en-US">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0843D47F-F9FA-4C2A-A644-A180BD52516B}"/>
              </a:ext>
            </a:extLst>
          </p:cNvPr>
          <p:cNvSpPr txBox="1"/>
          <p:nvPr/>
        </p:nvSpPr>
        <p:spPr>
          <a:xfrm>
            <a:off x="5595535" y="1343609"/>
            <a:ext cx="5756987" cy="2677656"/>
          </a:xfrm>
          <a:prstGeom prst="rect">
            <a:avLst/>
          </a:prstGeom>
          <a:noFill/>
        </p:spPr>
        <p:txBody>
          <a:bodyPr wrap="square" rtlCol="0">
            <a:spAutoFit/>
          </a:bodyPr>
          <a:lstStyle/>
          <a:p>
            <a:pPr marL="342900" indent="-342900">
              <a:buFont typeface="Wingdings" panose="05000000000000000000" pitchFamily="2" charset="2"/>
              <a:buChar char="Ø"/>
            </a:pPr>
            <a:r>
              <a:rPr lang="vi-VN" sz="2400">
                <a:solidFill>
                  <a:srgbClr val="FF0000"/>
                </a:solidFill>
                <a:latin typeface="Times New Roman" panose="02020603050405020304" pitchFamily="18" charset="0"/>
                <a:cs typeface="Times New Roman" panose="02020603050405020304" pitchFamily="18" charset="0"/>
              </a:rPr>
              <a:t>Nạp chồng toán tử </a:t>
            </a:r>
            <a:r>
              <a:rPr lang="vi-VN" sz="2400">
                <a:latin typeface="Times New Roman" panose="02020603050405020304" pitchFamily="18" charset="0"/>
                <a:cs typeface="Times New Roman" panose="02020603050405020304" pitchFamily="18" charset="0"/>
              </a:rPr>
              <a:t>(Operator Overloading) được dùng để định nghĩa toán tử cho có sẵn trong c++ phục vụ cho dữ liệu riêng do bạn tạo ra.</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4 toán tử không được nạp chồng: </a:t>
            </a:r>
            <a:r>
              <a:rPr lang="en-US" sz="2400">
                <a:latin typeface="Times New Roman" panose="02020603050405020304" pitchFamily="18" charset="0"/>
                <a:cs typeface="Times New Roman" panose="02020603050405020304" pitchFamily="18" charset="0"/>
              </a:rPr>
              <a:t>*, :: , . , ?:</a:t>
            </a:r>
          </a:p>
        </p:txBody>
      </p:sp>
    </p:spTree>
    <p:extLst>
      <p:ext uri="{BB962C8B-B14F-4D97-AF65-F5344CB8AC3E}">
        <p14:creationId xmlns:p14="http://schemas.microsoft.com/office/powerpoint/2010/main" val="1529940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28</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7" y="195943"/>
            <a:ext cx="6550089"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Hàm ảo/ Hàm thuần ảo</a:t>
            </a:r>
          </a:p>
        </p:txBody>
      </p:sp>
      <p:sp>
        <p:nvSpPr>
          <p:cNvPr id="9" name="TextBox 8">
            <a:extLst>
              <a:ext uri="{FF2B5EF4-FFF2-40B4-BE49-F238E27FC236}">
                <a16:creationId xmlns:a16="http://schemas.microsoft.com/office/drawing/2014/main" id="{F4A2FFC2-90A2-417A-8333-09AF65861E3F}"/>
              </a:ext>
            </a:extLst>
          </p:cNvPr>
          <p:cNvSpPr txBox="1"/>
          <p:nvPr/>
        </p:nvSpPr>
        <p:spPr>
          <a:xfrm>
            <a:off x="597236" y="1542760"/>
            <a:ext cx="10997528"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Hàm ảo(virtual):</a:t>
            </a:r>
            <a:r>
              <a:rPr lang="en-US" sz="2400">
                <a:latin typeface="Times New Roman" panose="02020603050405020304" pitchFamily="18" charset="0"/>
                <a:cs typeface="Times New Roman" panose="02020603050405020304" pitchFamily="18" charset="0"/>
              </a:rPr>
              <a:t> k</a:t>
            </a:r>
            <a:r>
              <a:rPr lang="vi-VN" sz="2400">
                <a:latin typeface="Times New Roman" panose="02020603050405020304" pitchFamily="18" charset="0"/>
                <a:cs typeface="Times New Roman" panose="02020603050405020304" pitchFamily="18" charset="0"/>
              </a:rPr>
              <a:t>hi khai báo hàm ảo với từ khóa virtual nghĩa là hàm này sẽ được gọi theo loại đối tượng được trỏ (hoặc tham chiếu), chứ không phải theo loại của con trỏ (hoặc tham chiếu). </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Hàm ảo(virtual): </a:t>
            </a:r>
            <a:r>
              <a:rPr lang="vi-VN" sz="2400">
                <a:latin typeface="Times New Roman" panose="02020603050405020304" pitchFamily="18" charset="0"/>
                <a:cs typeface="Times New Roman" panose="02020603050405020304" pitchFamily="18" charset="0"/>
              </a:rPr>
              <a:t>Nếu không khai báo hàm ảo virtual trình biên dịch sẽ gọi hàm tại lớp cở sở base. Nếu dùng hàm ảo virtual trình biên dịch sẽ gọi hàm tại lớp dẫn xuất derived.</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solidFill>
                  <a:srgbClr val="FF0000"/>
                </a:solidFill>
                <a:latin typeface="Times New Roman" panose="02020603050405020304" pitchFamily="18" charset="0"/>
                <a:cs typeface="Times New Roman" panose="02020603050405020304" pitchFamily="18" charset="0"/>
              </a:rPr>
              <a:t>Hàm thuần ảo(</a:t>
            </a:r>
            <a:r>
              <a:rPr lang="vi-VN" sz="2400">
                <a:solidFill>
                  <a:srgbClr val="FF0000"/>
                </a:solidFill>
                <a:latin typeface="Times New Roman" panose="02020603050405020304" pitchFamily="18" charset="0"/>
                <a:cs typeface="Times New Roman" panose="02020603050405020304" pitchFamily="18" charset="0"/>
              </a:rPr>
              <a:t>Pure Virtual</a:t>
            </a:r>
            <a:r>
              <a:rPr lang="en-US" sz="2400">
                <a:solidFill>
                  <a:srgbClr val="FF0000"/>
                </a:solidFill>
                <a:latin typeface="Times New Roman" panose="02020603050405020304" pitchFamily="18" charset="0"/>
                <a:cs typeface="Times New Roman" panose="02020603050405020304" pitchFamily="18" charset="0"/>
              </a:rPr>
              <a:t>):</a:t>
            </a:r>
            <a:r>
              <a:rPr lang="vi-VN" sz="2400">
                <a:solidFill>
                  <a:srgbClr val="FF0000"/>
                </a:solidFill>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nghĩa là bạn chỉ dùng hàm ảo tại lớp cơ sở để khai báo, chứ không có bất kì câu lệnh nào bên trong hàm đó.</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045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29</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Ví dụ hàm ảo</a:t>
            </a:r>
          </a:p>
        </p:txBody>
      </p:sp>
      <p:sp>
        <p:nvSpPr>
          <p:cNvPr id="9" name="TextBox 8">
            <a:extLst>
              <a:ext uri="{FF2B5EF4-FFF2-40B4-BE49-F238E27FC236}">
                <a16:creationId xmlns:a16="http://schemas.microsoft.com/office/drawing/2014/main" id="{F4A2FFC2-90A2-417A-8333-09AF65861E3F}"/>
              </a:ext>
            </a:extLst>
          </p:cNvPr>
          <p:cNvSpPr txBox="1"/>
          <p:nvPr/>
        </p:nvSpPr>
        <p:spPr>
          <a:xfrm>
            <a:off x="486786" y="925904"/>
            <a:ext cx="5411678" cy="4031873"/>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#include &lt;bits/stdc++.h&gt;</a:t>
            </a:r>
          </a:p>
          <a:p>
            <a:r>
              <a:rPr lang="en-US" sz="1600">
                <a:latin typeface="Times New Roman" panose="02020603050405020304" pitchFamily="18" charset="0"/>
                <a:cs typeface="Times New Roman" panose="02020603050405020304" pitchFamily="18" charset="0"/>
              </a:rPr>
              <a:t>using namespace std;</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class base</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public:</a:t>
            </a:r>
          </a:p>
          <a:p>
            <a:r>
              <a:rPr lang="en-US" sz="1600">
                <a:latin typeface="Times New Roman" panose="02020603050405020304" pitchFamily="18" charset="0"/>
                <a:cs typeface="Times New Roman" panose="02020603050405020304" pitchFamily="18" charset="0"/>
              </a:rPr>
              <a:t>    virtual void print()</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cout &lt;&lt; "print base class" &lt;&lt; endl;</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void show()</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cout &lt;&lt; "show base class" &lt;&lt; endl;</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920A8B23-DAFF-484D-92D5-16B07B94362C}"/>
              </a:ext>
            </a:extLst>
          </p:cNvPr>
          <p:cNvSpPr txBox="1"/>
          <p:nvPr/>
        </p:nvSpPr>
        <p:spPr>
          <a:xfrm>
            <a:off x="6096000" y="232220"/>
            <a:ext cx="5116484" cy="6001643"/>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class derived : public base</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public:</a:t>
            </a:r>
          </a:p>
          <a:p>
            <a:r>
              <a:rPr lang="en-US" sz="1600">
                <a:latin typeface="Times New Roman" panose="02020603050405020304" pitchFamily="18" charset="0"/>
                <a:cs typeface="Times New Roman" panose="02020603050405020304" pitchFamily="18" charset="0"/>
              </a:rPr>
              <a:t>    void print()</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cout &lt;&lt; "print derived class" &lt;&lt; endl;</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void show()</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cout &lt;&lt; "show derived class" &lt;&lt; endl;</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int main()</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    base *bptr;</a:t>
            </a:r>
          </a:p>
          <a:p>
            <a:r>
              <a:rPr lang="en-US" sz="1600">
                <a:latin typeface="Times New Roman" panose="02020603050405020304" pitchFamily="18" charset="0"/>
                <a:cs typeface="Times New Roman" panose="02020603050405020304" pitchFamily="18" charset="0"/>
              </a:rPr>
              <a:t>    derived d;</a:t>
            </a:r>
          </a:p>
          <a:p>
            <a:r>
              <a:rPr lang="en-US" sz="1600">
                <a:latin typeface="Times New Roman" panose="02020603050405020304" pitchFamily="18" charset="0"/>
                <a:cs typeface="Times New Roman" panose="02020603050405020304" pitchFamily="18" charset="0"/>
              </a:rPr>
              <a:t>    bptr = &amp;d;</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bptr-&gt;print();</a:t>
            </a:r>
          </a:p>
          <a:p>
            <a:r>
              <a:rPr lang="en-US" sz="1600">
                <a:latin typeface="Times New Roman" panose="02020603050405020304" pitchFamily="18" charset="0"/>
                <a:cs typeface="Times New Roman" panose="02020603050405020304" pitchFamily="18" charset="0"/>
              </a:rPr>
              <a:t>    bptr-&gt;show();</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return 0;</a:t>
            </a:r>
          </a:p>
          <a:p>
            <a:r>
              <a:rPr lang="en-US" sz="160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B2C899C2-2FC9-481D-83E6-7FA8BFC813A0}"/>
              </a:ext>
            </a:extLst>
          </p:cNvPr>
          <p:cNvSpPr txBox="1"/>
          <p:nvPr/>
        </p:nvSpPr>
        <p:spPr>
          <a:xfrm>
            <a:off x="934380" y="5103977"/>
            <a:ext cx="6410131" cy="923330"/>
          </a:xfrm>
          <a:prstGeom prst="rect">
            <a:avLst/>
          </a:prstGeom>
          <a:noFill/>
        </p:spPr>
        <p:txBody>
          <a:bodyPr wrap="square" rtlCol="0">
            <a:spAutoFit/>
          </a:bodyPr>
          <a:lstStyle/>
          <a:p>
            <a:pPr marL="285750" indent="-28575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Chương trình in ra: </a:t>
            </a:r>
          </a:p>
          <a:p>
            <a:pPr lvl="1"/>
            <a:r>
              <a:rPr lang="en-US">
                <a:latin typeface="Times New Roman" panose="02020603050405020304" pitchFamily="18" charset="0"/>
                <a:cs typeface="Times New Roman" panose="02020603050405020304" pitchFamily="18" charset="0"/>
              </a:rPr>
              <a:t>print derived class</a:t>
            </a:r>
          </a:p>
          <a:p>
            <a:pPr lvl="1"/>
            <a:r>
              <a:rPr lang="en-US">
                <a:latin typeface="Times New Roman" panose="02020603050405020304" pitchFamily="18" charset="0"/>
                <a:cs typeface="Times New Roman" panose="02020603050405020304" pitchFamily="18" charset="0"/>
              </a:rPr>
              <a:t>show base class</a:t>
            </a:r>
          </a:p>
        </p:txBody>
      </p:sp>
    </p:spTree>
    <p:extLst>
      <p:ext uri="{BB962C8B-B14F-4D97-AF65-F5344CB8AC3E}">
        <p14:creationId xmlns:p14="http://schemas.microsoft.com/office/powerpoint/2010/main" val="292350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FAC73008-1512-48E4-90CF-C3772352895C}"/>
              </a:ext>
            </a:extLst>
          </p:cNvPr>
          <p:cNvSpPr>
            <a:spLocks noGrp="1"/>
          </p:cNvSpPr>
          <p:nvPr>
            <p:ph type="dt" sz="half" idx="10"/>
          </p:nvPr>
        </p:nvSpPr>
        <p:spPr/>
        <p:txBody>
          <a:bodyPr/>
          <a:lstStyle/>
          <a:p>
            <a:fld id="{CF081414-2136-42A8-BDF6-C086EB08405B}" type="datetime1">
              <a:rPr lang="en-US" smtClean="0"/>
              <a:t>9/9/2020</a:t>
            </a:fld>
            <a:endParaRPr lang="en-US"/>
          </a:p>
        </p:txBody>
      </p:sp>
      <p:sp>
        <p:nvSpPr>
          <p:cNvPr id="11" name="Slide Number Placeholder 10">
            <a:extLst>
              <a:ext uri="{FF2B5EF4-FFF2-40B4-BE49-F238E27FC236}">
                <a16:creationId xmlns:a16="http://schemas.microsoft.com/office/drawing/2014/main" id="{19856786-48F7-4AA9-B9D7-D6D2E91528D6}"/>
              </a:ext>
            </a:extLst>
          </p:cNvPr>
          <p:cNvSpPr>
            <a:spLocks noGrp="1"/>
          </p:cNvSpPr>
          <p:nvPr>
            <p:ph type="sldNum" sz="quarter" idx="12"/>
          </p:nvPr>
        </p:nvSpPr>
        <p:spPr/>
        <p:txBody>
          <a:bodyPr/>
          <a:lstStyle/>
          <a:p>
            <a:fld id="{307AD6BF-3462-4948-A7E8-9D1E838B4494}" type="slidenum">
              <a:rPr lang="en-US" smtClean="0"/>
              <a:t>3</a:t>
            </a:fld>
            <a:endParaRPr lang="en-US"/>
          </a:p>
        </p:txBody>
      </p:sp>
      <p:sp>
        <p:nvSpPr>
          <p:cNvPr id="13" name="TextBox 12">
            <a:extLst>
              <a:ext uri="{FF2B5EF4-FFF2-40B4-BE49-F238E27FC236}">
                <a16:creationId xmlns:a16="http://schemas.microsoft.com/office/drawing/2014/main" id="{04FECF7A-EB77-44C3-99EF-B6489561C955}"/>
              </a:ext>
            </a:extLst>
          </p:cNvPr>
          <p:cNvSpPr txBox="1"/>
          <p:nvPr/>
        </p:nvSpPr>
        <p:spPr>
          <a:xfrm>
            <a:off x="219918" y="1017002"/>
            <a:ext cx="9894466" cy="4708981"/>
          </a:xfrm>
          <a:prstGeom prst="rect">
            <a:avLst/>
          </a:prstGeom>
          <a:noFill/>
        </p:spPr>
        <p:txBody>
          <a:bodyPr wrap="square" rtlCol="0">
            <a:spAutoFit/>
          </a:bodyPr>
          <a:lstStyle/>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Lớp là khái niệm mở rộng của kiểu cấu trúc (struct). Ngoài các trường (field) tương ứng cho thuộc tính của đối tượng, các phương thức (method) tương tự như các hàm được bổ sung thêm tương ứng với các tác vụ có thể thực hiện của đối tượng</a:t>
            </a:r>
          </a:p>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Đối tượng là một biến được khai báo với kiểu là lớp đã được định nghĩa</a:t>
            </a:r>
          </a:p>
          <a:p>
            <a:pPr marL="342900" indent="-342900">
              <a:buFont typeface="Wingdings" panose="05000000000000000000" pitchFamily="2" charset="2"/>
              <a:buChar char="v"/>
            </a:pPr>
            <a:r>
              <a:rPr lang="vi-VN" sz="2000">
                <a:latin typeface="Times New Roman" panose="02020603050405020304" pitchFamily="18" charset="0"/>
                <a:cs typeface="Times New Roman" panose="02020603050405020304" pitchFamily="18" charset="0"/>
              </a:rPr>
              <a:t>Từ lập trình cấu trúc: lấy hàm làm trung tâm</a:t>
            </a:r>
          </a:p>
          <a:p>
            <a:pPr lvl="1"/>
            <a:r>
              <a:rPr lang="vi-VN" sz="2000">
                <a:latin typeface="Times New Roman" panose="02020603050405020304" pitchFamily="18" charset="0"/>
                <a:cs typeface="Times New Roman" panose="02020603050405020304" pitchFamily="18" charset="0"/>
              </a:rPr>
              <a:t>struct SinhVien {</a:t>
            </a:r>
          </a:p>
          <a:p>
            <a:pPr lvl="1"/>
            <a:r>
              <a:rPr lang="vi-VN" sz="2000">
                <a:latin typeface="Times New Roman" panose="02020603050405020304" pitchFamily="18" charset="0"/>
                <a:cs typeface="Times New Roman" panose="02020603050405020304" pitchFamily="18" charset="0"/>
              </a:rPr>
              <a:t>char ten[20];</a:t>
            </a:r>
          </a:p>
          <a:p>
            <a:pPr lvl="1"/>
            <a:r>
              <a:rPr lang="vi-VN" sz="2000">
                <a:latin typeface="Times New Roman" panose="02020603050405020304" pitchFamily="18" charset="0"/>
                <a:cs typeface="Times New Roman" panose="02020603050405020304" pitchFamily="18" charset="0"/>
              </a:rPr>
              <a:t>int lop;</a:t>
            </a:r>
          </a:p>
          <a:p>
            <a:pPr lvl="1"/>
            <a:r>
              <a:rPr lang="vi-VN" sz="2000">
                <a:latin typeface="Times New Roman" panose="02020603050405020304" pitchFamily="18" charset="0"/>
                <a:cs typeface="Times New Roman" panose="02020603050405020304" pitchFamily="18" charset="0"/>
              </a:rPr>
              <a:t>};</a:t>
            </a:r>
          </a:p>
          <a:p>
            <a:pPr lvl="1"/>
            <a:r>
              <a:rPr lang="vi-VN" sz="2000">
                <a:latin typeface="Times New Roman" panose="02020603050405020304" pitchFamily="18" charset="0"/>
                <a:cs typeface="Times New Roman" panose="02020603050405020304" pitchFamily="18" charset="0"/>
              </a:rPr>
              <a:t>void len_lop(SinhVien&amp; sv, int lop)	{ ... }</a:t>
            </a:r>
          </a:p>
          <a:p>
            <a:pPr lvl="1"/>
            <a:r>
              <a:rPr lang="vi-VN" sz="2000">
                <a:latin typeface="Times New Roman" panose="02020603050405020304" pitchFamily="18" charset="0"/>
                <a:cs typeface="Times New Roman" panose="02020603050405020304" pitchFamily="18" charset="0"/>
              </a:rPr>
              <a:t>void kiem_tra(SinhVien&amp; sv)		{ ... }</a:t>
            </a:r>
          </a:p>
          <a:p>
            <a:pPr lvl="1"/>
            <a:endParaRPr lang="vi-VN" sz="2000">
              <a:latin typeface="Times New Roman" panose="02020603050405020304" pitchFamily="18" charset="0"/>
              <a:cs typeface="Times New Roman" panose="02020603050405020304" pitchFamily="18" charset="0"/>
            </a:endParaRPr>
          </a:p>
          <a:p>
            <a:pPr lvl="1"/>
            <a:r>
              <a:rPr lang="vi-VN" sz="2000">
                <a:latin typeface="Times New Roman" panose="02020603050405020304" pitchFamily="18" charset="0"/>
                <a:cs typeface="Times New Roman" panose="02020603050405020304" pitchFamily="18" charset="0"/>
              </a:rPr>
              <a:t>SinhVien sv = { ... };</a:t>
            </a:r>
          </a:p>
          <a:p>
            <a:pPr lvl="1"/>
            <a:r>
              <a:rPr lang="vi-VN" sz="2000">
                <a:latin typeface="Times New Roman" panose="02020603050405020304" pitchFamily="18" charset="0"/>
                <a:cs typeface="Times New Roman" panose="02020603050405020304" pitchFamily="18" charset="0"/>
              </a:rPr>
              <a:t>len_lop(sv, 103);</a:t>
            </a:r>
          </a:p>
          <a:p>
            <a:pPr lvl="1"/>
            <a:r>
              <a:rPr lang="vi-VN" sz="2000">
                <a:latin typeface="Times New Roman" panose="02020603050405020304" pitchFamily="18" charset="0"/>
                <a:cs typeface="Times New Roman" panose="02020603050405020304" pitchFamily="18" charset="0"/>
              </a:rPr>
              <a:t>kiem_tra(sv);</a:t>
            </a:r>
          </a:p>
        </p:txBody>
      </p:sp>
      <p:sp>
        <p:nvSpPr>
          <p:cNvPr id="15" name="TextBox 14">
            <a:extLst>
              <a:ext uri="{FF2B5EF4-FFF2-40B4-BE49-F238E27FC236}">
                <a16:creationId xmlns:a16="http://schemas.microsoft.com/office/drawing/2014/main" id="{987C9534-3739-40FC-8458-BD7706AA1985}"/>
              </a:ext>
            </a:extLst>
          </p:cNvPr>
          <p:cNvSpPr txBox="1"/>
          <p:nvPr/>
        </p:nvSpPr>
        <p:spPr>
          <a:xfrm>
            <a:off x="219918" y="186612"/>
            <a:ext cx="4002833"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Class &amp; Object</a:t>
            </a:r>
          </a:p>
        </p:txBody>
      </p:sp>
    </p:spTree>
    <p:extLst>
      <p:ext uri="{BB962C8B-B14F-4D97-AF65-F5344CB8AC3E}">
        <p14:creationId xmlns:p14="http://schemas.microsoft.com/office/powerpoint/2010/main" val="189178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30</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Ví dụ hàm thuần ảo</a:t>
            </a:r>
          </a:p>
        </p:txBody>
      </p:sp>
      <p:sp>
        <p:nvSpPr>
          <p:cNvPr id="9" name="TextBox 8">
            <a:extLst>
              <a:ext uri="{FF2B5EF4-FFF2-40B4-BE49-F238E27FC236}">
                <a16:creationId xmlns:a16="http://schemas.microsoft.com/office/drawing/2014/main" id="{F4A2FFC2-90A2-417A-8333-09AF65861E3F}"/>
              </a:ext>
            </a:extLst>
          </p:cNvPr>
          <p:cNvSpPr txBox="1"/>
          <p:nvPr/>
        </p:nvSpPr>
        <p:spPr>
          <a:xfrm>
            <a:off x="531846" y="1255457"/>
            <a:ext cx="5430340" cy="452431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#include &lt;bits/stdc++.h&gt;</a:t>
            </a:r>
          </a:p>
          <a:p>
            <a:r>
              <a:rPr lang="en-US">
                <a:latin typeface="Times New Roman" panose="02020603050405020304" pitchFamily="18" charset="0"/>
                <a:cs typeface="Times New Roman" panose="02020603050405020304" pitchFamily="18" charset="0"/>
              </a:rPr>
              <a:t>using namespace std;</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class base</a:t>
            </a:r>
          </a:p>
          <a:p>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public:</a:t>
            </a:r>
          </a:p>
          <a:p>
            <a:r>
              <a:rPr lang="en-US">
                <a:latin typeface="Times New Roman" panose="02020603050405020304" pitchFamily="18" charset="0"/>
                <a:cs typeface="Times New Roman" panose="02020603050405020304" pitchFamily="18" charset="0"/>
              </a:rPr>
              <a:t>    virtual void print() = 0; // Pure Virtual</a:t>
            </a:r>
          </a:p>
          <a:p>
            <a:r>
              <a:rPr lang="en-US">
                <a:latin typeface="Times New Roman" panose="02020603050405020304" pitchFamily="18" charset="0"/>
                <a:cs typeface="Times New Roman" panose="02020603050405020304" pitchFamily="18" charset="0"/>
              </a:rPr>
              <a:t>    void show()</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        cout &lt;&lt; "show base class" &lt;&lt; endl;</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class derived : public base</a:t>
            </a:r>
          </a:p>
          <a:p>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public:</a:t>
            </a:r>
          </a:p>
        </p:txBody>
      </p:sp>
      <p:sp>
        <p:nvSpPr>
          <p:cNvPr id="4" name="TextBox 3">
            <a:extLst>
              <a:ext uri="{FF2B5EF4-FFF2-40B4-BE49-F238E27FC236}">
                <a16:creationId xmlns:a16="http://schemas.microsoft.com/office/drawing/2014/main" id="{328DE007-F7C3-474D-838E-EAEDB206E651}"/>
              </a:ext>
            </a:extLst>
          </p:cNvPr>
          <p:cNvSpPr txBox="1"/>
          <p:nvPr/>
        </p:nvSpPr>
        <p:spPr>
          <a:xfrm>
            <a:off x="5784981" y="195946"/>
            <a:ext cx="4992846" cy="6186309"/>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void print()</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        cout &lt;&lt; "print derived class" &lt;&lt; endl;</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    void show()</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        cout &lt;&lt; "show derived class" &lt;&lt; endl;</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int main()</a:t>
            </a:r>
          </a:p>
          <a:p>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    base *bptr;</a:t>
            </a:r>
          </a:p>
          <a:p>
            <a:r>
              <a:rPr lang="en-US">
                <a:latin typeface="Times New Roman" panose="02020603050405020304" pitchFamily="18" charset="0"/>
                <a:cs typeface="Times New Roman" panose="02020603050405020304" pitchFamily="18" charset="0"/>
              </a:rPr>
              <a:t>    derived d;</a:t>
            </a:r>
          </a:p>
          <a:p>
            <a:r>
              <a:rPr lang="en-US">
                <a:latin typeface="Times New Roman" panose="02020603050405020304" pitchFamily="18" charset="0"/>
                <a:cs typeface="Times New Roman" panose="02020603050405020304" pitchFamily="18" charset="0"/>
              </a:rPr>
              <a:t>    bptr = &amp;d;</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    bptr-&gt;print();</a:t>
            </a:r>
          </a:p>
          <a:p>
            <a:r>
              <a:rPr lang="en-US">
                <a:latin typeface="Times New Roman" panose="02020603050405020304" pitchFamily="18" charset="0"/>
                <a:cs typeface="Times New Roman" panose="02020603050405020304" pitchFamily="18" charset="0"/>
              </a:rPr>
              <a:t>    bptr-&gt;show();</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    return 0;</a:t>
            </a:r>
          </a:p>
          <a:p>
            <a:r>
              <a:rPr 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764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31</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Hàm và lớp bạn</a:t>
            </a:r>
          </a:p>
        </p:txBody>
      </p:sp>
      <p:sp>
        <p:nvSpPr>
          <p:cNvPr id="9" name="TextBox 8">
            <a:extLst>
              <a:ext uri="{FF2B5EF4-FFF2-40B4-BE49-F238E27FC236}">
                <a16:creationId xmlns:a16="http://schemas.microsoft.com/office/drawing/2014/main" id="{F4A2FFC2-90A2-417A-8333-09AF65861E3F}"/>
              </a:ext>
            </a:extLst>
          </p:cNvPr>
          <p:cNvSpPr txBox="1"/>
          <p:nvPr/>
        </p:nvSpPr>
        <p:spPr>
          <a:xfrm>
            <a:off x="6307494" y="1588187"/>
            <a:ext cx="4980812"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Hàm bạn: printCircle(Circle c)</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Lớp bạn: Ellipse</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Hàm và lớp được khai báo là bạn của lớp nào thì có thể truy xuất tới các biến và phương thức private của một lớp đó</a:t>
            </a:r>
            <a:r>
              <a:rPr lang="en-US" sz="2400">
                <a:latin typeface="Times New Roman" panose="02020603050405020304" pitchFamily="18" charset="0"/>
                <a:cs typeface="Times New Roman" panose="02020603050405020304" pitchFamily="18" charset="0"/>
              </a:rPr>
              <a:t>, ngược lại thì không</a:t>
            </a:r>
            <a:endParaRPr lang="vi-VN" sz="24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A93D18-E13E-4C63-8CF8-D5260D794C4D}"/>
              </a:ext>
            </a:extLst>
          </p:cNvPr>
          <p:cNvSpPr txBox="1"/>
          <p:nvPr/>
        </p:nvSpPr>
        <p:spPr>
          <a:xfrm>
            <a:off x="548977" y="780718"/>
            <a:ext cx="5758517" cy="563231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class Circle {</a:t>
            </a:r>
          </a:p>
          <a:p>
            <a:r>
              <a:rPr lang="en-US">
                <a:latin typeface="Times New Roman" panose="02020603050405020304" pitchFamily="18" charset="0"/>
                <a:cs typeface="Times New Roman" panose="02020603050405020304" pitchFamily="18" charset="0"/>
              </a:rPr>
              <a:t>private:</a:t>
            </a:r>
          </a:p>
          <a:p>
            <a:r>
              <a:rPr lang="en-US">
                <a:latin typeface="Times New Roman" panose="02020603050405020304" pitchFamily="18" charset="0"/>
                <a:cs typeface="Times New Roman" panose="02020603050405020304" pitchFamily="18" charset="0"/>
              </a:rPr>
              <a:t>	double r;</a:t>
            </a:r>
          </a:p>
          <a:p>
            <a:r>
              <a:rPr lang="en-US">
                <a:latin typeface="Times New Roman" panose="02020603050405020304" pitchFamily="18" charset="0"/>
                <a:cs typeface="Times New Roman" panose="02020603050405020304" pitchFamily="18" charset="0"/>
              </a:rPr>
              <a:t>public:</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	friend void printCircle(Circle c);</a:t>
            </a:r>
          </a:p>
          <a:p>
            <a:r>
              <a:rPr lang="en-US">
                <a:latin typeface="Times New Roman" panose="02020603050405020304" pitchFamily="18" charset="0"/>
                <a:cs typeface="Times New Roman" panose="02020603050405020304" pitchFamily="18" charset="0"/>
              </a:rPr>
              <a:t>	friend class Ellipse;</a:t>
            </a:r>
          </a:p>
          <a:p>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void printCircle(Circle c)</a:t>
            </a:r>
          </a:p>
          <a:p>
            <a:r>
              <a:rPr lang="en-US">
                <a:latin typeface="Times New Roman" panose="02020603050405020304" pitchFamily="18" charset="0"/>
                <a:cs typeface="Times New Roman" panose="02020603050405020304" pitchFamily="18" charset="0"/>
              </a:rPr>
              <a:t>	{ cout &lt;&lt; "Ban kinh: " &lt;&lt; c.r;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class Ellipse {</a:t>
            </a:r>
          </a:p>
          <a:p>
            <a:r>
              <a:rPr lang="en-US">
                <a:latin typeface="Times New Roman" panose="02020603050405020304" pitchFamily="18" charset="0"/>
                <a:cs typeface="Times New Roman" panose="02020603050405020304" pitchFamily="18" charset="0"/>
              </a:rPr>
              <a:t>private:</a:t>
            </a:r>
          </a:p>
          <a:p>
            <a:r>
              <a:rPr lang="en-US">
                <a:latin typeface="Times New Roman" panose="02020603050405020304" pitchFamily="18" charset="0"/>
                <a:cs typeface="Times New Roman" panose="02020603050405020304" pitchFamily="18" charset="0"/>
              </a:rPr>
              <a:t>	double rx, ry;</a:t>
            </a:r>
          </a:p>
          <a:p>
            <a:r>
              <a:rPr lang="en-US">
                <a:latin typeface="Times New Roman" panose="02020603050405020304" pitchFamily="18" charset="0"/>
                <a:cs typeface="Times New Roman" panose="02020603050405020304" pitchFamily="18" charset="0"/>
              </a:rPr>
              <a:t>public:</a:t>
            </a:r>
          </a:p>
          <a:p>
            <a:r>
              <a:rPr lang="en-US">
                <a:latin typeface="Times New Roman" panose="02020603050405020304" pitchFamily="18" charset="0"/>
                <a:cs typeface="Times New Roman" panose="02020603050405020304" pitchFamily="18" charset="0"/>
              </a:rPr>
              <a:t>	void convert(Circle c) {</a:t>
            </a:r>
          </a:p>
          <a:p>
            <a:r>
              <a:rPr lang="en-US">
                <a:latin typeface="Times New Roman" panose="02020603050405020304" pitchFamily="18" charset="0"/>
                <a:cs typeface="Times New Roman" panose="02020603050405020304" pitchFamily="18" charset="0"/>
              </a:rPr>
              <a:t>	    rx = ry = c.r;</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8971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32</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 trỏ “this”</a:t>
            </a:r>
          </a:p>
        </p:txBody>
      </p:sp>
      <p:sp>
        <p:nvSpPr>
          <p:cNvPr id="9" name="TextBox 8">
            <a:extLst>
              <a:ext uri="{FF2B5EF4-FFF2-40B4-BE49-F238E27FC236}">
                <a16:creationId xmlns:a16="http://schemas.microsoft.com/office/drawing/2014/main" id="{F4A2FFC2-90A2-417A-8333-09AF65861E3F}"/>
              </a:ext>
            </a:extLst>
          </p:cNvPr>
          <p:cNvSpPr txBox="1"/>
          <p:nvPr/>
        </p:nvSpPr>
        <p:spPr>
          <a:xfrm>
            <a:off x="699797" y="1228397"/>
            <a:ext cx="5113175" cy="4401205"/>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class Buffer;</a:t>
            </a:r>
          </a:p>
          <a:p>
            <a:r>
              <a:rPr lang="en-US" sz="2000">
                <a:latin typeface="Times New Roman" panose="02020603050405020304" pitchFamily="18" charset="0"/>
                <a:cs typeface="Times New Roman" panose="02020603050405020304" pitchFamily="18" charset="0"/>
              </a:rPr>
              <a:t>void do_smth(Buffer* buf);</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class Buffer {</a:t>
            </a:r>
          </a:p>
          <a:p>
            <a:r>
              <a:rPr lang="en-US" sz="2000">
                <a:latin typeface="Times New Roman" panose="02020603050405020304" pitchFamily="18" charset="0"/>
                <a:cs typeface="Times New Roman" panose="02020603050405020304" pitchFamily="18" charset="0"/>
              </a:rPr>
              <a:t>private:</a:t>
            </a:r>
          </a:p>
          <a:p>
            <a:r>
              <a:rPr lang="en-US" sz="2000">
                <a:latin typeface="Times New Roman" panose="02020603050405020304" pitchFamily="18" charset="0"/>
                <a:cs typeface="Times New Roman" panose="02020603050405020304" pitchFamily="18" charset="0"/>
              </a:rPr>
              <a:t>char* b;	int n;</a:t>
            </a:r>
          </a:p>
          <a:p>
            <a:r>
              <a:rPr lang="en-US" sz="2000">
                <a:latin typeface="Times New Roman" panose="02020603050405020304" pitchFamily="18" charset="0"/>
                <a:cs typeface="Times New Roman" panose="02020603050405020304" pitchFamily="18" charset="0"/>
              </a:rPr>
              <a:t>public:</a:t>
            </a:r>
          </a:p>
          <a:p>
            <a:r>
              <a:rPr lang="en-US" sz="2000">
                <a:latin typeface="Times New Roman" panose="02020603050405020304" pitchFamily="18" charset="0"/>
                <a:cs typeface="Times New Roman" panose="02020603050405020304" pitchFamily="18" charset="0"/>
              </a:rPr>
              <a:t>Buffer(int n)</a:t>
            </a:r>
          </a:p>
          <a:p>
            <a:r>
              <a:rPr lang="en-US" sz="2000">
                <a:latin typeface="Times New Roman" panose="02020603050405020304" pitchFamily="18" charset="0"/>
                <a:cs typeface="Times New Roman" panose="02020603050405020304" pitchFamily="18" charset="0"/>
              </a:rPr>
              <a:t>  { this-&gt;n = n; this-&gt;b = new char[n]; }</a:t>
            </a:r>
          </a:p>
          <a:p>
            <a:r>
              <a:rPr lang="en-US" sz="2000">
                <a:latin typeface="Times New Roman" panose="02020603050405020304" pitchFamily="18" charset="0"/>
                <a:cs typeface="Times New Roman" panose="02020603050405020304" pitchFamily="18" charset="0"/>
              </a:rPr>
              <a:t>~Buffer()</a:t>
            </a:r>
          </a:p>
          <a:p>
            <a:r>
              <a:rPr lang="en-US" sz="2000">
                <a:latin typeface="Times New Roman" panose="02020603050405020304" pitchFamily="18" charset="0"/>
                <a:cs typeface="Times New Roman" panose="02020603050405020304" pitchFamily="18" charset="0"/>
              </a:rPr>
              <a:t>  { delete this-&gt;b; }</a:t>
            </a:r>
          </a:p>
          <a:p>
            <a:r>
              <a:rPr lang="en-US" sz="2000">
                <a:latin typeface="Times New Roman" panose="02020603050405020304" pitchFamily="18" charset="0"/>
                <a:cs typeface="Times New Roman" panose="02020603050405020304" pitchFamily="18" charset="0"/>
              </a:rPr>
              <a:t>void some_method()</a:t>
            </a:r>
          </a:p>
          <a:p>
            <a:r>
              <a:rPr lang="en-US" sz="2000">
                <a:latin typeface="Times New Roman" panose="02020603050405020304" pitchFamily="18" charset="0"/>
                <a:cs typeface="Times New Roman" panose="02020603050405020304" pitchFamily="18" charset="0"/>
              </a:rPr>
              <a:t>  { do_smth(this); }</a:t>
            </a:r>
          </a:p>
          <a:p>
            <a:r>
              <a:rPr lang="en-US" sz="200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034C907-B680-4BD1-8E72-F758173C7603}"/>
              </a:ext>
            </a:extLst>
          </p:cNvPr>
          <p:cNvSpPr txBox="1"/>
          <p:nvPr/>
        </p:nvSpPr>
        <p:spPr>
          <a:xfrm>
            <a:off x="6612299" y="1647873"/>
            <a:ext cx="4354483" cy="3170099"/>
          </a:xfrm>
          <a:prstGeom prst="rect">
            <a:avLst/>
          </a:prstGeom>
          <a:noFill/>
        </p:spPr>
        <p:txBody>
          <a:bodyPr wrap="square" rtlCol="0">
            <a:spAutoFit/>
          </a:bodyPr>
          <a:lstStyle/>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Con trỏ “this”:</a:t>
            </a:r>
            <a:r>
              <a:rPr lang="vi-VN" sz="2000">
                <a:latin typeface="Times New Roman" panose="02020603050405020304" pitchFamily="18" charset="0"/>
                <a:cs typeface="Times New Roman" panose="02020603050405020304" pitchFamily="18" charset="0"/>
              </a:rPr>
              <a:t> con trỏ chỉ có phạm vi trong các phương thức của một lớp, trỏ tới chính đối tượng đang được gọi</a:t>
            </a:r>
            <a:r>
              <a:rPr lang="en-US" sz="200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Mục đích: </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Tên tham số của hàm có thể trùng với tên của dữ liệu thành viên</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Xác định đối tượng hiện tại</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957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33</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7175240"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Biến và phương thức static của lớp</a:t>
            </a:r>
          </a:p>
        </p:txBody>
      </p:sp>
      <p:sp>
        <p:nvSpPr>
          <p:cNvPr id="9" name="TextBox 8">
            <a:extLst>
              <a:ext uri="{FF2B5EF4-FFF2-40B4-BE49-F238E27FC236}">
                <a16:creationId xmlns:a16="http://schemas.microsoft.com/office/drawing/2014/main" id="{F4A2FFC2-90A2-417A-8333-09AF65861E3F}"/>
              </a:ext>
            </a:extLst>
          </p:cNvPr>
          <p:cNvSpPr txBox="1"/>
          <p:nvPr/>
        </p:nvSpPr>
        <p:spPr>
          <a:xfrm>
            <a:off x="559913" y="1466718"/>
            <a:ext cx="3237646" cy="3170099"/>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class C {</a:t>
            </a:r>
          </a:p>
          <a:p>
            <a:r>
              <a:rPr lang="en-US" sz="2000">
                <a:latin typeface="Times New Roman" panose="02020603050405020304" pitchFamily="18" charset="0"/>
                <a:cs typeface="Times New Roman" panose="02020603050405020304" pitchFamily="18" charset="0"/>
              </a:rPr>
              <a:t>public:</a:t>
            </a:r>
          </a:p>
          <a:p>
            <a:r>
              <a:rPr lang="en-US" sz="2000">
                <a:latin typeface="Times New Roman" panose="02020603050405020304" pitchFamily="18" charset="0"/>
                <a:cs typeface="Times New Roman" panose="02020603050405020304" pitchFamily="18" charset="0"/>
              </a:rPr>
              <a:t>  static int count;</a:t>
            </a:r>
          </a:p>
          <a:p>
            <a:r>
              <a:rPr lang="en-US" sz="2000">
                <a:latin typeface="Times New Roman" panose="02020603050405020304" pitchFamily="18" charset="0"/>
                <a:cs typeface="Times New Roman" panose="02020603050405020304" pitchFamily="18" charset="0"/>
              </a:rPr>
              <a:t>  C()	 { count++; }</a:t>
            </a:r>
          </a:p>
          <a:p>
            <a:r>
              <a:rPr lang="en-US" sz="2000">
                <a:latin typeface="Times New Roman" panose="02020603050405020304" pitchFamily="18" charset="0"/>
                <a:cs typeface="Times New Roman" panose="02020603050405020304" pitchFamily="18" charset="0"/>
              </a:rPr>
              <a:t>  ~C()	 { count--; }</a:t>
            </a:r>
          </a:p>
          <a:p>
            <a:r>
              <a:rPr lang="en-US" sz="2000">
                <a:latin typeface="Times New Roman" panose="02020603050405020304" pitchFamily="18" charset="0"/>
                <a:cs typeface="Times New Roman" panose="02020603050405020304" pitchFamily="18" charset="0"/>
              </a:rPr>
              <a:t>  static int getCount()</a:t>
            </a:r>
          </a:p>
          <a:p>
            <a:r>
              <a:rPr lang="en-US" sz="2000">
                <a:latin typeface="Times New Roman" panose="02020603050405020304" pitchFamily="18" charset="0"/>
                <a:cs typeface="Times New Roman" panose="02020603050405020304" pitchFamily="18" charset="0"/>
              </a:rPr>
              <a:t>    { return count;   }</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int C::count = 0;</a:t>
            </a:r>
          </a:p>
        </p:txBody>
      </p:sp>
      <p:sp>
        <p:nvSpPr>
          <p:cNvPr id="4" name="TextBox 3">
            <a:extLst>
              <a:ext uri="{FF2B5EF4-FFF2-40B4-BE49-F238E27FC236}">
                <a16:creationId xmlns:a16="http://schemas.microsoft.com/office/drawing/2014/main" id="{2DC14747-CA0C-40F3-BAAE-5B5B727D680E}"/>
              </a:ext>
            </a:extLst>
          </p:cNvPr>
          <p:cNvSpPr txBox="1"/>
          <p:nvPr/>
        </p:nvSpPr>
        <p:spPr>
          <a:xfrm>
            <a:off x="3569553" y="1466718"/>
            <a:ext cx="2799183" cy="3693319"/>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 c1, c2, c3[10],</a:t>
            </a:r>
          </a:p>
          <a:p>
            <a:r>
              <a:rPr lang="en-US">
                <a:latin typeface="Times New Roman" panose="02020603050405020304" pitchFamily="18" charset="0"/>
                <a:cs typeface="Times New Roman" panose="02020603050405020304" pitchFamily="18" charset="0"/>
              </a:rPr>
              <a:t>  *c4 = new C(),</a:t>
            </a:r>
          </a:p>
          <a:p>
            <a:r>
              <a:rPr lang="en-US">
                <a:latin typeface="Times New Roman" panose="02020603050405020304" pitchFamily="18" charset="0"/>
                <a:cs typeface="Times New Roman" panose="02020603050405020304" pitchFamily="18" charset="0"/>
              </a:rPr>
              <a:t>  *c5 = new C[20];</a:t>
            </a:r>
          </a:p>
          <a:p>
            <a:r>
              <a:rPr lang="en-US">
                <a:latin typeface="Times New Roman" panose="02020603050405020304" pitchFamily="18" charset="0"/>
                <a:cs typeface="Times New Roman" panose="02020603050405020304" pitchFamily="18" charset="0"/>
              </a:rPr>
              <a:t>delete c4;</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cout &lt;&lt; "So doi tuong kieu C hien co: "</a:t>
            </a:r>
          </a:p>
          <a:p>
            <a:r>
              <a:rPr lang="en-US">
                <a:latin typeface="Times New Roman" panose="02020603050405020304" pitchFamily="18" charset="0"/>
                <a:cs typeface="Times New Roman" panose="02020603050405020304" pitchFamily="18" charset="0"/>
              </a:rPr>
              <a:t>     &lt;&lt; C::getCount() &lt;&lt; endl;</a:t>
            </a:r>
          </a:p>
          <a:p>
            <a:r>
              <a:rPr lang="en-US">
                <a:latin typeface="Times New Roman" panose="02020603050405020304" pitchFamily="18" charset="0"/>
                <a:cs typeface="Times New Roman" panose="02020603050405020304" pitchFamily="18" charset="0"/>
              </a:rPr>
              <a:t>// cout &lt;&lt; C::count &lt;&lt; endl;</a:t>
            </a:r>
          </a:p>
          <a:p>
            <a:r>
              <a:rPr lang="en-US">
                <a:latin typeface="Times New Roman" panose="02020603050405020304" pitchFamily="18" charset="0"/>
                <a:cs typeface="Times New Roman" panose="02020603050405020304" pitchFamily="18" charset="0"/>
              </a:rPr>
              <a:t>// cout &lt;&lt; c1.count &lt;&lt; endl;</a:t>
            </a:r>
          </a:p>
          <a:p>
            <a:r>
              <a:rPr lang="en-US">
                <a:latin typeface="Times New Roman" panose="02020603050405020304" pitchFamily="18" charset="0"/>
                <a:cs typeface="Times New Roman" panose="02020603050405020304" pitchFamily="18" charset="0"/>
              </a:rPr>
              <a:t>// cout &lt;&lt; c2.getCount() &lt;&lt; endl;</a:t>
            </a:r>
          </a:p>
        </p:txBody>
      </p:sp>
      <p:sp>
        <p:nvSpPr>
          <p:cNvPr id="5" name="TextBox 4">
            <a:extLst>
              <a:ext uri="{FF2B5EF4-FFF2-40B4-BE49-F238E27FC236}">
                <a16:creationId xmlns:a16="http://schemas.microsoft.com/office/drawing/2014/main" id="{17461A13-6421-4F70-B9C8-694939CEB3C5}"/>
              </a:ext>
            </a:extLst>
          </p:cNvPr>
          <p:cNvSpPr txBox="1"/>
          <p:nvPr/>
        </p:nvSpPr>
        <p:spPr>
          <a:xfrm>
            <a:off x="6899023" y="1629498"/>
            <a:ext cx="4958706" cy="4247317"/>
          </a:xfrm>
          <a:prstGeom prst="rect">
            <a:avLst/>
          </a:prstGeom>
          <a:noFill/>
        </p:spPr>
        <p:txBody>
          <a:bodyPr wrap="square" rtlCol="0">
            <a:spAutoFit/>
          </a:bodyPr>
          <a:lstStyle/>
          <a:p>
            <a:pPr marL="285750" indent="-285750">
              <a:buFont typeface="Wingdings" panose="05000000000000000000" pitchFamily="2" charset="2"/>
              <a:buChar char="Ø"/>
            </a:pPr>
            <a:r>
              <a:rPr lang="vi-VN">
                <a:latin typeface="Times New Roman" panose="02020603050405020304" pitchFamily="18" charset="0"/>
                <a:cs typeface="Times New Roman" panose="02020603050405020304" pitchFamily="18" charset="0"/>
              </a:rPr>
              <a:t>Biến static là biến chỉ tồn tại duy nhất đối với tất cả các đối tượng của một lớp (ngay cả khi chưa có đối tượng nào được tạo)</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vi-VN">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a:latin typeface="Times New Roman" panose="02020603050405020304" pitchFamily="18" charset="0"/>
                <a:cs typeface="Times New Roman" panose="02020603050405020304" pitchFamily="18" charset="0"/>
              </a:rPr>
              <a:t>Phương thức static là phương thức chỉ dùng được các biến static của lớp</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a:latin typeface="Times New Roman" panose="02020603050405020304" pitchFamily="18" charset="0"/>
                <a:cs typeface="Times New Roman" panose="02020603050405020304" pitchFamily="18" charset="0"/>
              </a:rPr>
              <a:t>Có thể truy xuất đến biến/phương thức static thông qua tên lớp và toán tử “::” mà không cần đối tượng gọi, hoặc coi như thành phần của các đối tượng như bình thường</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vi-VN">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a:latin typeface="Times New Roman" panose="02020603050405020304" pitchFamily="18" charset="0"/>
                <a:cs typeface="Times New Roman" panose="02020603050405020304" pitchFamily="18" charset="0"/>
              </a:rPr>
              <a:t>Không tồn tại con trỏ “this” trong các phương thức static</a:t>
            </a:r>
          </a:p>
          <a:p>
            <a:endParaRPr lang="vi-VN"/>
          </a:p>
        </p:txBody>
      </p:sp>
    </p:spTree>
    <p:extLst>
      <p:ext uri="{BB962C8B-B14F-4D97-AF65-F5344CB8AC3E}">
        <p14:creationId xmlns:p14="http://schemas.microsoft.com/office/powerpoint/2010/main" val="243362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34</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Phương thức hằng</a:t>
            </a:r>
          </a:p>
        </p:txBody>
      </p:sp>
      <p:sp>
        <p:nvSpPr>
          <p:cNvPr id="9" name="TextBox 8">
            <a:extLst>
              <a:ext uri="{FF2B5EF4-FFF2-40B4-BE49-F238E27FC236}">
                <a16:creationId xmlns:a16="http://schemas.microsoft.com/office/drawing/2014/main" id="{F4A2FFC2-90A2-417A-8333-09AF65861E3F}"/>
              </a:ext>
            </a:extLst>
          </p:cNvPr>
          <p:cNvSpPr txBox="1"/>
          <p:nvPr/>
        </p:nvSpPr>
        <p:spPr>
          <a:xfrm>
            <a:off x="419878" y="1471184"/>
            <a:ext cx="3610945" cy="4093428"/>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class Circle {</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void setR(double r) { this-&gt;r = r; }</a:t>
            </a:r>
          </a:p>
          <a:p>
            <a:r>
              <a:rPr lang="en-US" sz="2000">
                <a:latin typeface="Times New Roman" panose="02020603050405020304" pitchFamily="18" charset="0"/>
                <a:cs typeface="Times New Roman" panose="02020603050405020304" pitchFamily="18" charset="0"/>
              </a:rPr>
              <a:t>  double getR() const { return r; }</a:t>
            </a:r>
          </a:p>
          <a:p>
            <a:r>
              <a:rPr lang="en-US" sz="2000">
                <a:latin typeface="Times New Roman" panose="02020603050405020304" pitchFamily="18" charset="0"/>
                <a:cs typeface="Times New Roman" panose="02020603050405020304" pitchFamily="18" charset="0"/>
              </a:rPr>
              <a:t>  double area() const { return PI*r*r; }</a:t>
            </a:r>
          </a:p>
          <a:p>
            <a:r>
              <a:rPr lang="en-US" sz="2000">
                <a:latin typeface="Times New Roman" panose="02020603050405020304" pitchFamily="18" charset="0"/>
                <a:cs typeface="Times New Roman" panose="02020603050405020304" pitchFamily="18" charset="0"/>
              </a:rPr>
              <a:t>  void cf(double r) const {</a:t>
            </a:r>
          </a:p>
          <a:p>
            <a:r>
              <a:rPr lang="en-US" sz="2000">
                <a:latin typeface="Times New Roman" panose="02020603050405020304" pitchFamily="18" charset="0"/>
                <a:cs typeface="Times New Roman" panose="02020603050405020304" pitchFamily="18" charset="0"/>
              </a:rPr>
              <a:t>    area();	  // OK</a:t>
            </a:r>
          </a:p>
          <a:p>
            <a:r>
              <a:rPr lang="en-US" sz="2000">
                <a:latin typeface="Times New Roman" panose="02020603050405020304" pitchFamily="18" charset="0"/>
                <a:cs typeface="Times New Roman" panose="02020603050405020304" pitchFamily="18" charset="0"/>
              </a:rPr>
              <a:t>    this-&gt;r = r; // lỗi</a:t>
            </a:r>
          </a:p>
          <a:p>
            <a:r>
              <a:rPr lang="en-US" sz="2000">
                <a:latin typeface="Times New Roman" panose="02020603050405020304" pitchFamily="18" charset="0"/>
                <a:cs typeface="Times New Roman" panose="02020603050405020304" pitchFamily="18" charset="0"/>
              </a:rPr>
              <a:t>    setR(r);	  // lỗi</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B0CDE03C-2966-45FB-B346-3492DA3A62E5}"/>
              </a:ext>
            </a:extLst>
          </p:cNvPr>
          <p:cNvSpPr txBox="1"/>
          <p:nvPr/>
        </p:nvSpPr>
        <p:spPr>
          <a:xfrm>
            <a:off x="4030823" y="1368551"/>
            <a:ext cx="2724540" cy="3477875"/>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Circle c1;</a:t>
            </a:r>
          </a:p>
          <a:p>
            <a:r>
              <a:rPr lang="en-US" sz="2000">
                <a:latin typeface="Times New Roman" panose="02020603050405020304" pitchFamily="18" charset="0"/>
                <a:cs typeface="Times New Roman" panose="02020603050405020304" pitchFamily="18" charset="0"/>
              </a:rPr>
              <a:t>const Circle c2(2.333);</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c1.setR(1.22);	// OK</a:t>
            </a:r>
          </a:p>
          <a:p>
            <a:r>
              <a:rPr lang="en-US" sz="2000">
                <a:latin typeface="Times New Roman" panose="02020603050405020304" pitchFamily="18" charset="0"/>
                <a:cs typeface="Times New Roman" panose="02020603050405020304" pitchFamily="18" charset="0"/>
              </a:rPr>
              <a:t>c2.setR(1.22);	// lỗi</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c1.area();	// OK</a:t>
            </a:r>
          </a:p>
          <a:p>
            <a:r>
              <a:rPr lang="en-US" sz="2000">
                <a:latin typeface="Times New Roman" panose="02020603050405020304" pitchFamily="18" charset="0"/>
                <a:cs typeface="Times New Roman" panose="02020603050405020304" pitchFamily="18" charset="0"/>
              </a:rPr>
              <a:t>c2.area();	// OK</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cout &lt;&lt; c1.getR()  // OK</a:t>
            </a:r>
          </a:p>
          <a:p>
            <a:r>
              <a:rPr lang="en-US" sz="2000">
                <a:latin typeface="Times New Roman" panose="02020603050405020304" pitchFamily="18" charset="0"/>
                <a:cs typeface="Times New Roman" panose="02020603050405020304" pitchFamily="18" charset="0"/>
              </a:rPr>
              <a:t>     &lt;&lt; c2.getR(); // OK</a:t>
            </a:r>
          </a:p>
        </p:txBody>
      </p:sp>
      <p:sp>
        <p:nvSpPr>
          <p:cNvPr id="5" name="TextBox 4">
            <a:extLst>
              <a:ext uri="{FF2B5EF4-FFF2-40B4-BE49-F238E27FC236}">
                <a16:creationId xmlns:a16="http://schemas.microsoft.com/office/drawing/2014/main" id="{C77BAF10-6078-4FDC-BDF1-2622009EF220}"/>
              </a:ext>
            </a:extLst>
          </p:cNvPr>
          <p:cNvSpPr txBox="1"/>
          <p:nvPr/>
        </p:nvSpPr>
        <p:spPr>
          <a:xfrm>
            <a:off x="7259216" y="1203652"/>
            <a:ext cx="4795935" cy="4524315"/>
          </a:xfrm>
          <a:prstGeom prst="rect">
            <a:avLst/>
          </a:prstGeom>
          <a:noFill/>
        </p:spPr>
        <p:txBody>
          <a:bodyPr wrap="square" rtlCol="0">
            <a:spAutoFit/>
          </a:bodyPr>
          <a:lstStyle/>
          <a:p>
            <a:pPr marL="285750" indent="-285750">
              <a:buFont typeface="Wingdings" panose="05000000000000000000" pitchFamily="2" charset="2"/>
              <a:buChar char="Ø"/>
            </a:pPr>
            <a:r>
              <a:rPr lang="vi-VN">
                <a:latin typeface="Times New Roman" panose="02020603050405020304" pitchFamily="18" charset="0"/>
                <a:cs typeface="Times New Roman" panose="02020603050405020304" pitchFamily="18" charset="0"/>
              </a:rPr>
              <a:t>Một phương thức được khai báo là hằng thì trong phương thức đó, các biến của lớp sẽ là hằng. </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a:latin typeface="Times New Roman" panose="02020603050405020304" pitchFamily="18" charset="0"/>
                <a:cs typeface="Times New Roman" panose="02020603050405020304" pitchFamily="18" charset="0"/>
              </a:rPr>
              <a:t>Hệ quả:</a:t>
            </a:r>
          </a:p>
          <a:p>
            <a:pPr marL="285750" indent="-285750">
              <a:buFont typeface="Courier New" panose="02070309020205020404" pitchFamily="49" charset="0"/>
              <a:buChar char="o"/>
            </a:pPr>
            <a:r>
              <a:rPr lang="vi-VN">
                <a:latin typeface="Times New Roman" panose="02020603050405020304" pitchFamily="18" charset="0"/>
                <a:cs typeface="Times New Roman" panose="02020603050405020304" pitchFamily="18" charset="0"/>
              </a:rPr>
              <a:t>Không thể gán hay thay đổi giá trị các biến thành phần trong một phương thức hằng</a:t>
            </a:r>
            <a:endParaRPr lang="en-US">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vi-VN">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vi-VN">
                <a:latin typeface="Times New Roman" panose="02020603050405020304" pitchFamily="18" charset="0"/>
                <a:cs typeface="Times New Roman" panose="02020603050405020304" pitchFamily="18" charset="0"/>
              </a:rPr>
              <a:t>Không thể gọi được các phương thức không hằng ở trong một phương thức hằng</a:t>
            </a:r>
            <a:endParaRPr lang="en-US">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vi-VN">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vi-VN">
                <a:latin typeface="Times New Roman" panose="02020603050405020304" pitchFamily="18" charset="0"/>
                <a:cs typeface="Times New Roman" panose="02020603050405020304" pitchFamily="18" charset="0"/>
              </a:rPr>
              <a:t>Nếu một đối tượng được khai báo là hằng, thì chỉ dùng được các phương thức hằng của nó</a:t>
            </a:r>
            <a:endParaRPr lang="en-US">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vi-VN">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K</a:t>
            </a:r>
            <a:r>
              <a:rPr lang="vi-VN">
                <a:latin typeface="Times New Roman" panose="02020603050405020304" pitchFamily="18" charset="0"/>
                <a:cs typeface="Times New Roman" panose="02020603050405020304" pitchFamily="18" charset="0"/>
              </a:rPr>
              <a:t>hai báo toàn bộ các phương thức không thay đổi các biến thành phần là hằng</a:t>
            </a:r>
          </a:p>
        </p:txBody>
      </p:sp>
    </p:spTree>
    <p:extLst>
      <p:ext uri="{BB962C8B-B14F-4D97-AF65-F5344CB8AC3E}">
        <p14:creationId xmlns:p14="http://schemas.microsoft.com/office/powerpoint/2010/main" val="88202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35</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Templates</a:t>
            </a:r>
          </a:p>
        </p:txBody>
      </p:sp>
      <p:sp>
        <p:nvSpPr>
          <p:cNvPr id="9" name="TextBox 8">
            <a:extLst>
              <a:ext uri="{FF2B5EF4-FFF2-40B4-BE49-F238E27FC236}">
                <a16:creationId xmlns:a16="http://schemas.microsoft.com/office/drawing/2014/main" id="{F4A2FFC2-90A2-417A-8333-09AF65861E3F}"/>
              </a:ext>
            </a:extLst>
          </p:cNvPr>
          <p:cNvSpPr txBox="1"/>
          <p:nvPr/>
        </p:nvSpPr>
        <p:spPr>
          <a:xfrm>
            <a:off x="531922" y="1079297"/>
            <a:ext cx="10997528" cy="1631216"/>
          </a:xfrm>
          <a:prstGeom prst="rect">
            <a:avLst/>
          </a:prstGeom>
          <a:noFill/>
        </p:spPr>
        <p:txBody>
          <a:bodyPr wrap="square" rtlCol="0">
            <a:spAutoFit/>
          </a:bodyPr>
          <a:lstStyle/>
          <a:p>
            <a:r>
              <a:rPr lang="en-US" sz="2000">
                <a:solidFill>
                  <a:srgbClr val="FF0000"/>
                </a:solidFill>
                <a:latin typeface="Times New Roman" panose="02020603050405020304" pitchFamily="18" charset="0"/>
                <a:cs typeface="Times New Roman" panose="02020603050405020304" pitchFamily="18" charset="0"/>
              </a:rPr>
              <a:t>Khái niệm: </a:t>
            </a:r>
            <a:r>
              <a:rPr lang="vi-VN" sz="2000">
                <a:latin typeface="Times New Roman" panose="02020603050405020304" pitchFamily="18" charset="0"/>
                <a:cs typeface="Times New Roman" panose="02020603050405020304" pitchFamily="18" charset="0"/>
              </a:rPr>
              <a:t>là các tính năng mạnh mẽ của C++ cho phép bạn viết các chương trình khái quát</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có thể tạo một hàm duy nhất hoặc một lớp để làm việc với các dạng dữ liệu khác nhau sử dụng templates.</a:t>
            </a:r>
            <a:endParaRPr lang="en-US"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solidFill>
                  <a:srgbClr val="FF0000"/>
                </a:solidFill>
                <a:latin typeface="Times New Roman" panose="02020603050405020304" pitchFamily="18" charset="0"/>
                <a:cs typeface="Times New Roman" panose="02020603050405020304" pitchFamily="18" charset="0"/>
              </a:rPr>
              <a:t>Ý nghĩa: </a:t>
            </a:r>
            <a:r>
              <a:rPr lang="vi-VN" sz="2000">
                <a:latin typeface="Times New Roman" panose="02020603050405020304" pitchFamily="18" charset="0"/>
                <a:cs typeface="Times New Roman" panose="02020603050405020304" pitchFamily="18" charset="0"/>
              </a:rPr>
              <a:t>Templates thường được sử dụng trong các dự án có lượng mã nguồn lớn nhằm tăng cường tính tái sử dụng mã nguồn cũng như tính khả chuyển của chương trình.</a:t>
            </a:r>
            <a:endParaRPr lang="en-US"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C954E7-14B2-4D77-ACC8-E29D5AB0240F}"/>
              </a:ext>
            </a:extLst>
          </p:cNvPr>
          <p:cNvSpPr txBox="1"/>
          <p:nvPr/>
        </p:nvSpPr>
        <p:spPr>
          <a:xfrm>
            <a:off x="780661" y="3780671"/>
            <a:ext cx="2472271" cy="1323439"/>
          </a:xfrm>
          <a:prstGeom prst="rect">
            <a:avLst/>
          </a:prstGeom>
          <a:noFill/>
        </p:spPr>
        <p:txBody>
          <a:bodyPr wrap="square" rtlCol="0">
            <a:spAutoFit/>
          </a:bodyPr>
          <a:lstStyle/>
          <a:p>
            <a:r>
              <a:rPr lang="en-US" sz="2000">
                <a:solidFill>
                  <a:srgbClr val="FF0000"/>
                </a:solidFill>
                <a:latin typeface="Times New Roman" panose="02020603050405020304" pitchFamily="18" charset="0"/>
                <a:cs typeface="Times New Roman" panose="02020603050405020304" pitchFamily="18" charset="0"/>
              </a:rPr>
              <a:t>Phân loại:</a:t>
            </a:r>
          </a:p>
          <a:p>
            <a:r>
              <a:rPr lang="en-US" sz="2000">
                <a:latin typeface="Times New Roman" panose="02020603050405020304" pitchFamily="18" charset="0"/>
                <a:cs typeface="Times New Roman" panose="02020603050405020304" pitchFamily="18" charset="0"/>
              </a:rPr>
              <a:t>	Templates lớp</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Templates hàm</a:t>
            </a:r>
          </a:p>
        </p:txBody>
      </p:sp>
      <p:sp>
        <p:nvSpPr>
          <p:cNvPr id="5" name="TextBox 4">
            <a:extLst>
              <a:ext uri="{FF2B5EF4-FFF2-40B4-BE49-F238E27FC236}">
                <a16:creationId xmlns:a16="http://schemas.microsoft.com/office/drawing/2014/main" id="{C454D831-ADDD-4540-8A87-EA29DB4DDA1D}"/>
              </a:ext>
            </a:extLst>
          </p:cNvPr>
          <p:cNvSpPr txBox="1"/>
          <p:nvPr/>
        </p:nvSpPr>
        <p:spPr>
          <a:xfrm>
            <a:off x="3485579" y="3319007"/>
            <a:ext cx="3475061" cy="1938992"/>
          </a:xfrm>
          <a:prstGeom prst="rect">
            <a:avLst/>
          </a:prstGeom>
          <a:noFill/>
        </p:spPr>
        <p:txBody>
          <a:bodyPr wrap="square" rtlCol="0">
            <a:spAutoFit/>
          </a:bodyPr>
          <a:lstStyle/>
          <a:p>
            <a:r>
              <a:rPr lang="fr-FR" sz="2400">
                <a:latin typeface="Times New Roman" panose="02020603050405020304" pitchFamily="18" charset="0"/>
                <a:cs typeface="Times New Roman" panose="02020603050405020304" pitchFamily="18" charset="0"/>
              </a:rPr>
              <a:t>template &lt;class T&gt;</a:t>
            </a:r>
          </a:p>
          <a:p>
            <a:r>
              <a:rPr lang="fr-FR" sz="2400">
                <a:latin typeface="Times New Roman" panose="02020603050405020304" pitchFamily="18" charset="0"/>
                <a:cs typeface="Times New Roman" panose="02020603050405020304" pitchFamily="18" charset="0"/>
              </a:rPr>
              <a:t>T someFunction(T arg)</a:t>
            </a:r>
          </a:p>
          <a:p>
            <a:r>
              <a:rPr lang="fr-FR" sz="2400">
                <a:latin typeface="Times New Roman" panose="02020603050405020304" pitchFamily="18" charset="0"/>
                <a:cs typeface="Times New Roman" panose="02020603050405020304" pitchFamily="18" charset="0"/>
              </a:rPr>
              <a:t>{</a:t>
            </a:r>
          </a:p>
          <a:p>
            <a:r>
              <a:rPr lang="fr-FR" sz="2400">
                <a:latin typeface="Times New Roman" panose="02020603050405020304" pitchFamily="18" charset="0"/>
                <a:cs typeface="Times New Roman" panose="02020603050405020304" pitchFamily="18" charset="0"/>
              </a:rPr>
              <a:t>   ... .. ...</a:t>
            </a:r>
          </a:p>
          <a:p>
            <a:r>
              <a:rPr lang="fr-FR" sz="24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421AC085-2E54-43FF-B635-5A2CD9D35BEF}"/>
              </a:ext>
            </a:extLst>
          </p:cNvPr>
          <p:cNvSpPr txBox="1"/>
          <p:nvPr/>
        </p:nvSpPr>
        <p:spPr>
          <a:xfrm>
            <a:off x="7688425" y="3147577"/>
            <a:ext cx="3722914" cy="3046988"/>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template &lt;class T&gt;</a:t>
            </a:r>
          </a:p>
          <a:p>
            <a:r>
              <a:rPr lang="en-US" sz="2400">
                <a:latin typeface="Times New Roman" panose="02020603050405020304" pitchFamily="18" charset="0"/>
                <a:cs typeface="Times New Roman" panose="02020603050405020304" pitchFamily="18" charset="0"/>
              </a:rPr>
              <a:t>class className</a:t>
            </a:r>
          </a:p>
          <a:p>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   ... .. ...</a:t>
            </a:r>
          </a:p>
          <a:p>
            <a:r>
              <a:rPr lang="en-US" sz="2400">
                <a:latin typeface="Times New Roman" panose="02020603050405020304" pitchFamily="18" charset="0"/>
                <a:cs typeface="Times New Roman" panose="02020603050405020304" pitchFamily="18" charset="0"/>
              </a:rPr>
              <a:t>public:</a:t>
            </a:r>
          </a:p>
          <a:p>
            <a:r>
              <a:rPr lang="en-US" sz="2400">
                <a:latin typeface="Times New Roman" panose="02020603050405020304" pitchFamily="18" charset="0"/>
                <a:cs typeface="Times New Roman" panose="02020603050405020304" pitchFamily="18" charset="0"/>
              </a:rPr>
              <a:t>   T var;</a:t>
            </a:r>
          </a:p>
          <a:p>
            <a:r>
              <a:rPr lang="en-US" sz="2400">
                <a:latin typeface="Times New Roman" panose="02020603050405020304" pitchFamily="18" charset="0"/>
                <a:cs typeface="Times New Roman" panose="02020603050405020304" pitchFamily="18" charset="0"/>
              </a:rPr>
              <a:t>   T someOperation(T arg);</a:t>
            </a:r>
          </a:p>
          <a:p>
            <a:r>
              <a:rPr lang="en-US" sz="2400">
                <a:latin typeface="Times New Roman" panose="02020603050405020304" pitchFamily="18" charset="0"/>
                <a:cs typeface="Times New Roman" panose="02020603050405020304" pitchFamily="18" charset="0"/>
              </a:rPr>
              <a:t>};</a:t>
            </a:r>
          </a:p>
        </p:txBody>
      </p:sp>
      <p:cxnSp>
        <p:nvCxnSpPr>
          <p:cNvPr id="12" name="Connector: Curved 11">
            <a:extLst>
              <a:ext uri="{FF2B5EF4-FFF2-40B4-BE49-F238E27FC236}">
                <a16:creationId xmlns:a16="http://schemas.microsoft.com/office/drawing/2014/main" id="{27449234-5EA0-4B11-9639-F912127DC94D}"/>
              </a:ext>
            </a:extLst>
          </p:cNvPr>
          <p:cNvCxnSpPr>
            <a:cxnSpLocks/>
          </p:cNvCxnSpPr>
          <p:nvPr/>
        </p:nvCxnSpPr>
        <p:spPr>
          <a:xfrm flipV="1">
            <a:off x="2778490" y="3705676"/>
            <a:ext cx="707089" cy="6370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3CB5773D-D559-4908-BA52-7C3996BB130A}"/>
              </a:ext>
            </a:extLst>
          </p:cNvPr>
          <p:cNvCxnSpPr>
            <a:cxnSpLocks/>
          </p:cNvCxnSpPr>
          <p:nvPr/>
        </p:nvCxnSpPr>
        <p:spPr>
          <a:xfrm flipV="1">
            <a:off x="3037114" y="4371836"/>
            <a:ext cx="4630615" cy="70320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905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36</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Lambda expression</a:t>
            </a:r>
          </a:p>
        </p:txBody>
      </p:sp>
      <p:sp>
        <p:nvSpPr>
          <p:cNvPr id="9" name="TextBox 8">
            <a:extLst>
              <a:ext uri="{FF2B5EF4-FFF2-40B4-BE49-F238E27FC236}">
                <a16:creationId xmlns:a16="http://schemas.microsoft.com/office/drawing/2014/main" id="{F4A2FFC2-90A2-417A-8333-09AF65861E3F}"/>
              </a:ext>
            </a:extLst>
          </p:cNvPr>
          <p:cNvSpPr txBox="1"/>
          <p:nvPr/>
        </p:nvSpPr>
        <p:spPr>
          <a:xfrm>
            <a:off x="426298" y="1424529"/>
            <a:ext cx="10997528"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Lambda: là hàm không tên, </a:t>
            </a:r>
            <a:r>
              <a:rPr lang="vi-VN" sz="2400">
                <a:latin typeface="Times New Roman" panose="02020603050405020304" pitchFamily="18" charset="0"/>
                <a:cs typeface="Times New Roman" panose="02020603050405020304" pitchFamily="18" charset="0"/>
              </a:rPr>
              <a:t>là đối tượng hàm (Function Object) , là operator() của một object.</a:t>
            </a:r>
            <a:r>
              <a:rPr lang="en-US" sz="240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Có 4 cách khai báo cơ bản:</a:t>
            </a:r>
          </a:p>
          <a:p>
            <a:endParaRPr lang="en-US" sz="240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 capture-list ] ( params ) mutable(optional) exception attribute -&gt; ret { body }   (1)     </a:t>
            </a:r>
          </a:p>
          <a:p>
            <a:pPr lvl="1"/>
            <a:r>
              <a:rPr lang="en-US" sz="2400">
                <a:latin typeface="Times New Roman" panose="02020603050405020304" pitchFamily="18" charset="0"/>
                <a:cs typeface="Times New Roman" panose="02020603050405020304" pitchFamily="18" charset="0"/>
              </a:rPr>
              <a:t>[ capture-list ] ( params ) -&gt; ret { body }     (2)     </a:t>
            </a:r>
          </a:p>
          <a:p>
            <a:pPr lvl="1"/>
            <a:r>
              <a:rPr lang="en-US" sz="2400">
                <a:latin typeface="Times New Roman" panose="02020603050405020304" pitchFamily="18" charset="0"/>
                <a:cs typeface="Times New Roman" panose="02020603050405020304" pitchFamily="18" charset="0"/>
              </a:rPr>
              <a:t>[ capture-list ] ( params ) { body }    (3)     </a:t>
            </a:r>
          </a:p>
          <a:p>
            <a:pPr lvl="1"/>
            <a:r>
              <a:rPr lang="en-US" sz="2400">
                <a:latin typeface="Times New Roman" panose="02020603050405020304" pitchFamily="18" charset="0"/>
                <a:cs typeface="Times New Roman" panose="02020603050405020304" pitchFamily="18" charset="0"/>
              </a:rPr>
              <a:t>[ capture-list ] { body } (4)</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485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37</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7" y="195943"/>
            <a:ext cx="7165145"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Ý nghĩa các ngoặc trong lambda</a:t>
            </a:r>
          </a:p>
        </p:txBody>
      </p:sp>
      <p:sp>
        <p:nvSpPr>
          <p:cNvPr id="9" name="TextBox 8">
            <a:extLst>
              <a:ext uri="{FF2B5EF4-FFF2-40B4-BE49-F238E27FC236}">
                <a16:creationId xmlns:a16="http://schemas.microsoft.com/office/drawing/2014/main" id="{F4A2FFC2-90A2-417A-8333-09AF65861E3F}"/>
              </a:ext>
            </a:extLst>
          </p:cNvPr>
          <p:cNvSpPr txBox="1"/>
          <p:nvPr/>
        </p:nvSpPr>
        <p:spPr>
          <a:xfrm>
            <a:off x="840387" y="1758910"/>
            <a:ext cx="5458331" cy="2677656"/>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int main() {</a:t>
            </a:r>
          </a:p>
          <a:p>
            <a:r>
              <a:rPr lang="en-US" sz="2400">
                <a:latin typeface="Times New Roman" panose="02020603050405020304" pitchFamily="18" charset="0"/>
                <a:cs typeface="Times New Roman" panose="02020603050405020304" pitchFamily="18" charset="0"/>
              </a:rPr>
              <a:t>    []      // Khai báo lambda</a:t>
            </a:r>
          </a:p>
          <a:p>
            <a:r>
              <a:rPr lang="en-US" sz="2400">
                <a:latin typeface="Times New Roman" panose="02020603050405020304" pitchFamily="18" charset="0"/>
                <a:cs typeface="Times New Roman" panose="02020603050405020304" pitchFamily="18" charset="0"/>
              </a:rPr>
              <a:t>    ()      // Đối số</a:t>
            </a:r>
          </a:p>
          <a:p>
            <a:r>
              <a:rPr lang="en-US" sz="2400">
                <a:latin typeface="Times New Roman" panose="02020603050405020304" pitchFamily="18" charset="0"/>
                <a:cs typeface="Times New Roman" panose="02020603050405020304" pitchFamily="18" charset="0"/>
              </a:rPr>
              <a:t>    {}     // Thân hàm</a:t>
            </a:r>
          </a:p>
          <a:p>
            <a:r>
              <a:rPr lang="en-US" sz="2400">
                <a:latin typeface="Times New Roman" panose="02020603050405020304" pitchFamily="18" charset="0"/>
                <a:cs typeface="Times New Roman" panose="02020603050405020304" pitchFamily="18" charset="0"/>
              </a:rPr>
              <a:t>    ();     // Chạy!</a:t>
            </a:r>
          </a:p>
          <a:p>
            <a:r>
              <a:rPr lang="en-US" sz="2400">
                <a:latin typeface="Times New Roman" panose="02020603050405020304" pitchFamily="18" charset="0"/>
                <a:cs typeface="Times New Roman" panose="02020603050405020304" pitchFamily="18" charset="0"/>
              </a:rPr>
              <a:t>    return 0;</a:t>
            </a:r>
          </a:p>
          <a:p>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06499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38</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7" y="195943"/>
            <a:ext cx="647559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Lambda: truyền đối số</a:t>
            </a:r>
          </a:p>
        </p:txBody>
      </p:sp>
      <p:sp>
        <p:nvSpPr>
          <p:cNvPr id="9" name="TextBox 8">
            <a:extLst>
              <a:ext uri="{FF2B5EF4-FFF2-40B4-BE49-F238E27FC236}">
                <a16:creationId xmlns:a16="http://schemas.microsoft.com/office/drawing/2014/main" id="{F4A2FFC2-90A2-417A-8333-09AF65861E3F}"/>
              </a:ext>
            </a:extLst>
          </p:cNvPr>
          <p:cNvSpPr txBox="1"/>
          <p:nvPr/>
        </p:nvSpPr>
        <p:spPr>
          <a:xfrm>
            <a:off x="597236" y="1436342"/>
            <a:ext cx="10997528" cy="2308324"/>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#include&lt;iostream&gt;</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int main() {</a:t>
            </a:r>
          </a:p>
          <a:p>
            <a:r>
              <a:rPr lang="en-US" sz="2400">
                <a:latin typeface="Times New Roman" panose="02020603050405020304" pitchFamily="18" charset="0"/>
                <a:cs typeface="Times New Roman" panose="02020603050405020304" pitchFamily="18" charset="0"/>
              </a:rPr>
              <a:t>    [](const std::string&amp; x) { std::cout &lt;&lt; x &lt;&lt; std::endl; }("Hello lambda\n");</a:t>
            </a:r>
          </a:p>
          <a:p>
            <a:r>
              <a:rPr lang="en-US" sz="2400">
                <a:latin typeface="Times New Roman" panose="02020603050405020304" pitchFamily="18" charset="0"/>
                <a:cs typeface="Times New Roman" panose="02020603050405020304" pitchFamily="18" charset="0"/>
              </a:rPr>
              <a:t>    return 0;</a:t>
            </a:r>
          </a:p>
          <a:p>
            <a:r>
              <a:rPr lang="en-US" sz="240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4266A06E-A382-4371-ACAF-0ECBF92A4983}"/>
              </a:ext>
            </a:extLst>
          </p:cNvPr>
          <p:cNvSpPr txBox="1"/>
          <p:nvPr/>
        </p:nvSpPr>
        <p:spPr>
          <a:xfrm>
            <a:off x="737117" y="4271229"/>
            <a:ext cx="7679094"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&gt; Đối số “Hello lambda” được truyền vào và in ra kết quả Hello lambda</a:t>
            </a:r>
          </a:p>
        </p:txBody>
      </p:sp>
    </p:spTree>
    <p:extLst>
      <p:ext uri="{BB962C8B-B14F-4D97-AF65-F5344CB8AC3E}">
        <p14:creationId xmlns:p14="http://schemas.microsoft.com/office/powerpoint/2010/main" val="2220991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39</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Lambda trả về giá trị</a:t>
            </a:r>
          </a:p>
        </p:txBody>
      </p:sp>
      <p:sp>
        <p:nvSpPr>
          <p:cNvPr id="9" name="TextBox 8">
            <a:extLst>
              <a:ext uri="{FF2B5EF4-FFF2-40B4-BE49-F238E27FC236}">
                <a16:creationId xmlns:a16="http://schemas.microsoft.com/office/drawing/2014/main" id="{F4A2FFC2-90A2-417A-8333-09AF65861E3F}"/>
              </a:ext>
            </a:extLst>
          </p:cNvPr>
          <p:cNvSpPr txBox="1"/>
          <p:nvPr/>
        </p:nvSpPr>
        <p:spPr>
          <a:xfrm>
            <a:off x="597236" y="1360951"/>
            <a:ext cx="10997528" cy="2677656"/>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#include&lt;iostream&gt;</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int main() {</a:t>
            </a:r>
          </a:p>
          <a:p>
            <a:r>
              <a:rPr lang="en-US" sz="2400">
                <a:latin typeface="Times New Roman" panose="02020603050405020304" pitchFamily="18" charset="0"/>
                <a:cs typeface="Times New Roman" panose="02020603050405020304" pitchFamily="18" charset="0"/>
              </a:rPr>
              <a:t>    auto x = [](int a) -&gt; int { return a + 5; } (10);</a:t>
            </a:r>
          </a:p>
          <a:p>
            <a:r>
              <a:rPr lang="en-US" sz="2400">
                <a:latin typeface="Times New Roman" panose="02020603050405020304" pitchFamily="18" charset="0"/>
                <a:cs typeface="Times New Roman" panose="02020603050405020304" pitchFamily="18" charset="0"/>
              </a:rPr>
              <a:t>    std::cout &lt;&lt; x;</a:t>
            </a:r>
          </a:p>
          <a:p>
            <a:r>
              <a:rPr lang="en-US" sz="2400">
                <a:latin typeface="Times New Roman" panose="02020603050405020304" pitchFamily="18" charset="0"/>
                <a:cs typeface="Times New Roman" panose="02020603050405020304" pitchFamily="18" charset="0"/>
              </a:rPr>
              <a:t>    return 0;</a:t>
            </a:r>
          </a:p>
          <a:p>
            <a:r>
              <a:rPr lang="en-US" sz="240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FE849582-B268-4BDC-BC5A-F37D8C131CF5}"/>
              </a:ext>
            </a:extLst>
          </p:cNvPr>
          <p:cNvSpPr txBox="1"/>
          <p:nvPr/>
        </p:nvSpPr>
        <p:spPr>
          <a:xfrm>
            <a:off x="689548" y="4751882"/>
            <a:ext cx="7869836"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=&gt; Kết quả là 15. Ở đây -&gt; int là cách viết diễn đạt là hàm này sẽ trả về kiểu int. auto sẽ tự suy luận kiểu của x</a:t>
            </a:r>
          </a:p>
        </p:txBody>
      </p:sp>
    </p:spTree>
    <p:extLst>
      <p:ext uri="{BB962C8B-B14F-4D97-AF65-F5344CB8AC3E}">
        <p14:creationId xmlns:p14="http://schemas.microsoft.com/office/powerpoint/2010/main" val="357847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FAC73008-1512-48E4-90CF-C3772352895C}"/>
              </a:ext>
            </a:extLst>
          </p:cNvPr>
          <p:cNvSpPr>
            <a:spLocks noGrp="1"/>
          </p:cNvSpPr>
          <p:nvPr>
            <p:ph type="dt" sz="half" idx="10"/>
          </p:nvPr>
        </p:nvSpPr>
        <p:spPr/>
        <p:txBody>
          <a:bodyPr/>
          <a:lstStyle/>
          <a:p>
            <a:fld id="{CF081414-2136-42A8-BDF6-C086EB08405B}" type="datetime1">
              <a:rPr lang="en-US" smtClean="0"/>
              <a:t>9/9/2020</a:t>
            </a:fld>
            <a:endParaRPr lang="en-US"/>
          </a:p>
        </p:txBody>
      </p:sp>
      <p:sp>
        <p:nvSpPr>
          <p:cNvPr id="11" name="Slide Number Placeholder 10">
            <a:extLst>
              <a:ext uri="{FF2B5EF4-FFF2-40B4-BE49-F238E27FC236}">
                <a16:creationId xmlns:a16="http://schemas.microsoft.com/office/drawing/2014/main" id="{19856786-48F7-4AA9-B9D7-D6D2E91528D6}"/>
              </a:ext>
            </a:extLst>
          </p:cNvPr>
          <p:cNvSpPr>
            <a:spLocks noGrp="1"/>
          </p:cNvSpPr>
          <p:nvPr>
            <p:ph type="sldNum" sz="quarter" idx="12"/>
          </p:nvPr>
        </p:nvSpPr>
        <p:spPr/>
        <p:txBody>
          <a:bodyPr/>
          <a:lstStyle/>
          <a:p>
            <a:fld id="{307AD6BF-3462-4948-A7E8-9D1E838B4494}" type="slidenum">
              <a:rPr lang="en-US" smtClean="0"/>
              <a:t>4</a:t>
            </a:fld>
            <a:endParaRPr lang="en-US"/>
          </a:p>
        </p:txBody>
      </p:sp>
      <p:sp>
        <p:nvSpPr>
          <p:cNvPr id="13" name="TextBox 12">
            <a:extLst>
              <a:ext uri="{FF2B5EF4-FFF2-40B4-BE49-F238E27FC236}">
                <a16:creationId xmlns:a16="http://schemas.microsoft.com/office/drawing/2014/main" id="{04FECF7A-EB77-44C3-99EF-B6489561C955}"/>
              </a:ext>
            </a:extLst>
          </p:cNvPr>
          <p:cNvSpPr txBox="1"/>
          <p:nvPr/>
        </p:nvSpPr>
        <p:spPr>
          <a:xfrm>
            <a:off x="219918" y="1017002"/>
            <a:ext cx="9894466" cy="5016758"/>
          </a:xfrm>
          <a:prstGeom prst="rect">
            <a:avLst/>
          </a:prstGeom>
          <a:noFill/>
        </p:spPr>
        <p:txBody>
          <a:bodyPr wrap="square" rtlCol="0">
            <a:spAutoFit/>
          </a:bodyPr>
          <a:lstStyle/>
          <a:p>
            <a:pPr marL="342900" indent="-342900">
              <a:buFont typeface="Wingdings" panose="05000000000000000000" pitchFamily="2" charset="2"/>
              <a:buChar char="v"/>
            </a:pPr>
            <a:r>
              <a:rPr lang="en-US" sz="2000">
                <a:latin typeface="Times New Roman" panose="02020603050405020304" pitchFamily="18" charset="0"/>
                <a:cs typeface="Times New Roman" panose="02020603050405020304" pitchFamily="18" charset="0"/>
              </a:rPr>
              <a:t>L</a:t>
            </a:r>
            <a:r>
              <a:rPr lang="vi-VN" sz="2000">
                <a:latin typeface="Times New Roman" panose="02020603050405020304" pitchFamily="18" charset="0"/>
                <a:cs typeface="Times New Roman" panose="02020603050405020304" pitchFamily="18" charset="0"/>
              </a:rPr>
              <a:t>ập trình hướng đối tượng:</a:t>
            </a:r>
          </a:p>
          <a:p>
            <a:pPr lvl="1"/>
            <a:r>
              <a:rPr lang="vi-VN" sz="2000">
                <a:latin typeface="Times New Roman" panose="02020603050405020304" pitchFamily="18" charset="0"/>
                <a:cs typeface="Times New Roman" panose="02020603050405020304" pitchFamily="18" charset="0"/>
              </a:rPr>
              <a:t>struct SinhVien {</a:t>
            </a:r>
          </a:p>
          <a:p>
            <a:pPr lvl="1"/>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char ten[20];</a:t>
            </a:r>
          </a:p>
          <a:p>
            <a:pPr lvl="1"/>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int lop;</a:t>
            </a:r>
          </a:p>
          <a:p>
            <a:pPr lvl="1"/>
            <a:r>
              <a:rPr lang="en-US" sz="200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lvl="1"/>
            <a:r>
              <a:rPr lang="vi-VN" sz="2000">
                <a:latin typeface="Times New Roman" panose="02020603050405020304" pitchFamily="18" charset="0"/>
                <a:cs typeface="Times New Roman" panose="02020603050405020304" pitchFamily="18" charset="0"/>
              </a:rPr>
              <a:t>void len_lop(int lop)	{ ... }</a:t>
            </a:r>
          </a:p>
          <a:p>
            <a:pPr lvl="1"/>
            <a:r>
              <a:rPr lang="vi-VN" sz="2000">
                <a:latin typeface="Times New Roman" panose="02020603050405020304" pitchFamily="18" charset="0"/>
                <a:cs typeface="Times New Roman" panose="02020603050405020304" pitchFamily="18" charset="0"/>
              </a:rPr>
              <a:t>void kiem_tra()		{ ... }</a:t>
            </a:r>
          </a:p>
          <a:p>
            <a:pPr lvl="1"/>
            <a:r>
              <a:rPr lang="vi-VN" sz="2000">
                <a:latin typeface="Times New Roman" panose="02020603050405020304" pitchFamily="18" charset="0"/>
                <a:cs typeface="Times New Roman" panose="02020603050405020304" pitchFamily="18" charset="0"/>
              </a:rPr>
              <a:t>};</a:t>
            </a:r>
          </a:p>
          <a:p>
            <a:endParaRPr lang="vi-VN"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SinhVien sv = { ... };</a:t>
            </a:r>
          </a:p>
          <a:p>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sv.len_lop(103);</a:t>
            </a:r>
          </a:p>
          <a:p>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sv.kiem_tra();</a:t>
            </a:r>
          </a:p>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Các hàm (function) trở thành phương thức (method) của lớp và có thể truy cập trực tiếp các thuộc tính (biến thành phần) của đối tượng gọi</a:t>
            </a:r>
          </a:p>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Đối tượng (biến) trở thành chủ thể của phương thức (hàm) được gọi chứ không còn được truyền như tham số lấy đối tượng làm trung tâm của việc lập trình</a:t>
            </a:r>
          </a:p>
        </p:txBody>
      </p:sp>
      <p:sp>
        <p:nvSpPr>
          <p:cNvPr id="15" name="TextBox 14">
            <a:extLst>
              <a:ext uri="{FF2B5EF4-FFF2-40B4-BE49-F238E27FC236}">
                <a16:creationId xmlns:a16="http://schemas.microsoft.com/office/drawing/2014/main" id="{987C9534-3739-40FC-8458-BD7706AA1985}"/>
              </a:ext>
            </a:extLst>
          </p:cNvPr>
          <p:cNvSpPr txBox="1"/>
          <p:nvPr/>
        </p:nvSpPr>
        <p:spPr>
          <a:xfrm>
            <a:off x="219918" y="186612"/>
            <a:ext cx="4002833"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Class &amp; Object</a:t>
            </a:r>
          </a:p>
        </p:txBody>
      </p:sp>
    </p:spTree>
    <p:extLst>
      <p:ext uri="{BB962C8B-B14F-4D97-AF65-F5344CB8AC3E}">
        <p14:creationId xmlns:p14="http://schemas.microsoft.com/office/powerpoint/2010/main" val="4117077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40</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Lambda: capture</a:t>
            </a:r>
          </a:p>
        </p:txBody>
      </p:sp>
      <p:sp>
        <p:nvSpPr>
          <p:cNvPr id="9" name="TextBox 8">
            <a:extLst>
              <a:ext uri="{FF2B5EF4-FFF2-40B4-BE49-F238E27FC236}">
                <a16:creationId xmlns:a16="http://schemas.microsoft.com/office/drawing/2014/main" id="{F4A2FFC2-90A2-417A-8333-09AF65861E3F}"/>
              </a:ext>
            </a:extLst>
          </p:cNvPr>
          <p:cNvSpPr txBox="1"/>
          <p:nvPr/>
        </p:nvSpPr>
        <p:spPr>
          <a:xfrm>
            <a:off x="597236" y="1112040"/>
            <a:ext cx="7857215" cy="1015663"/>
          </a:xfrm>
          <a:prstGeom prst="rect">
            <a:avLst/>
          </a:prstGeom>
          <a:noFill/>
        </p:spPr>
        <p:txBody>
          <a:bodyPr wrap="square" rtlCol="0">
            <a:spAutoFit/>
          </a:bodyPr>
          <a:lstStyle/>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Truy cập một biến được capture có 2 cách:</a:t>
            </a:r>
            <a:endParaRPr lang="en-US" sz="200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Truy cập theo reference.</a:t>
            </a:r>
          </a:p>
          <a:p>
            <a:pPr marL="800100" lvl="1"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Truy cập bằng cách copy (by value).</a:t>
            </a:r>
          </a:p>
        </p:txBody>
      </p:sp>
      <p:sp>
        <p:nvSpPr>
          <p:cNvPr id="4" name="TextBox 3">
            <a:extLst>
              <a:ext uri="{FF2B5EF4-FFF2-40B4-BE49-F238E27FC236}">
                <a16:creationId xmlns:a16="http://schemas.microsoft.com/office/drawing/2014/main" id="{FE849582-B268-4BDC-BC5A-F37D8C131CF5}"/>
              </a:ext>
            </a:extLst>
          </p:cNvPr>
          <p:cNvSpPr txBox="1"/>
          <p:nvPr/>
        </p:nvSpPr>
        <p:spPr>
          <a:xfrm>
            <a:off x="761631" y="2558257"/>
            <a:ext cx="4752761" cy="2554545"/>
          </a:xfrm>
          <a:prstGeom prst="rect">
            <a:avLst/>
          </a:prstGeom>
          <a:noFill/>
        </p:spPr>
        <p:txBody>
          <a:bodyPr wrap="square" rtlCol="0">
            <a:spAutoFit/>
          </a:bodyPr>
          <a:lstStyle/>
          <a:p>
            <a:r>
              <a:rPr lang="vi-VN" sz="2000">
                <a:latin typeface="Times New Roman" panose="02020603050405020304" pitchFamily="18" charset="0"/>
                <a:cs typeface="Times New Roman" panose="02020603050405020304" pitchFamily="18" charset="0"/>
              </a:rPr>
              <a:t>#include&lt;iostream&gt;</a:t>
            </a:r>
          </a:p>
          <a:p>
            <a:endParaRPr lang="vi-VN"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int main() {</a:t>
            </a:r>
          </a:p>
          <a:p>
            <a:r>
              <a:rPr lang="vi-VN" sz="2000">
                <a:latin typeface="Times New Roman" panose="02020603050405020304" pitchFamily="18" charset="0"/>
                <a:cs typeface="Times New Roman" panose="02020603050405020304" pitchFamily="18" charset="0"/>
              </a:rPr>
              <a:t>    int a = 5;</a:t>
            </a:r>
          </a:p>
          <a:p>
            <a:r>
              <a:rPr lang="vi-VN" sz="2000">
                <a:latin typeface="Times New Roman" panose="02020603050405020304" pitchFamily="18" charset="0"/>
                <a:cs typeface="Times New Roman" panose="02020603050405020304" pitchFamily="18" charset="0"/>
              </a:rPr>
              <a:t>    [&amp;] { std::cout &lt;&lt; a &lt;&lt; std::endl; }();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 { std::cout &lt;&lt; a &lt;&lt; std::endl; }();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return 0;</a:t>
            </a:r>
          </a:p>
          <a:p>
            <a:r>
              <a:rPr lang="vi-VN"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93D6BE3-5D68-4946-856C-55B30355F38E}"/>
              </a:ext>
            </a:extLst>
          </p:cNvPr>
          <p:cNvSpPr txBox="1"/>
          <p:nvPr/>
        </p:nvSpPr>
        <p:spPr>
          <a:xfrm>
            <a:off x="6281039" y="2819866"/>
            <a:ext cx="5149330"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Trong Lambda, để capture by reference thì viết [&amp;]. Để capture bằng value thì viết [=]. Để không capture gì cả thì để trống [].</a:t>
            </a:r>
          </a:p>
        </p:txBody>
      </p:sp>
    </p:spTree>
    <p:extLst>
      <p:ext uri="{BB962C8B-B14F-4D97-AF65-F5344CB8AC3E}">
        <p14:creationId xmlns:p14="http://schemas.microsoft.com/office/powerpoint/2010/main" val="1028824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41</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7" y="195943"/>
            <a:ext cx="1005824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Lambda: capture bằng value</a:t>
            </a:r>
          </a:p>
        </p:txBody>
      </p:sp>
      <p:sp>
        <p:nvSpPr>
          <p:cNvPr id="9" name="TextBox 8">
            <a:extLst>
              <a:ext uri="{FF2B5EF4-FFF2-40B4-BE49-F238E27FC236}">
                <a16:creationId xmlns:a16="http://schemas.microsoft.com/office/drawing/2014/main" id="{F4A2FFC2-90A2-417A-8333-09AF65861E3F}"/>
              </a:ext>
            </a:extLst>
          </p:cNvPr>
          <p:cNvSpPr txBox="1"/>
          <p:nvPr/>
        </p:nvSpPr>
        <p:spPr>
          <a:xfrm>
            <a:off x="315047" y="2503003"/>
            <a:ext cx="4279999" cy="2554545"/>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#include&lt;iostream&gt;</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int main() {</a:t>
            </a:r>
          </a:p>
          <a:p>
            <a:r>
              <a:rPr lang="en-US" sz="2000">
                <a:latin typeface="Times New Roman" panose="02020603050405020304" pitchFamily="18" charset="0"/>
                <a:cs typeface="Times New Roman" panose="02020603050405020304" pitchFamily="18" charset="0"/>
              </a:rPr>
              <a:t>    int a = 5;</a:t>
            </a:r>
          </a:p>
          <a:p>
            <a:r>
              <a:rPr lang="en-US" sz="2000">
                <a:latin typeface="Times New Roman" panose="02020603050405020304" pitchFamily="18" charset="0"/>
                <a:cs typeface="Times New Roman" panose="02020603050405020304" pitchFamily="18" charset="0"/>
              </a:rPr>
              <a:t>    [=] { a = a + 1; std::cout &lt;&lt; a &lt;&lt; std::endl; }();   // --&gt; Lỗi    </a:t>
            </a:r>
          </a:p>
          <a:p>
            <a:r>
              <a:rPr lang="en-US" sz="2000">
                <a:latin typeface="Times New Roman" panose="02020603050405020304" pitchFamily="18" charset="0"/>
                <a:cs typeface="Times New Roman" panose="02020603050405020304" pitchFamily="18" charset="0"/>
              </a:rPr>
              <a:t>    return 0;</a:t>
            </a:r>
          </a:p>
          <a:p>
            <a:r>
              <a:rPr lang="en-US" sz="200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FE849582-B268-4BDC-BC5A-F37D8C131CF5}"/>
              </a:ext>
            </a:extLst>
          </p:cNvPr>
          <p:cNvSpPr txBox="1"/>
          <p:nvPr/>
        </p:nvSpPr>
        <p:spPr>
          <a:xfrm>
            <a:off x="6773974" y="2628601"/>
            <a:ext cx="5256653" cy="2862322"/>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#include&lt;iostream&gt;</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int main() {</a:t>
            </a:r>
          </a:p>
          <a:p>
            <a:r>
              <a:rPr lang="en-US" sz="2000">
                <a:latin typeface="Times New Roman" panose="02020603050405020304" pitchFamily="18" charset="0"/>
                <a:cs typeface="Times New Roman" panose="02020603050405020304" pitchFamily="18" charset="0"/>
              </a:rPr>
              <a:t>    int a = 5;</a:t>
            </a:r>
          </a:p>
          <a:p>
            <a:r>
              <a:rPr lang="en-US" sz="2000">
                <a:latin typeface="Times New Roman" panose="02020603050405020304" pitchFamily="18" charset="0"/>
                <a:cs typeface="Times New Roman" panose="02020603050405020304" pitchFamily="18" charset="0"/>
              </a:rPr>
              <a:t>    [=]() mutable { a = a + 1; std::cout &lt;&lt; a &lt;&lt; std::endl; }();   // In 6</a:t>
            </a:r>
          </a:p>
          <a:p>
            <a:r>
              <a:rPr lang="en-US" sz="2000">
                <a:latin typeface="Times New Roman" panose="02020603050405020304" pitchFamily="18" charset="0"/>
                <a:cs typeface="Times New Roman" panose="02020603050405020304" pitchFamily="18" charset="0"/>
              </a:rPr>
              <a:t>    std::cout &lt;&lt; a &lt;&lt; std::endl;   // In 5</a:t>
            </a:r>
          </a:p>
          <a:p>
            <a:r>
              <a:rPr lang="en-US" sz="2000">
                <a:latin typeface="Times New Roman" panose="02020603050405020304" pitchFamily="18" charset="0"/>
                <a:cs typeface="Times New Roman" panose="02020603050405020304" pitchFamily="18" charset="0"/>
              </a:rPr>
              <a:t>    return 0;</a:t>
            </a:r>
          </a:p>
          <a:p>
            <a:r>
              <a:rPr lang="en-US" sz="200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063D22C7-43B5-4401-B6B8-946DEBCF09CF}"/>
              </a:ext>
            </a:extLst>
          </p:cNvPr>
          <p:cNvSpPr txBox="1"/>
          <p:nvPr/>
        </p:nvSpPr>
        <p:spPr>
          <a:xfrm>
            <a:off x="419877" y="1226362"/>
            <a:ext cx="3993501"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Không ghi đè giá trị được =&gt; lỗi</a:t>
            </a:r>
          </a:p>
        </p:txBody>
      </p:sp>
      <p:sp>
        <p:nvSpPr>
          <p:cNvPr id="11" name="TextBox 10">
            <a:extLst>
              <a:ext uri="{FF2B5EF4-FFF2-40B4-BE49-F238E27FC236}">
                <a16:creationId xmlns:a16="http://schemas.microsoft.com/office/drawing/2014/main" id="{1092EAE8-D579-48A4-9605-57EC8089B410}"/>
              </a:ext>
            </a:extLst>
          </p:cNvPr>
          <p:cNvSpPr txBox="1"/>
          <p:nvPr/>
        </p:nvSpPr>
        <p:spPr>
          <a:xfrm>
            <a:off x="4692992" y="3599003"/>
            <a:ext cx="303301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dùng mutable</a:t>
            </a:r>
          </a:p>
        </p:txBody>
      </p:sp>
      <p:cxnSp>
        <p:nvCxnSpPr>
          <p:cNvPr id="13" name="Straight Arrow Connector 12">
            <a:extLst>
              <a:ext uri="{FF2B5EF4-FFF2-40B4-BE49-F238E27FC236}">
                <a16:creationId xmlns:a16="http://schemas.microsoft.com/office/drawing/2014/main" id="{9D745B24-D528-4447-8BE8-D16835603EAE}"/>
              </a:ext>
            </a:extLst>
          </p:cNvPr>
          <p:cNvCxnSpPr/>
          <p:nvPr/>
        </p:nvCxnSpPr>
        <p:spPr>
          <a:xfrm>
            <a:off x="4357396" y="4059762"/>
            <a:ext cx="2220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2F874BC-F992-4D47-8394-21625B12A81B}"/>
              </a:ext>
            </a:extLst>
          </p:cNvPr>
          <p:cNvSpPr txBox="1"/>
          <p:nvPr/>
        </p:nvSpPr>
        <p:spPr>
          <a:xfrm>
            <a:off x="6773974" y="1611068"/>
            <a:ext cx="5445968"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Ghi đè được giá trị( nhưng sau khi ra khỏi hàm giá trị không thay đổi)</a:t>
            </a:r>
          </a:p>
        </p:txBody>
      </p:sp>
    </p:spTree>
    <p:extLst>
      <p:ext uri="{BB962C8B-B14F-4D97-AF65-F5344CB8AC3E}">
        <p14:creationId xmlns:p14="http://schemas.microsoft.com/office/powerpoint/2010/main" val="360972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9/10/2020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42</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Future and Promise</a:t>
            </a:r>
          </a:p>
        </p:txBody>
      </p:sp>
      <p:sp>
        <p:nvSpPr>
          <p:cNvPr id="9" name="TextBox 8">
            <a:extLst>
              <a:ext uri="{FF2B5EF4-FFF2-40B4-BE49-F238E27FC236}">
                <a16:creationId xmlns:a16="http://schemas.microsoft.com/office/drawing/2014/main" id="{F4A2FFC2-90A2-417A-8333-09AF65861E3F}"/>
              </a:ext>
            </a:extLst>
          </p:cNvPr>
          <p:cNvSpPr txBox="1"/>
          <p:nvPr/>
        </p:nvSpPr>
        <p:spPr>
          <a:xfrm>
            <a:off x="6885993" y="1461128"/>
            <a:ext cx="4478694" cy="3477875"/>
          </a:xfrm>
          <a:prstGeom prst="rect">
            <a:avLst/>
          </a:prstGeom>
          <a:noFill/>
        </p:spPr>
        <p:txBody>
          <a:bodyPr wrap="square" rtlCol="0">
            <a:spAutoFit/>
          </a:bodyPr>
          <a:lstStyle/>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Cả 2 đều được áp dụng trong xử lý bất đồng bộ</a:t>
            </a:r>
          </a:p>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Promise: </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Được sử dụng để set giá trị hoặc ngoại lệ</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Truyền thông signals giữa các luồng</a:t>
            </a:r>
          </a:p>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Future: </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Được sử dụng để nhận giá trị từ promise</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Lưu giữ trạng thái dữ liệu</a:t>
            </a:r>
            <a:endParaRPr lang="vi-VN"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CE111AD-D327-4722-8550-BECA689CAA26}"/>
              </a:ext>
            </a:extLst>
          </p:cNvPr>
          <p:cNvSpPr txBox="1"/>
          <p:nvPr/>
        </p:nvSpPr>
        <p:spPr>
          <a:xfrm>
            <a:off x="419878" y="674400"/>
            <a:ext cx="5980923" cy="5509200"/>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#include &lt;iostream&gt;       // std::cout</a:t>
            </a:r>
          </a:p>
          <a:p>
            <a:r>
              <a:rPr lang="en-US" sz="1600">
                <a:latin typeface="Times New Roman" panose="02020603050405020304" pitchFamily="18" charset="0"/>
                <a:cs typeface="Times New Roman" panose="02020603050405020304" pitchFamily="18" charset="0"/>
              </a:rPr>
              <a:t>#include &lt;functional&gt;     // std::ref</a:t>
            </a:r>
          </a:p>
          <a:p>
            <a:r>
              <a:rPr lang="en-US" sz="1600">
                <a:latin typeface="Times New Roman" panose="02020603050405020304" pitchFamily="18" charset="0"/>
                <a:cs typeface="Times New Roman" panose="02020603050405020304" pitchFamily="18" charset="0"/>
              </a:rPr>
              <a:t>#include &lt;thread&gt;         // std::thread</a:t>
            </a:r>
          </a:p>
          <a:p>
            <a:r>
              <a:rPr lang="en-US" sz="1600">
                <a:latin typeface="Times New Roman" panose="02020603050405020304" pitchFamily="18" charset="0"/>
                <a:cs typeface="Times New Roman" panose="02020603050405020304" pitchFamily="18" charset="0"/>
              </a:rPr>
              <a:t>#include &lt;future&gt;         // std::promise, std::future</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void print_int (std::future&lt;int&gt;&amp; fut) {</a:t>
            </a:r>
          </a:p>
          <a:p>
            <a:r>
              <a:rPr lang="en-US" sz="1600">
                <a:latin typeface="Times New Roman" panose="02020603050405020304" pitchFamily="18" charset="0"/>
                <a:cs typeface="Times New Roman" panose="02020603050405020304" pitchFamily="18" charset="0"/>
              </a:rPr>
              <a:t>  int x = fut.get();</a:t>
            </a:r>
          </a:p>
          <a:p>
            <a:r>
              <a:rPr lang="en-US" sz="1600">
                <a:latin typeface="Times New Roman" panose="02020603050405020304" pitchFamily="18" charset="0"/>
                <a:cs typeface="Times New Roman" panose="02020603050405020304" pitchFamily="18" charset="0"/>
              </a:rPr>
              <a:t>  std::cout &lt;&lt; "value: " &lt;&lt; x &lt;&lt; '\n';</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int main ()</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  std::promise&lt;int&gt; prom;                      // create promise</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std::future&lt;int&gt; fut = prom.get_future();    // engagement with future</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std::thread th1 (print_int, std::ref(fut));  // send future to new thread</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prom.set_value (10);                         // fulfill promise</a:t>
            </a:r>
          </a:p>
          <a:p>
            <a:r>
              <a:rPr lang="en-US" sz="1600">
                <a:latin typeface="Times New Roman" panose="02020603050405020304" pitchFamily="18" charset="0"/>
                <a:cs typeface="Times New Roman" panose="02020603050405020304" pitchFamily="18" charset="0"/>
              </a:rPr>
              <a:t>                                               // (synchronizes with getting the future)</a:t>
            </a:r>
          </a:p>
          <a:p>
            <a:r>
              <a:rPr lang="en-US" sz="1600">
                <a:latin typeface="Times New Roman" panose="02020603050405020304" pitchFamily="18" charset="0"/>
                <a:cs typeface="Times New Roman" panose="02020603050405020304" pitchFamily="18" charset="0"/>
              </a:rPr>
              <a:t>  th1.join();</a:t>
            </a:r>
          </a:p>
          <a:p>
            <a:r>
              <a:rPr lang="en-US" sz="1600">
                <a:latin typeface="Times New Roman" panose="02020603050405020304" pitchFamily="18" charset="0"/>
                <a:cs typeface="Times New Roman" panose="02020603050405020304" pitchFamily="18" charset="0"/>
              </a:rPr>
              <a:t>  return 0;</a:t>
            </a:r>
          </a:p>
          <a:p>
            <a:r>
              <a:rPr lang="en-US" sz="16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7460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FAC73008-1512-48E4-90CF-C3772352895C}"/>
              </a:ext>
            </a:extLst>
          </p:cNvPr>
          <p:cNvSpPr>
            <a:spLocks noGrp="1"/>
          </p:cNvSpPr>
          <p:nvPr>
            <p:ph type="dt" sz="half" idx="10"/>
          </p:nvPr>
        </p:nvSpPr>
        <p:spPr/>
        <p:txBody>
          <a:bodyPr/>
          <a:lstStyle/>
          <a:p>
            <a:fld id="{CF081414-2136-42A8-BDF6-C086EB08405B}" type="datetime1">
              <a:rPr lang="en-US" smtClean="0"/>
              <a:t>9/9/2020</a:t>
            </a:fld>
            <a:endParaRPr lang="en-US"/>
          </a:p>
        </p:txBody>
      </p:sp>
      <p:sp>
        <p:nvSpPr>
          <p:cNvPr id="11" name="Slide Number Placeholder 10">
            <a:extLst>
              <a:ext uri="{FF2B5EF4-FFF2-40B4-BE49-F238E27FC236}">
                <a16:creationId xmlns:a16="http://schemas.microsoft.com/office/drawing/2014/main" id="{19856786-48F7-4AA9-B9D7-D6D2E91528D6}"/>
              </a:ext>
            </a:extLst>
          </p:cNvPr>
          <p:cNvSpPr>
            <a:spLocks noGrp="1"/>
          </p:cNvSpPr>
          <p:nvPr>
            <p:ph type="sldNum" sz="quarter" idx="12"/>
          </p:nvPr>
        </p:nvSpPr>
        <p:spPr/>
        <p:txBody>
          <a:bodyPr/>
          <a:lstStyle/>
          <a:p>
            <a:fld id="{307AD6BF-3462-4948-A7E8-9D1E838B4494}" type="slidenum">
              <a:rPr lang="en-US" smtClean="0"/>
              <a:t>5</a:t>
            </a:fld>
            <a:endParaRPr lang="en-US"/>
          </a:p>
        </p:txBody>
      </p:sp>
      <p:sp>
        <p:nvSpPr>
          <p:cNvPr id="13" name="TextBox 12">
            <a:extLst>
              <a:ext uri="{FF2B5EF4-FFF2-40B4-BE49-F238E27FC236}">
                <a16:creationId xmlns:a16="http://schemas.microsoft.com/office/drawing/2014/main" id="{04FECF7A-EB77-44C3-99EF-B6489561C955}"/>
              </a:ext>
            </a:extLst>
          </p:cNvPr>
          <p:cNvSpPr txBox="1"/>
          <p:nvPr/>
        </p:nvSpPr>
        <p:spPr>
          <a:xfrm>
            <a:off x="219918" y="1017002"/>
            <a:ext cx="9894466" cy="4093428"/>
          </a:xfrm>
          <a:prstGeom prst="rect">
            <a:avLst/>
          </a:prstGeom>
          <a:noFill/>
        </p:spPr>
        <p:txBody>
          <a:bodyPr wrap="square" rtlCol="0">
            <a:spAutoFit/>
          </a:bodyPr>
          <a:lstStyle/>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Trong C++, để tránh nhầm lẫn với các kiểu cấu trúc thông thường, dùng từ khoá class để khai báo lớp:</a:t>
            </a: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class SinhVien { ... };</a:t>
            </a:r>
          </a:p>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a:t>
            </a:r>
            <a:r>
              <a:rPr lang="vi-VN" sz="2000">
                <a:latin typeface="Times New Roman" panose="02020603050405020304" pitchFamily="18" charset="0"/>
                <a:cs typeface="Times New Roman" panose="02020603050405020304" pitchFamily="18" charset="0"/>
              </a:rPr>
              <a:t>lass và struct chỉ khác nhau về phạm vi mặc định của các thuộc tính: struct là public còn class là private</a:t>
            </a:r>
          </a:p>
          <a:p>
            <a:pPr lvl="1"/>
            <a:r>
              <a:rPr lang="vi-VN" sz="2000">
                <a:latin typeface="Times New Roman" panose="02020603050405020304" pitchFamily="18" charset="0"/>
                <a:cs typeface="Times New Roman" panose="02020603050405020304" pitchFamily="18" charset="0"/>
              </a:rPr>
              <a:t>struct A {</a:t>
            </a:r>
          </a:p>
          <a:p>
            <a:pPr lvl="1"/>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int a;	// public</a:t>
            </a:r>
          </a:p>
          <a:p>
            <a:pPr lvl="1"/>
            <a:r>
              <a:rPr lang="vi-VN" sz="2000">
                <a:latin typeface="Times New Roman" panose="02020603050405020304" pitchFamily="18" charset="0"/>
                <a:cs typeface="Times New Roman" panose="02020603050405020304" pitchFamily="18" charset="0"/>
              </a:rPr>
              <a:t>};</a:t>
            </a:r>
          </a:p>
          <a:p>
            <a:pPr lvl="1"/>
            <a:r>
              <a:rPr lang="vi-VN" sz="2000">
                <a:latin typeface="Times New Roman" panose="02020603050405020304" pitchFamily="18" charset="0"/>
                <a:cs typeface="Times New Roman" panose="02020603050405020304" pitchFamily="18" charset="0"/>
              </a:rPr>
              <a:t>class B {</a:t>
            </a:r>
          </a:p>
          <a:p>
            <a:pPr lvl="1"/>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int b;	// private</a:t>
            </a:r>
          </a:p>
          <a:p>
            <a:pPr lvl="1"/>
            <a:r>
              <a:rPr lang="vi-VN" sz="200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Thông thường, nên khai báo các biến thành phần là private, truy xuất thông qua các phương thức của hàm </a:t>
            </a:r>
            <a:r>
              <a:rPr lang="en-US" sz="2000">
                <a:latin typeface="Times New Roman" panose="02020603050405020304" pitchFamily="18" charset="0"/>
                <a:cs typeface="Times New Roman" panose="02020603050405020304" pitchFamily="18" charset="0"/>
              </a:rPr>
              <a:t>-&gt;</a:t>
            </a:r>
            <a:r>
              <a:rPr lang="vi-VN" sz="2000">
                <a:latin typeface="Times New Roman" panose="02020603050405020304" pitchFamily="18" charset="0"/>
                <a:cs typeface="Times New Roman" panose="02020603050405020304" pitchFamily="18" charset="0"/>
              </a:rPr>
              <a:t> ẩn dữ liệu, khả năng đóng gói cao hơn</a:t>
            </a:r>
            <a:r>
              <a:rPr lang="en-US" sz="200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87C9534-3739-40FC-8458-BD7706AA1985}"/>
              </a:ext>
            </a:extLst>
          </p:cNvPr>
          <p:cNvSpPr txBox="1"/>
          <p:nvPr/>
        </p:nvSpPr>
        <p:spPr>
          <a:xfrm>
            <a:off x="219918" y="186612"/>
            <a:ext cx="4002833"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Class &amp; Object</a:t>
            </a:r>
          </a:p>
        </p:txBody>
      </p:sp>
    </p:spTree>
    <p:extLst>
      <p:ext uri="{BB962C8B-B14F-4D97-AF65-F5344CB8AC3E}">
        <p14:creationId xmlns:p14="http://schemas.microsoft.com/office/powerpoint/2010/main" val="239680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83BBE-F41C-4C76-968A-0F7EE37F99DA}"/>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0E97474F-BDF1-4F58-9929-6C25B9FBB507}"/>
              </a:ext>
            </a:extLst>
          </p:cNvPr>
          <p:cNvSpPr>
            <a:spLocks noGrp="1"/>
          </p:cNvSpPr>
          <p:nvPr>
            <p:ph type="sldNum" sz="quarter" idx="12"/>
          </p:nvPr>
        </p:nvSpPr>
        <p:spPr/>
        <p:txBody>
          <a:bodyPr/>
          <a:lstStyle/>
          <a:p>
            <a:fld id="{307AD6BF-3462-4948-A7E8-9D1E838B4494}" type="slidenum">
              <a:rPr lang="en-US" smtClean="0"/>
              <a:t>6</a:t>
            </a:fld>
            <a:endParaRPr lang="en-US"/>
          </a:p>
        </p:txBody>
      </p:sp>
      <p:sp>
        <p:nvSpPr>
          <p:cNvPr id="4" name="TextBox 3">
            <a:extLst>
              <a:ext uri="{FF2B5EF4-FFF2-40B4-BE49-F238E27FC236}">
                <a16:creationId xmlns:a16="http://schemas.microsoft.com/office/drawing/2014/main" id="{5724F307-BEB3-47FF-B268-316CBBFB0705}"/>
              </a:ext>
            </a:extLst>
          </p:cNvPr>
          <p:cNvSpPr txBox="1"/>
          <p:nvPr/>
        </p:nvSpPr>
        <p:spPr>
          <a:xfrm>
            <a:off x="410547" y="1028662"/>
            <a:ext cx="3284738" cy="5016758"/>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class Test</a:t>
            </a:r>
          </a:p>
          <a:p>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    private:</a:t>
            </a:r>
          </a:p>
          <a:p>
            <a:r>
              <a:rPr lang="en-US" sz="2000">
                <a:latin typeface="Times New Roman" panose="02020603050405020304" pitchFamily="18" charset="0"/>
                <a:cs typeface="Times New Roman" panose="02020603050405020304" pitchFamily="18" charset="0"/>
              </a:rPr>
              <a:t>        int data1;</a:t>
            </a:r>
          </a:p>
          <a:p>
            <a:r>
              <a:rPr lang="en-US" sz="2000">
                <a:latin typeface="Times New Roman" panose="02020603050405020304" pitchFamily="18" charset="0"/>
                <a:cs typeface="Times New Roman" panose="02020603050405020304" pitchFamily="18" charset="0"/>
              </a:rPr>
              <a:t>        float data2;  </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public:  </a:t>
            </a:r>
          </a:p>
          <a:p>
            <a:r>
              <a:rPr lang="en-US" sz="2000">
                <a:latin typeface="Times New Roman" panose="02020603050405020304" pitchFamily="18" charset="0"/>
                <a:cs typeface="Times New Roman" panose="02020603050405020304" pitchFamily="18" charset="0"/>
              </a:rPr>
              <a:t>        void function1()</a:t>
            </a:r>
          </a:p>
          <a:p>
            <a:r>
              <a:rPr lang="en-US" sz="2000">
                <a:latin typeface="Times New Roman" panose="02020603050405020304" pitchFamily="18" charset="0"/>
                <a:cs typeface="Times New Roman" panose="02020603050405020304" pitchFamily="18" charset="0"/>
              </a:rPr>
              <a:t>        {   data1 = 2;  } </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float function2()</a:t>
            </a:r>
          </a:p>
          <a:p>
            <a:r>
              <a:rPr lang="en-US" sz="2000">
                <a:latin typeface="Times New Roman" panose="02020603050405020304" pitchFamily="18" charset="0"/>
                <a:cs typeface="Times New Roman" panose="02020603050405020304" pitchFamily="18" charset="0"/>
              </a:rPr>
              <a:t>        { </a:t>
            </a:r>
          </a:p>
          <a:p>
            <a:r>
              <a:rPr lang="en-US" sz="2000">
                <a:latin typeface="Times New Roman" panose="02020603050405020304" pitchFamily="18" charset="0"/>
                <a:cs typeface="Times New Roman" panose="02020603050405020304" pitchFamily="18" charset="0"/>
              </a:rPr>
              <a:t>            data2 = 3.5;</a:t>
            </a:r>
          </a:p>
          <a:p>
            <a:r>
              <a:rPr lang="en-US" sz="2000">
                <a:latin typeface="Times New Roman" panose="02020603050405020304" pitchFamily="18" charset="0"/>
                <a:cs typeface="Times New Roman" panose="02020603050405020304" pitchFamily="18" charset="0"/>
              </a:rPr>
              <a:t>            return data2;</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1CF62D8C-CED7-4A1C-A426-28A145C4BD8A}"/>
              </a:ext>
            </a:extLst>
          </p:cNvPr>
          <p:cNvSpPr txBox="1"/>
          <p:nvPr/>
        </p:nvSpPr>
        <p:spPr>
          <a:xfrm>
            <a:off x="4357450" y="1620117"/>
            <a:ext cx="7779895" cy="3477875"/>
          </a:xfrm>
          <a:prstGeom prst="rect">
            <a:avLst/>
          </a:prstGeom>
          <a:noFill/>
        </p:spPr>
        <p:txBody>
          <a:bodyPr wrap="square" rtlCol="0">
            <a:spAutoFit/>
          </a:bodyPr>
          <a:lstStyle/>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Tên lớp: Test</a:t>
            </a:r>
          </a:p>
          <a:p>
            <a:pPr marL="342900" indent="-342900">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Lớp này có hai dữ liệu thành viên: data1 và data2</a:t>
            </a:r>
          </a:p>
          <a:p>
            <a:pPr marL="342900" indent="-342900">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Hai hàm thành viên là function1() và function2().</a:t>
            </a:r>
          </a:p>
          <a:p>
            <a:pPr marL="342900" indent="-342900">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Từ khóa private khiến dữ liệu và hàm trở thành dữ liệu và hàm riêng tư. Dữ liệu và hàm riêng tư chỉ có thể được truy xuất từ bên trong lớp.</a:t>
            </a: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 Từ khóa public khiến dữ liệu và hàm trở thành dữ liệu và hàm mở. Dữ liệu và hàm mở có thể được truy xuất từ bên ngoài lớp.</a:t>
            </a:r>
            <a:endParaRPr lang="en-US" sz="20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99CD809-F593-4136-B16A-9EF45ABD1BDE}"/>
              </a:ext>
            </a:extLst>
          </p:cNvPr>
          <p:cNvSpPr txBox="1"/>
          <p:nvPr/>
        </p:nvSpPr>
        <p:spPr>
          <a:xfrm>
            <a:off x="410547" y="214604"/>
            <a:ext cx="2733869"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Class</a:t>
            </a:r>
          </a:p>
        </p:txBody>
      </p:sp>
    </p:spTree>
    <p:extLst>
      <p:ext uri="{BB962C8B-B14F-4D97-AF65-F5344CB8AC3E}">
        <p14:creationId xmlns:p14="http://schemas.microsoft.com/office/powerpoint/2010/main" val="222052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D677B1-7423-48F8-9F35-C9B4BDCE2A99}"/>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BCB97255-F49B-4458-981E-40EBE63F0EFA}"/>
              </a:ext>
            </a:extLst>
          </p:cNvPr>
          <p:cNvSpPr>
            <a:spLocks noGrp="1"/>
          </p:cNvSpPr>
          <p:nvPr>
            <p:ph type="sldNum" sz="quarter" idx="12"/>
          </p:nvPr>
        </p:nvSpPr>
        <p:spPr/>
        <p:txBody>
          <a:bodyPr/>
          <a:lstStyle/>
          <a:p>
            <a:fld id="{307AD6BF-3462-4948-A7E8-9D1E838B4494}" type="slidenum">
              <a:rPr lang="en-US" smtClean="0"/>
              <a:t>7</a:t>
            </a:fld>
            <a:endParaRPr lang="en-US"/>
          </a:p>
        </p:txBody>
      </p:sp>
      <p:sp>
        <p:nvSpPr>
          <p:cNvPr id="4" name="TextBox 3">
            <a:extLst>
              <a:ext uri="{FF2B5EF4-FFF2-40B4-BE49-F238E27FC236}">
                <a16:creationId xmlns:a16="http://schemas.microsoft.com/office/drawing/2014/main" id="{EAA6E36D-15E9-4701-A75E-EA6403847269}"/>
              </a:ext>
            </a:extLst>
          </p:cNvPr>
          <p:cNvSpPr txBox="1"/>
          <p:nvPr/>
        </p:nvSpPr>
        <p:spPr>
          <a:xfrm>
            <a:off x="1259634" y="907077"/>
            <a:ext cx="4549266" cy="5262979"/>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class Test</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    private:</a:t>
            </a:r>
          </a:p>
          <a:p>
            <a:r>
              <a:rPr lang="en-US" sz="1600">
                <a:latin typeface="Times New Roman" panose="02020603050405020304" pitchFamily="18" charset="0"/>
                <a:cs typeface="Times New Roman" panose="02020603050405020304" pitchFamily="18" charset="0"/>
              </a:rPr>
              <a:t>        int data1;</a:t>
            </a:r>
          </a:p>
          <a:p>
            <a:r>
              <a:rPr lang="en-US" sz="1600">
                <a:latin typeface="Times New Roman" panose="02020603050405020304" pitchFamily="18" charset="0"/>
                <a:cs typeface="Times New Roman" panose="02020603050405020304" pitchFamily="18" charset="0"/>
              </a:rPr>
              <a:t>        float data2;  </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public:  </a:t>
            </a:r>
          </a:p>
          <a:p>
            <a:r>
              <a:rPr lang="en-US" sz="1600">
                <a:latin typeface="Times New Roman" panose="02020603050405020304" pitchFamily="18" charset="0"/>
                <a:cs typeface="Times New Roman" panose="02020603050405020304" pitchFamily="18" charset="0"/>
              </a:rPr>
              <a:t>        void function1()</a:t>
            </a:r>
          </a:p>
          <a:p>
            <a:r>
              <a:rPr lang="en-US" sz="1600">
                <a:latin typeface="Times New Roman" panose="02020603050405020304" pitchFamily="18" charset="0"/>
                <a:cs typeface="Times New Roman" panose="02020603050405020304" pitchFamily="18" charset="0"/>
              </a:rPr>
              <a:t>        {   data1 = 2;  } </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float function2()</a:t>
            </a:r>
          </a:p>
          <a:p>
            <a:r>
              <a:rPr lang="en-US" sz="1600">
                <a:latin typeface="Times New Roman" panose="02020603050405020304" pitchFamily="18" charset="0"/>
                <a:cs typeface="Times New Roman" panose="02020603050405020304" pitchFamily="18" charset="0"/>
              </a:rPr>
              <a:t>        { </a:t>
            </a:r>
          </a:p>
          <a:p>
            <a:r>
              <a:rPr lang="en-US" sz="1600">
                <a:latin typeface="Times New Roman" panose="02020603050405020304" pitchFamily="18" charset="0"/>
                <a:cs typeface="Times New Roman" panose="02020603050405020304" pitchFamily="18" charset="0"/>
              </a:rPr>
              <a:t>            data2 = 3.5;</a:t>
            </a:r>
          </a:p>
          <a:p>
            <a:r>
              <a:rPr lang="en-US" sz="1600">
                <a:latin typeface="Times New Roman" panose="02020603050405020304" pitchFamily="18" charset="0"/>
                <a:cs typeface="Times New Roman" panose="02020603050405020304" pitchFamily="18" charset="0"/>
              </a:rPr>
              <a:t>            return data2;</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int main()</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    Test o1, o2;</a:t>
            </a:r>
          </a:p>
          <a:p>
            <a:r>
              <a:rPr lang="en-US" sz="160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186F7CB-DD86-4349-B2C5-95F296B6143B}"/>
              </a:ext>
            </a:extLst>
          </p:cNvPr>
          <p:cNvSpPr txBox="1"/>
          <p:nvPr/>
        </p:nvSpPr>
        <p:spPr>
          <a:xfrm>
            <a:off x="4996161" y="2384405"/>
            <a:ext cx="6505572"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Hai </a:t>
            </a:r>
            <a:r>
              <a:rPr lang="vi-VN" sz="2400">
                <a:latin typeface="Times New Roman" panose="02020603050405020304" pitchFamily="18" charset="0"/>
                <a:cs typeface="Times New Roman" panose="02020603050405020304" pitchFamily="18" charset="0"/>
              </a:rPr>
              <a:t>đối tượng o1 và o2 </a:t>
            </a:r>
            <a:r>
              <a:rPr lang="en-US" sz="2400">
                <a:latin typeface="Times New Roman" panose="02020603050405020304" pitchFamily="18" charset="0"/>
                <a:cs typeface="Times New Roman" panose="02020603050405020304" pitchFamily="18" charset="0"/>
              </a:rPr>
              <a:t>thuộc</a:t>
            </a:r>
            <a:r>
              <a:rPr lang="vi-VN" sz="2400">
                <a:latin typeface="Times New Roman" panose="02020603050405020304" pitchFamily="18" charset="0"/>
                <a:cs typeface="Times New Roman" panose="02020603050405020304" pitchFamily="18" charset="0"/>
              </a:rPr>
              <a:t> lớp Test</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Cách truy xuất hàm thành viên: o2.function1()</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Cách truy xuất dữ liệu thành viên: o1.data2</a:t>
            </a:r>
          </a:p>
          <a:p>
            <a:endParaRPr lang="en-US" sz="2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2C996B6-66BA-46F8-9F99-DBF6C2DE5207}"/>
              </a:ext>
            </a:extLst>
          </p:cNvPr>
          <p:cNvSpPr txBox="1"/>
          <p:nvPr/>
        </p:nvSpPr>
        <p:spPr>
          <a:xfrm>
            <a:off x="261257" y="121298"/>
            <a:ext cx="285516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Object</a:t>
            </a:r>
          </a:p>
        </p:txBody>
      </p:sp>
    </p:spTree>
    <p:extLst>
      <p:ext uri="{BB962C8B-B14F-4D97-AF65-F5344CB8AC3E}">
        <p14:creationId xmlns:p14="http://schemas.microsoft.com/office/powerpoint/2010/main" val="210404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8</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Hàm Tạo</a:t>
            </a:r>
          </a:p>
        </p:txBody>
      </p:sp>
      <p:sp>
        <p:nvSpPr>
          <p:cNvPr id="9" name="TextBox 8">
            <a:extLst>
              <a:ext uri="{FF2B5EF4-FFF2-40B4-BE49-F238E27FC236}">
                <a16:creationId xmlns:a16="http://schemas.microsoft.com/office/drawing/2014/main" id="{F4A2FFC2-90A2-417A-8333-09AF65861E3F}"/>
              </a:ext>
            </a:extLst>
          </p:cNvPr>
          <p:cNvSpPr txBox="1"/>
          <p:nvPr/>
        </p:nvSpPr>
        <p:spPr>
          <a:xfrm>
            <a:off x="662474" y="1642391"/>
            <a:ext cx="4316808" cy="341632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class temporary</a:t>
            </a:r>
          </a:p>
          <a:p>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private: </a:t>
            </a:r>
          </a:p>
          <a:p>
            <a:r>
              <a:rPr lang="en-US">
                <a:latin typeface="Times New Roman" panose="02020603050405020304" pitchFamily="18" charset="0"/>
                <a:cs typeface="Times New Roman" panose="02020603050405020304" pitchFamily="18" charset="0"/>
              </a:rPr>
              <a:t>	int x;</a:t>
            </a:r>
          </a:p>
          <a:p>
            <a:r>
              <a:rPr lang="en-US">
                <a:latin typeface="Times New Roman" panose="02020603050405020304" pitchFamily="18" charset="0"/>
                <a:cs typeface="Times New Roman" panose="02020603050405020304" pitchFamily="18" charset="0"/>
              </a:rPr>
              <a:t>	float y;</a:t>
            </a:r>
          </a:p>
          <a:p>
            <a:r>
              <a:rPr lang="en-US">
                <a:latin typeface="Times New Roman" panose="02020603050405020304" pitchFamily="18" charset="0"/>
                <a:cs typeface="Times New Roman" panose="02020603050405020304" pitchFamily="18" charset="0"/>
              </a:rPr>
              <a:t>public:</a:t>
            </a:r>
          </a:p>
          <a:p>
            <a:r>
              <a:rPr lang="en-US">
                <a:latin typeface="Times New Roman" panose="02020603050405020304" pitchFamily="18" charset="0"/>
                <a:cs typeface="Times New Roman" panose="02020603050405020304" pitchFamily="18" charset="0"/>
              </a:rPr>
              <a:t>	// hàm tạo</a:t>
            </a:r>
          </a:p>
          <a:p>
            <a:r>
              <a:rPr lang="en-US">
                <a:latin typeface="Times New Roman" panose="02020603050405020304" pitchFamily="18" charset="0"/>
                <a:cs typeface="Times New Roman" panose="02020603050405020304" pitchFamily="18" charset="0"/>
              </a:rPr>
              <a:t>	temporary(): x(5), y(5.5)</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		// thân của hàm tạo</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FBAC44B8-08C3-4066-A841-30EE938D9B67}"/>
              </a:ext>
            </a:extLst>
          </p:cNvPr>
          <p:cNvSpPr txBox="1"/>
          <p:nvPr/>
        </p:nvSpPr>
        <p:spPr>
          <a:xfrm>
            <a:off x="5066525" y="1642391"/>
            <a:ext cx="5701004" cy="3170099"/>
          </a:xfrm>
          <a:prstGeom prst="rect">
            <a:avLst/>
          </a:prstGeom>
          <a:noFill/>
        </p:spPr>
        <p:txBody>
          <a:bodyPr wrap="square" rtlCol="0">
            <a:spAutoFit/>
          </a:bodyPr>
          <a:lstStyle/>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Có tên trùng với tên lớp</a:t>
            </a:r>
            <a:r>
              <a:rPr lang="en-US" sz="2000">
                <a:latin typeface="Times New Roman" panose="02020603050405020304" pitchFamily="18" charset="0"/>
                <a:cs typeface="Times New Roman" panose="02020603050405020304" pitchFamily="18" charset="0"/>
              </a:rPr>
              <a:t>: temporary</a:t>
            </a:r>
          </a:p>
          <a:p>
            <a:pPr marL="342900" indent="-342900">
              <a:buFont typeface="Wingdings" panose="05000000000000000000" pitchFamily="2" charset="2"/>
              <a:buChar char="Ø"/>
            </a:pPr>
            <a:endParaRPr lang="vi-VN"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Không có kiểu dữ liệu trả về ( kể cả kiểu void)</a:t>
            </a: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vi-VN"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Tự động được gọi khi một đối tượng thuộc lớp được tạo ra</a:t>
            </a: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vi-VN" sz="20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Nếu chúng ta không khai báo một hàm tạo, trình biên dịch C++ sẽ tự động tạo một hàm tạo mặc định</a:t>
            </a:r>
            <a:r>
              <a:rPr lang="en-US" sz="200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47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52884-2E46-457D-A9DB-7CAC8C6CE461}"/>
              </a:ext>
            </a:extLst>
          </p:cNvPr>
          <p:cNvSpPr>
            <a:spLocks noGrp="1"/>
          </p:cNvSpPr>
          <p:nvPr>
            <p:ph type="dt" sz="half" idx="10"/>
          </p:nvPr>
        </p:nvSpPr>
        <p:spPr/>
        <p:txBody>
          <a:bodyPr/>
          <a:lstStyle/>
          <a:p>
            <a:fld id="{F99720EB-E205-41F5-97B7-E1910246B050}" type="datetime1">
              <a:rPr lang="en-US" smtClean="0"/>
              <a:t>9/9/2020</a:t>
            </a:fld>
            <a:endParaRPr lang="en-US"/>
          </a:p>
        </p:txBody>
      </p:sp>
      <p:sp>
        <p:nvSpPr>
          <p:cNvPr id="3" name="Slide Number Placeholder 2">
            <a:extLst>
              <a:ext uri="{FF2B5EF4-FFF2-40B4-BE49-F238E27FC236}">
                <a16:creationId xmlns:a16="http://schemas.microsoft.com/office/drawing/2014/main" id="{7A777CAF-0BC1-4194-A23D-0CE50CF67ACE}"/>
              </a:ext>
            </a:extLst>
          </p:cNvPr>
          <p:cNvSpPr>
            <a:spLocks noGrp="1"/>
          </p:cNvSpPr>
          <p:nvPr>
            <p:ph type="sldNum" sz="quarter" idx="12"/>
          </p:nvPr>
        </p:nvSpPr>
        <p:spPr/>
        <p:txBody>
          <a:bodyPr/>
          <a:lstStyle/>
          <a:p>
            <a:fld id="{307AD6BF-3462-4948-A7E8-9D1E838B4494}" type="slidenum">
              <a:rPr lang="en-US" smtClean="0"/>
              <a:t>9</a:t>
            </a:fld>
            <a:endParaRPr lang="en-US"/>
          </a:p>
        </p:txBody>
      </p:sp>
      <p:sp>
        <p:nvSpPr>
          <p:cNvPr id="8" name="TextBox 7">
            <a:extLst>
              <a:ext uri="{FF2B5EF4-FFF2-40B4-BE49-F238E27FC236}">
                <a16:creationId xmlns:a16="http://schemas.microsoft.com/office/drawing/2014/main" id="{0EC56D5A-6B84-4790-90C6-CE40E21BBCA8}"/>
              </a:ext>
            </a:extLst>
          </p:cNvPr>
          <p:cNvSpPr txBox="1"/>
          <p:nvPr/>
        </p:nvSpPr>
        <p:spPr>
          <a:xfrm>
            <a:off x="419878" y="195943"/>
            <a:ext cx="377889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Các loại Hàm tạo:</a:t>
            </a:r>
          </a:p>
        </p:txBody>
      </p:sp>
      <p:sp>
        <p:nvSpPr>
          <p:cNvPr id="9" name="TextBox 8">
            <a:extLst>
              <a:ext uri="{FF2B5EF4-FFF2-40B4-BE49-F238E27FC236}">
                <a16:creationId xmlns:a16="http://schemas.microsoft.com/office/drawing/2014/main" id="{F4A2FFC2-90A2-417A-8333-09AF65861E3F}"/>
              </a:ext>
            </a:extLst>
          </p:cNvPr>
          <p:cNvSpPr txBox="1"/>
          <p:nvPr/>
        </p:nvSpPr>
        <p:spPr>
          <a:xfrm>
            <a:off x="681487" y="1856790"/>
            <a:ext cx="10530996"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Hàm khởi tạo không tham số (Cũng có thể gọi là hàm tạo mặc định – Default Constructor )</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Hàm khởi tạo có tham số ( Parameterized Constructor )</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Hàm khởi tạo sao chép ( Copy Constructor )</a:t>
            </a:r>
          </a:p>
        </p:txBody>
      </p:sp>
    </p:spTree>
    <p:extLst>
      <p:ext uri="{BB962C8B-B14F-4D97-AF65-F5344CB8AC3E}">
        <p14:creationId xmlns:p14="http://schemas.microsoft.com/office/powerpoint/2010/main" val="2791966980"/>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666</TotalTime>
  <Words>4675</Words>
  <Application>Microsoft Office PowerPoint</Application>
  <PresentationFormat>Widescreen</PresentationFormat>
  <Paragraphs>711</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Courier New</vt:lpstr>
      <vt:lpstr>Times New Roman</vt:lpstr>
      <vt:lpstr>Wingdings</vt:lpstr>
      <vt:lpstr>Retrospect</vt:lpstr>
      <vt:lpstr>Hướng đối tượng trong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54</cp:revision>
  <dcterms:created xsi:type="dcterms:W3CDTF">2020-09-08T14:15:04Z</dcterms:created>
  <dcterms:modified xsi:type="dcterms:W3CDTF">2020-09-09T19:22:00Z</dcterms:modified>
</cp:coreProperties>
</file>