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8"/>
  </p:notesMasterIdLst>
  <p:sldIdLst>
    <p:sldId id="256" r:id="rId2"/>
    <p:sldId id="257" r:id="rId3"/>
    <p:sldId id="258" r:id="rId4"/>
    <p:sldId id="260" r:id="rId5"/>
    <p:sldId id="261" r:id="rId6"/>
    <p:sldId id="262" r:id="rId7"/>
    <p:sldId id="263" r:id="rId8"/>
    <p:sldId id="264" r:id="rId9"/>
    <p:sldId id="265" r:id="rId10"/>
    <p:sldId id="266" r:id="rId11"/>
    <p:sldId id="268" r:id="rId12"/>
    <p:sldId id="269" r:id="rId13"/>
    <p:sldId id="271" r:id="rId14"/>
    <p:sldId id="270" r:id="rId15"/>
    <p:sldId id="272" r:id="rId16"/>
    <p:sldId id="273" r:id="rId17"/>
    <p:sldId id="275" r:id="rId18"/>
    <p:sldId id="276" r:id="rId19"/>
    <p:sldId id="277" r:id="rId20"/>
    <p:sldId id="278" r:id="rId21"/>
    <p:sldId id="279" r:id="rId22"/>
    <p:sldId id="280" r:id="rId23"/>
    <p:sldId id="281" r:id="rId24"/>
    <p:sldId id="282" r:id="rId25"/>
    <p:sldId id="286" r:id="rId26"/>
    <p:sldId id="287"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p:scale>
          <a:sx n="91" d="100"/>
          <a:sy n="91" d="100"/>
        </p:scale>
        <p:origin x="-1238"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E03F5-5712-4153-B2EC-078F0A90CD6B}" type="datetimeFigureOut">
              <a:rPr lang="en-US" smtClean="0"/>
              <a:t>1/12/2021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C77B2-CF66-4271-B2D5-9258AF058B6F}" type="slidenum">
              <a:rPr lang="en-US" smtClean="0"/>
              <a:t>‹#›</a:t>
            </a:fld>
            <a:endParaRPr lang="en-US"/>
          </a:p>
        </p:txBody>
      </p:sp>
    </p:spTree>
    <p:extLst>
      <p:ext uri="{BB962C8B-B14F-4D97-AF65-F5344CB8AC3E}">
        <p14:creationId xmlns:p14="http://schemas.microsoft.com/office/powerpoint/2010/main" val="118420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BC77B2-CF66-4271-B2D5-9258AF058B6F}" type="slidenum">
              <a:rPr lang="en-US" smtClean="0"/>
              <a:t>1</a:t>
            </a:fld>
            <a:endParaRPr lang="en-US"/>
          </a:p>
        </p:txBody>
      </p:sp>
    </p:spTree>
    <p:extLst>
      <p:ext uri="{BB962C8B-B14F-4D97-AF65-F5344CB8AC3E}">
        <p14:creationId xmlns:p14="http://schemas.microsoft.com/office/powerpoint/2010/main" val="704234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BC77B2-CF66-4271-B2D5-9258AF058B6F}" type="slidenum">
              <a:rPr lang="en-US" smtClean="0"/>
              <a:t>2</a:t>
            </a:fld>
            <a:endParaRPr lang="en-US"/>
          </a:p>
        </p:txBody>
      </p:sp>
    </p:spTree>
    <p:extLst>
      <p:ext uri="{BB962C8B-B14F-4D97-AF65-F5344CB8AC3E}">
        <p14:creationId xmlns:p14="http://schemas.microsoft.com/office/powerpoint/2010/main" val="2572987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BC77B2-CF66-4271-B2D5-9258AF058B6F}" type="slidenum">
              <a:rPr lang="en-US" smtClean="0"/>
              <a:t>3</a:t>
            </a:fld>
            <a:endParaRPr lang="en-US"/>
          </a:p>
        </p:txBody>
      </p:sp>
    </p:spTree>
    <p:extLst>
      <p:ext uri="{BB962C8B-B14F-4D97-AF65-F5344CB8AC3E}">
        <p14:creationId xmlns:p14="http://schemas.microsoft.com/office/powerpoint/2010/main" val="1598462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BC77B2-CF66-4271-B2D5-9258AF058B6F}" type="slidenum">
              <a:rPr lang="en-US" smtClean="0"/>
              <a:t>4</a:t>
            </a:fld>
            <a:endParaRPr lang="en-US"/>
          </a:p>
        </p:txBody>
      </p:sp>
    </p:spTree>
    <p:extLst>
      <p:ext uri="{BB962C8B-B14F-4D97-AF65-F5344CB8AC3E}">
        <p14:creationId xmlns:p14="http://schemas.microsoft.com/office/powerpoint/2010/main" val="2988460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BC77B2-CF66-4271-B2D5-9258AF058B6F}" type="slidenum">
              <a:rPr lang="en-US" smtClean="0"/>
              <a:t>5</a:t>
            </a:fld>
            <a:endParaRPr lang="en-US"/>
          </a:p>
        </p:txBody>
      </p:sp>
    </p:spTree>
    <p:extLst>
      <p:ext uri="{BB962C8B-B14F-4D97-AF65-F5344CB8AC3E}">
        <p14:creationId xmlns:p14="http://schemas.microsoft.com/office/powerpoint/2010/main" val="778292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BC77B2-CF66-4271-B2D5-9258AF058B6F}" type="slidenum">
              <a:rPr lang="en-US" smtClean="0"/>
              <a:t>6</a:t>
            </a:fld>
            <a:endParaRPr lang="en-US"/>
          </a:p>
        </p:txBody>
      </p:sp>
    </p:spTree>
    <p:extLst>
      <p:ext uri="{BB962C8B-B14F-4D97-AF65-F5344CB8AC3E}">
        <p14:creationId xmlns:p14="http://schemas.microsoft.com/office/powerpoint/2010/main" val="3111193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BC77B2-CF66-4271-B2D5-9258AF058B6F}" type="slidenum">
              <a:rPr lang="en-US" smtClean="0"/>
              <a:t>7</a:t>
            </a:fld>
            <a:endParaRPr lang="en-US"/>
          </a:p>
        </p:txBody>
      </p:sp>
    </p:spTree>
    <p:extLst>
      <p:ext uri="{BB962C8B-B14F-4D97-AF65-F5344CB8AC3E}">
        <p14:creationId xmlns:p14="http://schemas.microsoft.com/office/powerpoint/2010/main" val="169783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36524"/>
            <a:ext cx="9144000" cy="6858000"/>
          </a:xfrm>
        </p:spPr>
        <p:txBody>
          <a:bodyPr anchor="b">
            <a:normAutofit/>
          </a:bodyPr>
          <a:lstStyle>
            <a:lvl1pPr algn="just">
              <a:defRPr sz="44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943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4045117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436392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2478C4-77A8-43CE-A2AC-0017DABEC985}"/>
              </a:ext>
            </a:extLst>
          </p:cNvPr>
          <p:cNvSpPr>
            <a:spLocks noGrp="1"/>
          </p:cNvSpPr>
          <p:nvPr>
            <p:ph type="ctrTitle"/>
          </p:nvPr>
        </p:nvSpPr>
        <p:spPr>
          <a:xfrm>
            <a:off x="1143000" y="1122363"/>
            <a:ext cx="6858000" cy="2387600"/>
          </a:xfrm>
        </p:spPr>
        <p:txBody>
          <a:bodyPr anchor="b"/>
          <a:lstStyle>
            <a:lvl1pPr algn="ctr">
              <a:defRPr sz="6000">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D0240037-D482-47F5-959E-753F8670B852}"/>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1221C5F3-838F-482A-AB4C-06CB56FCA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EFB761F-802D-4031-AB1B-7E9FD45DDC71}"/>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2112881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a:xfrm>
            <a:off x="329711" y="215657"/>
            <a:ext cx="7886700" cy="1325563"/>
          </a:xfrm>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2218257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3222215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1141405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1913965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3574332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1904657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1852659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1153402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478371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8891589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14312723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14508244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2366944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617885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19423218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547645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10824328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89685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41608481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24903990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19896116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21280007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24447381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32710842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3860423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29354469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03AA2-CF65-44AC-AF5B-684EDC572DD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Date Placeholder 3">
            <a:extLst>
              <a:ext uri="{FF2B5EF4-FFF2-40B4-BE49-F238E27FC236}">
                <a16:creationId xmlns="" xmlns:a16="http://schemas.microsoft.com/office/drawing/2014/main" id="{571C2328-C7A6-4C72-BAD4-AE6EE383EEF1}"/>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5" name="Footer Placeholder 4">
            <a:extLst>
              <a:ext uri="{FF2B5EF4-FFF2-40B4-BE49-F238E27FC236}">
                <a16:creationId xmlns="" xmlns:a16="http://schemas.microsoft.com/office/drawing/2014/main" id="{C9106871-84E9-4A38-85E1-A5853A2C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9E1FC-953E-4DC5-B555-1E2D1F2AA75B}"/>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29259308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93F24A-183C-4657-A79F-88DCE78DFF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B7C143B-712D-4FB1-BBEB-05759970EE2A}"/>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4" name="Footer Placeholder 3">
            <a:extLst>
              <a:ext uri="{FF2B5EF4-FFF2-40B4-BE49-F238E27FC236}">
                <a16:creationId xmlns="" xmlns:a16="http://schemas.microsoft.com/office/drawing/2014/main" id="{C08B9389-A4F3-4531-A485-3B46A51CEB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49C61BB-4618-4621-978C-DEECE3B70639}"/>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37425231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E9DFC1-927A-4D2F-B826-AD7EA8C20E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FE3DDFE-0637-4FE5-B7B3-AE837588260F}"/>
              </a:ext>
            </a:extLst>
          </p:cNvPr>
          <p:cNvSpPr>
            <a:spLocks noGrp="1"/>
          </p:cNvSpPr>
          <p:nvPr>
            <p:ph type="dt" sz="half" idx="10"/>
          </p:nvPr>
        </p:nvSpPr>
        <p:spPr/>
        <p:txBody>
          <a:bodyPr/>
          <a:lstStyle/>
          <a:p>
            <a:fld id="{C7FB0E84-03F4-482A-A30E-515720E803C4}" type="datetimeFigureOut">
              <a:rPr lang="en-US" smtClean="0"/>
              <a:t>1/12/2021</a:t>
            </a:fld>
            <a:endParaRPr lang="en-US"/>
          </a:p>
        </p:txBody>
      </p:sp>
      <p:sp>
        <p:nvSpPr>
          <p:cNvPr id="4" name="Footer Placeholder 3">
            <a:extLst>
              <a:ext uri="{FF2B5EF4-FFF2-40B4-BE49-F238E27FC236}">
                <a16:creationId xmlns="" xmlns:a16="http://schemas.microsoft.com/office/drawing/2014/main" id="{BF8218EB-6A92-4E6D-84C3-4E1D5236C4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D251245-44A3-4171-A8D1-66BEB86E60DC}"/>
              </a:ext>
            </a:extLst>
          </p:cNvPr>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110867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FB0E84-03F4-482A-A30E-515720E803C4}"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1677903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FB0E84-03F4-482A-A30E-515720E803C4}"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203826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FB0E84-03F4-482A-A30E-515720E803C4}"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406867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B0E84-03F4-482A-A30E-515720E803C4}"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336633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FB0E84-03F4-482A-A30E-515720E803C4}"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357540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FB0E84-03F4-482A-A30E-515720E803C4}"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C35E5-7255-4FA9-8DAC-180ABDE858D6}" type="slidenum">
              <a:rPr lang="en-US" smtClean="0"/>
              <a:t>‹#›</a:t>
            </a:fld>
            <a:endParaRPr lang="en-US"/>
          </a:p>
        </p:txBody>
      </p:sp>
    </p:spTree>
    <p:extLst>
      <p:ext uri="{BB962C8B-B14F-4D97-AF65-F5344CB8AC3E}">
        <p14:creationId xmlns:p14="http://schemas.microsoft.com/office/powerpoint/2010/main" val="321953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05994"/>
            <a:ext cx="9073662" cy="6752006"/>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B0E84-03F4-482A-A30E-515720E803C4}" type="datetimeFigureOut">
              <a:rPr lang="en-US" smtClean="0"/>
              <a:t>1/12/2021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C35E5-7255-4FA9-8DAC-180ABDE858D6}" type="slidenum">
              <a:rPr lang="en-US" smtClean="0"/>
              <a:t>‹#›</a:t>
            </a:fld>
            <a:endParaRPr lang="en-US"/>
          </a:p>
        </p:txBody>
      </p:sp>
    </p:spTree>
    <p:extLst>
      <p:ext uri="{BB962C8B-B14F-4D97-AF65-F5344CB8AC3E}">
        <p14:creationId xmlns:p14="http://schemas.microsoft.com/office/powerpoint/2010/main" val="133680939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660" r:id="rId38"/>
    <p:sldLayoutId id="2147483661" r:id="rId39"/>
  </p:sldLayoutIdLst>
  <p:txStyles>
    <p:title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A0D248-5A83-4FC1-97F5-BE321C7D3960}"/>
              </a:ext>
            </a:extLst>
          </p:cNvPr>
          <p:cNvSpPr>
            <a:spLocks noGrp="1"/>
          </p:cNvSpPr>
          <p:nvPr>
            <p:ph type="ctrTitle"/>
          </p:nvPr>
        </p:nvSpPr>
        <p:spPr>
          <a:xfrm>
            <a:off x="0" y="709127"/>
            <a:ext cx="9144000" cy="5551714"/>
          </a:xfrm>
        </p:spPr>
        <p:txBody>
          <a:bodyPr>
            <a:normAutofit/>
          </a:bodyPr>
          <a:lstStyle/>
          <a:p>
            <a:r>
              <a:rPr lang="en-US" dirty="0">
                <a:solidFill>
                  <a:srgbClr val="FFC000"/>
                </a:solidFill>
                <a:latin typeface="Times New Roman" panose="02020603050405020304" pitchFamily="18" charset="0"/>
                <a:cs typeface="Times New Roman" panose="02020603050405020304" pitchFamily="18" charset="0"/>
              </a:rPr>
              <a:t>CONVERSATION 2</a:t>
            </a:r>
            <a:r>
              <a:rPr lang="en-US" sz="4000" dirty="0">
                <a:solidFill>
                  <a:srgbClr val="FFC000"/>
                </a:solidFill>
                <a:latin typeface="Times New Roman" panose="02020603050405020304" pitchFamily="18" charset="0"/>
                <a:cs typeface="Times New Roman" panose="02020603050405020304" pitchFamily="18" charset="0"/>
              </a:rPr>
              <a:t/>
            </a:r>
            <a:br>
              <a:rPr lang="en-US" sz="4000" dirty="0">
                <a:solidFill>
                  <a:srgbClr val="FFC000"/>
                </a:solidFill>
                <a:latin typeface="Times New Roman" panose="02020603050405020304" pitchFamily="18" charset="0"/>
                <a:cs typeface="Times New Roman" panose="02020603050405020304" pitchFamily="18" charset="0"/>
              </a:rPr>
            </a:br>
            <a:r>
              <a:rPr lang="en-US" sz="4000" dirty="0">
                <a:solidFill>
                  <a:srgbClr val="FFC000"/>
                </a:solidFill>
                <a:latin typeface="Times New Roman" panose="02020603050405020304" pitchFamily="18" charset="0"/>
                <a:cs typeface="Times New Roman" panose="02020603050405020304" pitchFamily="18" charset="0"/>
              </a:rPr>
              <a:t/>
            </a:r>
            <a:br>
              <a:rPr lang="en-US" sz="4000" dirty="0">
                <a:solidFill>
                  <a:srgbClr val="FFC000"/>
                </a:solidFill>
                <a:latin typeface="Times New Roman" panose="02020603050405020304" pitchFamily="18" charset="0"/>
                <a:cs typeface="Times New Roman" panose="02020603050405020304" pitchFamily="18" charset="0"/>
              </a:rPr>
            </a:br>
            <a:r>
              <a:rPr lang="en-US" sz="4000" dirty="0">
                <a:solidFill>
                  <a:srgbClr val="FFC000"/>
                </a:solidFill>
                <a:latin typeface="Times New Roman" panose="02020603050405020304" pitchFamily="18" charset="0"/>
                <a:cs typeface="Times New Roman" panose="02020603050405020304" pitchFamily="18" charset="0"/>
              </a:rPr>
              <a:t/>
            </a:r>
            <a:br>
              <a:rPr lang="en-US" sz="4000" dirty="0">
                <a:solidFill>
                  <a:srgbClr val="FFC000"/>
                </a:solidFill>
                <a:latin typeface="Times New Roman" panose="02020603050405020304" pitchFamily="18" charset="0"/>
                <a:cs typeface="Times New Roman" panose="02020603050405020304" pitchFamily="18" charset="0"/>
              </a:rPr>
            </a:br>
            <a:r>
              <a:rPr lang="en-US" sz="4000" dirty="0">
                <a:solidFill>
                  <a:srgbClr val="FFC000"/>
                </a:solidFill>
                <a:latin typeface="Times New Roman" panose="02020603050405020304" pitchFamily="18" charset="0"/>
                <a:cs typeface="Times New Roman" panose="02020603050405020304" pitchFamily="18" charset="0"/>
              </a:rPr>
              <a:t/>
            </a:r>
            <a:br>
              <a:rPr lang="en-US" sz="4000" dirty="0">
                <a:solidFill>
                  <a:srgbClr val="FFC000"/>
                </a:solidFill>
                <a:latin typeface="Times New Roman" panose="02020603050405020304" pitchFamily="18" charset="0"/>
                <a:cs typeface="Times New Roman" panose="02020603050405020304" pitchFamily="18" charset="0"/>
              </a:rPr>
            </a:br>
            <a:endParaRPr lang="en-US" sz="4000"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884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ABFEBB-1490-40D0-923C-CA2BCF0CF502}"/>
              </a:ext>
            </a:extLst>
          </p:cNvPr>
          <p:cNvSpPr>
            <a:spLocks noGrp="1"/>
          </p:cNvSpPr>
          <p:nvPr>
            <p:ph type="title"/>
          </p:nvPr>
        </p:nvSpPr>
        <p:spPr>
          <a:xfrm>
            <a:off x="0" y="0"/>
            <a:ext cx="9073662" cy="6752006"/>
          </a:xfrm>
        </p:spPr>
        <p:txBody>
          <a:bodyPr>
            <a:normAutofit/>
          </a:bodyPr>
          <a:lstStyle/>
          <a:p>
            <a:r>
              <a:rPr lang="en-US" sz="4400" dirty="0">
                <a:solidFill>
                  <a:srgbClr val="FFC000"/>
                </a:solidFill>
                <a:latin typeface="Times New Roman" panose="02020603050405020304" pitchFamily="18" charset="0"/>
                <a:cs typeface="Times New Roman" panose="02020603050405020304" pitchFamily="18" charset="0"/>
              </a:rPr>
              <a:t>pamphlet</a:t>
            </a:r>
            <a:r>
              <a:rPr lang="en-US" sz="4400" dirty="0">
                <a:latin typeface="Times New Roman" panose="02020603050405020304" pitchFamily="18" charset="0"/>
                <a:cs typeface="Times New Roman" panose="02020603050405020304" pitchFamily="18" charset="0"/>
              </a:rPr>
              <a:t> / ˈ</a:t>
            </a:r>
            <a:r>
              <a:rPr lang="en-US" sz="4400" dirty="0" err="1">
                <a:latin typeface="Times New Roman" panose="02020603050405020304" pitchFamily="18" charset="0"/>
                <a:cs typeface="Times New Roman" panose="02020603050405020304" pitchFamily="18" charset="0"/>
              </a:rPr>
              <a:t>pæmflət</a:t>
            </a:r>
            <a:r>
              <a:rPr lang="en-US" sz="4400" dirty="0">
                <a:latin typeface="Times New Roman" panose="02020603050405020304" pitchFamily="18" charset="0"/>
                <a:cs typeface="Times New Roman" panose="02020603050405020304" pitchFamily="18" charset="0"/>
              </a:rPr>
              <a:t>, ˈ</a:t>
            </a:r>
            <a:r>
              <a:rPr lang="en-US" sz="4400" dirty="0" err="1">
                <a:latin typeface="Times New Roman" panose="02020603050405020304" pitchFamily="18" charset="0"/>
                <a:cs typeface="Times New Roman" panose="02020603050405020304" pitchFamily="18" charset="0"/>
              </a:rPr>
              <a:t>pæmflɪt</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noun</a:t>
            </a:r>
            <a:r>
              <a:rPr lang="en-US" sz="4400" dirty="0">
                <a:solidFill>
                  <a:srgbClr val="FF66FF"/>
                </a:solidFill>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a very thin book with paper covers, that gives information about </a:t>
            </a:r>
            <a:r>
              <a:rPr lang="en-US" sz="4400" dirty="0" smtClean="0">
                <a:latin typeface="Times New Roman" panose="02020603050405020304" pitchFamily="18" charset="0"/>
                <a:cs typeface="Times New Roman" panose="02020603050405020304" pitchFamily="18" charset="0"/>
              </a:rPr>
              <a:t>something</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i="1" dirty="0" smtClean="0">
                <a:latin typeface="Times New Roman" panose="02020603050405020304" pitchFamily="18" charset="0"/>
                <a:cs typeface="Times New Roman" panose="02020603050405020304" pitchFamily="18" charset="0"/>
              </a:rPr>
              <a:t>a </a:t>
            </a:r>
            <a:r>
              <a:rPr lang="en-US" sz="4400" i="1" dirty="0">
                <a:latin typeface="Times New Roman" panose="02020603050405020304" pitchFamily="18" charset="0"/>
                <a:cs typeface="Times New Roman" panose="02020603050405020304" pitchFamily="18" charset="0"/>
              </a:rPr>
              <a:t>political pamphlet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30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C9E70F-8D16-4C56-B2B2-C22A9052C849}"/>
              </a:ext>
            </a:extLst>
          </p:cNvPr>
          <p:cNvSpPr>
            <a:spLocks noGrp="1"/>
          </p:cNvSpPr>
          <p:nvPr>
            <p:ph type="title"/>
          </p:nvPr>
        </p:nvSpPr>
        <p:spPr>
          <a:xfrm>
            <a:off x="0" y="0"/>
            <a:ext cx="9073662" cy="6752006"/>
          </a:xfrm>
        </p:spPr>
        <p:txBody>
          <a:bodyPr>
            <a:normAutofit/>
          </a:bodyPr>
          <a:lstStyle/>
          <a:p>
            <a:r>
              <a:rPr lang="en-US" dirty="0">
                <a:solidFill>
                  <a:srgbClr val="FFC000"/>
                </a:solidFill>
              </a:rPr>
              <a:t>To get in touch with something </a:t>
            </a:r>
            <a:r>
              <a:rPr lang="en-US" dirty="0"/>
              <a:t>make </a:t>
            </a:r>
            <a:r>
              <a:rPr lang="en-US" dirty="0" smtClean="0"/>
              <a:t>contact with</a:t>
            </a:r>
            <a:r>
              <a:rPr lang="en-US" dirty="0"/>
              <a:t> </a:t>
            </a:r>
            <a:r>
              <a:rPr lang="en-US" dirty="0" err="1"/>
              <a:t>somebody,something</a:t>
            </a:r>
            <a:r>
              <a:rPr lang="en-US" dirty="0"/>
              <a:t> (by phone, letter, visit, etc…)  </a:t>
            </a:r>
            <a:br>
              <a:rPr lang="en-US" dirty="0"/>
            </a:br>
            <a:r>
              <a:rPr lang="en-US" dirty="0" smtClean="0"/>
              <a:t> </a:t>
            </a:r>
            <a:r>
              <a:rPr lang="en-US" i="1" dirty="0" smtClean="0"/>
              <a:t>Here’s</a:t>
            </a:r>
            <a:r>
              <a:rPr lang="en-US" i="1" dirty="0"/>
              <a:t> my phone number in case you need to get in touch with me. </a:t>
            </a:r>
            <a:endParaRPr lang="en-US" dirty="0"/>
          </a:p>
        </p:txBody>
      </p:sp>
    </p:spTree>
    <p:extLst>
      <p:ext uri="{BB962C8B-B14F-4D97-AF65-F5344CB8AC3E}">
        <p14:creationId xmlns:p14="http://schemas.microsoft.com/office/powerpoint/2010/main" val="296769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A5822C-EED5-409B-9436-1ED0FD35514D}"/>
              </a:ext>
            </a:extLst>
          </p:cNvPr>
          <p:cNvSpPr>
            <a:spLocks noGrp="1"/>
          </p:cNvSpPr>
          <p:nvPr>
            <p:ph type="title"/>
          </p:nvPr>
        </p:nvSpPr>
        <p:spPr/>
        <p:txBody>
          <a:bodyPr>
            <a:normAutofit/>
          </a:bodyPr>
          <a:lstStyle/>
          <a:p>
            <a:r>
              <a:rPr lang="en-US" sz="4400" dirty="0">
                <a:solidFill>
                  <a:srgbClr val="FFC000"/>
                </a:solidFill>
                <a:latin typeface="Times New Roman" panose="02020603050405020304" pitchFamily="18" charset="0"/>
                <a:cs typeface="Times New Roman" panose="02020603050405020304" pitchFamily="18" charset="0"/>
              </a:rPr>
              <a:t>stapler</a:t>
            </a:r>
            <a:r>
              <a:rPr lang="en-US" sz="4400" dirty="0">
                <a:latin typeface="Times New Roman" panose="02020603050405020304" pitchFamily="18" charset="0"/>
                <a:cs typeface="Times New Roman" panose="02020603050405020304" pitchFamily="18" charset="0"/>
              </a:rPr>
              <a:t> / ˈ</a:t>
            </a:r>
            <a:r>
              <a:rPr lang="en-US" sz="4400" dirty="0" err="1">
                <a:latin typeface="Times New Roman" panose="02020603050405020304" pitchFamily="18" charset="0"/>
                <a:cs typeface="Times New Roman" panose="02020603050405020304" pitchFamily="18" charset="0"/>
              </a:rPr>
              <a:t>steɪplə</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noun </a:t>
            </a:r>
            <a:r>
              <a:rPr lang="en-US" sz="4400" dirty="0">
                <a:latin typeface="Times New Roman" panose="02020603050405020304" pitchFamily="18" charset="0"/>
                <a:cs typeface="Times New Roman" panose="02020603050405020304" pitchFamily="18" charset="0"/>
              </a:rPr>
              <a:t>a tool used for putting staples into paper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0EBBBE18-AE4F-4F97-8D42-3731BD876824}"/>
              </a:ext>
            </a:extLst>
          </p:cNvPr>
          <p:cNvPicPr>
            <a:picLocks noChangeAspect="1"/>
          </p:cNvPicPr>
          <p:nvPr/>
        </p:nvPicPr>
        <p:blipFill rotWithShape="1">
          <a:blip r:embed="rId2"/>
          <a:srcRect l="36382" t="25614" r="36513" b="25731"/>
          <a:stretch/>
        </p:blipFill>
        <p:spPr>
          <a:xfrm>
            <a:off x="5308850" y="2769679"/>
            <a:ext cx="3304675" cy="3336757"/>
          </a:xfrm>
          <a:prstGeom prst="rect">
            <a:avLst/>
          </a:prstGeom>
        </p:spPr>
      </p:pic>
    </p:spTree>
    <p:extLst>
      <p:ext uri="{BB962C8B-B14F-4D97-AF65-F5344CB8AC3E}">
        <p14:creationId xmlns:p14="http://schemas.microsoft.com/office/powerpoint/2010/main" val="952485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AC45D9-C964-4873-BB16-3ED768A4CC50}"/>
              </a:ext>
            </a:extLst>
          </p:cNvPr>
          <p:cNvSpPr>
            <a:spLocks noGrp="1"/>
          </p:cNvSpPr>
          <p:nvPr>
            <p:ph type="title"/>
          </p:nvPr>
        </p:nvSpPr>
        <p:spPr/>
        <p:txBody>
          <a:bodyPr>
            <a:normAutofit/>
          </a:bodyPr>
          <a:lstStyle/>
          <a:p>
            <a:r>
              <a:rPr lang="en-US" sz="4400" dirty="0">
                <a:solidFill>
                  <a:srgbClr val="FFC000"/>
                </a:solidFill>
                <a:latin typeface="Times New Roman" panose="02020603050405020304" pitchFamily="18" charset="0"/>
                <a:cs typeface="Times New Roman" panose="02020603050405020304" pitchFamily="18" charset="0"/>
              </a:rPr>
              <a:t>To run out of something</a:t>
            </a:r>
            <a:r>
              <a:rPr lang="en-US" sz="4400" dirty="0">
                <a:latin typeface="Times New Roman" panose="02020603050405020304" pitchFamily="18" charset="0"/>
                <a:cs typeface="Times New Roman" panose="02020603050405020304" pitchFamily="18" charset="0"/>
              </a:rPr>
              <a:t> to finish, use, or sell all of something so that there is none left</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i="1" dirty="0" smtClean="0">
                <a:latin typeface="Times New Roman" panose="02020603050405020304" pitchFamily="18" charset="0"/>
                <a:cs typeface="Times New Roman" panose="02020603050405020304" pitchFamily="18" charset="0"/>
              </a:rPr>
              <a:t>I’ve</a:t>
            </a:r>
            <a:r>
              <a:rPr lang="en-US" sz="4400" i="1" dirty="0">
                <a:latin typeface="Times New Roman" panose="02020603050405020304" pitchFamily="18" charset="0"/>
                <a:cs typeface="Times New Roman" panose="02020603050405020304" pitchFamily="18" charset="0"/>
              </a:rPr>
              <a:t> nearly run out of money.</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12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671318-7F86-4F75-85DC-74A1206F648F}"/>
              </a:ext>
            </a:extLst>
          </p:cNvPr>
          <p:cNvSpPr>
            <a:spLocks noGrp="1"/>
          </p:cNvSpPr>
          <p:nvPr>
            <p:ph type="title"/>
          </p:nvPr>
        </p:nvSpPr>
        <p:spPr/>
        <p:txBody>
          <a:bodyPr>
            <a:normAutofit/>
          </a:bodyPr>
          <a:lstStyle/>
          <a:p>
            <a:r>
              <a:rPr lang="en-US" sz="4400" dirty="0">
                <a:solidFill>
                  <a:srgbClr val="FFC000"/>
                </a:solidFill>
                <a:latin typeface="Times New Roman" panose="02020603050405020304" pitchFamily="18" charset="0"/>
                <a:cs typeface="Times New Roman" panose="02020603050405020304" pitchFamily="18" charset="0"/>
              </a:rPr>
              <a:t>staple</a:t>
            </a:r>
            <a:r>
              <a:rPr lang="en-US" sz="4400" dirty="0">
                <a:latin typeface="Times New Roman" panose="02020603050405020304" pitchFamily="18" charset="0"/>
                <a:cs typeface="Times New Roman" panose="02020603050405020304" pitchFamily="18" charset="0"/>
              </a:rPr>
              <a:t>  / ˈ</a:t>
            </a:r>
            <a:r>
              <a:rPr lang="en-US" sz="4400" dirty="0" err="1">
                <a:latin typeface="Times New Roman" panose="02020603050405020304" pitchFamily="18" charset="0"/>
                <a:cs typeface="Times New Roman" panose="02020603050405020304" pitchFamily="18" charset="0"/>
              </a:rPr>
              <a:t>steɪp</a:t>
            </a:r>
            <a:r>
              <a:rPr lang="en-US" sz="4400" i="1" dirty="0" err="1">
                <a:latin typeface="Times New Roman" panose="02020603050405020304" pitchFamily="18" charset="0"/>
                <a:cs typeface="Times New Roman" panose="02020603050405020304" pitchFamily="18" charset="0"/>
              </a:rPr>
              <a:t>ə</a:t>
            </a:r>
            <a:r>
              <a:rPr lang="en-US" sz="4400" dirty="0" err="1">
                <a:latin typeface="Times New Roman" panose="02020603050405020304" pitchFamily="18" charset="0"/>
                <a:cs typeface="Times New Roman" panose="02020603050405020304" pitchFamily="18" charset="0"/>
              </a:rPr>
              <a:t>l</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noun </a:t>
            </a:r>
            <a:r>
              <a:rPr lang="en-US" sz="4400" dirty="0">
                <a:latin typeface="Times New Roman" panose="02020603050405020304" pitchFamily="18" charset="0"/>
                <a:cs typeface="Times New Roman" panose="02020603050405020304" pitchFamily="18" charset="0"/>
              </a:rPr>
              <a:t>a small U-shaped piece of metal with pointed ends, used to hold something in place.</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83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1B6CFF-8D75-4B01-A6C0-89075B54EF2E}"/>
              </a:ext>
            </a:extLst>
          </p:cNvPr>
          <p:cNvSpPr>
            <a:spLocks noGrp="1"/>
          </p:cNvSpPr>
          <p:nvPr>
            <p:ph type="title"/>
          </p:nvPr>
        </p:nvSpPr>
        <p:spPr/>
        <p:txBody>
          <a:bodyPr>
            <a:normAutofit/>
          </a:bodyPr>
          <a:lstStyle/>
          <a:p>
            <a:r>
              <a:rPr lang="en-US" sz="4400" dirty="0" smtClean="0">
                <a:solidFill>
                  <a:srgbClr val="FFC000"/>
                </a:solidFill>
                <a:latin typeface="Times New Roman" panose="02020603050405020304" pitchFamily="18" charset="0"/>
                <a:cs typeface="Times New Roman" panose="02020603050405020304" pitchFamily="18" charset="0"/>
              </a:rPr>
              <a:t/>
            </a:r>
            <a:br>
              <a:rPr lang="en-US" sz="4400" dirty="0" smtClean="0">
                <a:solidFill>
                  <a:srgbClr val="FFC000"/>
                </a:solidFill>
                <a:latin typeface="Times New Roman" panose="02020603050405020304" pitchFamily="18" charset="0"/>
                <a:cs typeface="Times New Roman" panose="02020603050405020304" pitchFamily="18" charset="0"/>
              </a:rPr>
            </a:br>
            <a:r>
              <a:rPr lang="en-US" dirty="0">
                <a:solidFill>
                  <a:srgbClr val="FFC000"/>
                </a:solidFill>
              </a:rPr>
              <a:t/>
            </a:r>
            <a:br>
              <a:rPr lang="en-US" dirty="0">
                <a:solidFill>
                  <a:srgbClr val="FFC000"/>
                </a:solidFill>
              </a:rPr>
            </a:br>
            <a:r>
              <a:rPr lang="en-US" sz="4400" dirty="0" smtClean="0">
                <a:solidFill>
                  <a:srgbClr val="FFC000"/>
                </a:solidFill>
                <a:latin typeface="Times New Roman" panose="02020603050405020304" pitchFamily="18" charset="0"/>
                <a:cs typeface="Times New Roman" panose="02020603050405020304" pitchFamily="18" charset="0"/>
              </a:rPr>
              <a:t>confused</a:t>
            </a:r>
            <a:r>
              <a:rPr lang="en-US" sz="44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kənˈfjuːzd</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adjective </a:t>
            </a:r>
            <a:r>
              <a:rPr lang="en-US" sz="4400" dirty="0">
                <a:latin typeface="Times New Roman" panose="02020603050405020304" pitchFamily="18" charset="0"/>
                <a:cs typeface="Times New Roman" panose="02020603050405020304" pitchFamily="18" charset="0"/>
              </a:rPr>
              <a:t>unable to understand or think clearly about what someone is saying or what is happening</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i="1" dirty="0" smtClean="0">
                <a:latin typeface="Times New Roman" panose="02020603050405020304" pitchFamily="18" charset="0"/>
                <a:cs typeface="Times New Roman" panose="02020603050405020304" pitchFamily="18" charset="0"/>
              </a:rPr>
              <a:t>I’m </a:t>
            </a:r>
            <a:r>
              <a:rPr lang="en-US" sz="4400" i="1" dirty="0">
                <a:latin typeface="Times New Roman" panose="02020603050405020304" pitchFamily="18" charset="0"/>
                <a:cs typeface="Times New Roman" panose="02020603050405020304" pitchFamily="18" charset="0"/>
              </a:rPr>
              <a:t>totally confused. Could you explain that again?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14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E2C4FB-9D7F-4ABC-A4C0-872D3EFF8948}"/>
              </a:ext>
            </a:extLst>
          </p:cNvPr>
          <p:cNvSpPr>
            <a:spLocks noGrp="1"/>
          </p:cNvSpPr>
          <p:nvPr>
            <p:ph type="title"/>
          </p:nvPr>
        </p:nvSpPr>
        <p:spPr/>
        <p:txBody>
          <a:bodyPr>
            <a:normAutofit/>
          </a:bodyPr>
          <a:lstStyle/>
          <a:p>
            <a:r>
              <a:rPr lang="en-US" sz="4400" dirty="0">
                <a:solidFill>
                  <a:srgbClr val="FFC000"/>
                </a:solidFill>
                <a:latin typeface="Times New Roman" panose="02020603050405020304" pitchFamily="18" charset="0"/>
                <a:cs typeface="Times New Roman" panose="02020603050405020304" pitchFamily="18" charset="0"/>
              </a:rPr>
              <a:t>navigate</a:t>
            </a:r>
            <a:r>
              <a:rPr lang="en-US" sz="4400" dirty="0">
                <a:latin typeface="Times New Roman" panose="02020603050405020304" pitchFamily="18" charset="0"/>
                <a:cs typeface="Times New Roman" panose="02020603050405020304" pitchFamily="18" charset="0"/>
              </a:rPr>
              <a:t> / ˈ</a:t>
            </a:r>
            <a:r>
              <a:rPr lang="en-US" sz="4400" dirty="0" err="1">
                <a:latin typeface="Times New Roman" panose="02020603050405020304" pitchFamily="18" charset="0"/>
                <a:cs typeface="Times New Roman" panose="02020603050405020304" pitchFamily="18" charset="0"/>
              </a:rPr>
              <a:t>nævəɡeɪt</a:t>
            </a:r>
            <a:r>
              <a:rPr lang="en-US" sz="4400" dirty="0">
                <a:latin typeface="Times New Roman" panose="02020603050405020304" pitchFamily="18" charset="0"/>
                <a:cs typeface="Times New Roman" panose="02020603050405020304" pitchFamily="18" charset="0"/>
              </a:rPr>
              <a:t>, ˈ</a:t>
            </a:r>
            <a:r>
              <a:rPr lang="en-US" sz="4400" dirty="0" err="1">
                <a:latin typeface="Times New Roman" panose="02020603050405020304" pitchFamily="18" charset="0"/>
                <a:cs typeface="Times New Roman" panose="02020603050405020304" pitchFamily="18" charset="0"/>
              </a:rPr>
              <a:t>nævɪɡeɪt</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verb </a:t>
            </a:r>
            <a:r>
              <a:rPr lang="en-US" sz="4400" dirty="0">
                <a:latin typeface="Times New Roman" panose="02020603050405020304" pitchFamily="18" charset="0"/>
                <a:cs typeface="Times New Roman" panose="02020603050405020304" pitchFamily="18" charset="0"/>
              </a:rPr>
              <a:t>to find your way around on a particular website, or to move from one website to another</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i="1" dirty="0" smtClean="0">
                <a:latin typeface="Times New Roman" panose="02020603050405020304" pitchFamily="18" charset="0"/>
                <a:cs typeface="Times New Roman" panose="02020603050405020304" pitchFamily="18" charset="0"/>
              </a:rPr>
              <a:t>The </a:t>
            </a:r>
            <a:r>
              <a:rPr lang="en-US" sz="4400" i="1" dirty="0">
                <a:latin typeface="Times New Roman" panose="02020603050405020304" pitchFamily="18" charset="0"/>
                <a:cs typeface="Times New Roman" panose="02020603050405020304" pitchFamily="18" charset="0"/>
              </a:rPr>
              <a:t>magazine’s website is easy to navigate.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596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4F8A16-004F-4105-8E94-A08CDEDF83EA}"/>
              </a:ext>
            </a:extLst>
          </p:cNvPr>
          <p:cNvSpPr>
            <a:spLocks noGrp="1"/>
          </p:cNvSpPr>
          <p:nvPr>
            <p:ph type="title"/>
          </p:nvPr>
        </p:nvSpPr>
        <p:spPr/>
        <p:txBody>
          <a:bodyPr>
            <a:normAutofit/>
          </a:bodyPr>
          <a:lstStyle/>
          <a:p>
            <a:r>
              <a:rPr lang="en-US" sz="4400" dirty="0">
                <a:solidFill>
                  <a:srgbClr val="FFC000"/>
                </a:solidFill>
                <a:latin typeface="Times New Roman" panose="02020603050405020304" pitchFamily="18" charset="0"/>
                <a:cs typeface="Times New Roman" panose="02020603050405020304" pitchFamily="18" charset="0"/>
              </a:rPr>
              <a:t>interface</a:t>
            </a:r>
            <a:r>
              <a:rPr lang="en-US" sz="4400" dirty="0">
                <a:latin typeface="Times New Roman" panose="02020603050405020304" pitchFamily="18" charset="0"/>
                <a:cs typeface="Times New Roman" panose="02020603050405020304" pitchFamily="18" charset="0"/>
              </a:rPr>
              <a:t>  / ˈ</a:t>
            </a:r>
            <a:r>
              <a:rPr lang="en-US" sz="4400" dirty="0" err="1">
                <a:latin typeface="Times New Roman" panose="02020603050405020304" pitchFamily="18" charset="0"/>
                <a:cs typeface="Times New Roman" panose="02020603050405020304" pitchFamily="18" charset="0"/>
              </a:rPr>
              <a:t>ɪntəfeɪs</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noun </a:t>
            </a:r>
            <a:r>
              <a:rPr lang="en-US" sz="4400" dirty="0">
                <a:latin typeface="Times New Roman" panose="02020603050405020304" pitchFamily="18" charset="0"/>
                <a:cs typeface="Times New Roman" panose="02020603050405020304" pitchFamily="18" charset="0"/>
              </a:rPr>
              <a:t>the way in which you see the information from a computer program on a screen, or how you type information into the </a:t>
            </a:r>
            <a:r>
              <a:rPr lang="en-US" sz="4400" dirty="0" smtClean="0">
                <a:latin typeface="Times New Roman" panose="02020603050405020304" pitchFamily="18" charset="0"/>
                <a:cs typeface="Times New Roman" panose="02020603050405020304" pitchFamily="18" charset="0"/>
              </a:rPr>
              <a:t>program</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785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414329-98D7-4759-AA5B-85C51BC7A932}"/>
              </a:ext>
            </a:extLst>
          </p:cNvPr>
          <p:cNvSpPr>
            <a:spLocks noGrp="1"/>
          </p:cNvSpPr>
          <p:nvPr>
            <p:ph type="title"/>
          </p:nvPr>
        </p:nvSpPr>
        <p:spPr/>
        <p:txBody>
          <a:bodyPr>
            <a:normAutofit/>
          </a:bodyPr>
          <a:lstStyle/>
          <a:p>
            <a:r>
              <a:rPr lang="en-US" sz="4400" dirty="0">
                <a:solidFill>
                  <a:srgbClr val="FFC000"/>
                </a:solidFill>
                <a:latin typeface="Times New Roman" panose="02020603050405020304" pitchFamily="18" charset="0"/>
                <a:cs typeface="Times New Roman" panose="02020603050405020304" pitchFamily="18" charset="0"/>
              </a:rPr>
              <a:t>release</a:t>
            </a:r>
            <a:r>
              <a:rPr lang="en-US" sz="4400" dirty="0">
                <a:latin typeface="Times New Roman" panose="02020603050405020304" pitchFamily="18" charset="0"/>
                <a:cs typeface="Times New Roman" panose="02020603050405020304" pitchFamily="18" charset="0"/>
              </a:rPr>
              <a:t>  / </a:t>
            </a:r>
            <a:r>
              <a:rPr lang="en-US" sz="4400" dirty="0" err="1">
                <a:latin typeface="Times New Roman" panose="02020603050405020304" pitchFamily="18" charset="0"/>
                <a:cs typeface="Times New Roman" panose="02020603050405020304" pitchFamily="18" charset="0"/>
              </a:rPr>
              <a:t>rɪˈliːs</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verb </a:t>
            </a:r>
            <a:r>
              <a:rPr lang="en-US" sz="4400" dirty="0">
                <a:latin typeface="Times New Roman" panose="02020603050405020304" pitchFamily="18" charset="0"/>
                <a:cs typeface="Times New Roman" panose="02020603050405020304" pitchFamily="18" charset="0"/>
              </a:rPr>
              <a:t>to let news or official information be known and printed </a:t>
            </a:r>
            <a:r>
              <a:rPr lang="en-US" sz="4400" dirty="0">
                <a:solidFill>
                  <a:srgbClr val="FF66FF"/>
                </a:solidFill>
                <a:latin typeface="Times New Roman" panose="02020603050405020304" pitchFamily="18" charset="0"/>
                <a:cs typeface="Times New Roman" panose="02020603050405020304" pitchFamily="18" charset="0"/>
              </a:rPr>
              <a:t>SYN </a:t>
            </a:r>
            <a:r>
              <a:rPr lang="en-US" sz="4400" dirty="0">
                <a:solidFill>
                  <a:srgbClr val="FFC000"/>
                </a:solidFill>
                <a:latin typeface="Times New Roman" panose="02020603050405020304" pitchFamily="18" charset="0"/>
                <a:cs typeface="Times New Roman" panose="02020603050405020304" pitchFamily="18" charset="0"/>
              </a:rPr>
              <a:t>publish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i="1" dirty="0" smtClean="0">
                <a:latin typeface="Times New Roman" panose="02020603050405020304" pitchFamily="18" charset="0"/>
                <a:cs typeface="Times New Roman" panose="02020603050405020304" pitchFamily="18" charset="0"/>
              </a:rPr>
              <a:t>The </a:t>
            </a:r>
            <a:r>
              <a:rPr lang="en-US" sz="4400" i="1" dirty="0">
                <a:latin typeface="Times New Roman" panose="02020603050405020304" pitchFamily="18" charset="0"/>
                <a:cs typeface="Times New Roman" panose="02020603050405020304" pitchFamily="18" charset="0"/>
              </a:rPr>
              <a:t>new trade figures have just been released.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440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03B714-D279-4C7C-A34A-7C4B9A0CFCF8}"/>
              </a:ext>
            </a:extLst>
          </p:cNvPr>
          <p:cNvSpPr>
            <a:spLocks noGrp="1"/>
          </p:cNvSpPr>
          <p:nvPr>
            <p:ph type="title"/>
          </p:nvPr>
        </p:nvSpPr>
        <p:spPr/>
        <p:txBody>
          <a:bodyPr>
            <a:normAutofit/>
          </a:bodyPr>
          <a:lstStyle/>
          <a:p>
            <a:r>
              <a:rPr lang="en-US" sz="4400" dirty="0">
                <a:solidFill>
                  <a:srgbClr val="FFC000"/>
                </a:solidFill>
                <a:latin typeface="Times New Roman" panose="02020603050405020304" pitchFamily="18" charset="0"/>
                <a:cs typeface="Times New Roman" panose="02020603050405020304" pitchFamily="18" charset="0"/>
              </a:rPr>
              <a:t>accommodation</a:t>
            </a:r>
            <a:r>
              <a:rPr lang="en-US" sz="4400" dirty="0">
                <a:latin typeface="Times New Roman" panose="02020603050405020304" pitchFamily="18" charset="0"/>
                <a:cs typeface="Times New Roman" panose="02020603050405020304" pitchFamily="18" charset="0"/>
              </a:rPr>
              <a:t> / </a:t>
            </a:r>
            <a:r>
              <a:rPr lang="en-US" sz="4400" dirty="0" err="1">
                <a:latin typeface="Times New Roman" panose="02020603050405020304" pitchFamily="18" charset="0"/>
                <a:cs typeface="Times New Roman" panose="02020603050405020304" pitchFamily="18" charset="0"/>
              </a:rPr>
              <a:t>əkɒməˈdeɪʃ</a:t>
            </a:r>
            <a:r>
              <a:rPr lang="en-US" sz="4400" i="1" dirty="0" err="1">
                <a:latin typeface="Times New Roman" panose="02020603050405020304" pitchFamily="18" charset="0"/>
                <a:cs typeface="Times New Roman" panose="02020603050405020304" pitchFamily="18" charset="0"/>
              </a:rPr>
              <a:t>ə</a:t>
            </a:r>
            <a:r>
              <a:rPr lang="en-US" sz="4400" dirty="0" err="1">
                <a:latin typeface="Times New Roman" panose="02020603050405020304" pitchFamily="18" charset="0"/>
                <a:cs typeface="Times New Roman" panose="02020603050405020304" pitchFamily="18" charset="0"/>
              </a:rPr>
              <a:t>n</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noun </a:t>
            </a:r>
            <a:r>
              <a:rPr lang="en-US" sz="4400" dirty="0">
                <a:latin typeface="Times New Roman" panose="02020603050405020304" pitchFamily="18" charset="0"/>
                <a:cs typeface="Times New Roman" panose="02020603050405020304" pitchFamily="18" charset="0"/>
              </a:rPr>
              <a:t>a place for someone to stay, live, or work</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i="1" dirty="0" smtClean="0">
                <a:latin typeface="Times New Roman" panose="02020603050405020304" pitchFamily="18" charset="0"/>
                <a:cs typeface="Times New Roman" panose="02020603050405020304" pitchFamily="18" charset="0"/>
              </a:rPr>
              <a:t>living </a:t>
            </a:r>
            <a:r>
              <a:rPr lang="en-US" sz="4400" i="1" dirty="0">
                <a:latin typeface="Times New Roman" panose="02020603050405020304" pitchFamily="18" charset="0"/>
                <a:cs typeface="Times New Roman" panose="02020603050405020304" pitchFamily="18" charset="0"/>
              </a:rPr>
              <a:t>accommodations for the crews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63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9378E0-D834-44FD-AF1D-924E728B74CC}"/>
              </a:ext>
            </a:extLst>
          </p:cNvPr>
          <p:cNvSpPr>
            <a:spLocks noGrp="1"/>
          </p:cNvSpPr>
          <p:nvPr>
            <p:ph type="title"/>
          </p:nvPr>
        </p:nvSpPr>
        <p:spPr>
          <a:xfrm>
            <a:off x="0" y="0"/>
            <a:ext cx="9144000" cy="6774023"/>
          </a:xfrm>
        </p:spPr>
        <p:txBody>
          <a:bodyPr>
            <a:normAutofit/>
          </a:bodyPr>
          <a:lstStyle/>
          <a:p>
            <a:r>
              <a:rPr lang="en-US" sz="4400" dirty="0">
                <a:solidFill>
                  <a:srgbClr val="FFC000"/>
                </a:solidFill>
                <a:latin typeface="Times New Roman" panose="02020603050405020304" pitchFamily="18" charset="0"/>
                <a:cs typeface="Times New Roman" panose="02020603050405020304" pitchFamily="18" charset="0"/>
              </a:rPr>
              <a:t>postage</a:t>
            </a:r>
            <a:r>
              <a:rPr lang="en-US" sz="4400" dirty="0">
                <a:latin typeface="Times New Roman" panose="02020603050405020304" pitchFamily="18" charset="0"/>
                <a:cs typeface="Times New Roman" panose="02020603050405020304" pitchFamily="18" charset="0"/>
              </a:rPr>
              <a:t> / ˈ</a:t>
            </a:r>
            <a:r>
              <a:rPr lang="en-US" sz="4400" dirty="0" err="1">
                <a:latin typeface="Times New Roman" panose="02020603050405020304" pitchFamily="18" charset="0"/>
                <a:cs typeface="Times New Roman" panose="02020603050405020304" pitchFamily="18" charset="0"/>
              </a:rPr>
              <a:t>pəʊstɪdʒ</a:t>
            </a: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noun</a:t>
            </a:r>
            <a:r>
              <a:rPr lang="en-US" sz="4400" i="1"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the money charged for sending a letter, package </a:t>
            </a:r>
            <a:r>
              <a:rPr lang="en-US" sz="4400" dirty="0" err="1">
                <a:latin typeface="Times New Roman" panose="02020603050405020304" pitchFamily="18" charset="0"/>
                <a:cs typeface="Times New Roman" panose="02020603050405020304" pitchFamily="18" charset="0"/>
              </a:rPr>
              <a:t>etc</a:t>
            </a:r>
            <a:r>
              <a:rPr lang="en-US" sz="4400" dirty="0">
                <a:latin typeface="Times New Roman" panose="02020603050405020304" pitchFamily="18" charset="0"/>
                <a:cs typeface="Times New Roman" panose="02020603050405020304" pitchFamily="18" charset="0"/>
              </a:rPr>
              <a:t> by post </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i="1" dirty="0" smtClean="0">
                <a:latin typeface="Times New Roman" panose="02020603050405020304" pitchFamily="18" charset="0"/>
                <a:cs typeface="Times New Roman" panose="02020603050405020304" pitchFamily="18" charset="0"/>
              </a:rPr>
              <a:t>It’s </a:t>
            </a:r>
            <a:r>
              <a:rPr lang="en-US" sz="4400" i="1" dirty="0">
                <a:latin typeface="Times New Roman" panose="02020603050405020304" pitchFamily="18" charset="0"/>
                <a:cs typeface="Times New Roman" panose="02020603050405020304" pitchFamily="18" charset="0"/>
              </a:rPr>
              <a:t>yours for £13.99, including postage and packing.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500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E6B10B-FF5F-4916-8C7D-13AFB1531772}"/>
              </a:ext>
            </a:extLst>
          </p:cNvPr>
          <p:cNvSpPr>
            <a:spLocks noGrp="1"/>
          </p:cNvSpPr>
          <p:nvPr>
            <p:ph type="title"/>
          </p:nvPr>
        </p:nvSpPr>
        <p:spPr/>
        <p:txBody>
          <a:bodyPr>
            <a:normAutofit/>
          </a:bodyPr>
          <a:lstStyle/>
          <a:p>
            <a:r>
              <a:rPr lang="en-US" sz="4400" dirty="0">
                <a:solidFill>
                  <a:srgbClr val="FFC000"/>
                </a:solidFill>
                <a:latin typeface="Times New Roman" panose="02020603050405020304" pitchFamily="18" charset="0"/>
                <a:cs typeface="Times New Roman" panose="02020603050405020304" pitchFamily="18" charset="0"/>
              </a:rPr>
              <a:t>To work (</a:t>
            </a:r>
            <a:r>
              <a:rPr lang="en-US" sz="4400" dirty="0" err="1">
                <a:solidFill>
                  <a:srgbClr val="FFC000"/>
                </a:solidFill>
                <a:latin typeface="Times New Roman" panose="02020603050405020304" pitchFamily="18" charset="0"/>
                <a:cs typeface="Times New Roman" panose="02020603050405020304" pitchFamily="18" charset="0"/>
              </a:rPr>
              <a:t>sth</a:t>
            </a:r>
            <a:r>
              <a:rPr lang="en-US" sz="4400" dirty="0">
                <a:solidFill>
                  <a:srgbClr val="FFC000"/>
                </a:solidFill>
                <a:latin typeface="Times New Roman" panose="02020603050405020304" pitchFamily="18" charset="0"/>
                <a:cs typeface="Times New Roman" panose="02020603050405020304" pitchFamily="18" charset="0"/>
              </a:rPr>
              <a:t>) out</a:t>
            </a:r>
            <a:r>
              <a:rPr lang="en-US" sz="4400" dirty="0">
                <a:latin typeface="Times New Roman" panose="02020603050405020304" pitchFamily="18" charset="0"/>
                <a:cs typeface="Times New Roman" panose="02020603050405020304" pitchFamily="18" charset="0"/>
              </a:rPr>
              <a:t> if a problem or difficult situation works out, it gradually becomes better or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satisfactory, and if you work it out, you make it better or satisfactory</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i="1" dirty="0" smtClean="0">
                <a:latin typeface="Times New Roman" panose="02020603050405020304" pitchFamily="18" charset="0"/>
                <a:cs typeface="Times New Roman" panose="02020603050405020304" pitchFamily="18" charset="0"/>
              </a:rPr>
              <a:t>Don't</a:t>
            </a:r>
            <a:r>
              <a:rPr lang="en-US" sz="4400" i="1" dirty="0">
                <a:latin typeface="Times New Roman" panose="02020603050405020304" pitchFamily="18" charset="0"/>
                <a:cs typeface="Times New Roman" panose="02020603050405020304" pitchFamily="18" charset="0"/>
              </a:rPr>
              <a:t> worry about anything - it'll all work out (for the best) in the end, you'll see.</a:t>
            </a:r>
            <a:br>
              <a:rPr lang="en-US" sz="4400" i="1" dirty="0">
                <a:latin typeface="Times New Roman" panose="02020603050405020304" pitchFamily="18" charset="0"/>
                <a:cs typeface="Times New Roman" panose="02020603050405020304" pitchFamily="18" charset="0"/>
              </a:rPr>
            </a:br>
            <a:endParaRPr lang="en-US" sz="4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030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5A3C46-ACC4-4333-A878-910AE5456582}"/>
              </a:ext>
            </a:extLst>
          </p:cNvPr>
          <p:cNvSpPr>
            <a:spLocks noGrp="1"/>
          </p:cNvSpPr>
          <p:nvPr>
            <p:ph type="title"/>
          </p:nvPr>
        </p:nvSpPr>
        <p:spPr/>
        <p:txBody>
          <a:bodyPr>
            <a:normAutofit/>
          </a:bodyPr>
          <a:lstStyle/>
          <a:p>
            <a:r>
              <a:rPr lang="en-US" sz="4400" dirty="0">
                <a:solidFill>
                  <a:srgbClr val="FFC000"/>
                </a:solidFill>
                <a:latin typeface="Times New Roman" panose="02020603050405020304" pitchFamily="18" charset="0"/>
                <a:cs typeface="Times New Roman" panose="02020603050405020304" pitchFamily="18" charset="0"/>
              </a:rPr>
              <a:t>amusement park </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əˈ</a:t>
            </a:r>
            <a:r>
              <a:rPr lang="en-US" sz="4400" dirty="0" err="1" smtClean="0">
                <a:latin typeface="Times New Roman" panose="02020603050405020304" pitchFamily="18" charset="0"/>
                <a:cs typeface="Times New Roman" panose="02020603050405020304" pitchFamily="18" charset="0"/>
              </a:rPr>
              <a:t>mjuzmənt</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pɑ:k</a:t>
            </a:r>
            <a:r>
              <a:rPr lang="en-US" sz="4400" dirty="0">
                <a:latin typeface="Times New Roman" panose="02020603050405020304" pitchFamily="18" charset="0"/>
                <a:cs typeface="Times New Roman" panose="02020603050405020304" pitchFamily="18" charset="0"/>
              </a:rPr>
              <a:t>/ </a:t>
            </a:r>
            <a:r>
              <a:rPr lang="en-US" sz="4400" i="1" dirty="0">
                <a:solidFill>
                  <a:srgbClr val="FF66FF"/>
                </a:solidFill>
                <a:latin typeface="Times New Roman" panose="02020603050405020304" pitchFamily="18" charset="0"/>
                <a:cs typeface="Times New Roman" panose="02020603050405020304" pitchFamily="18" charset="0"/>
              </a:rPr>
              <a:t>noun</a:t>
            </a:r>
            <a:r>
              <a:rPr lang="en-US" sz="4400" dirty="0">
                <a:solidFill>
                  <a:srgbClr val="FF66FF"/>
                </a:solidFill>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a large park with many special machines where people can go to enjoy games, rides, and other activities</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451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C68B1A-7503-4C68-9D54-5B1A6606F4CB}"/>
              </a:ext>
            </a:extLst>
          </p:cNvPr>
          <p:cNvSpPr>
            <a:spLocks noGrp="1"/>
          </p:cNvSpPr>
          <p:nvPr>
            <p:ph type="title"/>
          </p:nvPr>
        </p:nvSpPr>
        <p:spPr>
          <a:xfrm>
            <a:off x="0" y="0"/>
            <a:ext cx="9073662" cy="6752006"/>
          </a:xfrm>
        </p:spPr>
        <p:txBody>
          <a:bodyPr>
            <a:normAutofit/>
          </a:bodyPr>
          <a:lstStyle/>
          <a:p>
            <a:r>
              <a:rPr lang="en-US" sz="4400" dirty="0">
                <a:solidFill>
                  <a:srgbClr val="FFC000"/>
                </a:solidFill>
                <a:latin typeface="Times New Roman" panose="02020603050405020304" pitchFamily="18" charset="0"/>
                <a:cs typeface="Times New Roman" panose="02020603050405020304" pitchFamily="18" charset="0"/>
              </a:rPr>
              <a:t>To figure </a:t>
            </a:r>
            <a:r>
              <a:rPr lang="en-US" sz="4400" dirty="0" err="1">
                <a:solidFill>
                  <a:srgbClr val="FFC000"/>
                </a:solidFill>
                <a:latin typeface="Times New Roman" panose="02020603050405020304" pitchFamily="18" charset="0"/>
                <a:cs typeface="Times New Roman" panose="02020603050405020304" pitchFamily="18" charset="0"/>
              </a:rPr>
              <a:t>sth</a:t>
            </a:r>
            <a:r>
              <a:rPr lang="en-US" sz="4400" dirty="0">
                <a:solidFill>
                  <a:srgbClr val="FFC000"/>
                </a:solidFill>
                <a:latin typeface="Times New Roman" panose="02020603050405020304" pitchFamily="18" charset="0"/>
                <a:cs typeface="Times New Roman" panose="02020603050405020304" pitchFamily="18" charset="0"/>
              </a:rPr>
              <a:t>/sb out</a:t>
            </a:r>
            <a:r>
              <a:rPr lang="en-US" dirty="0">
                <a:solidFill>
                  <a:srgbClr val="FFC000"/>
                </a:solidFill>
              </a:rPr>
              <a:t> </a:t>
            </a:r>
            <a:r>
              <a:rPr lang="en-US" sz="4400" dirty="0">
                <a:latin typeface="Times New Roman" panose="02020603050405020304" pitchFamily="18" charset="0"/>
                <a:cs typeface="Times New Roman" panose="02020603050405020304" pitchFamily="18" charset="0"/>
              </a:rPr>
              <a:t>to finally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understand something or someone, or find the solution to a problem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after a lot of thought</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i="1" dirty="0" smtClean="0">
                <a:latin typeface="Times New Roman" panose="02020603050405020304" pitchFamily="18" charset="0"/>
                <a:cs typeface="Times New Roman" panose="02020603050405020304" pitchFamily="18" charset="0"/>
              </a:rPr>
              <a:t>Can </a:t>
            </a:r>
            <a:r>
              <a:rPr lang="en-US" sz="4400" i="1" dirty="0">
                <a:latin typeface="Times New Roman" panose="02020603050405020304" pitchFamily="18" charset="0"/>
                <a:cs typeface="Times New Roman" panose="02020603050405020304" pitchFamily="18" charset="0"/>
              </a:rPr>
              <a:t>you figure out the answer to </a:t>
            </a:r>
            <a:br>
              <a:rPr lang="en-US" sz="4400" i="1" dirty="0">
                <a:latin typeface="Times New Roman" panose="02020603050405020304" pitchFamily="18" charset="0"/>
                <a:cs typeface="Times New Roman" panose="02020603050405020304" pitchFamily="18" charset="0"/>
              </a:rPr>
            </a:br>
            <a:r>
              <a:rPr lang="en-US" sz="4400" i="1" dirty="0">
                <a:latin typeface="Times New Roman" panose="02020603050405020304" pitchFamily="18" charset="0"/>
                <a:cs typeface="Times New Roman" panose="02020603050405020304" pitchFamily="18" charset="0"/>
              </a:rPr>
              <a:t>question 5?</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47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6932C1-BD19-4FAF-BFA5-A502CFFEF118}"/>
              </a:ext>
            </a:extLst>
          </p:cNvPr>
          <p:cNvSpPr>
            <a:spLocks noGrp="1"/>
          </p:cNvSpPr>
          <p:nvPr>
            <p:ph type="title"/>
          </p:nvPr>
        </p:nvSpPr>
        <p:spPr/>
        <p:txBody>
          <a:bodyPr>
            <a:normAutofit fontScale="90000"/>
          </a:bodyPr>
          <a:lstStyle/>
          <a:p>
            <a:r>
              <a:rPr lang="en-US" sz="4400" dirty="0" smtClean="0">
                <a:solidFill>
                  <a:srgbClr val="FFC000"/>
                </a:solidFill>
                <a:latin typeface="Times New Roman" panose="02020603050405020304" pitchFamily="18" charset="0"/>
                <a:cs typeface="Times New Roman" panose="02020603050405020304" pitchFamily="18" charset="0"/>
              </a:rPr>
              <a:t/>
            </a:r>
            <a:br>
              <a:rPr lang="en-US" sz="4400" dirty="0" smtClean="0">
                <a:solidFill>
                  <a:srgbClr val="FFC000"/>
                </a:solidFill>
                <a:latin typeface="Times New Roman" panose="02020603050405020304" pitchFamily="18" charset="0"/>
                <a:cs typeface="Times New Roman" panose="02020603050405020304" pitchFamily="18" charset="0"/>
              </a:rPr>
            </a:br>
            <a:r>
              <a:rPr lang="en-US" dirty="0">
                <a:solidFill>
                  <a:srgbClr val="FFC000"/>
                </a:solidFill>
              </a:rPr>
              <a:t/>
            </a:r>
            <a:br>
              <a:rPr lang="en-US" dirty="0">
                <a:solidFill>
                  <a:srgbClr val="FFC000"/>
                </a:solidFill>
              </a:rPr>
            </a:br>
            <a:r>
              <a:rPr lang="en-US" sz="4400" dirty="0" smtClean="0">
                <a:solidFill>
                  <a:srgbClr val="FFC000"/>
                </a:solidFill>
                <a:latin typeface="Times New Roman" panose="02020603050405020304" pitchFamily="18" charset="0"/>
                <a:cs typeface="Times New Roman" panose="02020603050405020304" pitchFamily="18" charset="0"/>
              </a:rPr>
              <a:t>stuff</a:t>
            </a:r>
            <a:r>
              <a:rPr lang="en-US" sz="44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stʌf</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noun </a:t>
            </a:r>
            <a:r>
              <a:rPr lang="en-US" sz="4400" dirty="0">
                <a:latin typeface="Times New Roman" panose="02020603050405020304" pitchFamily="18" charset="0"/>
                <a:cs typeface="Times New Roman" panose="02020603050405020304" pitchFamily="18" charset="0"/>
              </a:rPr>
              <a:t>used when you are talking about things such as substances, materials, or groups of objects when you do not know what they are called, or it is not important to say exactly what they are </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i="1" dirty="0" smtClean="0">
                <a:latin typeface="Times New Roman" panose="02020603050405020304" pitchFamily="18" charset="0"/>
                <a:cs typeface="Times New Roman" panose="02020603050405020304" pitchFamily="18" charset="0"/>
              </a:rPr>
              <a:t>I’ve </a:t>
            </a:r>
            <a:r>
              <a:rPr lang="en-US" sz="4400" i="1" dirty="0">
                <a:latin typeface="Times New Roman" panose="02020603050405020304" pitchFamily="18" charset="0"/>
                <a:cs typeface="Times New Roman" panose="02020603050405020304" pitchFamily="18" charset="0"/>
              </a:rPr>
              <a:t>got some sticky stuff on my shoe.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634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8F3C29-E297-4A26-B50A-64453D761DF8}"/>
              </a:ext>
            </a:extLst>
          </p:cNvPr>
          <p:cNvSpPr>
            <a:spLocks noGrp="1"/>
          </p:cNvSpPr>
          <p:nvPr>
            <p:ph type="title"/>
          </p:nvPr>
        </p:nvSpPr>
        <p:spPr>
          <a:xfrm>
            <a:off x="0" y="0"/>
            <a:ext cx="9073662" cy="6752006"/>
          </a:xfrm>
        </p:spPr>
        <p:txBody>
          <a:bodyPr>
            <a:normAutofit/>
          </a:bodyPr>
          <a:lstStyle/>
          <a:p>
            <a:r>
              <a:rPr lang="en-US" sz="4400" dirty="0">
                <a:solidFill>
                  <a:srgbClr val="FFC000"/>
                </a:solidFill>
                <a:latin typeface="Times New Roman" panose="02020603050405020304" pitchFamily="18" charset="0"/>
                <a:cs typeface="Times New Roman" panose="02020603050405020304" pitchFamily="18" charset="0"/>
              </a:rPr>
              <a:t>mileage</a:t>
            </a:r>
            <a:r>
              <a:rPr lang="en-US" sz="4400" dirty="0">
                <a:latin typeface="Times New Roman" panose="02020603050405020304" pitchFamily="18" charset="0"/>
                <a:cs typeface="Times New Roman" panose="02020603050405020304" pitchFamily="18" charset="0"/>
              </a:rPr>
              <a:t> / ˈ</a:t>
            </a:r>
            <a:r>
              <a:rPr lang="en-US" sz="4400" dirty="0" err="1">
                <a:latin typeface="Times New Roman" panose="02020603050405020304" pitchFamily="18" charset="0"/>
                <a:cs typeface="Times New Roman" panose="02020603050405020304" pitchFamily="18" charset="0"/>
              </a:rPr>
              <a:t>maɪlɪdʒ</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noun </a:t>
            </a:r>
            <a:r>
              <a:rPr lang="en-US" sz="4400" dirty="0">
                <a:solidFill>
                  <a:srgbClr val="FF66FF"/>
                </a:solidFill>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the number of miles someone travels in a vehicle in a particular period of time</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i="1" dirty="0" smtClean="0">
                <a:latin typeface="Times New Roman" panose="02020603050405020304" pitchFamily="18" charset="0"/>
                <a:cs typeface="Times New Roman" panose="02020603050405020304" pitchFamily="18" charset="0"/>
              </a:rPr>
              <a:t>Look </a:t>
            </a:r>
            <a:r>
              <a:rPr lang="en-US" sz="4400" i="1" dirty="0">
                <a:latin typeface="Times New Roman" panose="02020603050405020304" pitchFamily="18" charset="0"/>
                <a:cs typeface="Times New Roman" panose="02020603050405020304" pitchFamily="18" charset="0"/>
              </a:rPr>
              <a:t>for a car hire agreement that offers unlimited mileage.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079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62A37F-962E-4549-A810-598E242BE0C5}"/>
              </a:ext>
            </a:extLst>
          </p:cNvPr>
          <p:cNvSpPr>
            <a:spLocks noGrp="1"/>
          </p:cNvSpPr>
          <p:nvPr>
            <p:ph type="title"/>
          </p:nvPr>
        </p:nvSpPr>
        <p:spPr/>
        <p:txBody>
          <a:bodyPr numCol="2">
            <a:normAutofit/>
          </a:bodyPr>
          <a:lstStyle/>
          <a:p>
            <a:r>
              <a:rPr lang="en-US" sz="4400" dirty="0">
                <a:solidFill>
                  <a:srgbClr val="FFC000"/>
                </a:solidFill>
                <a:latin typeface="Times New Roman" panose="02020603050405020304" pitchFamily="18" charset="0"/>
                <a:cs typeface="Times New Roman" panose="02020603050405020304" pitchFamily="18" charset="0"/>
              </a:rPr>
              <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Potter	</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Mike Judge</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Karen 	Chambers</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Steve</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Spencer</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Marcus</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Sarah</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Stevenson</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Beth</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John </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	Bronson </a:t>
            </a:r>
          </a:p>
        </p:txBody>
      </p:sp>
    </p:spTree>
    <p:extLst>
      <p:ext uri="{BB962C8B-B14F-4D97-AF65-F5344CB8AC3E}">
        <p14:creationId xmlns:p14="http://schemas.microsoft.com/office/powerpoint/2010/main" val="3007192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BCA392-18A2-4015-8F66-95541FCE720B}"/>
              </a:ext>
            </a:extLst>
          </p:cNvPr>
          <p:cNvSpPr>
            <a:spLocks noGrp="1"/>
          </p:cNvSpPr>
          <p:nvPr>
            <p:ph type="title"/>
          </p:nvPr>
        </p:nvSpPr>
        <p:spPr/>
        <p:txBody>
          <a:bodyPr>
            <a:normAutofit/>
          </a:bodyPr>
          <a:lstStyle/>
          <a:p>
            <a:r>
              <a:rPr lang="en-US" altLang="en-US" sz="6000" dirty="0">
                <a:solidFill>
                  <a:srgbClr val="FFC000"/>
                </a:solidFill>
                <a:latin typeface="Times New Roman" panose="02020603050405020304" pitchFamily="18" charset="0"/>
                <a:cs typeface="Times New Roman" panose="02020603050405020304" pitchFamily="18" charset="0"/>
              </a:rPr>
              <a:t> 	</a:t>
            </a:r>
            <a:r>
              <a:rPr lang="en-US" altLang="en-US" sz="6000">
                <a:solidFill>
                  <a:srgbClr val="FFC000"/>
                </a:solidFill>
                <a:latin typeface="Times New Roman" panose="02020603050405020304" pitchFamily="18" charset="0"/>
                <a:cs typeface="Times New Roman" panose="02020603050405020304" pitchFamily="18" charset="0"/>
              </a:rPr>
              <a:t>	 THANK </a:t>
            </a:r>
            <a:r>
              <a:rPr lang="en-US" altLang="en-US" sz="6000" dirty="0">
                <a:solidFill>
                  <a:srgbClr val="FFC000"/>
                </a:solidFill>
                <a:latin typeface="Times New Roman" panose="02020603050405020304" pitchFamily="18" charset="0"/>
                <a:cs typeface="Times New Roman" panose="02020603050405020304" pitchFamily="18" charset="0"/>
              </a:rPr>
              <a:t>YOU</a:t>
            </a:r>
            <a:endParaRPr lang="en-US" sz="6000"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10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26779E-A548-4BA4-A788-D97CFA7BDCCB}"/>
              </a:ext>
            </a:extLst>
          </p:cNvPr>
          <p:cNvSpPr>
            <a:spLocks noGrp="1"/>
          </p:cNvSpPr>
          <p:nvPr>
            <p:ph type="title"/>
          </p:nvPr>
        </p:nvSpPr>
        <p:spPr>
          <a:xfrm>
            <a:off x="0" y="52997"/>
            <a:ext cx="9073662" cy="6752006"/>
          </a:xfrm>
        </p:spPr>
        <p:txBody>
          <a:bodyPr>
            <a:normAutofit fontScale="90000"/>
          </a:bodyPr>
          <a:lstStyle/>
          <a:p>
            <a:r>
              <a:rPr lang="en-US" sz="4400" dirty="0" smtClean="0">
                <a:solidFill>
                  <a:srgbClr val="FFC000"/>
                </a:solidFill>
                <a:latin typeface="Times New Roman" panose="02020603050405020304" pitchFamily="18" charset="0"/>
                <a:cs typeface="Times New Roman" panose="02020603050405020304" pitchFamily="18" charset="0"/>
              </a:rPr>
              <a:t/>
            </a:r>
            <a:br>
              <a:rPr lang="en-US" sz="4400" dirty="0" smtClean="0">
                <a:solidFill>
                  <a:srgbClr val="FFC000"/>
                </a:solidFill>
                <a:latin typeface="Times New Roman" panose="02020603050405020304" pitchFamily="18" charset="0"/>
                <a:cs typeface="Times New Roman" panose="02020603050405020304" pitchFamily="18" charset="0"/>
              </a:rPr>
            </a:br>
            <a:r>
              <a:rPr lang="en-US" dirty="0">
                <a:solidFill>
                  <a:srgbClr val="FFC000"/>
                </a:solidFill>
              </a:rPr>
              <a:t/>
            </a:r>
            <a:br>
              <a:rPr lang="en-US" dirty="0">
                <a:solidFill>
                  <a:srgbClr val="FFC000"/>
                </a:solidFill>
              </a:rPr>
            </a:br>
            <a:r>
              <a:rPr lang="en-US" sz="4400" dirty="0" smtClean="0">
                <a:solidFill>
                  <a:srgbClr val="FFC000"/>
                </a:solidFill>
                <a:latin typeface="Times New Roman" panose="02020603050405020304" pitchFamily="18" charset="0"/>
                <a:cs typeface="Times New Roman" panose="02020603050405020304" pitchFamily="18" charset="0"/>
              </a:rPr>
              <a:t>chain</a:t>
            </a:r>
            <a:r>
              <a:rPr lang="en-US" sz="44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tʃeɪn</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noun </a:t>
            </a:r>
            <a:r>
              <a:rPr lang="en-US" sz="4400" dirty="0">
                <a:latin typeface="Times New Roman" panose="02020603050405020304" pitchFamily="18" charset="0"/>
                <a:cs typeface="Times New Roman" panose="02020603050405020304" pitchFamily="18" charset="0"/>
              </a:rPr>
              <a:t>a number of shops, hotels, cinemas </a:t>
            </a:r>
            <a:r>
              <a:rPr lang="en-US" sz="4400" dirty="0" err="1">
                <a:latin typeface="Times New Roman" panose="02020603050405020304" pitchFamily="18" charset="0"/>
                <a:cs typeface="Times New Roman" panose="02020603050405020304" pitchFamily="18" charset="0"/>
              </a:rPr>
              <a:t>etc</a:t>
            </a:r>
            <a:r>
              <a:rPr lang="en-US" sz="4400" dirty="0">
                <a:latin typeface="Times New Roman" panose="02020603050405020304" pitchFamily="18" charset="0"/>
                <a:cs typeface="Times New Roman" panose="02020603050405020304" pitchFamily="18" charset="0"/>
              </a:rPr>
              <a:t> owned or managed by the same company or person </a:t>
            </a:r>
            <a:br>
              <a:rPr lang="en-US" sz="4400" dirty="0">
                <a:latin typeface="Times New Roman" panose="02020603050405020304" pitchFamily="18" charset="0"/>
                <a:cs typeface="Times New Roman" panose="02020603050405020304" pitchFamily="18" charset="0"/>
              </a:rPr>
            </a:br>
            <a:r>
              <a:rPr lang="en-US" sz="4800" dirty="0">
                <a:solidFill>
                  <a:srgbClr val="FFC000"/>
                </a:solidFill>
                <a:latin typeface="Times New Roman" panose="02020603050405020304" pitchFamily="18" charset="0"/>
                <a:cs typeface="Times New Roman" panose="02020603050405020304" pitchFamily="18" charset="0"/>
              </a:rPr>
              <a:t>chain of </a:t>
            </a:r>
            <a:r>
              <a:rPr lang="en-US" sz="4800" dirty="0"/>
              <a:t> </a:t>
            </a:r>
            <a:r>
              <a:rPr lang="en-US" sz="4800" dirty="0" smtClean="0">
                <a:solidFill>
                  <a:srgbClr val="FFC000"/>
                </a:solidFill>
                <a:latin typeface="Times New Roman" panose="02020603050405020304" pitchFamily="18" charset="0"/>
                <a:cs typeface="Times New Roman" panose="02020603050405020304" pitchFamily="18" charset="0"/>
              </a:rPr>
              <a:t>hotel/restaurant/retail </a:t>
            </a:r>
            <a:r>
              <a:rPr lang="en-US" sz="4800" dirty="0" err="1">
                <a:solidFill>
                  <a:srgbClr val="FFC000"/>
                </a:solidFill>
                <a:latin typeface="Times New Roman" panose="02020603050405020304" pitchFamily="18" charset="0"/>
                <a:cs typeface="Times New Roman" panose="02020603050405020304" pitchFamily="18" charset="0"/>
              </a:rPr>
              <a:t>etc</a:t>
            </a:r>
            <a:r>
              <a:rPr lang="en-US" sz="4800" dirty="0">
                <a:solidFill>
                  <a:srgbClr val="FFC000"/>
                </a:solidFill>
                <a:latin typeface="Times New Roman" panose="02020603050405020304" pitchFamily="18" charset="0"/>
                <a:cs typeface="Times New Roman" panose="02020603050405020304" pitchFamily="18" charset="0"/>
              </a:rPr>
              <a:t> chain </a:t>
            </a:r>
            <a:r>
              <a:rPr lang="en-US" sz="4400" dirty="0">
                <a:solidFill>
                  <a:srgbClr val="FFC000"/>
                </a:solidFill>
                <a:latin typeface="Times New Roman" panose="02020603050405020304" pitchFamily="18" charset="0"/>
                <a:cs typeface="Times New Roman" panose="02020603050405020304" pitchFamily="18" charset="0"/>
              </a:rPr>
              <a:t/>
            </a:r>
            <a:br>
              <a:rPr lang="en-US" sz="4400" dirty="0">
                <a:solidFill>
                  <a:srgbClr val="FFC000"/>
                </a:solidFill>
                <a:latin typeface="Times New Roman" panose="02020603050405020304" pitchFamily="18" charset="0"/>
                <a:cs typeface="Times New Roman" panose="02020603050405020304" pitchFamily="18" charset="0"/>
              </a:rPr>
            </a:br>
            <a:r>
              <a:rPr lang="en-US" sz="4400" dirty="0" smtClean="0">
                <a:solidFill>
                  <a:srgbClr val="FFC000"/>
                </a:solidFill>
                <a:latin typeface="Times New Roman" panose="02020603050405020304" pitchFamily="18" charset="0"/>
                <a:cs typeface="Times New Roman" panose="02020603050405020304" pitchFamily="18" charset="0"/>
              </a:rPr>
              <a:t>- </a:t>
            </a:r>
            <a:r>
              <a:rPr lang="en-US" sz="4400" i="1" dirty="0" smtClean="0">
                <a:latin typeface="Times New Roman" panose="02020603050405020304" pitchFamily="18" charset="0"/>
                <a:cs typeface="Times New Roman" panose="02020603050405020304" pitchFamily="18" charset="0"/>
              </a:rPr>
              <a:t>a </a:t>
            </a:r>
            <a:r>
              <a:rPr lang="en-US" sz="4400" i="1" dirty="0">
                <a:latin typeface="Times New Roman" panose="02020603050405020304" pitchFamily="18" charset="0"/>
                <a:cs typeface="Times New Roman" panose="02020603050405020304" pitchFamily="18" charset="0"/>
              </a:rPr>
              <a:t>chain of restaurants</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39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224225-4FED-4D69-BE74-DFC8D68FB001}"/>
              </a:ext>
            </a:extLst>
          </p:cNvPr>
          <p:cNvSpPr>
            <a:spLocks noGrp="1"/>
          </p:cNvSpPr>
          <p:nvPr>
            <p:ph type="title"/>
          </p:nvPr>
        </p:nvSpPr>
        <p:spPr>
          <a:xfrm>
            <a:off x="-1" y="0"/>
            <a:ext cx="9004041" cy="6718041"/>
          </a:xfrm>
        </p:spPr>
        <p:txBody>
          <a:bodyPr>
            <a:noAutofit/>
          </a:bodyPr>
          <a:lstStyle/>
          <a:p>
            <a:r>
              <a:rPr lang="en-US" b="1" dirty="0" smtClean="0">
                <a:solidFill>
                  <a:srgbClr val="FFC000"/>
                </a:solidFill>
                <a:latin typeface="Times New Roman" panose="02020603050405020304" pitchFamily="18" charset="0"/>
                <a:cs typeface="Times New Roman" panose="02020603050405020304" pitchFamily="18" charset="0"/>
              </a:rPr>
              <a:t/>
            </a:r>
            <a:br>
              <a:rPr lang="en-US" b="1" dirty="0" smtClean="0">
                <a:solidFill>
                  <a:srgbClr val="FFC000"/>
                </a:solidFill>
                <a:latin typeface="Times New Roman" panose="02020603050405020304" pitchFamily="18" charset="0"/>
                <a:cs typeface="Times New Roman" panose="02020603050405020304" pitchFamily="18" charset="0"/>
              </a:rPr>
            </a:br>
            <a:r>
              <a:rPr lang="en-US" dirty="0">
                <a:solidFill>
                  <a:srgbClr val="FFC000"/>
                </a:solidFill>
              </a:rPr>
              <a:t/>
            </a:r>
            <a:br>
              <a:rPr lang="en-US" dirty="0">
                <a:solidFill>
                  <a:srgbClr val="FFC000"/>
                </a:solidFill>
              </a:rPr>
            </a:br>
            <a:r>
              <a:rPr lang="en-US" b="1" dirty="0" smtClean="0">
                <a:solidFill>
                  <a:srgbClr val="FFC000"/>
                </a:solidFill>
                <a:latin typeface="Times New Roman" panose="02020603050405020304" pitchFamily="18" charset="0"/>
                <a:cs typeface="Times New Roman" panose="02020603050405020304" pitchFamily="18" charset="0"/>
              </a:rPr>
              <a:t>minor</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/ˈ</a:t>
            </a:r>
            <a:r>
              <a:rPr lang="en-US" b="1" dirty="0" err="1">
                <a:latin typeface="Times New Roman" panose="02020603050405020304" pitchFamily="18" charset="0"/>
                <a:cs typeface="Times New Roman" panose="02020603050405020304" pitchFamily="18" charset="0"/>
              </a:rPr>
              <a:t>maɪnə</a:t>
            </a:r>
            <a:r>
              <a:rPr lang="en-US" b="1" dirty="0">
                <a:latin typeface="Times New Roman" panose="02020603050405020304" pitchFamily="18" charset="0"/>
                <a:cs typeface="Times New Roman" panose="02020603050405020304" pitchFamily="18" charset="0"/>
              </a:rPr>
              <a:t> / </a:t>
            </a:r>
            <a:r>
              <a:rPr lang="en-US" b="1" i="1" dirty="0">
                <a:solidFill>
                  <a:srgbClr val="FF66FF"/>
                </a:solidFill>
                <a:latin typeface="Times New Roman" panose="02020603050405020304" pitchFamily="18" charset="0"/>
                <a:cs typeface="Times New Roman" panose="02020603050405020304" pitchFamily="18" charset="0"/>
              </a:rPr>
              <a:t>verb </a:t>
            </a:r>
            <a:r>
              <a:rPr lang="en-US" b="1" dirty="0">
                <a:latin typeface="Times New Roman" panose="02020603050405020304" pitchFamily="18" charset="0"/>
                <a:cs typeface="Times New Roman" panose="02020603050405020304" pitchFamily="18" charset="0"/>
              </a:rPr>
              <a:t>to study a second main subject as part of your university degree </a:t>
            </a:r>
            <a:r>
              <a:rPr lang="en-US" b="1" dirty="0">
                <a:solidFill>
                  <a:srgbClr val="FF66FF"/>
                </a:solidFill>
                <a:latin typeface="Times New Roman" panose="02020603050405020304" pitchFamily="18" charset="0"/>
                <a:cs typeface="Times New Roman" panose="02020603050405020304" pitchFamily="18" charset="0"/>
              </a:rPr>
              <a:t>OPP </a:t>
            </a:r>
            <a:r>
              <a:rPr lang="en-US" b="1" dirty="0">
                <a:solidFill>
                  <a:srgbClr val="FFC000"/>
                </a:solidFill>
                <a:latin typeface="Times New Roman" panose="02020603050405020304" pitchFamily="18" charset="0"/>
                <a:cs typeface="Times New Roman" panose="02020603050405020304" pitchFamily="18" charset="0"/>
              </a:rPr>
              <a:t>major</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solidFill>
                  <a:srgbClr val="FFC000"/>
                </a:solidFill>
                <a:latin typeface="Times New Roman" panose="02020603050405020304" pitchFamily="18" charset="0"/>
                <a:cs typeface="Times New Roman" panose="02020603050405020304" pitchFamily="18" charset="0"/>
              </a:rPr>
              <a:t>minor in something </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Sid </a:t>
            </a:r>
            <a:r>
              <a:rPr lang="en-US" b="1" i="1" dirty="0">
                <a:latin typeface="Times New Roman" panose="02020603050405020304" pitchFamily="18" charset="0"/>
                <a:cs typeface="Times New Roman" panose="02020603050405020304" pitchFamily="18" charset="0"/>
              </a:rPr>
              <a:t>majored in sociology and minored in political science. </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1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31E951-96B3-4652-8773-7FA06F3E6415}"/>
              </a:ext>
            </a:extLst>
          </p:cNvPr>
          <p:cNvSpPr>
            <a:spLocks noGrp="1"/>
          </p:cNvSpPr>
          <p:nvPr>
            <p:ph type="title"/>
          </p:nvPr>
        </p:nvSpPr>
        <p:spPr/>
        <p:txBody>
          <a:bodyPr>
            <a:normAutofit/>
          </a:bodyPr>
          <a:lstStyle/>
          <a:p>
            <a:r>
              <a:rPr lang="en-US" sz="4400" dirty="0">
                <a:solidFill>
                  <a:srgbClr val="FFC000"/>
                </a:solidFill>
                <a:latin typeface="Times New Roman" panose="02020603050405020304" pitchFamily="18" charset="0"/>
                <a:cs typeface="Times New Roman" panose="02020603050405020304" pitchFamily="18" charset="0"/>
              </a:rPr>
              <a:t>utilize</a:t>
            </a:r>
            <a:r>
              <a:rPr lang="en-US" sz="4400" dirty="0">
                <a:latin typeface="Times New Roman" panose="02020603050405020304" pitchFamily="18" charset="0"/>
                <a:cs typeface="Times New Roman" panose="02020603050405020304" pitchFamily="18" charset="0"/>
              </a:rPr>
              <a:t> / ˈ</a:t>
            </a:r>
            <a:r>
              <a:rPr lang="en-US" sz="4400" dirty="0" err="1">
                <a:latin typeface="Times New Roman" panose="02020603050405020304" pitchFamily="18" charset="0"/>
                <a:cs typeface="Times New Roman" panose="02020603050405020304" pitchFamily="18" charset="0"/>
              </a:rPr>
              <a:t>juːtəlaɪz</a:t>
            </a:r>
            <a:r>
              <a:rPr lang="en-US" sz="4400" dirty="0">
                <a:latin typeface="Times New Roman" panose="02020603050405020304" pitchFamily="18" charset="0"/>
                <a:cs typeface="Times New Roman" panose="02020603050405020304" pitchFamily="18" charset="0"/>
              </a:rPr>
              <a:t>, ˈ</a:t>
            </a:r>
            <a:r>
              <a:rPr lang="en-US" sz="4400" dirty="0" err="1">
                <a:latin typeface="Times New Roman" panose="02020603050405020304" pitchFamily="18" charset="0"/>
                <a:cs typeface="Times New Roman" panose="02020603050405020304" pitchFamily="18" charset="0"/>
              </a:rPr>
              <a:t>juːtɪlaɪz</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verb </a:t>
            </a:r>
            <a:r>
              <a:rPr lang="en-US" sz="4400" dirty="0">
                <a:latin typeface="Times New Roman" panose="02020603050405020304" pitchFamily="18" charset="0"/>
                <a:cs typeface="Times New Roman" panose="02020603050405020304" pitchFamily="18" charset="0"/>
              </a:rPr>
              <a:t>to use something for a particular purpose. </a:t>
            </a:r>
            <a:br>
              <a:rPr lang="en-US" sz="4400" dirty="0">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utilizable</a:t>
            </a:r>
            <a:r>
              <a:rPr lang="en-US" sz="4400" dirty="0">
                <a:latin typeface="Times New Roman" panose="02020603050405020304" pitchFamily="18" charset="0"/>
                <a:cs typeface="Times New Roman" panose="02020603050405020304" pitchFamily="18" charset="0"/>
              </a:rPr>
              <a:t> </a:t>
            </a:r>
            <a:r>
              <a:rPr lang="en-US" sz="4400" i="1" dirty="0">
                <a:solidFill>
                  <a:srgbClr val="FF66FF"/>
                </a:solidFill>
                <a:latin typeface="Times New Roman" panose="02020603050405020304" pitchFamily="18" charset="0"/>
                <a:cs typeface="Times New Roman" panose="02020603050405020304" pitchFamily="18" charset="0"/>
              </a:rPr>
              <a:t>adjective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utilization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juːtɪlaɪˈzeɪʃ</a:t>
            </a:r>
            <a:r>
              <a:rPr lang="en-US" sz="4400" i="1" dirty="0" err="1">
                <a:latin typeface="Times New Roman" panose="02020603050405020304" pitchFamily="18" charset="0"/>
                <a:cs typeface="Times New Roman" panose="02020603050405020304" pitchFamily="18" charset="0"/>
              </a:rPr>
              <a:t>ə</a:t>
            </a:r>
            <a:r>
              <a:rPr lang="en-US" sz="4400" dirty="0" err="1">
                <a:latin typeface="Times New Roman" panose="02020603050405020304" pitchFamily="18" charset="0"/>
                <a:cs typeface="Times New Roman" panose="02020603050405020304" pitchFamily="18" charset="0"/>
              </a:rPr>
              <a:t>n</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noun</a:t>
            </a:r>
            <a:r>
              <a:rPr lang="en-US" sz="4400" i="1" dirty="0">
                <a:latin typeface="Times New Roman" panose="02020603050405020304" pitchFamily="18" charset="0"/>
                <a:cs typeface="Times New Roman" panose="02020603050405020304" pitchFamily="18" charset="0"/>
              </a:rPr>
              <a:t> </a:t>
            </a:r>
            <a:br>
              <a:rPr lang="en-US" sz="4400" i="1" dirty="0">
                <a:latin typeface="Times New Roman" panose="02020603050405020304" pitchFamily="18" charset="0"/>
                <a:cs typeface="Times New Roman" panose="02020603050405020304" pitchFamily="18" charset="0"/>
              </a:rPr>
            </a:br>
            <a:r>
              <a:rPr lang="en-US" sz="4400" i="1" dirty="0" smtClean="0">
                <a:latin typeface="Times New Roman" panose="02020603050405020304" pitchFamily="18" charset="0"/>
                <a:cs typeface="Times New Roman" panose="02020603050405020304" pitchFamily="18" charset="0"/>
              </a:rPr>
              <a:t>- We </a:t>
            </a:r>
            <a:r>
              <a:rPr lang="en-US" sz="4400" i="1" dirty="0">
                <a:latin typeface="Times New Roman" panose="02020603050405020304" pitchFamily="18" charset="0"/>
                <a:cs typeface="Times New Roman" panose="02020603050405020304" pitchFamily="18" charset="0"/>
              </a:rPr>
              <a:t>must consider how best to utilize what resources we have.</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510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116BD4-C1F8-442B-9103-88CA1CD9FB40}"/>
              </a:ext>
            </a:extLst>
          </p:cNvPr>
          <p:cNvSpPr>
            <a:spLocks noGrp="1"/>
          </p:cNvSpPr>
          <p:nvPr>
            <p:ph type="title"/>
          </p:nvPr>
        </p:nvSpPr>
        <p:spPr/>
        <p:txBody>
          <a:bodyPr>
            <a:normAutofit/>
          </a:bodyPr>
          <a:lstStyle/>
          <a:p>
            <a:r>
              <a:rPr lang="en-US" sz="4400" dirty="0" smtClean="0">
                <a:solidFill>
                  <a:srgbClr val="FFC000"/>
                </a:solidFill>
                <a:latin typeface="Times New Roman" panose="02020603050405020304" pitchFamily="18" charset="0"/>
                <a:cs typeface="Times New Roman" panose="02020603050405020304" pitchFamily="18" charset="0"/>
              </a:rPr>
              <a:t/>
            </a:r>
            <a:br>
              <a:rPr lang="en-US" sz="4400" dirty="0" smtClean="0">
                <a:solidFill>
                  <a:srgbClr val="FFC000"/>
                </a:solidFill>
                <a:latin typeface="Times New Roman" panose="02020603050405020304" pitchFamily="18" charset="0"/>
                <a:cs typeface="Times New Roman" panose="02020603050405020304" pitchFamily="18" charset="0"/>
              </a:rPr>
            </a:br>
            <a:r>
              <a:rPr lang="en-US" sz="4400" dirty="0" smtClean="0">
                <a:solidFill>
                  <a:srgbClr val="FFC000"/>
                </a:solidFill>
                <a:latin typeface="Times New Roman" panose="02020603050405020304" pitchFamily="18" charset="0"/>
                <a:cs typeface="Times New Roman" panose="02020603050405020304" pitchFamily="18" charset="0"/>
              </a:rPr>
              <a:t>contribute</a:t>
            </a:r>
            <a:r>
              <a:rPr lang="en-US" sz="44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kənˈtrɪbjuːt</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verb </a:t>
            </a:r>
            <a:r>
              <a:rPr lang="en-US" sz="4400" dirty="0">
                <a:latin typeface="Times New Roman" panose="02020603050405020304" pitchFamily="18" charset="0"/>
                <a:cs typeface="Times New Roman" panose="02020603050405020304" pitchFamily="18" charset="0"/>
              </a:rPr>
              <a:t>to give money, help, ideas </a:t>
            </a:r>
            <a:r>
              <a:rPr lang="en-US" sz="4400" dirty="0" err="1">
                <a:latin typeface="Times New Roman" panose="02020603050405020304" pitchFamily="18" charset="0"/>
                <a:cs typeface="Times New Roman" panose="02020603050405020304" pitchFamily="18" charset="0"/>
              </a:rPr>
              <a:t>etc</a:t>
            </a:r>
            <a:r>
              <a:rPr lang="en-US" sz="4400" dirty="0">
                <a:latin typeface="Times New Roman" panose="02020603050405020304" pitchFamily="18" charset="0"/>
                <a:cs typeface="Times New Roman" panose="02020603050405020304" pitchFamily="18" charset="0"/>
              </a:rPr>
              <a:t> to something that a lot of other people are also involved in </a:t>
            </a:r>
            <a:br>
              <a:rPr lang="en-US" sz="4400" dirty="0">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contribute something to/towards something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i="1" dirty="0" smtClean="0">
                <a:latin typeface="Times New Roman" panose="02020603050405020304" pitchFamily="18" charset="0"/>
                <a:cs typeface="Times New Roman" panose="02020603050405020304" pitchFamily="18" charset="0"/>
              </a:rPr>
              <a:t>The </a:t>
            </a:r>
            <a:r>
              <a:rPr lang="en-US" sz="4400" i="1" dirty="0">
                <a:latin typeface="Times New Roman" panose="02020603050405020304" pitchFamily="18" charset="0"/>
                <a:cs typeface="Times New Roman" panose="02020603050405020304" pitchFamily="18" charset="0"/>
              </a:rPr>
              <a:t>volunteers contribute their own time to the project.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104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647CF1-C03E-462B-AC27-9146C1FCDF08}"/>
              </a:ext>
            </a:extLst>
          </p:cNvPr>
          <p:cNvSpPr>
            <a:spLocks noGrp="1"/>
          </p:cNvSpPr>
          <p:nvPr>
            <p:ph type="title"/>
          </p:nvPr>
        </p:nvSpPr>
        <p:spPr/>
        <p:txBody>
          <a:bodyPr>
            <a:normAutofit/>
          </a:bodyPr>
          <a:lstStyle/>
          <a:p>
            <a:r>
              <a:rPr lang="en-US" sz="4400" dirty="0" smtClean="0">
                <a:solidFill>
                  <a:srgbClr val="FFC000"/>
                </a:solidFill>
                <a:latin typeface="Times New Roman" panose="02020603050405020304" pitchFamily="18" charset="0"/>
                <a:cs typeface="Times New Roman" panose="02020603050405020304" pitchFamily="18" charset="0"/>
              </a:rPr>
              <a:t/>
            </a:r>
            <a:br>
              <a:rPr lang="en-US" sz="4400" dirty="0" smtClean="0">
                <a:solidFill>
                  <a:srgbClr val="FFC000"/>
                </a:solidFill>
                <a:latin typeface="Times New Roman" panose="02020603050405020304" pitchFamily="18" charset="0"/>
                <a:cs typeface="Times New Roman" panose="02020603050405020304" pitchFamily="18" charset="0"/>
              </a:rPr>
            </a:br>
            <a:r>
              <a:rPr lang="en-US" sz="4400" dirty="0" smtClean="0">
                <a:solidFill>
                  <a:srgbClr val="FFC000"/>
                </a:solidFill>
                <a:latin typeface="Times New Roman" panose="02020603050405020304" pitchFamily="18" charset="0"/>
                <a:cs typeface="Times New Roman" panose="02020603050405020304" pitchFamily="18" charset="0"/>
              </a:rPr>
              <a:t>enormous</a:t>
            </a:r>
            <a:r>
              <a:rPr lang="en-US" sz="44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ɪˈnɔːməs</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adjective </a:t>
            </a:r>
            <a:r>
              <a:rPr lang="en-US" sz="4400" dirty="0">
                <a:latin typeface="Times New Roman" panose="02020603050405020304" pitchFamily="18" charset="0"/>
                <a:cs typeface="Times New Roman" panose="02020603050405020304" pitchFamily="18" charset="0"/>
              </a:rPr>
              <a:t>very big in size or in amount </a:t>
            </a:r>
            <a:r>
              <a:rPr lang="en-US" sz="4400" dirty="0">
                <a:solidFill>
                  <a:srgbClr val="FF66FF"/>
                </a:solidFill>
                <a:latin typeface="Times New Roman" panose="02020603050405020304" pitchFamily="18" charset="0"/>
                <a:cs typeface="Times New Roman" panose="02020603050405020304" pitchFamily="18" charset="0"/>
              </a:rPr>
              <a:t>SYN</a:t>
            </a:r>
            <a:r>
              <a:rPr lang="en-US" sz="4400" dirty="0">
                <a:solidFill>
                  <a:srgbClr val="FFC000"/>
                </a:solidFill>
                <a:latin typeface="Times New Roman" panose="02020603050405020304" pitchFamily="18" charset="0"/>
                <a:cs typeface="Times New Roman" panose="02020603050405020304" pitchFamily="18" charset="0"/>
              </a:rPr>
              <a:t> huge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i="1" dirty="0" smtClean="0">
                <a:latin typeface="Times New Roman" panose="02020603050405020304" pitchFamily="18" charset="0"/>
                <a:cs typeface="Times New Roman" panose="02020603050405020304" pitchFamily="18" charset="0"/>
              </a:rPr>
              <a:t>The </a:t>
            </a:r>
            <a:r>
              <a:rPr lang="en-US" sz="4400" i="1" dirty="0">
                <a:latin typeface="Times New Roman" panose="02020603050405020304" pitchFamily="18" charset="0"/>
                <a:cs typeface="Times New Roman" panose="02020603050405020304" pitchFamily="18" charset="0"/>
              </a:rPr>
              <a:t>team made an enormous effort .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18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A1C4A6-A859-47AB-B243-F06B12A6025E}"/>
              </a:ext>
            </a:extLst>
          </p:cNvPr>
          <p:cNvSpPr>
            <a:spLocks noGrp="1"/>
          </p:cNvSpPr>
          <p:nvPr>
            <p:ph type="title"/>
          </p:nvPr>
        </p:nvSpPr>
        <p:spPr/>
        <p:txBody>
          <a:bodyPr>
            <a:normAutofit/>
          </a:bodyPr>
          <a:lstStyle/>
          <a:p>
            <a:r>
              <a:rPr lang="en-US" sz="4400" dirty="0" smtClean="0">
                <a:solidFill>
                  <a:srgbClr val="FFC000"/>
                </a:solidFill>
                <a:latin typeface="Times New Roman" panose="02020603050405020304" pitchFamily="18" charset="0"/>
                <a:cs typeface="Times New Roman" panose="02020603050405020304" pitchFamily="18" charset="0"/>
              </a:rPr>
              <a:t/>
            </a:r>
            <a:br>
              <a:rPr lang="en-US" sz="4400" dirty="0" smtClean="0">
                <a:solidFill>
                  <a:srgbClr val="FFC000"/>
                </a:solidFill>
                <a:latin typeface="Times New Roman" panose="02020603050405020304" pitchFamily="18" charset="0"/>
                <a:cs typeface="Times New Roman" panose="02020603050405020304" pitchFamily="18" charset="0"/>
              </a:rPr>
            </a:br>
            <a:r>
              <a:rPr lang="en-US" sz="4400" dirty="0" smtClean="0">
                <a:solidFill>
                  <a:srgbClr val="FFC000"/>
                </a:solidFill>
                <a:latin typeface="Times New Roman" panose="02020603050405020304" pitchFamily="18" charset="0"/>
                <a:cs typeface="Times New Roman" panose="02020603050405020304" pitchFamily="18" charset="0"/>
              </a:rPr>
              <a:t>instrument</a:t>
            </a:r>
            <a:r>
              <a:rPr lang="en-US" sz="44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 ˈ</a:t>
            </a:r>
            <a:r>
              <a:rPr lang="en-US" sz="4400" dirty="0" err="1">
                <a:latin typeface="Times New Roman" panose="02020603050405020304" pitchFamily="18" charset="0"/>
                <a:cs typeface="Times New Roman" panose="02020603050405020304" pitchFamily="18" charset="0"/>
              </a:rPr>
              <a:t>ɪnstrəmənt</a:t>
            </a:r>
            <a:r>
              <a:rPr lang="en-US" sz="4400" dirty="0">
                <a:latin typeface="Times New Roman" panose="02020603050405020304" pitchFamily="18" charset="0"/>
                <a:cs typeface="Times New Roman" panose="02020603050405020304" pitchFamily="18" charset="0"/>
              </a:rPr>
              <a:t>, ˈ</a:t>
            </a:r>
            <a:r>
              <a:rPr lang="en-US" sz="4400" dirty="0" err="1">
                <a:latin typeface="Times New Roman" panose="02020603050405020304" pitchFamily="18" charset="0"/>
                <a:cs typeface="Times New Roman" panose="02020603050405020304" pitchFamily="18" charset="0"/>
              </a:rPr>
              <a:t>ɪnstrʊmənt</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noun</a:t>
            </a:r>
            <a:r>
              <a:rPr lang="en-US" sz="4400" i="1"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an object used for producing music, such as a piano or </a:t>
            </a:r>
            <a:r>
              <a:rPr lang="en-US" sz="4400" dirty="0" smtClean="0">
                <a:latin typeface="Times New Roman" panose="02020603050405020304" pitchFamily="18" charset="0"/>
                <a:cs typeface="Times New Roman" panose="02020603050405020304" pitchFamily="18" charset="0"/>
              </a:rPr>
              <a:t>violin </a:t>
            </a:r>
            <a:r>
              <a:rPr lang="en-US" sz="4400" dirty="0" smtClean="0">
                <a:solidFill>
                  <a:srgbClr val="FF66FF"/>
                </a:solidFill>
                <a:latin typeface="Times New Roman" panose="02020603050405020304" pitchFamily="18" charset="0"/>
                <a:cs typeface="Times New Roman" panose="02020603050405020304" pitchFamily="18" charset="0"/>
              </a:rPr>
              <a:t>SYN</a:t>
            </a:r>
            <a:r>
              <a:rPr lang="en-US" sz="4400" dirty="0" smtClean="0">
                <a:latin typeface="Times New Roman" panose="02020603050405020304" pitchFamily="18" charset="0"/>
                <a:cs typeface="Times New Roman" panose="02020603050405020304" pitchFamily="18" charset="0"/>
              </a:rPr>
              <a:t> </a:t>
            </a:r>
            <a:r>
              <a:rPr lang="en-US" sz="4400" dirty="0">
                <a:solidFill>
                  <a:srgbClr val="FFC000"/>
                </a:solidFill>
                <a:latin typeface="Times New Roman" panose="02020603050405020304" pitchFamily="18" charset="0"/>
                <a:cs typeface="Times New Roman" panose="02020603050405020304" pitchFamily="18" charset="0"/>
              </a:rPr>
              <a:t>musical </a:t>
            </a:r>
            <a:r>
              <a:rPr lang="en-US" sz="4400" dirty="0" smtClean="0">
                <a:solidFill>
                  <a:srgbClr val="FFC000"/>
                </a:solidFill>
                <a:latin typeface="Times New Roman" panose="02020603050405020304" pitchFamily="18" charset="0"/>
                <a:cs typeface="Times New Roman" panose="02020603050405020304" pitchFamily="18" charset="0"/>
              </a:rPr>
              <a:t>instrument</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i="1" dirty="0" smtClean="0">
                <a:latin typeface="Times New Roman" panose="02020603050405020304" pitchFamily="18" charset="0"/>
                <a:cs typeface="Times New Roman" panose="02020603050405020304" pitchFamily="18" charset="0"/>
              </a:rPr>
              <a:t>brass/wind/percussion/stringed </a:t>
            </a:r>
            <a:r>
              <a:rPr lang="en-US" sz="4400" i="1" dirty="0" err="1">
                <a:latin typeface="Times New Roman" panose="02020603050405020304" pitchFamily="18" charset="0"/>
                <a:cs typeface="Times New Roman" panose="02020603050405020304" pitchFamily="18" charset="0"/>
              </a:rPr>
              <a:t>etc</a:t>
            </a:r>
            <a:r>
              <a:rPr lang="en-US" sz="4400" i="1" dirty="0">
                <a:latin typeface="Times New Roman" panose="02020603050405020304" pitchFamily="18" charset="0"/>
                <a:cs typeface="Times New Roman" panose="02020603050405020304" pitchFamily="18" charset="0"/>
              </a:rPr>
              <a:t> instrument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65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D70674-3C19-4304-8F39-5E594FE8060B}"/>
              </a:ext>
            </a:extLst>
          </p:cNvPr>
          <p:cNvSpPr>
            <a:spLocks noGrp="1"/>
          </p:cNvSpPr>
          <p:nvPr>
            <p:ph type="title"/>
          </p:nvPr>
        </p:nvSpPr>
        <p:spPr/>
        <p:txBody>
          <a:bodyPr>
            <a:normAutofit/>
          </a:bodyPr>
          <a:lstStyle/>
          <a:p>
            <a:r>
              <a:rPr lang="en-US" sz="4400" dirty="0">
                <a:solidFill>
                  <a:srgbClr val="FFC000"/>
                </a:solidFill>
                <a:latin typeface="Times New Roman" panose="02020603050405020304" pitchFamily="18" charset="0"/>
                <a:cs typeface="Times New Roman" panose="02020603050405020304" pitchFamily="18" charset="0"/>
              </a:rPr>
              <a:t>principle</a:t>
            </a:r>
            <a:r>
              <a:rPr lang="en-US" sz="4400" dirty="0">
                <a:latin typeface="Times New Roman" panose="02020603050405020304" pitchFamily="18" charset="0"/>
                <a:cs typeface="Times New Roman" panose="02020603050405020304" pitchFamily="18" charset="0"/>
              </a:rPr>
              <a:t> / ˈ</a:t>
            </a:r>
            <a:r>
              <a:rPr lang="en-US" sz="4400" dirty="0" err="1">
                <a:latin typeface="Times New Roman" panose="02020603050405020304" pitchFamily="18" charset="0"/>
                <a:cs typeface="Times New Roman" panose="02020603050405020304" pitchFamily="18" charset="0"/>
              </a:rPr>
              <a:t>prɪnsəp</a:t>
            </a:r>
            <a:r>
              <a:rPr lang="en-US" sz="4400" i="1" dirty="0" err="1">
                <a:latin typeface="Times New Roman" panose="02020603050405020304" pitchFamily="18" charset="0"/>
                <a:cs typeface="Times New Roman" panose="02020603050405020304" pitchFamily="18" charset="0"/>
              </a:rPr>
              <a:t>ə</a:t>
            </a:r>
            <a:r>
              <a:rPr lang="en-US" sz="4400" dirty="0" err="1">
                <a:latin typeface="Times New Roman" panose="02020603050405020304" pitchFamily="18" charset="0"/>
                <a:cs typeface="Times New Roman" panose="02020603050405020304" pitchFamily="18" charset="0"/>
              </a:rPr>
              <a:t>l</a:t>
            </a:r>
            <a:r>
              <a:rPr lang="en-US" sz="4400" dirty="0">
                <a:latin typeface="Times New Roman" panose="02020603050405020304" pitchFamily="18" charset="0"/>
                <a:cs typeface="Times New Roman" panose="02020603050405020304" pitchFamily="18" charset="0"/>
              </a:rPr>
              <a:t>, ˈ</a:t>
            </a:r>
            <a:r>
              <a:rPr lang="en-US" sz="4400" dirty="0" err="1">
                <a:latin typeface="Times New Roman" panose="02020603050405020304" pitchFamily="18" charset="0"/>
                <a:cs typeface="Times New Roman" panose="02020603050405020304" pitchFamily="18" charset="0"/>
              </a:rPr>
              <a:t>prɪnsɪp</a:t>
            </a:r>
            <a:r>
              <a:rPr lang="en-US" sz="4400" i="1" dirty="0" err="1">
                <a:latin typeface="Times New Roman" panose="02020603050405020304" pitchFamily="18" charset="0"/>
                <a:cs typeface="Times New Roman" panose="02020603050405020304" pitchFamily="18" charset="0"/>
              </a:rPr>
              <a:t>ə</a:t>
            </a:r>
            <a:r>
              <a:rPr lang="en-US" sz="4400" dirty="0" err="1">
                <a:latin typeface="Times New Roman" panose="02020603050405020304" pitchFamily="18" charset="0"/>
                <a:cs typeface="Times New Roman" panose="02020603050405020304" pitchFamily="18" charset="0"/>
              </a:rPr>
              <a:t>l</a:t>
            </a:r>
            <a:r>
              <a:rPr lang="en-US" sz="4400" dirty="0">
                <a:latin typeface="Times New Roman" panose="02020603050405020304" pitchFamily="18" charset="0"/>
                <a:cs typeface="Times New Roman" panose="02020603050405020304" pitchFamily="18" charset="0"/>
              </a:rPr>
              <a:t> / </a:t>
            </a:r>
            <a:r>
              <a:rPr lang="en-US" sz="4400" i="1" dirty="0">
                <a:solidFill>
                  <a:srgbClr val="FF66FF"/>
                </a:solidFill>
                <a:latin typeface="Times New Roman" panose="02020603050405020304" pitchFamily="18" charset="0"/>
                <a:cs typeface="Times New Roman" panose="02020603050405020304" pitchFamily="18" charset="0"/>
              </a:rPr>
              <a:t>noun </a:t>
            </a:r>
            <a:r>
              <a:rPr lang="en-US" sz="4400" dirty="0">
                <a:latin typeface="Times New Roman" panose="02020603050405020304" pitchFamily="18" charset="0"/>
                <a:cs typeface="Times New Roman" panose="02020603050405020304" pitchFamily="18" charset="0"/>
              </a:rPr>
              <a:t>a rule which explains the way something such as a machine works, or which explains a natural force in the universe  </a:t>
            </a:r>
            <a:br>
              <a:rPr lang="en-US" sz="4400" dirty="0">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principle of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i="1" dirty="0" smtClean="0">
                <a:latin typeface="Times New Roman" panose="02020603050405020304" pitchFamily="18" charset="0"/>
                <a:cs typeface="Times New Roman" panose="02020603050405020304" pitchFamily="18" charset="0"/>
              </a:rPr>
              <a:t>the </a:t>
            </a:r>
            <a:r>
              <a:rPr lang="en-US" sz="4400" i="1" dirty="0">
                <a:latin typeface="Times New Roman" panose="02020603050405020304" pitchFamily="18" charset="0"/>
                <a:cs typeface="Times New Roman" panose="02020603050405020304" pitchFamily="18" charset="0"/>
              </a:rPr>
              <a:t>basic principles of physics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05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TotalTime>
  <Words>269</Words>
  <Application>Microsoft Office PowerPoint</Application>
  <PresentationFormat>On-screen Show (4:3)</PresentationFormat>
  <Paragraphs>33</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CONVERSATION 2    </vt:lpstr>
      <vt:lpstr>postage / ˈpəʊstɪdʒ  / noun the money charged for sending a letter, package etc by post  - It’s yours for £13.99, including postage and packing.  </vt:lpstr>
      <vt:lpstr>  chain / tʃeɪn / noun a number of shops, hotels, cinemas etc owned or managed by the same company or person  chain of  hotel/restaurant/retail etc chain  - a chain of restaurants   </vt:lpstr>
      <vt:lpstr>  minor /ˈmaɪnə / verb to study a second main subject as part of your university degree OPP major minor in something  - Sid majored in sociology and minored in political science.    </vt:lpstr>
      <vt:lpstr>utilize / ˈjuːtəlaɪz, ˈjuːtɪlaɪz / verb to use something for a particular purpose.  utilizable adjective  utilization /juːtɪlaɪˈzeɪʃən / noun  - We must consider how best to utilize what resources we have. </vt:lpstr>
      <vt:lpstr> contribute / kənˈtrɪbjuːt / verb to give money, help, ideas etc to something that a lot of other people are also involved in  contribute something to/towards something  - The volunteers contribute their own time to the project.    </vt:lpstr>
      <vt:lpstr> enormous / ɪˈnɔːməs / adjective very big in size or in amount SYN huge  - The team made an enormous effort .    </vt:lpstr>
      <vt:lpstr> instrument  / ˈɪnstrəmənt, ˈɪnstrʊmənt / noun an object used for producing music, such as a piano or violin SYN musical instrument - brass/wind/percussion/stringed etc instrument    </vt:lpstr>
      <vt:lpstr>principle / ˈprɪnsəpəl, ˈprɪnsɪpəl / noun a rule which explains the way something such as a machine works, or which explains a natural force in the universe   principle of  - the basic principles of physics  </vt:lpstr>
      <vt:lpstr>pamphlet / ˈpæmflət, ˈpæmflɪt / noun a very thin book with paper covers, that gives information about something - a political pamphlet  </vt:lpstr>
      <vt:lpstr>To get in touch with something make contact with somebody,something (by phone, letter, visit, etc…)    Here’s my phone number in case you need to get in touch with me. </vt:lpstr>
      <vt:lpstr>stapler / ˈsteɪplə / noun a tool used for putting staples into paper       </vt:lpstr>
      <vt:lpstr>To run out of something to finish, use, or sell all of something so that there is none left - I’ve nearly run out of money. </vt:lpstr>
      <vt:lpstr>staple  / ˈsteɪpəl / noun a small U-shaped piece of metal with pointed ends, used to hold something in place.   </vt:lpstr>
      <vt:lpstr>  confused  / kənˈfjuːzd / adjective unable to understand or think clearly about what someone is saying or what is happening - I’m totally confused. Could you explain that again?     </vt:lpstr>
      <vt:lpstr>navigate / ˈnævəɡeɪt, ˈnævɪɡeɪt / verb to find your way around on a particular website, or to move from one website to another - The magazine’s website is easy to navigate.  </vt:lpstr>
      <vt:lpstr>interface  / ˈɪntəfeɪs / noun the way in which you see the information from a computer program on a screen, or how you type information into the program </vt:lpstr>
      <vt:lpstr>release  / rɪˈliːs / verb to let news or official information be known and printed SYN publish  - The new trade figures have just been released.  </vt:lpstr>
      <vt:lpstr>accommodation / əkɒməˈdeɪʃən / noun a place for someone to stay, live, or work - living accommodations for the crews   </vt:lpstr>
      <vt:lpstr>To work (sth) out if a problem or difficult situation works out, it gradually becomes better or  satisfactory, and if you work it out, you make it better or satisfactory - Don't worry about anything - it'll all work out (for the best) in the end, you'll see. </vt:lpstr>
      <vt:lpstr>amusement park  /əˈmjuzmənt pɑ:k/ noun a large park with many special machines where people can go to enjoy games, rides, and other activities </vt:lpstr>
      <vt:lpstr>To figure sth/sb out to finally  understand something or someone, or find the solution to a problem  after a lot of thought - Can you figure out the answer to  question 5? </vt:lpstr>
      <vt:lpstr>  stuff / stʌf / noun used when you are talking about things such as substances, materials, or groups of objects when you do not know what they are called, or it is not important to say exactly what they are  - I’ve got some sticky stuff on my shoe.    </vt:lpstr>
      <vt:lpstr>mileage / ˈmaɪlɪdʒ / noun  the number of miles someone travels in a vehicle in a particular period of time - Look for a car hire agreement that offers unlimited mileage.  </vt:lpstr>
      <vt:lpstr>   Potter   Mike Judge  Karen  Chambers  Steve  Spencer  Marcus       Sarah  Stevenson  Beth  John   Bronson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2    </dc:title>
  <dc:creator>Ngân Thùy</dc:creator>
  <cp:lastModifiedBy>MR. HOA</cp:lastModifiedBy>
  <cp:revision>17</cp:revision>
  <dcterms:created xsi:type="dcterms:W3CDTF">2019-09-28T02:14:45Z</dcterms:created>
  <dcterms:modified xsi:type="dcterms:W3CDTF">2021-01-12T12:59:44Z</dcterms:modified>
</cp:coreProperties>
</file>