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83196281-E2F8-4994-A356-8A2A5BAEA7CF}" type="datetimeFigureOut">
              <a:rPr lang="en-SG" smtClean="0"/>
              <a:t>24/5/2015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AB61AA8-FD80-453E-BE63-3157A17DC181}" type="slidenum">
              <a:rPr lang="en-SG" smtClean="0"/>
              <a:t>‹#›</a:t>
            </a:fld>
            <a:endParaRPr lang="en-SG"/>
          </a:p>
        </p:txBody>
      </p:sp>
    </p:spTree>
    <p:extLst>
      <p:ext uri="{BB962C8B-B14F-4D97-AF65-F5344CB8AC3E}">
        <p14:creationId xmlns:p14="http://schemas.microsoft.com/office/powerpoint/2010/main" val="345570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3196281-E2F8-4994-A356-8A2A5BAEA7CF}" type="datetimeFigureOut">
              <a:rPr lang="en-SG" smtClean="0"/>
              <a:t>24/5/2015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AB61AA8-FD80-453E-BE63-3157A17DC181}" type="slidenum">
              <a:rPr lang="en-SG" smtClean="0"/>
              <a:t>‹#›</a:t>
            </a:fld>
            <a:endParaRPr lang="en-SG"/>
          </a:p>
        </p:txBody>
      </p:sp>
    </p:spTree>
    <p:extLst>
      <p:ext uri="{BB962C8B-B14F-4D97-AF65-F5344CB8AC3E}">
        <p14:creationId xmlns:p14="http://schemas.microsoft.com/office/powerpoint/2010/main" val="3968232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3196281-E2F8-4994-A356-8A2A5BAEA7CF}" type="datetimeFigureOut">
              <a:rPr lang="en-SG" smtClean="0"/>
              <a:t>24/5/2015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AB61AA8-FD80-453E-BE63-3157A17DC181}" type="slidenum">
              <a:rPr lang="en-SG" smtClean="0"/>
              <a:t>‹#›</a:t>
            </a:fld>
            <a:endParaRPr lang="en-SG"/>
          </a:p>
        </p:txBody>
      </p:sp>
    </p:spTree>
    <p:extLst>
      <p:ext uri="{BB962C8B-B14F-4D97-AF65-F5344CB8AC3E}">
        <p14:creationId xmlns:p14="http://schemas.microsoft.com/office/powerpoint/2010/main" val="2956706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3196281-E2F8-4994-A356-8A2A5BAEA7CF}" type="datetimeFigureOut">
              <a:rPr lang="en-SG" smtClean="0"/>
              <a:t>24/5/2015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AB61AA8-FD80-453E-BE63-3157A17DC181}" type="slidenum">
              <a:rPr lang="en-SG" smtClean="0"/>
              <a:t>‹#›</a:t>
            </a:fld>
            <a:endParaRPr lang="en-SG"/>
          </a:p>
        </p:txBody>
      </p:sp>
    </p:spTree>
    <p:extLst>
      <p:ext uri="{BB962C8B-B14F-4D97-AF65-F5344CB8AC3E}">
        <p14:creationId xmlns:p14="http://schemas.microsoft.com/office/powerpoint/2010/main" val="2612081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196281-E2F8-4994-A356-8A2A5BAEA7CF}" type="datetimeFigureOut">
              <a:rPr lang="en-SG" smtClean="0"/>
              <a:t>24/5/2015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AB61AA8-FD80-453E-BE63-3157A17DC181}" type="slidenum">
              <a:rPr lang="en-SG" smtClean="0"/>
              <a:t>‹#›</a:t>
            </a:fld>
            <a:endParaRPr lang="en-SG"/>
          </a:p>
        </p:txBody>
      </p:sp>
    </p:spTree>
    <p:extLst>
      <p:ext uri="{BB962C8B-B14F-4D97-AF65-F5344CB8AC3E}">
        <p14:creationId xmlns:p14="http://schemas.microsoft.com/office/powerpoint/2010/main" val="3214100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83196281-E2F8-4994-A356-8A2A5BAEA7CF}" type="datetimeFigureOut">
              <a:rPr lang="en-SG" smtClean="0"/>
              <a:t>24/5/2015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AB61AA8-FD80-453E-BE63-3157A17DC181}" type="slidenum">
              <a:rPr lang="en-SG" smtClean="0"/>
              <a:t>‹#›</a:t>
            </a:fld>
            <a:endParaRPr lang="en-SG"/>
          </a:p>
        </p:txBody>
      </p:sp>
    </p:spTree>
    <p:extLst>
      <p:ext uri="{BB962C8B-B14F-4D97-AF65-F5344CB8AC3E}">
        <p14:creationId xmlns:p14="http://schemas.microsoft.com/office/powerpoint/2010/main" val="97475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83196281-E2F8-4994-A356-8A2A5BAEA7CF}" type="datetimeFigureOut">
              <a:rPr lang="en-SG" smtClean="0"/>
              <a:t>24/5/2015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AB61AA8-FD80-453E-BE63-3157A17DC181}" type="slidenum">
              <a:rPr lang="en-SG" smtClean="0"/>
              <a:t>‹#›</a:t>
            </a:fld>
            <a:endParaRPr lang="en-SG"/>
          </a:p>
        </p:txBody>
      </p:sp>
    </p:spTree>
    <p:extLst>
      <p:ext uri="{BB962C8B-B14F-4D97-AF65-F5344CB8AC3E}">
        <p14:creationId xmlns:p14="http://schemas.microsoft.com/office/powerpoint/2010/main" val="423627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83196281-E2F8-4994-A356-8A2A5BAEA7CF}" type="datetimeFigureOut">
              <a:rPr lang="en-SG" smtClean="0"/>
              <a:t>24/5/2015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3AB61AA8-FD80-453E-BE63-3157A17DC181}" type="slidenum">
              <a:rPr lang="en-SG" smtClean="0"/>
              <a:t>‹#›</a:t>
            </a:fld>
            <a:endParaRPr lang="en-SG"/>
          </a:p>
        </p:txBody>
      </p:sp>
    </p:spTree>
    <p:extLst>
      <p:ext uri="{BB962C8B-B14F-4D97-AF65-F5344CB8AC3E}">
        <p14:creationId xmlns:p14="http://schemas.microsoft.com/office/powerpoint/2010/main" val="3384855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96281-E2F8-4994-A356-8A2A5BAEA7CF}" type="datetimeFigureOut">
              <a:rPr lang="en-SG" smtClean="0"/>
              <a:t>24/5/2015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3AB61AA8-FD80-453E-BE63-3157A17DC181}" type="slidenum">
              <a:rPr lang="en-SG" smtClean="0"/>
              <a:t>‹#›</a:t>
            </a:fld>
            <a:endParaRPr lang="en-SG"/>
          </a:p>
        </p:txBody>
      </p:sp>
    </p:spTree>
    <p:extLst>
      <p:ext uri="{BB962C8B-B14F-4D97-AF65-F5344CB8AC3E}">
        <p14:creationId xmlns:p14="http://schemas.microsoft.com/office/powerpoint/2010/main" val="2073342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196281-E2F8-4994-A356-8A2A5BAEA7CF}" type="datetimeFigureOut">
              <a:rPr lang="en-SG" smtClean="0"/>
              <a:t>24/5/2015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AB61AA8-FD80-453E-BE63-3157A17DC181}" type="slidenum">
              <a:rPr lang="en-SG" smtClean="0"/>
              <a:t>‹#›</a:t>
            </a:fld>
            <a:endParaRPr lang="en-SG"/>
          </a:p>
        </p:txBody>
      </p:sp>
    </p:spTree>
    <p:extLst>
      <p:ext uri="{BB962C8B-B14F-4D97-AF65-F5344CB8AC3E}">
        <p14:creationId xmlns:p14="http://schemas.microsoft.com/office/powerpoint/2010/main" val="1371972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196281-E2F8-4994-A356-8A2A5BAEA7CF}" type="datetimeFigureOut">
              <a:rPr lang="en-SG" smtClean="0"/>
              <a:t>24/5/2015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AB61AA8-FD80-453E-BE63-3157A17DC181}" type="slidenum">
              <a:rPr lang="en-SG" smtClean="0"/>
              <a:t>‹#›</a:t>
            </a:fld>
            <a:endParaRPr lang="en-SG"/>
          </a:p>
        </p:txBody>
      </p:sp>
    </p:spTree>
    <p:extLst>
      <p:ext uri="{BB962C8B-B14F-4D97-AF65-F5344CB8AC3E}">
        <p14:creationId xmlns:p14="http://schemas.microsoft.com/office/powerpoint/2010/main" val="2055984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196281-E2F8-4994-A356-8A2A5BAEA7CF}" type="datetimeFigureOut">
              <a:rPr lang="en-SG" smtClean="0"/>
              <a:t>24/5/2015</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B61AA8-FD80-453E-BE63-3157A17DC181}" type="slidenum">
              <a:rPr lang="en-SG" smtClean="0"/>
              <a:t>‹#›</a:t>
            </a:fld>
            <a:endParaRPr lang="en-SG"/>
          </a:p>
        </p:txBody>
      </p:sp>
    </p:spTree>
    <p:extLst>
      <p:ext uri="{BB962C8B-B14F-4D97-AF65-F5344CB8AC3E}">
        <p14:creationId xmlns:p14="http://schemas.microsoft.com/office/powerpoint/2010/main" val="2840969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ieeexplore.ieee.org/search/searchresult.jsp?searchWithin=p_Authors:.QT.Lehmann,%20T.M..QT.&amp;searchWithin=p_Author_Ids:37372138400&amp;newsearch=tru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elena.aut.ac.nz/~pcowper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tippie.uiowa.edu/people/profile/profile.aspx?id=19498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Methodology for Time Series Study</a:t>
            </a:r>
            <a:endParaRPr lang="en-SG" dirty="0"/>
          </a:p>
        </p:txBody>
      </p:sp>
      <p:sp>
        <p:nvSpPr>
          <p:cNvPr id="3" name="Subtitle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4118976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models of interest</a:t>
            </a:r>
            <a:endParaRPr lang="en-SG" dirty="0"/>
          </a:p>
        </p:txBody>
      </p:sp>
      <p:sp>
        <p:nvSpPr>
          <p:cNvPr id="3" name="Content Placeholder 2"/>
          <p:cNvSpPr>
            <a:spLocks noGrp="1"/>
          </p:cNvSpPr>
          <p:nvPr>
            <p:ph idx="1"/>
          </p:nvPr>
        </p:nvSpPr>
        <p:spPr/>
        <p:txBody>
          <a:bodyPr>
            <a:normAutofit lnSpcReduction="10000"/>
          </a:bodyPr>
          <a:lstStyle/>
          <a:p>
            <a:r>
              <a:rPr lang="en-US" dirty="0" smtClean="0"/>
              <a:t>ARIMA families (including AR, MA and ARMA)</a:t>
            </a:r>
          </a:p>
          <a:p>
            <a:r>
              <a:rPr lang="en-US" dirty="0" smtClean="0"/>
              <a:t>Dynamic Linear Models as reported in Schell</a:t>
            </a:r>
          </a:p>
          <a:p>
            <a:r>
              <a:rPr lang="en-US" dirty="0" smtClean="0"/>
              <a:t>VARIMA families – mirrors of ARIMA but designed for </a:t>
            </a:r>
            <a:r>
              <a:rPr lang="en-US" dirty="0" err="1" smtClean="0"/>
              <a:t>cointegrated</a:t>
            </a:r>
            <a:r>
              <a:rPr lang="en-US" dirty="0" smtClean="0"/>
              <a:t> series. That means we have reasons to believe MD and IOP are </a:t>
            </a:r>
            <a:r>
              <a:rPr lang="en-US" dirty="0" err="1" smtClean="0"/>
              <a:t>cointegrated</a:t>
            </a:r>
            <a:r>
              <a:rPr lang="en-US" dirty="0" smtClean="0"/>
              <a:t>. Interesting but we should see how that performs</a:t>
            </a:r>
          </a:p>
          <a:p>
            <a:r>
              <a:rPr lang="en-US" dirty="0" smtClean="0"/>
              <a:t>ARCH families </a:t>
            </a:r>
          </a:p>
          <a:p>
            <a:r>
              <a:rPr lang="en-US" dirty="0" smtClean="0"/>
              <a:t>References: </a:t>
            </a:r>
            <a:r>
              <a:rPr lang="en-SG" b="1" dirty="0" smtClean="0"/>
              <a:t>Time Series Analysis With Applications in R </a:t>
            </a:r>
            <a:r>
              <a:rPr lang="en-SG" b="1" dirty="0" err="1" smtClean="0"/>
              <a:t>Cryer</a:t>
            </a:r>
            <a:r>
              <a:rPr lang="en-SG" dirty="0" err="1" smtClean="0"/>
              <a:t>,Jonathan</a:t>
            </a:r>
            <a:r>
              <a:rPr lang="en-SG" dirty="0" smtClean="0"/>
              <a:t> D.</a:t>
            </a:r>
          </a:p>
          <a:p>
            <a:r>
              <a:rPr lang="en-US" b="1" dirty="0" smtClean="0"/>
              <a:t>Big thanks to R for providing all implementations for methods discussed</a:t>
            </a:r>
            <a:endParaRPr lang="en-SG" b="1" dirty="0" smtClean="0"/>
          </a:p>
          <a:p>
            <a:endParaRPr lang="en-SG" dirty="0"/>
          </a:p>
        </p:txBody>
      </p:sp>
    </p:spTree>
    <p:extLst>
      <p:ext uri="{BB962C8B-B14F-4D97-AF65-F5344CB8AC3E}">
        <p14:creationId xmlns:p14="http://schemas.microsoft.com/office/powerpoint/2010/main" val="1052602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t>
            </a:r>
            <a:endParaRPr lang="en-SG" dirty="0"/>
          </a:p>
        </p:txBody>
      </p:sp>
      <p:sp>
        <p:nvSpPr>
          <p:cNvPr id="3" name="Content Placeholder 2"/>
          <p:cNvSpPr>
            <a:spLocks noGrp="1"/>
          </p:cNvSpPr>
          <p:nvPr>
            <p:ph idx="1"/>
          </p:nvPr>
        </p:nvSpPr>
        <p:spPr/>
        <p:txBody>
          <a:bodyPr/>
          <a:lstStyle/>
          <a:p>
            <a:r>
              <a:rPr lang="en-US" dirty="0" smtClean="0"/>
              <a:t>Find a good time series model to model disease progress of a group of patients who are using the same type of medication </a:t>
            </a:r>
            <a:endParaRPr lang="en-SG" dirty="0"/>
          </a:p>
        </p:txBody>
      </p:sp>
    </p:spTree>
    <p:extLst>
      <p:ext uri="{BB962C8B-B14F-4D97-AF65-F5344CB8AC3E}">
        <p14:creationId xmlns:p14="http://schemas.microsoft.com/office/powerpoint/2010/main" val="357710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a:t>
            </a:r>
            <a:endParaRPr lang="en-SG" dirty="0"/>
          </a:p>
        </p:txBody>
      </p:sp>
      <p:sp>
        <p:nvSpPr>
          <p:cNvPr id="3" name="Content Placeholder 2"/>
          <p:cNvSpPr>
            <a:spLocks noGrp="1"/>
          </p:cNvSpPr>
          <p:nvPr>
            <p:ph idx="1"/>
          </p:nvPr>
        </p:nvSpPr>
        <p:spPr/>
        <p:txBody>
          <a:bodyPr/>
          <a:lstStyle/>
          <a:p>
            <a:r>
              <a:rPr lang="en-US" dirty="0" smtClean="0"/>
              <a:t>Preprocessing patients’ data for time series analysis: (imputation/truncation and some tests)</a:t>
            </a:r>
          </a:p>
          <a:p>
            <a:r>
              <a:rPr lang="en-US" dirty="0" smtClean="0"/>
              <a:t>For each type of medication, cluster patients by their IOP, MD and PSD progress (time series clustering)</a:t>
            </a:r>
          </a:p>
          <a:p>
            <a:r>
              <a:rPr lang="en-US" dirty="0" smtClean="0"/>
              <a:t>Fit some time series. Fitness is evaluated using residuals of </a:t>
            </a:r>
            <a:r>
              <a:rPr lang="en-US" dirty="0" smtClean="0">
                <a:solidFill>
                  <a:srgbClr val="FF0000"/>
                </a:solidFill>
              </a:rPr>
              <a:t>one-step</a:t>
            </a:r>
            <a:r>
              <a:rPr lang="en-US" dirty="0" smtClean="0"/>
              <a:t> predictions from the model </a:t>
            </a:r>
          </a:p>
        </p:txBody>
      </p:sp>
    </p:spTree>
    <p:extLst>
      <p:ext uri="{BB962C8B-B14F-4D97-AF65-F5344CB8AC3E}">
        <p14:creationId xmlns:p14="http://schemas.microsoft.com/office/powerpoint/2010/main" val="1910916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Step</a:t>
            </a:r>
            <a:endParaRPr lang="en-SG" dirty="0"/>
          </a:p>
        </p:txBody>
      </p:sp>
      <p:sp>
        <p:nvSpPr>
          <p:cNvPr id="3" name="Content Placeholder 2"/>
          <p:cNvSpPr>
            <a:spLocks noGrp="1"/>
          </p:cNvSpPr>
          <p:nvPr>
            <p:ph idx="1"/>
          </p:nvPr>
        </p:nvSpPr>
        <p:spPr/>
        <p:txBody>
          <a:bodyPr>
            <a:normAutofit/>
          </a:bodyPr>
          <a:lstStyle/>
          <a:p>
            <a:r>
              <a:rPr lang="en-US" dirty="0" smtClean="0"/>
              <a:t>Most time series models work with assumptions of evenly spaced time series</a:t>
            </a:r>
          </a:p>
          <a:p>
            <a:r>
              <a:rPr lang="en-US" dirty="0" smtClean="0"/>
              <a:t>Hence, we need to impute data points at interval where patients attributes are not observed</a:t>
            </a:r>
          </a:p>
          <a:p>
            <a:r>
              <a:rPr lang="en-US" dirty="0" smtClean="0"/>
              <a:t>2 candidates for time series imputation:</a:t>
            </a:r>
            <a:endParaRPr lang="en-US" dirty="0" smtClean="0"/>
          </a:p>
          <a:p>
            <a:pPr lvl="1"/>
            <a:r>
              <a:rPr lang="en-US" dirty="0" smtClean="0"/>
              <a:t>Kernel Regression Smoothing (non-parametric)</a:t>
            </a:r>
          </a:p>
          <a:p>
            <a:pPr lvl="1"/>
            <a:r>
              <a:rPr lang="en-US" dirty="0" smtClean="0"/>
              <a:t>LOESS (noted for good at unevenly spaced time series)</a:t>
            </a:r>
            <a:endParaRPr lang="en-US" dirty="0"/>
          </a:p>
          <a:p>
            <a:r>
              <a:rPr lang="en-US" dirty="0" smtClean="0"/>
              <a:t>References: </a:t>
            </a:r>
            <a:r>
              <a:rPr lang="en-SG" dirty="0" smtClean="0"/>
              <a:t>Survey: interpolation methods in medical image processing </a:t>
            </a:r>
            <a:r>
              <a:rPr lang="en-SG" dirty="0" smtClean="0">
                <a:hlinkClick r:id="rId2"/>
              </a:rPr>
              <a:t>Lehmann, T.M</a:t>
            </a:r>
            <a:endParaRPr lang="en-SG" dirty="0" smtClean="0"/>
          </a:p>
        </p:txBody>
      </p:sp>
    </p:spTree>
    <p:extLst>
      <p:ext uri="{BB962C8B-B14F-4D97-AF65-F5344CB8AC3E}">
        <p14:creationId xmlns:p14="http://schemas.microsoft.com/office/powerpoint/2010/main" val="3983093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Steps	</a:t>
            </a:r>
            <a:endParaRPr lang="en-SG" dirty="0"/>
          </a:p>
        </p:txBody>
      </p:sp>
      <p:sp>
        <p:nvSpPr>
          <p:cNvPr id="3" name="Content Placeholder 2"/>
          <p:cNvSpPr>
            <a:spLocks noGrp="1"/>
          </p:cNvSpPr>
          <p:nvPr>
            <p:ph idx="1"/>
          </p:nvPr>
        </p:nvSpPr>
        <p:spPr/>
        <p:txBody>
          <a:bodyPr/>
          <a:lstStyle/>
          <a:p>
            <a:r>
              <a:rPr lang="en-US" dirty="0" smtClean="0"/>
              <a:t>In order to identify some other interesting trends in patients’ progress, we could carry out some statistical tests:</a:t>
            </a:r>
            <a:endParaRPr lang="en-US" dirty="0" smtClean="0"/>
          </a:p>
          <a:p>
            <a:pPr lvl="1"/>
            <a:r>
              <a:rPr lang="en-US" dirty="0" smtClean="0"/>
              <a:t>Dickey-Fuller Test for Stationary of the series (conventional)</a:t>
            </a:r>
          </a:p>
          <a:p>
            <a:pPr lvl="1"/>
            <a:r>
              <a:rPr lang="en-US" dirty="0" smtClean="0"/>
              <a:t>Phillips-</a:t>
            </a:r>
            <a:r>
              <a:rPr lang="en-US" dirty="0" err="1" smtClean="0"/>
              <a:t>Outlaris</a:t>
            </a:r>
            <a:r>
              <a:rPr lang="en-US" dirty="0" smtClean="0"/>
              <a:t> Test for </a:t>
            </a:r>
            <a:r>
              <a:rPr lang="en-US" dirty="0" err="1" smtClean="0"/>
              <a:t>Cointegration</a:t>
            </a:r>
            <a:r>
              <a:rPr lang="en-US" dirty="0" smtClean="0"/>
              <a:t> of IOP,MD and PSD series. Presence of </a:t>
            </a:r>
            <a:r>
              <a:rPr lang="en-US" dirty="0" err="1" smtClean="0"/>
              <a:t>cointegration</a:t>
            </a:r>
            <a:r>
              <a:rPr lang="en-US" dirty="0" smtClean="0"/>
              <a:t> means there is a common stochastic trend behind IOP, MD and PSD (which should be the case!) </a:t>
            </a:r>
            <a:endParaRPr lang="en-US" dirty="0" smtClean="0"/>
          </a:p>
          <a:p>
            <a:r>
              <a:rPr lang="en-US" dirty="0" smtClean="0"/>
              <a:t>Reference: Introductory Time Series in R </a:t>
            </a:r>
            <a:r>
              <a:rPr lang="en-SG" dirty="0" smtClean="0">
                <a:hlinkClick r:id="rId2"/>
              </a:rPr>
              <a:t>Paul S.P. </a:t>
            </a:r>
            <a:r>
              <a:rPr lang="en-SG" dirty="0" err="1" smtClean="0">
                <a:hlinkClick r:id="rId2"/>
              </a:rPr>
              <a:t>Cowpertwait</a:t>
            </a:r>
            <a:endParaRPr lang="en-SG" dirty="0" smtClean="0"/>
          </a:p>
          <a:p>
            <a:endParaRPr lang="en-US" dirty="0" smtClean="0"/>
          </a:p>
          <a:p>
            <a:endParaRPr lang="en-SG" dirty="0"/>
          </a:p>
        </p:txBody>
      </p:sp>
    </p:spTree>
    <p:extLst>
      <p:ext uri="{BB962C8B-B14F-4D97-AF65-F5344CB8AC3E}">
        <p14:creationId xmlns:p14="http://schemas.microsoft.com/office/powerpoint/2010/main" val="2584886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Step</a:t>
            </a:r>
            <a:endParaRPr lang="en-SG" dirty="0"/>
          </a:p>
        </p:txBody>
      </p:sp>
      <p:sp>
        <p:nvSpPr>
          <p:cNvPr id="3" name="Content Placeholder 2"/>
          <p:cNvSpPr>
            <a:spLocks noGrp="1"/>
          </p:cNvSpPr>
          <p:nvPr>
            <p:ph idx="1"/>
          </p:nvPr>
        </p:nvSpPr>
        <p:spPr/>
        <p:txBody>
          <a:bodyPr>
            <a:normAutofit lnSpcReduction="10000"/>
          </a:bodyPr>
          <a:lstStyle/>
          <a:p>
            <a:r>
              <a:rPr lang="en-US" dirty="0" smtClean="0"/>
              <a:t>Extract all series of a particular medication</a:t>
            </a:r>
          </a:p>
          <a:p>
            <a:r>
              <a:rPr lang="en-US" dirty="0" smtClean="0"/>
              <a:t>Cluster series by the distance between one series’ observation to the rest. If there are 23 observations from the series, there will be 23 centroid for clustering. It is a good idea to </a:t>
            </a:r>
            <a:r>
              <a:rPr lang="en-US" dirty="0" err="1" smtClean="0">
                <a:solidFill>
                  <a:srgbClr val="FF0000"/>
                </a:solidFill>
              </a:rPr>
              <a:t>detrend</a:t>
            </a:r>
            <a:r>
              <a:rPr lang="en-US" dirty="0" smtClean="0">
                <a:solidFill>
                  <a:srgbClr val="FF0000"/>
                </a:solidFill>
              </a:rPr>
              <a:t>/de-mean </a:t>
            </a:r>
            <a:r>
              <a:rPr lang="en-US" dirty="0" smtClean="0"/>
              <a:t>the series so that we are actually grouping them based on progression. Otherwise, outliers would make noise to the clustering </a:t>
            </a:r>
            <a:endParaRPr lang="en-US" dirty="0" smtClean="0">
              <a:solidFill>
                <a:srgbClr val="FF0000"/>
              </a:solidFill>
            </a:endParaRPr>
          </a:p>
          <a:p>
            <a:r>
              <a:rPr lang="en-US" dirty="0" smtClean="0"/>
              <a:t>3 methods to consider:</a:t>
            </a:r>
          </a:p>
          <a:p>
            <a:pPr lvl="1"/>
            <a:r>
              <a:rPr lang="en-US" dirty="0" smtClean="0"/>
              <a:t>EM</a:t>
            </a:r>
          </a:p>
          <a:p>
            <a:pPr lvl="1"/>
            <a:r>
              <a:rPr lang="en-US" dirty="0" smtClean="0"/>
              <a:t>Hierarchical clustering/</a:t>
            </a:r>
            <a:r>
              <a:rPr lang="en-US" dirty="0" err="1" smtClean="0"/>
              <a:t>dendrogram</a:t>
            </a:r>
            <a:endParaRPr lang="en-US" dirty="0" smtClean="0"/>
          </a:p>
          <a:p>
            <a:r>
              <a:rPr lang="en-US" dirty="0" smtClean="0"/>
              <a:t>Reference: Data Mining and Business Analytics with R chapter 15 for example of time series clustering </a:t>
            </a:r>
            <a:r>
              <a:rPr lang="en-SG" dirty="0" smtClean="0">
                <a:hlinkClick r:id="rId2"/>
              </a:rPr>
              <a:t>Johannes </a:t>
            </a:r>
            <a:r>
              <a:rPr lang="en-SG" dirty="0" err="1" smtClean="0">
                <a:hlinkClick r:id="rId2"/>
              </a:rPr>
              <a:t>Ledolter</a:t>
            </a:r>
            <a:endParaRPr lang="en-SG" dirty="0" smtClean="0"/>
          </a:p>
          <a:p>
            <a:endParaRPr lang="en-SG" dirty="0"/>
          </a:p>
        </p:txBody>
      </p:sp>
    </p:spTree>
    <p:extLst>
      <p:ext uri="{BB962C8B-B14F-4D97-AF65-F5344CB8AC3E}">
        <p14:creationId xmlns:p14="http://schemas.microsoft.com/office/powerpoint/2010/main" val="3179655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Step</a:t>
            </a:r>
            <a:endParaRPr lang="en-SG" dirty="0"/>
          </a:p>
        </p:txBody>
      </p:sp>
      <p:sp>
        <p:nvSpPr>
          <p:cNvPr id="3" name="Content Placeholder 2"/>
          <p:cNvSpPr>
            <a:spLocks noGrp="1"/>
          </p:cNvSpPr>
          <p:nvPr>
            <p:ph idx="1"/>
          </p:nvPr>
        </p:nvSpPr>
        <p:spPr/>
        <p:txBody>
          <a:bodyPr/>
          <a:lstStyle/>
          <a:p>
            <a:r>
              <a:rPr lang="en-US" dirty="0" smtClean="0"/>
              <a:t>Also of interest: Identify reasons why the series are grouped into the same cluster. What are the common attributes that these patients have so they be clustered into the same group? We cluster patients based purely on their numerical IOP and MD values. </a:t>
            </a:r>
            <a:endParaRPr lang="en-SG" dirty="0"/>
          </a:p>
        </p:txBody>
      </p:sp>
    </p:spTree>
    <p:extLst>
      <p:ext uri="{BB962C8B-B14F-4D97-AF65-F5344CB8AC3E}">
        <p14:creationId xmlns:p14="http://schemas.microsoft.com/office/powerpoint/2010/main" val="1286196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 some time series</a:t>
            </a:r>
            <a:endParaRPr lang="en-SG" dirty="0"/>
          </a:p>
        </p:txBody>
      </p:sp>
      <p:sp>
        <p:nvSpPr>
          <p:cNvPr id="3" name="Content Placeholder 2"/>
          <p:cNvSpPr>
            <a:spLocks noGrp="1"/>
          </p:cNvSpPr>
          <p:nvPr>
            <p:ph idx="1"/>
          </p:nvPr>
        </p:nvSpPr>
        <p:spPr/>
        <p:txBody>
          <a:bodyPr/>
          <a:lstStyle/>
          <a:p>
            <a:r>
              <a:rPr lang="en-US" dirty="0" smtClean="0"/>
              <a:t>Average out all series in the same cluster</a:t>
            </a:r>
          </a:p>
          <a:p>
            <a:r>
              <a:rPr lang="en-US" dirty="0" smtClean="0"/>
              <a:t>Fit a specific time series model onto this average-out series </a:t>
            </a:r>
          </a:p>
          <a:p>
            <a:r>
              <a:rPr lang="en-US" dirty="0" smtClean="0"/>
              <a:t>Apply the model to each of the series in the cluster and report statistics </a:t>
            </a:r>
          </a:p>
          <a:p>
            <a:endParaRPr lang="en-US" dirty="0"/>
          </a:p>
          <a:p>
            <a:r>
              <a:rPr lang="en-US" dirty="0" smtClean="0"/>
              <a:t>The reason for averaging out series is because time series models are designed to apply to a single series only </a:t>
            </a:r>
          </a:p>
          <a:p>
            <a:r>
              <a:rPr lang="en-US" dirty="0" smtClean="0"/>
              <a:t>Another way to do this is to split into training/testing sets. But that also depends largely on how many patients we have on hand</a:t>
            </a:r>
          </a:p>
        </p:txBody>
      </p:sp>
    </p:spTree>
    <p:extLst>
      <p:ext uri="{BB962C8B-B14F-4D97-AF65-F5344CB8AC3E}">
        <p14:creationId xmlns:p14="http://schemas.microsoft.com/office/powerpoint/2010/main" val="2469566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 some time series</a:t>
            </a:r>
            <a:endParaRPr lang="en-SG" dirty="0"/>
          </a:p>
        </p:txBody>
      </p:sp>
      <p:sp>
        <p:nvSpPr>
          <p:cNvPr id="3" name="Content Placeholder 2"/>
          <p:cNvSpPr>
            <a:spLocks noGrp="1"/>
          </p:cNvSpPr>
          <p:nvPr>
            <p:ph idx="1"/>
          </p:nvPr>
        </p:nvSpPr>
        <p:spPr>
          <a:xfrm>
            <a:off x="838200" y="1825624"/>
            <a:ext cx="10515600" cy="4588823"/>
          </a:xfrm>
        </p:spPr>
        <p:txBody>
          <a:bodyPr>
            <a:normAutofit fontScale="85000" lnSpcReduction="20000"/>
          </a:bodyPr>
          <a:lstStyle/>
          <a:p>
            <a:r>
              <a:rPr lang="en-US" dirty="0" smtClean="0"/>
              <a:t>Some common statistics to report goodness-of-fit in time series:</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r>
              <a:rPr lang="en-US" dirty="0" smtClean="0"/>
              <a:t> Others like AIC and BIC are also interesting/important to penalize overly complex models. R implements AIC and BIC for ARIMA families (they include that when fitting parameters for ARIMA). But I don’t think there is a mirror for DLM. Let me check on that again.</a:t>
            </a:r>
            <a:endParaRPr lang="en-SG" dirty="0" smtClean="0"/>
          </a:p>
          <a:p>
            <a:endParaRPr lang="en-SG" dirty="0"/>
          </a:p>
        </p:txBody>
      </p:sp>
      <p:pic>
        <p:nvPicPr>
          <p:cNvPr id="4" name="Picture 3"/>
          <p:cNvPicPr>
            <a:picLocks noChangeAspect="1"/>
          </p:cNvPicPr>
          <p:nvPr/>
        </p:nvPicPr>
        <p:blipFill>
          <a:blip r:embed="rId2"/>
          <a:stretch>
            <a:fillRect/>
          </a:stretch>
        </p:blipFill>
        <p:spPr>
          <a:xfrm>
            <a:off x="4470922" y="2252887"/>
            <a:ext cx="3431132" cy="2736537"/>
          </a:xfrm>
          <a:prstGeom prst="rect">
            <a:avLst/>
          </a:prstGeom>
        </p:spPr>
      </p:pic>
    </p:spTree>
    <p:extLst>
      <p:ext uri="{BB962C8B-B14F-4D97-AF65-F5344CB8AC3E}">
        <p14:creationId xmlns:p14="http://schemas.microsoft.com/office/powerpoint/2010/main" val="711947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596</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Methodology for Time Series Study</vt:lpstr>
      <vt:lpstr>Objective </vt:lpstr>
      <vt:lpstr>Steps </vt:lpstr>
      <vt:lpstr>Preprocessing Step</vt:lpstr>
      <vt:lpstr>Preprocessing Steps </vt:lpstr>
      <vt:lpstr>Clustering Step</vt:lpstr>
      <vt:lpstr>Clustering Step</vt:lpstr>
      <vt:lpstr>Fit some time series</vt:lpstr>
      <vt:lpstr>Fit some time series</vt:lpstr>
      <vt:lpstr>Some models of interest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Methodology for Time Series Study</dc:title>
  <dc:creator>Quang Nguyen</dc:creator>
  <cp:lastModifiedBy>Quang Nguyen</cp:lastModifiedBy>
  <cp:revision>192</cp:revision>
  <dcterms:created xsi:type="dcterms:W3CDTF">2015-05-24T13:40:36Z</dcterms:created>
  <dcterms:modified xsi:type="dcterms:W3CDTF">2015-05-24T16:54:22Z</dcterms:modified>
</cp:coreProperties>
</file>