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58" r:id="rId6"/>
    <p:sldId id="260" r:id="rId7"/>
    <p:sldId id="261" r:id="rId8"/>
    <p:sldId id="262" r:id="rId9"/>
    <p:sldId id="264" r:id="rId10"/>
    <p:sldId id="268" r:id="rId11"/>
    <p:sldId id="269" r:id="rId12"/>
    <p:sldId id="27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A6FEA0-464F-45C5-9769-86ECF3467A32}">
          <p14:sldIdLst>
            <p14:sldId id="256"/>
            <p14:sldId id="257"/>
            <p14:sldId id="263"/>
            <p14:sldId id="267"/>
            <p14:sldId id="258"/>
            <p14:sldId id="260"/>
            <p14:sldId id="261"/>
            <p14:sldId id="262"/>
            <p14:sldId id="264"/>
            <p14:sldId id="268"/>
            <p14:sldId id="269"/>
            <p14:sldId id="27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950C-E729-4967-BF44-70CA58F2BC41}" type="datetimeFigureOut">
              <a:rPr lang="en-SG" smtClean="0"/>
              <a:t>25/5/2015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5BAE-12AD-40F7-84C9-C2ACC68BF1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765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950C-E729-4967-BF44-70CA58F2BC41}" type="datetimeFigureOut">
              <a:rPr lang="en-SG" smtClean="0"/>
              <a:t>25/5/2015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5BAE-12AD-40F7-84C9-C2ACC68BF1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70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950C-E729-4967-BF44-70CA58F2BC41}" type="datetimeFigureOut">
              <a:rPr lang="en-SG" smtClean="0"/>
              <a:t>25/5/2015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5BAE-12AD-40F7-84C9-C2ACC68BF1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8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950C-E729-4967-BF44-70CA58F2BC41}" type="datetimeFigureOut">
              <a:rPr lang="en-SG" smtClean="0"/>
              <a:t>25/5/2015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5BAE-12AD-40F7-84C9-C2ACC68BF1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425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950C-E729-4967-BF44-70CA58F2BC41}" type="datetimeFigureOut">
              <a:rPr lang="en-SG" smtClean="0"/>
              <a:t>25/5/2015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5BAE-12AD-40F7-84C9-C2ACC68BF1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709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950C-E729-4967-BF44-70CA58F2BC41}" type="datetimeFigureOut">
              <a:rPr lang="en-SG" smtClean="0"/>
              <a:t>25/5/2015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5BAE-12AD-40F7-84C9-C2ACC68BF1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341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950C-E729-4967-BF44-70CA58F2BC41}" type="datetimeFigureOut">
              <a:rPr lang="en-SG" smtClean="0"/>
              <a:t>25/5/2015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5BAE-12AD-40F7-84C9-C2ACC68BF1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377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950C-E729-4967-BF44-70CA58F2BC41}" type="datetimeFigureOut">
              <a:rPr lang="en-SG" smtClean="0"/>
              <a:t>25/5/2015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5BAE-12AD-40F7-84C9-C2ACC68BF1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627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950C-E729-4967-BF44-70CA58F2BC41}" type="datetimeFigureOut">
              <a:rPr lang="en-SG" smtClean="0"/>
              <a:t>25/5/2015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5BAE-12AD-40F7-84C9-C2ACC68BF1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772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950C-E729-4967-BF44-70CA58F2BC41}" type="datetimeFigureOut">
              <a:rPr lang="en-SG" smtClean="0"/>
              <a:t>25/5/2015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5BAE-12AD-40F7-84C9-C2ACC68BF1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474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950C-E729-4967-BF44-70CA58F2BC41}" type="datetimeFigureOut">
              <a:rPr lang="en-SG" smtClean="0"/>
              <a:t>25/5/2015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5BAE-12AD-40F7-84C9-C2ACC68BF1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131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9950C-E729-4967-BF44-70CA58F2BC41}" type="datetimeFigureOut">
              <a:rPr lang="en-SG" smtClean="0"/>
              <a:t>25/5/2015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35BAE-12AD-40F7-84C9-C2ACC68BF1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229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Simulation Model Diagnostics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2722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0148" y="309448"/>
            <a:ext cx="10515600" cy="6038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15 IOP target on diff pop.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48" y="913314"/>
            <a:ext cx="3306383" cy="23022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233" y="913314"/>
            <a:ext cx="3118478" cy="2226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8722" y="1629854"/>
            <a:ext cx="2833130" cy="21210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65" y="3989360"/>
            <a:ext cx="3282061" cy="2338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7980" y="3895462"/>
            <a:ext cx="3343276" cy="22815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9617" y="3920746"/>
            <a:ext cx="3230303" cy="22562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6711" y="-110461"/>
            <a:ext cx="2926163" cy="204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3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0148" y="309448"/>
            <a:ext cx="10515600" cy="6038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 month VF on diff pop.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34" y="1123027"/>
            <a:ext cx="3329579" cy="2329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685" y="1065871"/>
            <a:ext cx="3290432" cy="23870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0416" y="1797991"/>
            <a:ext cx="2885080" cy="20218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48" y="3925045"/>
            <a:ext cx="3250889" cy="22519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9713" y="3819880"/>
            <a:ext cx="3695700" cy="2657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1806" y="4062412"/>
            <a:ext cx="3028688" cy="21724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1284" y="-76000"/>
            <a:ext cx="3284227" cy="22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65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0148" y="309448"/>
            <a:ext cx="10515600" cy="6038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24 month VF on diff pop.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48" y="1094451"/>
            <a:ext cx="3440794" cy="24539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292" y="1202993"/>
            <a:ext cx="3165783" cy="22309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4194" y="1211275"/>
            <a:ext cx="3277175" cy="2337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36" y="3955466"/>
            <a:ext cx="3169906" cy="22214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3925" y="3955466"/>
            <a:ext cx="3293446" cy="22800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9590" y="3948659"/>
            <a:ext cx="3074656" cy="22595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7714" y="-136763"/>
            <a:ext cx="3204206" cy="217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91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7143" y="230781"/>
            <a:ext cx="10515600" cy="6511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Plot for 3 strategies against usual care</a:t>
            </a:r>
            <a:endParaRPr lang="en-S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936348"/>
            <a:ext cx="10515600" cy="424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100 iterations, averages </a:t>
            </a:r>
          </a:p>
          <a:p>
            <a:pPr marL="0" indent="0">
              <a:buNone/>
            </a:pPr>
            <a:r>
              <a:rPr lang="en-US" dirty="0"/>
              <a:t>of QALY and </a:t>
            </a:r>
            <a:r>
              <a:rPr lang="en-US" dirty="0" err="1"/>
              <a:t>TotalCost</a:t>
            </a:r>
            <a:r>
              <a:rPr lang="en-US" dirty="0"/>
              <a:t> of 3 strategies</a:t>
            </a:r>
          </a:p>
          <a:p>
            <a:pPr marL="0" indent="0">
              <a:buNone/>
            </a:pPr>
            <a:r>
              <a:rPr lang="en-US" dirty="0"/>
              <a:t>are compared against usual care</a:t>
            </a:r>
          </a:p>
          <a:p>
            <a:pPr marL="0" indent="0">
              <a:buNone/>
            </a:pPr>
            <a:r>
              <a:rPr lang="en-US" dirty="0"/>
              <a:t>of the same population</a:t>
            </a:r>
          </a:p>
          <a:p>
            <a:endParaRPr lang="en-US" dirty="0" smtClean="0"/>
          </a:p>
          <a:p>
            <a:r>
              <a:rPr lang="en-US" dirty="0" smtClean="0"/>
              <a:t>Compare this to Van </a:t>
            </a:r>
            <a:r>
              <a:rPr lang="en-US" dirty="0" err="1" smtClean="0"/>
              <a:t>Gestel’s</a:t>
            </a:r>
            <a:r>
              <a:rPr lang="en-US" dirty="0" smtClean="0"/>
              <a:t>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816" y="85347"/>
            <a:ext cx="5129282" cy="397130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860" y="3472537"/>
            <a:ext cx="39528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4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Written in Python (</a:t>
            </a:r>
            <a:r>
              <a:rPr lang="en-US" dirty="0" err="1" smtClean="0"/>
              <a:t>Simpy</a:t>
            </a:r>
            <a:r>
              <a:rPr lang="en-US" dirty="0"/>
              <a:t>)- </a:t>
            </a:r>
            <a:r>
              <a:rPr lang="en-US" dirty="0" smtClean="0"/>
              <a:t>very fast </a:t>
            </a:r>
            <a:r>
              <a:rPr lang="en-US" dirty="0"/>
              <a:t>and </a:t>
            </a:r>
            <a:r>
              <a:rPr lang="en-US" dirty="0" smtClean="0"/>
              <a:t>efficient compared to ARENA</a:t>
            </a:r>
          </a:p>
          <a:p>
            <a:r>
              <a:rPr lang="en-US" dirty="0" smtClean="0"/>
              <a:t>Set-up: </a:t>
            </a:r>
          </a:p>
          <a:p>
            <a:pPr lvl="1"/>
            <a:r>
              <a:rPr lang="en-US" dirty="0" smtClean="0"/>
              <a:t>3 strategies (IOP-target: 15, VF visit: 6 month, VF visit: 24 Month) + Usual Care</a:t>
            </a:r>
          </a:p>
          <a:p>
            <a:pPr lvl="1"/>
            <a:r>
              <a:rPr lang="en-US" dirty="0" smtClean="0"/>
              <a:t>100 replications for each strategy</a:t>
            </a:r>
          </a:p>
          <a:p>
            <a:pPr lvl="1"/>
            <a:r>
              <a:rPr lang="en-US" dirty="0" smtClean="0"/>
              <a:t>3000 subjects</a:t>
            </a:r>
          </a:p>
          <a:p>
            <a:pPr lvl="1"/>
            <a:r>
              <a:rPr lang="en-US" dirty="0" smtClean="0"/>
              <a:t>Used VFQ-25 for QALY </a:t>
            </a:r>
          </a:p>
          <a:p>
            <a:pPr lvl="1"/>
            <a:r>
              <a:rPr lang="en-US" dirty="0" smtClean="0"/>
              <a:t>200 months for </a:t>
            </a:r>
            <a:r>
              <a:rPr lang="en-US" dirty="0" smtClean="0">
                <a:solidFill>
                  <a:srgbClr val="FF0000"/>
                </a:solidFill>
              </a:rPr>
              <a:t>all</a:t>
            </a:r>
            <a:r>
              <a:rPr lang="en-US" dirty="0" smtClean="0"/>
              <a:t> patients(about the 15.4 yeas reported)</a:t>
            </a:r>
          </a:p>
          <a:p>
            <a:pPr lvl="1"/>
            <a:r>
              <a:rPr lang="en-US" dirty="0" smtClean="0"/>
              <a:t>For each replication, the same population of patients are used for all strategies </a:t>
            </a:r>
            <a:r>
              <a:rPr lang="en-US" dirty="0" smtClean="0"/>
              <a:t>(100 populations </a:t>
            </a:r>
            <a:r>
              <a:rPr lang="en-US" dirty="0" smtClean="0"/>
              <a:t>in total)</a:t>
            </a:r>
            <a:endParaRPr lang="en-US" dirty="0"/>
          </a:p>
          <a:p>
            <a:r>
              <a:rPr lang="en-US" dirty="0" smtClean="0"/>
              <a:t>Sanity checks next slide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508" y="3316407"/>
            <a:ext cx="3630511" cy="83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5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to note for the graphs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IOP and MD </a:t>
            </a:r>
            <a:r>
              <a:rPr lang="en-US" dirty="0" smtClean="0">
                <a:solidFill>
                  <a:srgbClr val="FF0000"/>
                </a:solidFill>
              </a:rPr>
              <a:t>Progression:</a:t>
            </a:r>
          </a:p>
          <a:p>
            <a:pPr lvl="1"/>
            <a:r>
              <a:rPr lang="en-US" dirty="0" smtClean="0"/>
              <a:t>x-axis represent visit. MD and IOP statistics are collected at each doctor visit. </a:t>
            </a:r>
          </a:p>
          <a:p>
            <a:pPr lvl="1"/>
            <a:r>
              <a:rPr lang="en-US" dirty="0" smtClean="0"/>
              <a:t>Only 5 patients out of 3000 are plotted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For Distribution of Final Medication Type</a:t>
            </a:r>
          </a:p>
          <a:p>
            <a:pPr lvl="1"/>
            <a:r>
              <a:rPr lang="en-US" dirty="0" smtClean="0"/>
              <a:t>X-axis represent the number for each medication/medication combinations (1 to 4 are the 4 medications, number 30 is </a:t>
            </a:r>
            <a:r>
              <a:rPr lang="en-US" dirty="0" err="1" smtClean="0"/>
              <a:t>trabeculectomy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4 strategies are ran on the same population of patient (which is read from an csv </a:t>
            </a:r>
            <a:r>
              <a:rPr lang="en-US" smtClean="0"/>
              <a:t>file)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981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 </a:t>
            </a:r>
            <a:r>
              <a:rPr lang="en-US" dirty="0" err="1" smtClean="0"/>
              <a:t>Gestel’s</a:t>
            </a:r>
            <a:r>
              <a:rPr lang="en-US" dirty="0" smtClean="0"/>
              <a:t> 2010 paper sample graph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735" y="1969767"/>
            <a:ext cx="9041293" cy="361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1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8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Usual Care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992"/>
            <a:ext cx="10515600" cy="5207971"/>
          </a:xfrm>
        </p:spPr>
        <p:txBody>
          <a:bodyPr/>
          <a:lstStyle/>
          <a:p>
            <a:r>
              <a:rPr lang="en-US" dirty="0" smtClean="0"/>
              <a:t>Iteration 0: 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47" y="1631476"/>
            <a:ext cx="3603791" cy="2408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521" y="1604223"/>
            <a:ext cx="3194592" cy="23130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1073" y="1591955"/>
            <a:ext cx="3243348" cy="24281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701" y="4125275"/>
            <a:ext cx="3201537" cy="2256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5565" y="4152890"/>
            <a:ext cx="3171265" cy="22829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4218" y="4203788"/>
            <a:ext cx="3088680" cy="21811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5691" y="90701"/>
            <a:ext cx="3150593" cy="21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4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IOP Target = 15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707"/>
            <a:ext cx="10515600" cy="5003256"/>
          </a:xfrm>
        </p:spPr>
        <p:txBody>
          <a:bodyPr/>
          <a:lstStyle/>
          <a:p>
            <a:r>
              <a:rPr lang="en-US" dirty="0" smtClean="0"/>
              <a:t>Iteration 0: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26" y="1573528"/>
            <a:ext cx="3612677" cy="2479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544" y="1558077"/>
            <a:ext cx="3524748" cy="2461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8415" y="2060812"/>
            <a:ext cx="3123426" cy="2315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26" y="4452636"/>
            <a:ext cx="3119318" cy="21241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753" y="4162771"/>
            <a:ext cx="3354767" cy="24140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3234" y="4288557"/>
            <a:ext cx="3102804" cy="2205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5535" y="19448"/>
            <a:ext cx="3075397" cy="208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5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176" y="955344"/>
            <a:ext cx="3460845" cy="253012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VF interval 6 month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527" y="1359056"/>
            <a:ext cx="3191799" cy="23154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385" y="2103483"/>
            <a:ext cx="3290619" cy="23279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182" y="3674517"/>
            <a:ext cx="3514725" cy="2647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5162" y="3731667"/>
            <a:ext cx="3657600" cy="2533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5220" y="4431421"/>
            <a:ext cx="3743325" cy="2628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0027" y="-97753"/>
            <a:ext cx="3447562" cy="235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3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91" y="1050878"/>
            <a:ext cx="3393616" cy="241565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VF interval 24 month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824" y="1050878"/>
            <a:ext cx="3184193" cy="22541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360" y="1587914"/>
            <a:ext cx="2940367" cy="22151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91" y="4383431"/>
            <a:ext cx="3048553" cy="21682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753" y="4372583"/>
            <a:ext cx="3191072" cy="21790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6324" y="4138499"/>
            <a:ext cx="3417167" cy="24131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4546" y="-70552"/>
            <a:ext cx="3159400" cy="224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992"/>
            <a:ext cx="10515600" cy="5207971"/>
          </a:xfrm>
        </p:spPr>
        <p:txBody>
          <a:bodyPr/>
          <a:lstStyle/>
          <a:p>
            <a:r>
              <a:rPr lang="en-US" dirty="0" smtClean="0"/>
              <a:t>Iteration 1:</a:t>
            </a:r>
            <a:endParaRPr lang="en-S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0148" y="309448"/>
            <a:ext cx="10515600" cy="6038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Usual Care on a different pop.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37" y="1477324"/>
            <a:ext cx="3342564" cy="2348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43" y="1477324"/>
            <a:ext cx="3111776" cy="2153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496" y="1865400"/>
            <a:ext cx="3032504" cy="2163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305" y="4333807"/>
            <a:ext cx="3084296" cy="21542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3243" y="4333807"/>
            <a:ext cx="3174340" cy="22007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3127" y="4386787"/>
            <a:ext cx="2984196" cy="20482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6936" y="-182940"/>
            <a:ext cx="3270643" cy="224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1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260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Simulation Model Diagnostics</vt:lpstr>
      <vt:lpstr>Current System </vt:lpstr>
      <vt:lpstr>Something to note for the graphs</vt:lpstr>
      <vt:lpstr>Van Gestel’s 2010 paper sample graph</vt:lpstr>
      <vt:lpstr>Usual Care</vt:lpstr>
      <vt:lpstr>IOP Target = 15</vt:lpstr>
      <vt:lpstr>VF interval 6 month</vt:lpstr>
      <vt:lpstr>VF interval 24 month</vt:lpstr>
      <vt:lpstr>Usual Care on a different pop.</vt:lpstr>
      <vt:lpstr>15 IOP target on diff pop.</vt:lpstr>
      <vt:lpstr>6 month VF on diff pop.</vt:lpstr>
      <vt:lpstr>24 month VF on diff pop.</vt:lpstr>
      <vt:lpstr>Plot for 3 strategies against usual care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Model Diagnotics</dc:title>
  <dc:creator>Quang Nguyen</dc:creator>
  <cp:lastModifiedBy>Quang Nguyen</cp:lastModifiedBy>
  <cp:revision>118</cp:revision>
  <dcterms:created xsi:type="dcterms:W3CDTF">2015-05-23T14:48:18Z</dcterms:created>
  <dcterms:modified xsi:type="dcterms:W3CDTF">2015-05-25T05:17:45Z</dcterms:modified>
</cp:coreProperties>
</file>