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6" r:id="rId1"/>
  </p:sldMasterIdLst>
  <p:notesMasterIdLst>
    <p:notesMasterId r:id="rId13"/>
  </p:notesMasterIdLst>
  <p:sldIdLst>
    <p:sldId id="256" r:id="rId2"/>
    <p:sldId id="257" r:id="rId3"/>
    <p:sldId id="258" r:id="rId4"/>
    <p:sldId id="259" r:id="rId5"/>
    <p:sldId id="260" r:id="rId6"/>
    <p:sldId id="261" r:id="rId7"/>
    <p:sldId id="769" r:id="rId8"/>
    <p:sldId id="770" r:id="rId9"/>
    <p:sldId id="262" r:id="rId10"/>
    <p:sldId id="263" r:id="rId11"/>
    <p:sldId id="771"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A2EEF-2445-463F-968E-682E7EBDBFC1}">
  <a:tblStyle styleId="{C80A2EEF-2445-463F-968E-682E7EBDBF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23D1EA-A2CF-40BA-A169-4D5BA6729952}"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4"/>
          </a:solidFill>
        </a:fill>
      </a:tcStyle>
    </a:wholeTbl>
    <a:band1H>
      <a:tcTxStyle/>
      <a:tcStyle>
        <a:tcBdr/>
        <a:fill>
          <a:solidFill>
            <a:srgbClr val="CAD5E7"/>
          </a:solidFill>
        </a:fill>
      </a:tcStyle>
    </a:band1H>
    <a:band2H>
      <a:tcTxStyle/>
      <a:tcStyle>
        <a:tcBdr/>
      </a:tcStyle>
    </a:band2H>
    <a:band1V>
      <a:tcTxStyle/>
      <a:tcStyle>
        <a:tcBdr/>
        <a:fill>
          <a:solidFill>
            <a:srgbClr val="CAD5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9615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450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UIT.CS2205.ResearchMethodology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actjs.or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openai.com/research/cli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ddecemberrr/CS2205.MAR2024/"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s://youtu.be/fg5WBTzopk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hyperlink" Target="https://www.kaggle.com/datasets/alessiocorrado99/animals10" TargetMode="External"/><Relationship Id="rId4" Type="http://schemas.openxmlformats.org/officeDocument/2006/relationships/hyperlink" Target="https://www.kaggle.com/datasets/utkarshx27/one-hundred-plant-species-leaves" TargetMode="Externa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248"/>
          <p:cNvSpPr txBox="1">
            <a:spLocks noGrp="1"/>
          </p:cNvSpPr>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BÁO CÁO ĐỒ ÁN CUỐI KỲ</a:t>
            </a:r>
            <a:endParaRPr b="1"/>
          </a:p>
        </p:txBody>
      </p:sp>
      <p:sp>
        <p:nvSpPr>
          <p:cNvPr id="1193" name="Google Shape;1193;p248"/>
          <p:cNvSpPr txBox="1">
            <a:spLocks noGrp="1"/>
          </p:cNvSpPr>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t>Trường ĐH Công Nghệ Thông Tin, ĐHQG-HCM</a:t>
            </a:r>
            <a:r>
              <a:rPr lang="en" sz="2400"/>
              <a:t> </a:t>
            </a:r>
            <a:endParaRPr sz="2400"/>
          </a:p>
        </p:txBody>
      </p:sp>
      <p:pic>
        <p:nvPicPr>
          <p:cNvPr id="1194" name="Google Shape;1194;p248"/>
          <p:cNvPicPr preferRelativeResize="0"/>
          <p:nvPr/>
        </p:nvPicPr>
        <p:blipFill>
          <a:blip r:embed="rId3">
            <a:alphaModFix/>
          </a:blip>
          <a:stretch>
            <a:fillRect/>
          </a:stretch>
        </p:blipFill>
        <p:spPr>
          <a:xfrm>
            <a:off x="6840975" y="2988250"/>
            <a:ext cx="1771650" cy="1428750"/>
          </a:xfrm>
          <a:prstGeom prst="rect">
            <a:avLst/>
          </a:prstGeom>
          <a:noFill/>
          <a:ln>
            <a:noFill/>
          </a:ln>
        </p:spPr>
      </p:pic>
      <p:sp>
        <p:nvSpPr>
          <p:cNvPr id="1195" name="Google Shape;1195;p248"/>
          <p:cNvSpPr txBox="1">
            <a:spLocks noGrp="1"/>
          </p:cNvSpPr>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500" b="1"/>
              <a:t>Môn học: CS2205 - PHƯƠNG PHÁP LUẬN NCKH</a:t>
            </a:r>
            <a:endParaRPr sz="2500" b="1"/>
          </a:p>
          <a:p>
            <a:pPr marL="0" lvl="0" indent="0" algn="l" rtl="0">
              <a:lnSpc>
                <a:spcPct val="150000"/>
              </a:lnSpc>
              <a:spcBef>
                <a:spcPts val="0"/>
              </a:spcBef>
              <a:spcAft>
                <a:spcPts val="0"/>
              </a:spcAft>
              <a:buNone/>
            </a:pPr>
            <a:r>
              <a:rPr lang="en" sz="2500" b="1"/>
              <a:t>Lớp: CS2205.MAR2024</a:t>
            </a:r>
            <a:endParaRPr sz="2500" b="1"/>
          </a:p>
          <a:p>
            <a:pPr marL="0" lvl="0" indent="0" algn="l" rtl="0">
              <a:lnSpc>
                <a:spcPct val="150000"/>
              </a:lnSpc>
              <a:spcBef>
                <a:spcPts val="0"/>
              </a:spcBef>
              <a:spcAft>
                <a:spcPts val="0"/>
              </a:spcAft>
              <a:buNone/>
            </a:pPr>
            <a:r>
              <a:rPr lang="en" sz="2500" b="1"/>
              <a:t>GV: PGS.TS. Lê Đình Duy</a:t>
            </a:r>
            <a:endParaRPr sz="25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255"/>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5" name="TextBox 4">
            <a:extLst>
              <a:ext uri="{FF2B5EF4-FFF2-40B4-BE49-F238E27FC236}">
                <a16:creationId xmlns:a16="http://schemas.microsoft.com/office/drawing/2014/main" id="{393D1ED7-5770-9DBE-EC36-0AA3F7D9C4F0}"/>
              </a:ext>
            </a:extLst>
          </p:cNvPr>
          <p:cNvSpPr txBox="1"/>
          <p:nvPr/>
        </p:nvSpPr>
        <p:spPr>
          <a:xfrm>
            <a:off x="408708" y="1109990"/>
            <a:ext cx="8451273" cy="3284041"/>
          </a:xfrm>
          <a:prstGeom prst="rect">
            <a:avLst/>
          </a:prstGeom>
          <a:noFill/>
        </p:spPr>
        <p:txBody>
          <a:bodyPr wrap="square">
            <a:spAutoFit/>
          </a:bodyPr>
          <a:lstStyle/>
          <a:p>
            <a:pPr>
              <a:lnSpc>
                <a:spcPct val="150000"/>
              </a:lnSpc>
            </a:pPr>
            <a:r>
              <a:rPr lang="en-US"/>
              <a:t>[1] ReactJS. (2024). React - A JavaScript library for building user interfaces. Truy cập từ </a:t>
            </a:r>
            <a:r>
              <a:rPr lang="en-US">
                <a:hlinkClick r:id="rId3"/>
              </a:rPr>
              <a:t>https://reactjs.org/</a:t>
            </a:r>
            <a:endParaRPr lang="en-US"/>
          </a:p>
          <a:p>
            <a:pPr>
              <a:lnSpc>
                <a:spcPct val="150000"/>
              </a:lnSpc>
            </a:pPr>
            <a:r>
              <a:rPr lang="en-US"/>
              <a:t>[2] Flask. (2024). Welcome to Flask's documentation. Truy cập từ https://flask.palletsprojects.com/en/2.1.x/ </a:t>
            </a:r>
          </a:p>
          <a:p>
            <a:pPr>
              <a:lnSpc>
                <a:spcPct val="150000"/>
              </a:lnSpc>
            </a:pPr>
            <a:r>
              <a:rPr lang="en-US"/>
              <a:t>[3] MongoDB. (2024). MongoDB - The database for modern applications. Truy cập từ https://www.mongodb.com/ </a:t>
            </a:r>
          </a:p>
          <a:p>
            <a:pPr>
              <a:lnSpc>
                <a:spcPct val="150000"/>
              </a:lnSpc>
            </a:pPr>
            <a:r>
              <a:rPr lang="en-US"/>
              <a:t>[4] OpenAI. (2024). CLIP: Contrastive Language-Image Pretraining. Truy cập từ </a:t>
            </a:r>
            <a:r>
              <a:rPr lang="en-US">
                <a:hlinkClick r:id="rId4"/>
              </a:rPr>
              <a:t>https://openai.com/research/clip</a:t>
            </a:r>
            <a:endParaRPr lang="en-US"/>
          </a:p>
          <a:p>
            <a:pPr>
              <a:lnSpc>
                <a:spcPct val="150000"/>
              </a:lnSpc>
            </a:pPr>
            <a:r>
              <a:rPr lang="en-US"/>
              <a:t>[5] Kaggle. (2024). Kaggle - Your Machine Learning and Data Science Community. Truy cập từ https://www.kaggle.com/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207C-5597-607C-13B8-8936BE868A55}"/>
              </a:ext>
            </a:extLst>
          </p:cNvPr>
          <p:cNvSpPr>
            <a:spLocks noGrp="1"/>
          </p:cNvSpPr>
          <p:nvPr>
            <p:ph type="title"/>
          </p:nvPr>
        </p:nvSpPr>
        <p:spPr>
          <a:xfrm>
            <a:off x="1458450" y="526350"/>
            <a:ext cx="6227100" cy="4090800"/>
          </a:xfrm>
        </p:spPr>
        <p:txBody>
          <a:bodyPr/>
          <a:lstStyle/>
          <a:p>
            <a:pPr algn="ctr"/>
            <a:r>
              <a:rPr lang="en-US" b="1"/>
              <a:t>Thank you!</a:t>
            </a:r>
            <a:br>
              <a:rPr lang="en-US"/>
            </a:br>
            <a:r>
              <a:rPr lang="en-US" sz="2000"/>
              <a:t>Cảm ơn thầy và các bạn đã theo dõi!</a:t>
            </a:r>
            <a:endParaRPr lang="en-US"/>
          </a:p>
        </p:txBody>
      </p:sp>
    </p:spTree>
    <p:extLst>
      <p:ext uri="{BB962C8B-B14F-4D97-AF65-F5344CB8AC3E}">
        <p14:creationId xmlns:p14="http://schemas.microsoft.com/office/powerpoint/2010/main" val="2804588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49"/>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ỨNG DỤNG NHẬN DIỆN ĐỘNG – THỰC VẬT TRONG TỰ NHIÊN</a:t>
            </a:r>
            <a:endParaRPr b="1"/>
          </a:p>
        </p:txBody>
      </p:sp>
      <p:sp>
        <p:nvSpPr>
          <p:cNvPr id="1201" name="Google Shape;1201;p249"/>
          <p:cNvSpPr txBox="1">
            <a:spLocks noGrp="1"/>
          </p:cNvSpPr>
          <p:nvPr>
            <p:ph type="title"/>
          </p:nvPr>
        </p:nvSpPr>
        <p:spPr>
          <a:xfrm>
            <a:off x="2501307" y="2234829"/>
            <a:ext cx="4141386"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Ngô Đức Thiện - 230201030</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50"/>
          <p:cNvSpPr txBox="1">
            <a:spLocks noGrp="1"/>
          </p:cNvSpPr>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1207" name="Google Shape;1207;p250"/>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a:t>Link Github: </a:t>
            </a:r>
            <a:r>
              <a:rPr lang="en-US" sz="1600">
                <a:hlinkClick r:id="rId3"/>
              </a:rPr>
              <a:t>https://github.com/dddecemberrr/CS2205.MAR2024/</a:t>
            </a:r>
            <a:endParaRPr lang="en-US" sz="1600"/>
          </a:p>
          <a:p>
            <a:pPr marL="457200" lvl="0" indent="-368300" algn="l" rtl="0">
              <a:spcBef>
                <a:spcPts val="0"/>
              </a:spcBef>
              <a:spcAft>
                <a:spcPts val="0"/>
              </a:spcAft>
              <a:buSzPts val="2200"/>
              <a:buChar char="●"/>
            </a:pPr>
            <a:r>
              <a:rPr lang="en"/>
              <a:t>Link YouTube video: </a:t>
            </a:r>
            <a:r>
              <a:rPr lang="en-US" sz="1600">
                <a:hlinkClick r:id="rId4"/>
              </a:rPr>
              <a:t>https://youtu.be/fg5WBTzopkg</a:t>
            </a:r>
            <a:endParaRPr lang="en-US"/>
          </a:p>
          <a:p>
            <a:pPr marL="457200" lvl="0" indent="-368300" algn="l" rtl="0">
              <a:spcBef>
                <a:spcPts val="0"/>
              </a:spcBef>
              <a:spcAft>
                <a:spcPts val="0"/>
              </a:spcAft>
              <a:buSzPts val="2200"/>
              <a:buChar char="●"/>
            </a:pPr>
            <a:r>
              <a:rPr lang="en"/>
              <a:t>Họ và Tên: Ngô Đức Thiện</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5" name="Picture 4" descr="A person sitting at a table&#10;&#10;Description automatically generated">
            <a:extLst>
              <a:ext uri="{FF2B5EF4-FFF2-40B4-BE49-F238E27FC236}">
                <a16:creationId xmlns:a16="http://schemas.microsoft.com/office/drawing/2014/main" id="{6AF40C56-7603-941C-C038-15D471070A35}"/>
              </a:ext>
            </a:extLst>
          </p:cNvPr>
          <p:cNvPicPr>
            <a:picLocks noChangeAspect="1"/>
          </p:cNvPicPr>
          <p:nvPr/>
        </p:nvPicPr>
        <p:blipFill rotWithShape="1">
          <a:blip r:embed="rId5"/>
          <a:srcRect l="8745" t="34063" r="2954" b="11789"/>
          <a:stretch/>
        </p:blipFill>
        <p:spPr>
          <a:xfrm>
            <a:off x="3312772" y="2408152"/>
            <a:ext cx="2518455" cy="20591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51"/>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1213" name="Google Shape;1213;p251"/>
          <p:cNvSpPr txBox="1">
            <a:spLocks noGrp="1"/>
          </p:cNvSpPr>
          <p:nvPr>
            <p:ph type="body" idx="1"/>
          </p:nvPr>
        </p:nvSpPr>
        <p:spPr>
          <a:xfrm>
            <a:off x="471899" y="820500"/>
            <a:ext cx="5783427" cy="3908400"/>
          </a:xfrm>
          <a:prstGeom prst="rect">
            <a:avLst/>
          </a:prstGeom>
        </p:spPr>
        <p:txBody>
          <a:bodyPr spcFirstLastPara="1" wrap="square" lIns="91425" tIns="91425" rIns="91425" bIns="91425" anchor="t" anchorCtr="0">
            <a:noAutofit/>
          </a:bodyPr>
          <a:lstStyle/>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pic>
        <p:nvPicPr>
          <p:cNvPr id="3" name="Picture 2">
            <a:extLst>
              <a:ext uri="{FF2B5EF4-FFF2-40B4-BE49-F238E27FC236}">
                <a16:creationId xmlns:a16="http://schemas.microsoft.com/office/drawing/2014/main" id="{C1428428-94F4-B93D-3C47-9EAC97818BEE}"/>
              </a:ext>
            </a:extLst>
          </p:cNvPr>
          <p:cNvPicPr>
            <a:picLocks noChangeAspect="1"/>
          </p:cNvPicPr>
          <p:nvPr/>
        </p:nvPicPr>
        <p:blipFill>
          <a:blip r:embed="rId3"/>
          <a:stretch>
            <a:fillRect/>
          </a:stretch>
        </p:blipFill>
        <p:spPr>
          <a:xfrm>
            <a:off x="6446639" y="820500"/>
            <a:ext cx="2521347" cy="3760939"/>
          </a:xfrm>
          <a:prstGeom prst="rect">
            <a:avLst/>
          </a:prstGeom>
        </p:spPr>
      </p:pic>
      <p:sp>
        <p:nvSpPr>
          <p:cNvPr id="4" name="TextBox 3">
            <a:extLst>
              <a:ext uri="{FF2B5EF4-FFF2-40B4-BE49-F238E27FC236}">
                <a16:creationId xmlns:a16="http://schemas.microsoft.com/office/drawing/2014/main" id="{732ED038-7B44-35D4-7C9B-75FDC0574C29}"/>
              </a:ext>
            </a:extLst>
          </p:cNvPr>
          <p:cNvSpPr txBox="1"/>
          <p:nvPr/>
        </p:nvSpPr>
        <p:spPr>
          <a:xfrm>
            <a:off x="297873" y="983673"/>
            <a:ext cx="6019800" cy="3365024"/>
          </a:xfrm>
          <a:prstGeom prst="rect">
            <a:avLst/>
          </a:prstGeom>
          <a:noFill/>
        </p:spPr>
        <p:txBody>
          <a:bodyPr wrap="square" rtlCol="0">
            <a:spAutoFit/>
          </a:bodyPr>
          <a:lstStyle/>
          <a:p>
            <a:pPr marL="285750" indent="-285750">
              <a:lnSpc>
                <a:spcPct val="150000"/>
              </a:lnSpc>
              <a:buFontTx/>
              <a:buChar char="-"/>
            </a:pPr>
            <a:r>
              <a:rPr lang="en-US" sz="1800"/>
              <a:t>Thế hệ trẻ ngày nay có rất ít cơ hội để tiếp xúc với sinh vật tự nhiên</a:t>
            </a:r>
          </a:p>
          <a:p>
            <a:pPr marL="285750" indent="-285750">
              <a:lnSpc>
                <a:spcPct val="150000"/>
              </a:lnSpc>
              <a:buFontTx/>
              <a:buChar char="-"/>
            </a:pPr>
            <a:r>
              <a:rPr lang="en-US" sz="1800"/>
              <a:t>Cần tìm vị trí của bản thông tin để xem thông tin về sinh vật trong công viên, sở thú</a:t>
            </a:r>
          </a:p>
          <a:p>
            <a:pPr marL="285750" indent="-285750">
              <a:lnSpc>
                <a:spcPct val="150000"/>
              </a:lnSpc>
              <a:buFontTx/>
              <a:buChar char="-"/>
            </a:pPr>
            <a:r>
              <a:rPr lang="en-US" sz="1800"/>
              <a:t>Không nhận biết được các loại sinh vật gặp được ngoài tự nhiên</a:t>
            </a:r>
          </a:p>
          <a:p>
            <a:pPr>
              <a:lnSpc>
                <a:spcPct val="150000"/>
              </a:lnSpc>
            </a:pPr>
            <a:r>
              <a:rPr lang="en-US" sz="1800"/>
              <a:t>=&gt; S</a:t>
            </a:r>
            <a:r>
              <a:rPr lang="vi-VN" sz="1800"/>
              <a:t>ự thiếu hụt kiến thức và hiểu biết về môi trường xung quanh</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252"/>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1219" name="Google Shape;1219;p252"/>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lnSpc>
                <a:spcPct val="114000"/>
              </a:lnSpc>
              <a:spcBef>
                <a:spcPts val="0"/>
              </a:spcBef>
              <a:spcAft>
                <a:spcPts val="1200"/>
              </a:spcAft>
              <a:buSzPts val="2200"/>
              <a:buFont typeface="Arial"/>
              <a:buChar char="●"/>
            </a:pPr>
            <a:r>
              <a:rPr lang="en-US"/>
              <a:t>Phát triển một hệ thống AI nhận diện động - thực vật</a:t>
            </a:r>
          </a:p>
          <a:p>
            <a:pPr marL="457200" lvl="0" indent="-368300" algn="l" rtl="0">
              <a:lnSpc>
                <a:spcPct val="114000"/>
              </a:lnSpc>
              <a:spcBef>
                <a:spcPts val="0"/>
              </a:spcBef>
              <a:spcAft>
                <a:spcPts val="1200"/>
              </a:spcAft>
              <a:buSzPts val="2200"/>
              <a:buFont typeface="Arial"/>
              <a:buChar char="●"/>
            </a:pPr>
            <a:r>
              <a:rPr lang="vi-VN"/>
              <a:t>Hiển thị danh sách các loài sinh vật tương tự nhất với hình ảnh hoặc mô tả được cung cấp, cung cấp thông tin chi tiết và hình ảnh minh họa về mỗi loài</a:t>
            </a:r>
            <a:r>
              <a:rPr lang="en-US"/>
              <a:t> động thực vật</a:t>
            </a:r>
          </a:p>
          <a:p>
            <a:pPr marL="457200" lvl="0" indent="-368300" algn="l" rtl="0">
              <a:lnSpc>
                <a:spcPct val="114000"/>
              </a:lnSpc>
              <a:spcBef>
                <a:spcPts val="0"/>
              </a:spcBef>
              <a:spcAft>
                <a:spcPts val="1200"/>
              </a:spcAft>
              <a:buSzPts val="2200"/>
              <a:buFont typeface="Arial"/>
              <a:buChar char="●"/>
            </a:pPr>
            <a:r>
              <a:rPr lang="en-US"/>
              <a:t>Đảm bảo tính linh hoạt và mở rộng: phát triển giao diện quản trị, cho phép các quản trị viên quản lý thông tin trên ứng dụng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253"/>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pic>
        <p:nvPicPr>
          <p:cNvPr id="4" name="Picture 3">
            <a:extLst>
              <a:ext uri="{FF2B5EF4-FFF2-40B4-BE49-F238E27FC236}">
                <a16:creationId xmlns:a16="http://schemas.microsoft.com/office/drawing/2014/main" id="{30A3A028-1197-D690-7A2F-5EFBD673F278}"/>
              </a:ext>
            </a:extLst>
          </p:cNvPr>
          <p:cNvPicPr>
            <a:picLocks noChangeAspect="1"/>
          </p:cNvPicPr>
          <p:nvPr/>
        </p:nvPicPr>
        <p:blipFill>
          <a:blip r:embed="rId3"/>
          <a:stretch>
            <a:fillRect/>
          </a:stretch>
        </p:blipFill>
        <p:spPr>
          <a:xfrm>
            <a:off x="784676" y="2133550"/>
            <a:ext cx="537239" cy="642701"/>
          </a:xfrm>
          <a:prstGeom prst="rect">
            <a:avLst/>
          </a:prstGeom>
        </p:spPr>
      </p:pic>
      <p:sp>
        <p:nvSpPr>
          <p:cNvPr id="6" name="Arrow: Pentagon 5">
            <a:extLst>
              <a:ext uri="{FF2B5EF4-FFF2-40B4-BE49-F238E27FC236}">
                <a16:creationId xmlns:a16="http://schemas.microsoft.com/office/drawing/2014/main" id="{19012D0C-87F0-497B-862E-4CE69610FD96}"/>
              </a:ext>
            </a:extLst>
          </p:cNvPr>
          <p:cNvSpPr/>
          <p:nvPr/>
        </p:nvSpPr>
        <p:spPr>
          <a:xfrm>
            <a:off x="4649280" y="2258859"/>
            <a:ext cx="1255154" cy="451891"/>
          </a:xfrm>
          <a:prstGeom prst="homePlat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Algorithm Search</a:t>
            </a:r>
          </a:p>
        </p:txBody>
      </p:sp>
      <p:cxnSp>
        <p:nvCxnSpPr>
          <p:cNvPr id="8" name="Straight Arrow Connector 7">
            <a:extLst>
              <a:ext uri="{FF2B5EF4-FFF2-40B4-BE49-F238E27FC236}">
                <a16:creationId xmlns:a16="http://schemas.microsoft.com/office/drawing/2014/main" id="{E8A56B65-25D3-AAB6-971B-C65D3A3F5B08}"/>
              </a:ext>
            </a:extLst>
          </p:cNvPr>
          <p:cNvCxnSpPr>
            <a:cxnSpLocks/>
          </p:cNvCxnSpPr>
          <p:nvPr/>
        </p:nvCxnSpPr>
        <p:spPr>
          <a:xfrm>
            <a:off x="1517904" y="2454900"/>
            <a:ext cx="56388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C5E1C37-2F54-ADC6-4208-58E61FEB51F8}"/>
              </a:ext>
            </a:extLst>
          </p:cNvPr>
          <p:cNvSpPr txBox="1"/>
          <p:nvPr/>
        </p:nvSpPr>
        <p:spPr>
          <a:xfrm>
            <a:off x="2017776" y="1872167"/>
            <a:ext cx="2322576" cy="307777"/>
          </a:xfrm>
          <a:prstGeom prst="rect">
            <a:avLst/>
          </a:prstGeom>
          <a:noFill/>
        </p:spPr>
        <p:txBody>
          <a:bodyPr wrap="square" rtlCol="0">
            <a:spAutoFit/>
          </a:bodyPr>
          <a:lstStyle/>
          <a:p>
            <a:r>
              <a:rPr lang="en-US"/>
              <a:t>Input: Hình ảnh/văn bản</a:t>
            </a:r>
          </a:p>
        </p:txBody>
      </p:sp>
      <p:cxnSp>
        <p:nvCxnSpPr>
          <p:cNvPr id="10" name="Straight Arrow Connector 9">
            <a:extLst>
              <a:ext uri="{FF2B5EF4-FFF2-40B4-BE49-F238E27FC236}">
                <a16:creationId xmlns:a16="http://schemas.microsoft.com/office/drawing/2014/main" id="{A53A8680-8B70-18C1-4638-129F7F6009BE}"/>
              </a:ext>
            </a:extLst>
          </p:cNvPr>
          <p:cNvCxnSpPr/>
          <p:nvPr/>
        </p:nvCxnSpPr>
        <p:spPr>
          <a:xfrm>
            <a:off x="3753224" y="2454900"/>
            <a:ext cx="73152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22BA77E-3958-22DE-1DE3-2BD69740EC70}"/>
              </a:ext>
            </a:extLst>
          </p:cNvPr>
          <p:cNvCxnSpPr/>
          <p:nvPr/>
        </p:nvCxnSpPr>
        <p:spPr>
          <a:xfrm>
            <a:off x="6053328" y="2454900"/>
            <a:ext cx="73152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CB0E33-4968-3E96-8E42-4C5A9F516F78}"/>
              </a:ext>
            </a:extLst>
          </p:cNvPr>
          <p:cNvSpPr txBox="1"/>
          <p:nvPr/>
        </p:nvSpPr>
        <p:spPr>
          <a:xfrm>
            <a:off x="7492497" y="1708006"/>
            <a:ext cx="1490472" cy="369332"/>
          </a:xfrm>
          <a:prstGeom prst="rect">
            <a:avLst/>
          </a:prstGeom>
          <a:noFill/>
        </p:spPr>
        <p:txBody>
          <a:bodyPr wrap="square" rtlCol="0">
            <a:spAutoFit/>
          </a:bodyPr>
          <a:lstStyle/>
          <a:p>
            <a:r>
              <a:rPr lang="en-US"/>
              <a:t>Result</a:t>
            </a:r>
          </a:p>
        </p:txBody>
      </p:sp>
      <p:sp>
        <p:nvSpPr>
          <p:cNvPr id="13" name="Rectangle: Rounded Corners 12">
            <a:extLst>
              <a:ext uri="{FF2B5EF4-FFF2-40B4-BE49-F238E27FC236}">
                <a16:creationId xmlns:a16="http://schemas.microsoft.com/office/drawing/2014/main" id="{54F18113-2863-2C9D-3710-0CA35C8765A2}"/>
              </a:ext>
            </a:extLst>
          </p:cNvPr>
          <p:cNvSpPr/>
          <p:nvPr/>
        </p:nvSpPr>
        <p:spPr>
          <a:xfrm>
            <a:off x="1249314" y="3323711"/>
            <a:ext cx="6470860" cy="1184942"/>
          </a:xfrm>
          <a:prstGeom prst="round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Pentagon 13">
            <a:extLst>
              <a:ext uri="{FF2B5EF4-FFF2-40B4-BE49-F238E27FC236}">
                <a16:creationId xmlns:a16="http://schemas.microsoft.com/office/drawing/2014/main" id="{FCEE8270-367E-94D7-8AB6-17DE598BBF3A}"/>
              </a:ext>
            </a:extLst>
          </p:cNvPr>
          <p:cNvSpPr/>
          <p:nvPr/>
        </p:nvSpPr>
        <p:spPr>
          <a:xfrm>
            <a:off x="1406103" y="3727639"/>
            <a:ext cx="1042416" cy="304524"/>
          </a:xfrm>
          <a:prstGeom prst="homePlate">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CLIP</a:t>
            </a:r>
          </a:p>
        </p:txBody>
      </p:sp>
      <p:sp>
        <p:nvSpPr>
          <p:cNvPr id="15" name="Cylinder 14">
            <a:extLst>
              <a:ext uri="{FF2B5EF4-FFF2-40B4-BE49-F238E27FC236}">
                <a16:creationId xmlns:a16="http://schemas.microsoft.com/office/drawing/2014/main" id="{186F4B14-115F-B88E-57D6-7C6F99BF8A27}"/>
              </a:ext>
            </a:extLst>
          </p:cNvPr>
          <p:cNvSpPr/>
          <p:nvPr/>
        </p:nvSpPr>
        <p:spPr>
          <a:xfrm>
            <a:off x="6519374" y="3599027"/>
            <a:ext cx="1067354" cy="667512"/>
          </a:xfrm>
          <a:prstGeom prst="can">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Database</a:t>
            </a:r>
          </a:p>
        </p:txBody>
      </p:sp>
      <p:cxnSp>
        <p:nvCxnSpPr>
          <p:cNvPr id="16" name="Straight Arrow Connector 15">
            <a:extLst>
              <a:ext uri="{FF2B5EF4-FFF2-40B4-BE49-F238E27FC236}">
                <a16:creationId xmlns:a16="http://schemas.microsoft.com/office/drawing/2014/main" id="{198FB78A-2BB2-5C91-8E77-B4A1577ACB77}"/>
              </a:ext>
            </a:extLst>
          </p:cNvPr>
          <p:cNvCxnSpPr>
            <a:cxnSpLocks/>
          </p:cNvCxnSpPr>
          <p:nvPr/>
        </p:nvCxnSpPr>
        <p:spPr>
          <a:xfrm>
            <a:off x="5123692" y="3727639"/>
            <a:ext cx="1078992"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9AC2F1AC-C88D-482A-0E1A-A8FF096F78FE}"/>
              </a:ext>
            </a:extLst>
          </p:cNvPr>
          <p:cNvSpPr txBox="1"/>
          <p:nvPr/>
        </p:nvSpPr>
        <p:spPr>
          <a:xfrm>
            <a:off x="5292301" y="3414002"/>
            <a:ext cx="816866" cy="369332"/>
          </a:xfrm>
          <a:prstGeom prst="rect">
            <a:avLst/>
          </a:prstGeom>
          <a:noFill/>
        </p:spPr>
        <p:txBody>
          <a:bodyPr wrap="square" rtlCol="0">
            <a:spAutoFit/>
          </a:bodyPr>
          <a:lstStyle/>
          <a:p>
            <a:r>
              <a:rPr lang="en-US"/>
              <a:t>Query</a:t>
            </a:r>
          </a:p>
        </p:txBody>
      </p:sp>
      <p:cxnSp>
        <p:nvCxnSpPr>
          <p:cNvPr id="18" name="Straight Connector 17">
            <a:extLst>
              <a:ext uri="{FF2B5EF4-FFF2-40B4-BE49-F238E27FC236}">
                <a16:creationId xmlns:a16="http://schemas.microsoft.com/office/drawing/2014/main" id="{9F1A4BC7-8D0F-EE77-3275-7294E7F54D60}"/>
              </a:ext>
            </a:extLst>
          </p:cNvPr>
          <p:cNvCxnSpPr>
            <a:cxnSpLocks/>
            <a:stCxn id="6" idx="2"/>
          </p:cNvCxnSpPr>
          <p:nvPr/>
        </p:nvCxnSpPr>
        <p:spPr>
          <a:xfrm flipH="1">
            <a:off x="3650673" y="2710750"/>
            <a:ext cx="1513211" cy="6050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53F2CF3-3FF2-5DE6-BAC7-46D810D59F4A}"/>
              </a:ext>
            </a:extLst>
          </p:cNvPr>
          <p:cNvCxnSpPr>
            <a:cxnSpLocks/>
          </p:cNvCxnSpPr>
          <p:nvPr/>
        </p:nvCxnSpPr>
        <p:spPr>
          <a:xfrm flipH="1">
            <a:off x="5123692" y="4032163"/>
            <a:ext cx="1078992"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Flowchart: Decision 19">
            <a:extLst>
              <a:ext uri="{FF2B5EF4-FFF2-40B4-BE49-F238E27FC236}">
                <a16:creationId xmlns:a16="http://schemas.microsoft.com/office/drawing/2014/main" id="{E3F64CA7-03E3-3B7D-DF29-F9E95E359A4B}"/>
              </a:ext>
            </a:extLst>
          </p:cNvPr>
          <p:cNvSpPr/>
          <p:nvPr/>
        </p:nvSpPr>
        <p:spPr>
          <a:xfrm>
            <a:off x="3248981" y="3526923"/>
            <a:ext cx="1874711" cy="692340"/>
          </a:xfrm>
          <a:prstGeom prst="flowChartDecisio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Embeding</a:t>
            </a:r>
            <a:endParaRPr lang="en-US" b="1">
              <a:solidFill>
                <a:schemeClr val="tx1"/>
              </a:solidFill>
            </a:endParaRPr>
          </a:p>
        </p:txBody>
      </p:sp>
      <p:cxnSp>
        <p:nvCxnSpPr>
          <p:cNvPr id="21" name="Straight Arrow Connector 20">
            <a:extLst>
              <a:ext uri="{FF2B5EF4-FFF2-40B4-BE49-F238E27FC236}">
                <a16:creationId xmlns:a16="http://schemas.microsoft.com/office/drawing/2014/main" id="{7FF902BB-EF0E-3F90-0374-8FD29DEBE378}"/>
              </a:ext>
            </a:extLst>
          </p:cNvPr>
          <p:cNvCxnSpPr>
            <a:cxnSpLocks/>
          </p:cNvCxnSpPr>
          <p:nvPr/>
        </p:nvCxnSpPr>
        <p:spPr>
          <a:xfrm>
            <a:off x="2541622" y="3873093"/>
            <a:ext cx="57912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C310751-E68D-5115-7DDE-002AE8B8D73C}"/>
              </a:ext>
            </a:extLst>
          </p:cNvPr>
          <p:cNvSpPr txBox="1"/>
          <p:nvPr/>
        </p:nvSpPr>
        <p:spPr>
          <a:xfrm>
            <a:off x="367146" y="899941"/>
            <a:ext cx="3429277" cy="369332"/>
          </a:xfrm>
          <a:prstGeom prst="rect">
            <a:avLst/>
          </a:prstGeom>
          <a:noFill/>
        </p:spPr>
        <p:txBody>
          <a:bodyPr wrap="square" rtlCol="0">
            <a:spAutoFit/>
          </a:bodyPr>
          <a:lstStyle/>
          <a:p>
            <a:r>
              <a:rPr lang="en-US" sz="1800" b="1"/>
              <a:t>Tính năng tra cứu:</a:t>
            </a:r>
          </a:p>
        </p:txBody>
      </p:sp>
      <p:pic>
        <p:nvPicPr>
          <p:cNvPr id="26" name="Picture 25">
            <a:extLst>
              <a:ext uri="{FF2B5EF4-FFF2-40B4-BE49-F238E27FC236}">
                <a16:creationId xmlns:a16="http://schemas.microsoft.com/office/drawing/2014/main" id="{67FC4DEA-1FA6-9495-AE88-C80F1E436741}"/>
              </a:ext>
            </a:extLst>
          </p:cNvPr>
          <p:cNvPicPr>
            <a:picLocks noChangeAspect="1"/>
          </p:cNvPicPr>
          <p:nvPr/>
        </p:nvPicPr>
        <p:blipFill>
          <a:blip r:embed="rId4"/>
          <a:stretch>
            <a:fillRect/>
          </a:stretch>
        </p:blipFill>
        <p:spPr>
          <a:xfrm>
            <a:off x="2523744" y="2233062"/>
            <a:ext cx="1027220" cy="709431"/>
          </a:xfrm>
          <a:prstGeom prst="rect">
            <a:avLst/>
          </a:prstGeom>
        </p:spPr>
      </p:pic>
      <p:pic>
        <p:nvPicPr>
          <p:cNvPr id="29" name="Picture 28">
            <a:extLst>
              <a:ext uri="{FF2B5EF4-FFF2-40B4-BE49-F238E27FC236}">
                <a16:creationId xmlns:a16="http://schemas.microsoft.com/office/drawing/2014/main" id="{ACCF449E-FF6E-BC50-439F-D642B83E40E7}"/>
              </a:ext>
            </a:extLst>
          </p:cNvPr>
          <p:cNvPicPr>
            <a:picLocks noChangeAspect="1"/>
          </p:cNvPicPr>
          <p:nvPr/>
        </p:nvPicPr>
        <p:blipFill>
          <a:blip r:embed="rId5"/>
          <a:stretch>
            <a:fillRect/>
          </a:stretch>
        </p:blipFill>
        <p:spPr>
          <a:xfrm>
            <a:off x="7030270" y="2110883"/>
            <a:ext cx="1780781" cy="1005204"/>
          </a:xfrm>
          <a:prstGeom prst="rect">
            <a:avLst/>
          </a:prstGeom>
        </p:spPr>
      </p:pic>
      <p:sp>
        <p:nvSpPr>
          <p:cNvPr id="31" name="TextBox 30">
            <a:extLst>
              <a:ext uri="{FF2B5EF4-FFF2-40B4-BE49-F238E27FC236}">
                <a16:creationId xmlns:a16="http://schemas.microsoft.com/office/drawing/2014/main" id="{17BAAF4A-1223-761A-9A17-0C6C47EE8FA7}"/>
              </a:ext>
            </a:extLst>
          </p:cNvPr>
          <p:cNvSpPr txBox="1"/>
          <p:nvPr/>
        </p:nvSpPr>
        <p:spPr>
          <a:xfrm>
            <a:off x="4874392" y="4079842"/>
            <a:ext cx="1577592" cy="415498"/>
          </a:xfrm>
          <a:prstGeom prst="rect">
            <a:avLst/>
          </a:prstGeom>
          <a:noFill/>
        </p:spPr>
        <p:txBody>
          <a:bodyPr wrap="square" rtlCol="0">
            <a:spAutoFit/>
          </a:bodyPr>
          <a:lstStyle/>
          <a:p>
            <a:pPr algn="ctr"/>
            <a:r>
              <a:rPr lang="en-US" sz="1000" b="0" i="0">
                <a:solidFill>
                  <a:srgbClr val="1F1F1F"/>
                </a:solidFill>
                <a:effectLst/>
                <a:highlight>
                  <a:srgbClr val="FFFFFF"/>
                </a:highlight>
                <a:latin typeface="Arial" panose="020B0604020202020204" pitchFamily="34" charset="0"/>
                <a:cs typeface="Arial" panose="020B0604020202020204" pitchFamily="34" charset="0"/>
              </a:rPr>
              <a:t> Euclidean distance/ Cosine similarity</a:t>
            </a:r>
            <a:endParaRPr lang="en-US" sz="10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253"/>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4" name="TextBox 3">
            <a:extLst>
              <a:ext uri="{FF2B5EF4-FFF2-40B4-BE49-F238E27FC236}">
                <a16:creationId xmlns:a16="http://schemas.microsoft.com/office/drawing/2014/main" id="{23B70400-2CEA-C147-168B-1C02EAAE65EE}"/>
              </a:ext>
            </a:extLst>
          </p:cNvPr>
          <p:cNvSpPr txBox="1"/>
          <p:nvPr/>
        </p:nvSpPr>
        <p:spPr>
          <a:xfrm>
            <a:off x="471900" y="858982"/>
            <a:ext cx="3747654" cy="369332"/>
          </a:xfrm>
          <a:prstGeom prst="rect">
            <a:avLst/>
          </a:prstGeom>
          <a:noFill/>
        </p:spPr>
        <p:txBody>
          <a:bodyPr wrap="square" rtlCol="0">
            <a:spAutoFit/>
          </a:bodyPr>
          <a:lstStyle/>
          <a:p>
            <a:r>
              <a:rPr lang="en-US" sz="1800" b="1"/>
              <a:t>Tính năng thêm thông tin:</a:t>
            </a:r>
          </a:p>
        </p:txBody>
      </p:sp>
      <p:pic>
        <p:nvPicPr>
          <p:cNvPr id="5" name="Picture 4">
            <a:extLst>
              <a:ext uri="{FF2B5EF4-FFF2-40B4-BE49-F238E27FC236}">
                <a16:creationId xmlns:a16="http://schemas.microsoft.com/office/drawing/2014/main" id="{E3641E1F-E2B2-2C05-FA0B-404AD5801DA5}"/>
              </a:ext>
            </a:extLst>
          </p:cNvPr>
          <p:cNvPicPr>
            <a:picLocks noChangeAspect="1"/>
          </p:cNvPicPr>
          <p:nvPr/>
        </p:nvPicPr>
        <p:blipFill>
          <a:blip r:embed="rId3"/>
          <a:stretch>
            <a:fillRect/>
          </a:stretch>
        </p:blipFill>
        <p:spPr>
          <a:xfrm>
            <a:off x="326385" y="1564895"/>
            <a:ext cx="691690" cy="827472"/>
          </a:xfrm>
          <a:prstGeom prst="rect">
            <a:avLst/>
          </a:prstGeom>
        </p:spPr>
      </p:pic>
      <p:cxnSp>
        <p:nvCxnSpPr>
          <p:cNvPr id="7" name="Straight Arrow Connector 6">
            <a:extLst>
              <a:ext uri="{FF2B5EF4-FFF2-40B4-BE49-F238E27FC236}">
                <a16:creationId xmlns:a16="http://schemas.microsoft.com/office/drawing/2014/main" id="{FCF06593-17BB-1D9D-5983-FA68F21D13DF}"/>
              </a:ext>
            </a:extLst>
          </p:cNvPr>
          <p:cNvCxnSpPr>
            <a:cxnSpLocks/>
          </p:cNvCxnSpPr>
          <p:nvPr/>
        </p:nvCxnSpPr>
        <p:spPr>
          <a:xfrm>
            <a:off x="1162874" y="1978631"/>
            <a:ext cx="375303"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86E3FFF-B88D-4A86-CFC9-5995B1963F8B}"/>
              </a:ext>
            </a:extLst>
          </p:cNvPr>
          <p:cNvCxnSpPr>
            <a:cxnSpLocks/>
          </p:cNvCxnSpPr>
          <p:nvPr/>
        </p:nvCxnSpPr>
        <p:spPr>
          <a:xfrm>
            <a:off x="2780440" y="1917760"/>
            <a:ext cx="416416"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5B56E50-A269-9254-4F70-E497CBDAABD5}"/>
              </a:ext>
            </a:extLst>
          </p:cNvPr>
          <p:cNvCxnSpPr>
            <a:cxnSpLocks/>
          </p:cNvCxnSpPr>
          <p:nvPr/>
        </p:nvCxnSpPr>
        <p:spPr>
          <a:xfrm>
            <a:off x="6572439" y="1929984"/>
            <a:ext cx="430872"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1" name="Arrow: Pentagon 10">
            <a:extLst>
              <a:ext uri="{FF2B5EF4-FFF2-40B4-BE49-F238E27FC236}">
                <a16:creationId xmlns:a16="http://schemas.microsoft.com/office/drawing/2014/main" id="{79E44908-54F5-6DBD-4882-19E0DAFC08AF}"/>
              </a:ext>
            </a:extLst>
          </p:cNvPr>
          <p:cNvSpPr/>
          <p:nvPr/>
        </p:nvSpPr>
        <p:spPr>
          <a:xfrm>
            <a:off x="3367941" y="1711999"/>
            <a:ext cx="1099760" cy="435973"/>
          </a:xfrm>
          <a:prstGeom prst="homePlate">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CLIP</a:t>
            </a:r>
          </a:p>
        </p:txBody>
      </p:sp>
      <p:sp>
        <p:nvSpPr>
          <p:cNvPr id="12" name="Cylinder 11">
            <a:extLst>
              <a:ext uri="{FF2B5EF4-FFF2-40B4-BE49-F238E27FC236}">
                <a16:creationId xmlns:a16="http://schemas.microsoft.com/office/drawing/2014/main" id="{625767F9-6584-EF06-1583-8D8C43745D0F}"/>
              </a:ext>
            </a:extLst>
          </p:cNvPr>
          <p:cNvSpPr/>
          <p:nvPr/>
        </p:nvSpPr>
        <p:spPr>
          <a:xfrm>
            <a:off x="7422009" y="1531705"/>
            <a:ext cx="1118233" cy="796557"/>
          </a:xfrm>
          <a:prstGeom prst="can">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Database</a:t>
            </a:r>
          </a:p>
        </p:txBody>
      </p:sp>
      <p:sp>
        <p:nvSpPr>
          <p:cNvPr id="13" name="TextBox 12">
            <a:extLst>
              <a:ext uri="{FF2B5EF4-FFF2-40B4-BE49-F238E27FC236}">
                <a16:creationId xmlns:a16="http://schemas.microsoft.com/office/drawing/2014/main" id="{42EE3BA3-0CCC-99C9-F3AF-F231943A0405}"/>
              </a:ext>
            </a:extLst>
          </p:cNvPr>
          <p:cNvSpPr txBox="1"/>
          <p:nvPr/>
        </p:nvSpPr>
        <p:spPr>
          <a:xfrm>
            <a:off x="6443492" y="1484628"/>
            <a:ext cx="748150" cy="307777"/>
          </a:xfrm>
          <a:prstGeom prst="rect">
            <a:avLst/>
          </a:prstGeom>
          <a:noFill/>
        </p:spPr>
        <p:txBody>
          <a:bodyPr wrap="square" rtlCol="0">
            <a:spAutoFit/>
          </a:bodyPr>
          <a:lstStyle/>
          <a:p>
            <a:r>
              <a:rPr lang="en-US"/>
              <a:t>Insert</a:t>
            </a:r>
          </a:p>
        </p:txBody>
      </p:sp>
      <p:sp>
        <p:nvSpPr>
          <p:cNvPr id="14" name="Flowchart: Decision 13">
            <a:extLst>
              <a:ext uri="{FF2B5EF4-FFF2-40B4-BE49-F238E27FC236}">
                <a16:creationId xmlns:a16="http://schemas.microsoft.com/office/drawing/2014/main" id="{A9CCA16A-5682-5693-D262-D27F1B668730}"/>
              </a:ext>
            </a:extLst>
          </p:cNvPr>
          <p:cNvSpPr/>
          <p:nvPr/>
        </p:nvSpPr>
        <p:spPr>
          <a:xfrm>
            <a:off x="5115198" y="1613992"/>
            <a:ext cx="1361710" cy="631985"/>
          </a:xfrm>
          <a:prstGeom prst="flowChartDecision">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a:solidFill>
                  <a:schemeClr val="tx1"/>
                </a:solidFill>
              </a:rPr>
              <a:t>Embeding</a:t>
            </a:r>
            <a:endParaRPr lang="en-US" sz="800">
              <a:solidFill>
                <a:schemeClr val="tx1"/>
              </a:solidFill>
            </a:endParaRPr>
          </a:p>
        </p:txBody>
      </p:sp>
      <p:cxnSp>
        <p:nvCxnSpPr>
          <p:cNvPr id="15" name="Straight Arrow Connector 14">
            <a:extLst>
              <a:ext uri="{FF2B5EF4-FFF2-40B4-BE49-F238E27FC236}">
                <a16:creationId xmlns:a16="http://schemas.microsoft.com/office/drawing/2014/main" id="{A72948F7-FF05-85F4-0F64-1DAB05D0DF65}"/>
              </a:ext>
            </a:extLst>
          </p:cNvPr>
          <p:cNvCxnSpPr>
            <a:cxnSpLocks/>
          </p:cNvCxnSpPr>
          <p:nvPr/>
        </p:nvCxnSpPr>
        <p:spPr>
          <a:xfrm flipV="1">
            <a:off x="4572000" y="1917760"/>
            <a:ext cx="361507" cy="1222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301B17C8-F8FD-F202-9806-365D69525423}"/>
              </a:ext>
            </a:extLst>
          </p:cNvPr>
          <p:cNvGrpSpPr/>
          <p:nvPr/>
        </p:nvGrpSpPr>
        <p:grpSpPr>
          <a:xfrm>
            <a:off x="1417665" y="1269185"/>
            <a:ext cx="1471639" cy="1289694"/>
            <a:chOff x="2345727" y="1314167"/>
            <a:chExt cx="1471639" cy="1289694"/>
          </a:xfrm>
        </p:grpSpPr>
        <p:sp>
          <p:nvSpPr>
            <p:cNvPr id="8" name="TextBox 7">
              <a:extLst>
                <a:ext uri="{FF2B5EF4-FFF2-40B4-BE49-F238E27FC236}">
                  <a16:creationId xmlns:a16="http://schemas.microsoft.com/office/drawing/2014/main" id="{F1803919-EEB5-E8BA-BE7C-260B8F20E672}"/>
                </a:ext>
              </a:extLst>
            </p:cNvPr>
            <p:cNvSpPr txBox="1"/>
            <p:nvPr/>
          </p:nvSpPr>
          <p:spPr>
            <a:xfrm>
              <a:off x="2345727" y="1314167"/>
              <a:ext cx="1471639" cy="523220"/>
            </a:xfrm>
            <a:prstGeom prst="rect">
              <a:avLst/>
            </a:prstGeom>
            <a:noFill/>
          </p:spPr>
          <p:txBody>
            <a:bodyPr wrap="square" rtlCol="0">
              <a:spAutoFit/>
            </a:bodyPr>
            <a:lstStyle/>
            <a:p>
              <a:pPr algn="ctr"/>
              <a:r>
                <a:rPr lang="en-US"/>
                <a:t>Input: Thông tin về sinh vật</a:t>
              </a:r>
            </a:p>
          </p:txBody>
        </p:sp>
        <p:pic>
          <p:nvPicPr>
            <p:cNvPr id="21" name="Picture 20">
              <a:extLst>
                <a:ext uri="{FF2B5EF4-FFF2-40B4-BE49-F238E27FC236}">
                  <a16:creationId xmlns:a16="http://schemas.microsoft.com/office/drawing/2014/main" id="{DF372E98-13CB-1E62-1FE0-56EFD14402A4}"/>
                </a:ext>
              </a:extLst>
            </p:cNvPr>
            <p:cNvPicPr>
              <a:picLocks noChangeAspect="1"/>
            </p:cNvPicPr>
            <p:nvPr/>
          </p:nvPicPr>
          <p:blipFill>
            <a:blip r:embed="rId4"/>
            <a:stretch>
              <a:fillRect/>
            </a:stretch>
          </p:blipFill>
          <p:spPr>
            <a:xfrm>
              <a:off x="2567936" y="1894430"/>
              <a:ext cx="1027220" cy="709431"/>
            </a:xfrm>
            <a:prstGeom prst="rect">
              <a:avLst/>
            </a:prstGeom>
          </p:spPr>
        </p:pic>
      </p:grpSp>
      <p:sp>
        <p:nvSpPr>
          <p:cNvPr id="27" name="TextBox 26">
            <a:extLst>
              <a:ext uri="{FF2B5EF4-FFF2-40B4-BE49-F238E27FC236}">
                <a16:creationId xmlns:a16="http://schemas.microsoft.com/office/drawing/2014/main" id="{4A53D895-2475-79B0-D8DE-9D09BCCAF400}"/>
              </a:ext>
            </a:extLst>
          </p:cNvPr>
          <p:cNvSpPr txBox="1"/>
          <p:nvPr/>
        </p:nvSpPr>
        <p:spPr>
          <a:xfrm>
            <a:off x="374917" y="3309880"/>
            <a:ext cx="7047091" cy="584775"/>
          </a:xfrm>
          <a:prstGeom prst="rect">
            <a:avLst/>
          </a:prstGeom>
          <a:noFill/>
        </p:spPr>
        <p:txBody>
          <a:bodyPr wrap="square" rtlCol="0">
            <a:spAutoFit/>
          </a:bodyPr>
          <a:lstStyle/>
          <a:p>
            <a:r>
              <a:rPr lang="en-US" sz="1800" b="1"/>
              <a:t>Tính năng xóa thông tin: </a:t>
            </a:r>
          </a:p>
          <a:p>
            <a:r>
              <a:rPr lang="en-US"/>
              <a:t>Cho phép nhà quản lý xóa thông tin trong cơ sở dữ liệu</a:t>
            </a:r>
          </a:p>
        </p:txBody>
      </p:sp>
    </p:spTree>
    <p:extLst>
      <p:ext uri="{BB962C8B-B14F-4D97-AF65-F5344CB8AC3E}">
        <p14:creationId xmlns:p14="http://schemas.microsoft.com/office/powerpoint/2010/main" val="428313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253"/>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pic>
        <p:nvPicPr>
          <p:cNvPr id="2" name="Picture 1">
            <a:extLst>
              <a:ext uri="{FF2B5EF4-FFF2-40B4-BE49-F238E27FC236}">
                <a16:creationId xmlns:a16="http://schemas.microsoft.com/office/drawing/2014/main" id="{2FBDC4E3-1BA1-CF82-6682-6B2B5441998C}"/>
              </a:ext>
            </a:extLst>
          </p:cNvPr>
          <p:cNvPicPr>
            <a:picLocks noChangeAspect="1"/>
          </p:cNvPicPr>
          <p:nvPr/>
        </p:nvPicPr>
        <p:blipFill>
          <a:blip r:embed="rId3"/>
          <a:stretch>
            <a:fillRect/>
          </a:stretch>
        </p:blipFill>
        <p:spPr>
          <a:xfrm>
            <a:off x="471900" y="1613474"/>
            <a:ext cx="2863201" cy="1928984"/>
          </a:xfrm>
          <a:prstGeom prst="rect">
            <a:avLst/>
          </a:prstGeom>
        </p:spPr>
      </p:pic>
      <p:sp>
        <p:nvSpPr>
          <p:cNvPr id="6" name="TextBox 5">
            <a:extLst>
              <a:ext uri="{FF2B5EF4-FFF2-40B4-BE49-F238E27FC236}">
                <a16:creationId xmlns:a16="http://schemas.microsoft.com/office/drawing/2014/main" id="{23EAD210-36B2-98E2-9D99-05177C9AE482}"/>
              </a:ext>
            </a:extLst>
          </p:cNvPr>
          <p:cNvSpPr txBox="1"/>
          <p:nvPr/>
        </p:nvSpPr>
        <p:spPr>
          <a:xfrm>
            <a:off x="-318654" y="1028699"/>
            <a:ext cx="4572000" cy="523220"/>
          </a:xfrm>
          <a:prstGeom prst="rect">
            <a:avLst/>
          </a:prstGeom>
          <a:noFill/>
        </p:spPr>
        <p:txBody>
          <a:bodyPr wrap="square">
            <a:spAutoFit/>
          </a:bodyPr>
          <a:lstStyle/>
          <a:p>
            <a:pPr algn="ctr"/>
            <a:r>
              <a:rPr lang="en-US" i="0">
                <a:solidFill>
                  <a:srgbClr val="000000"/>
                </a:solidFill>
                <a:effectLst/>
                <a:latin typeface="+mj-lt"/>
              </a:rPr>
              <a:t>Contrastive Language-Image Pre-training</a:t>
            </a:r>
          </a:p>
          <a:p>
            <a:pPr algn="ctr"/>
            <a:r>
              <a:rPr lang="en-US" b="1">
                <a:solidFill>
                  <a:sysClr val="windowText" lastClr="000000"/>
                </a:solidFill>
                <a:latin typeface="+mj-lt"/>
              </a:rPr>
              <a:t>(</a:t>
            </a:r>
            <a:r>
              <a:rPr lang="en-US" b="1" i="0">
                <a:solidFill>
                  <a:srgbClr val="000000"/>
                </a:solidFill>
                <a:effectLst/>
                <a:latin typeface="+mj-lt"/>
              </a:rPr>
              <a:t>CLIP</a:t>
            </a:r>
            <a:r>
              <a:rPr lang="en-US" b="1">
                <a:solidFill>
                  <a:sysClr val="windowText" lastClr="000000"/>
                </a:solidFill>
                <a:latin typeface="+mj-lt"/>
              </a:rPr>
              <a:t>)</a:t>
            </a:r>
          </a:p>
        </p:txBody>
      </p:sp>
      <p:cxnSp>
        <p:nvCxnSpPr>
          <p:cNvPr id="17" name="Straight Connector 16">
            <a:extLst>
              <a:ext uri="{FF2B5EF4-FFF2-40B4-BE49-F238E27FC236}">
                <a16:creationId xmlns:a16="http://schemas.microsoft.com/office/drawing/2014/main" id="{8144EE55-8A91-9437-7240-13AD242AB0E6}"/>
              </a:ext>
            </a:extLst>
          </p:cNvPr>
          <p:cNvCxnSpPr/>
          <p:nvPr/>
        </p:nvCxnSpPr>
        <p:spPr>
          <a:xfrm>
            <a:off x="3844636" y="1028699"/>
            <a:ext cx="0" cy="300297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ABDD5E3-1A0B-7CEC-BE96-BA6C585063C8}"/>
              </a:ext>
            </a:extLst>
          </p:cNvPr>
          <p:cNvSpPr txBox="1"/>
          <p:nvPr/>
        </p:nvSpPr>
        <p:spPr>
          <a:xfrm>
            <a:off x="4322618" y="1101436"/>
            <a:ext cx="4349481" cy="1815882"/>
          </a:xfrm>
          <a:prstGeom prst="rect">
            <a:avLst/>
          </a:prstGeom>
          <a:noFill/>
        </p:spPr>
        <p:txBody>
          <a:bodyPr wrap="square" rtlCol="0">
            <a:spAutoFit/>
          </a:bodyPr>
          <a:lstStyle/>
          <a:p>
            <a:r>
              <a:rPr lang="en-US">
                <a:latin typeface="+mj-lt"/>
              </a:rPr>
              <a:t>Dataset:</a:t>
            </a:r>
          </a:p>
          <a:p>
            <a:r>
              <a:rPr lang="en-US" b="1" i="0">
                <a:solidFill>
                  <a:srgbClr val="202124"/>
                </a:solidFill>
                <a:effectLst/>
                <a:highlight>
                  <a:srgbClr val="FFFFFF"/>
                </a:highlight>
                <a:latin typeface="+mj-lt"/>
              </a:rPr>
              <a:t>One-hundred plant species leaves</a:t>
            </a:r>
          </a:p>
          <a:p>
            <a:r>
              <a:rPr lang="en-US">
                <a:latin typeface="+mj-lt"/>
              </a:rPr>
              <a:t> </a:t>
            </a:r>
            <a:r>
              <a:rPr lang="en-US">
                <a:latin typeface="+mj-lt"/>
                <a:hlinkClick r:id="rId4"/>
              </a:rPr>
              <a:t>https://www.kaggle.com/datasets/utkarshx27/one-hundred-plant-species-leaves</a:t>
            </a:r>
            <a:endParaRPr lang="en-US">
              <a:latin typeface="+mj-lt"/>
            </a:endParaRPr>
          </a:p>
          <a:p>
            <a:r>
              <a:rPr lang="en-US" b="1" i="0">
                <a:solidFill>
                  <a:srgbClr val="202124"/>
                </a:solidFill>
                <a:effectLst/>
                <a:highlight>
                  <a:srgbClr val="FFFFFF"/>
                </a:highlight>
                <a:latin typeface="+mj-lt"/>
              </a:rPr>
              <a:t>Animals </a:t>
            </a:r>
            <a:r>
              <a:rPr lang="en-US" i="0">
                <a:solidFill>
                  <a:srgbClr val="202124"/>
                </a:solidFill>
                <a:effectLst/>
                <a:highlight>
                  <a:srgbClr val="FFFFFF"/>
                </a:highlight>
                <a:latin typeface="+mj-lt"/>
                <a:hlinkClick r:id="rId5"/>
              </a:rPr>
              <a:t>https://www.kaggle.com/datasets/alessiocorrado99/animals10</a:t>
            </a:r>
            <a:endParaRPr lang="en-US" i="0">
              <a:solidFill>
                <a:srgbClr val="202124"/>
              </a:solidFill>
              <a:effectLst/>
              <a:highlight>
                <a:srgbClr val="FFFFFF"/>
              </a:highlight>
              <a:latin typeface="+mj-lt"/>
            </a:endParaRPr>
          </a:p>
          <a:p>
            <a:endParaRPr lang="en-US" b="1" i="0">
              <a:solidFill>
                <a:srgbClr val="202124"/>
              </a:solidFill>
              <a:effectLst/>
              <a:highlight>
                <a:srgbClr val="FFFFFF"/>
              </a:highlight>
              <a:latin typeface="+mj-lt"/>
            </a:endParaRPr>
          </a:p>
        </p:txBody>
      </p:sp>
      <p:pic>
        <p:nvPicPr>
          <p:cNvPr id="20" name="Picture 19">
            <a:extLst>
              <a:ext uri="{FF2B5EF4-FFF2-40B4-BE49-F238E27FC236}">
                <a16:creationId xmlns:a16="http://schemas.microsoft.com/office/drawing/2014/main" id="{606EBBCC-B5B7-224C-0B17-552C643DF259}"/>
              </a:ext>
            </a:extLst>
          </p:cNvPr>
          <p:cNvPicPr>
            <a:picLocks noChangeAspect="1"/>
          </p:cNvPicPr>
          <p:nvPr/>
        </p:nvPicPr>
        <p:blipFill>
          <a:blip r:embed="rId6"/>
          <a:stretch>
            <a:fillRect/>
          </a:stretch>
        </p:blipFill>
        <p:spPr>
          <a:xfrm>
            <a:off x="7651615" y="1028699"/>
            <a:ext cx="903302" cy="492710"/>
          </a:xfrm>
          <a:prstGeom prst="rect">
            <a:avLst/>
          </a:prstGeom>
        </p:spPr>
      </p:pic>
      <p:pic>
        <p:nvPicPr>
          <p:cNvPr id="23" name="Picture 22">
            <a:extLst>
              <a:ext uri="{FF2B5EF4-FFF2-40B4-BE49-F238E27FC236}">
                <a16:creationId xmlns:a16="http://schemas.microsoft.com/office/drawing/2014/main" id="{74650640-C3B6-C57C-2A67-1D2E35EC2243}"/>
              </a:ext>
            </a:extLst>
          </p:cNvPr>
          <p:cNvPicPr>
            <a:picLocks noChangeAspect="1"/>
          </p:cNvPicPr>
          <p:nvPr/>
        </p:nvPicPr>
        <p:blipFill>
          <a:blip r:embed="rId7"/>
          <a:stretch>
            <a:fillRect/>
          </a:stretch>
        </p:blipFill>
        <p:spPr>
          <a:xfrm>
            <a:off x="4253346" y="3065783"/>
            <a:ext cx="1179262" cy="476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4" name="Picture 23">
            <a:extLst>
              <a:ext uri="{FF2B5EF4-FFF2-40B4-BE49-F238E27FC236}">
                <a16:creationId xmlns:a16="http://schemas.microsoft.com/office/drawing/2014/main" id="{546A0B0E-8EE0-ABB0-1375-6B372F2E8D41}"/>
              </a:ext>
            </a:extLst>
          </p:cNvPr>
          <p:cNvPicPr>
            <a:picLocks noChangeAspect="1"/>
          </p:cNvPicPr>
          <p:nvPr/>
        </p:nvPicPr>
        <p:blipFill>
          <a:blip r:embed="rId8"/>
          <a:stretch>
            <a:fillRect/>
          </a:stretch>
        </p:blipFill>
        <p:spPr>
          <a:xfrm>
            <a:off x="5823439" y="3065783"/>
            <a:ext cx="866038" cy="4766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5" name="Picture 24">
            <a:extLst>
              <a:ext uri="{FF2B5EF4-FFF2-40B4-BE49-F238E27FC236}">
                <a16:creationId xmlns:a16="http://schemas.microsoft.com/office/drawing/2014/main" id="{0CEE0710-A7AF-5867-B144-C1D00B686C06}"/>
              </a:ext>
            </a:extLst>
          </p:cNvPr>
          <p:cNvPicPr>
            <a:picLocks noChangeAspect="1"/>
          </p:cNvPicPr>
          <p:nvPr/>
        </p:nvPicPr>
        <p:blipFill>
          <a:blip r:embed="rId9"/>
          <a:stretch>
            <a:fillRect/>
          </a:stretch>
        </p:blipFill>
        <p:spPr>
          <a:xfrm>
            <a:off x="7108729" y="3065783"/>
            <a:ext cx="1446188" cy="4766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8878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254"/>
          <p:cNvSpPr txBox="1">
            <a:spLocks noGrp="1"/>
          </p:cNvSpPr>
          <p:nvPr>
            <p:ph type="title"/>
          </p:nvPr>
        </p:nvSpPr>
        <p:spPr>
          <a:xfrm>
            <a:off x="3614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1231" name="Google Shape;1231;p254"/>
          <p:cNvSpPr txBox="1">
            <a:spLocks noGrp="1"/>
          </p:cNvSpPr>
          <p:nvPr>
            <p:ph type="body" idx="1"/>
          </p:nvPr>
        </p:nvSpPr>
        <p:spPr>
          <a:xfrm>
            <a:off x="460950" y="617550"/>
            <a:ext cx="8222100" cy="39084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Font typeface="Arial"/>
              <a:buChar char="●"/>
            </a:pPr>
            <a:r>
              <a:rPr lang="en" sz="1800">
                <a:latin typeface="Arial"/>
                <a:ea typeface="Arial"/>
                <a:cs typeface="Arial"/>
                <a:sym typeface="Arial"/>
              </a:rPr>
              <a:t>Bộ dữ liệu gồm hình ảnh và thông tin của hàng trăm loại động vật / thực vật trong tự nhiên</a:t>
            </a:r>
          </a:p>
          <a:p>
            <a:pPr marL="457200" lvl="0" indent="-368300" algn="l" rtl="0">
              <a:lnSpc>
                <a:spcPct val="150000"/>
              </a:lnSpc>
              <a:spcBef>
                <a:spcPts val="0"/>
              </a:spcBef>
              <a:spcAft>
                <a:spcPts val="0"/>
              </a:spcAft>
              <a:buSzPts val="2200"/>
              <a:buFont typeface="Arial"/>
              <a:buChar char="●"/>
            </a:pPr>
            <a:r>
              <a:rPr lang="en-US" sz="1800">
                <a:latin typeface="Arial"/>
                <a:ea typeface="Arial"/>
                <a:cs typeface="Arial"/>
                <a:sym typeface="Arial"/>
              </a:rPr>
              <a:t>Ứ</a:t>
            </a:r>
            <a:r>
              <a:rPr lang="en" sz="1800">
                <a:latin typeface="Arial"/>
                <a:ea typeface="Arial"/>
                <a:cs typeface="Arial"/>
                <a:sym typeface="Arial"/>
              </a:rPr>
              <a:t>ng dụng với giao diện thân thiện, hỗ trợ cung cấp thông tin sinh vật tự nhiên cho người dùng với sự hỗ trợ của AI, người dùng có thể tìm kiếm thông tin của bất kỳ sinh vật nào chỉ với tên hoặc mô tả bằng văn bản hoặc hình ảnh của loại sinh vật đó.</a:t>
            </a:r>
          </a:p>
          <a:p>
            <a:pPr marL="457200" lvl="0" indent="-368300" algn="l" rtl="0">
              <a:lnSpc>
                <a:spcPct val="150000"/>
              </a:lnSpc>
              <a:spcBef>
                <a:spcPts val="0"/>
              </a:spcBef>
              <a:spcAft>
                <a:spcPts val="0"/>
              </a:spcAft>
              <a:buSzPts val="2200"/>
              <a:buFont typeface="Arial"/>
              <a:buChar char="●"/>
            </a:pPr>
            <a:r>
              <a:rPr lang="en" sz="1800">
                <a:latin typeface="Arial"/>
                <a:ea typeface="Arial"/>
                <a:cs typeface="Arial"/>
                <a:sym typeface="Arial"/>
              </a:rPr>
              <a:t>Cho phép các nhà quản lý có thể thêm/ xóa thông tin về sinh vật trên cơ sở dữ liệu</a:t>
            </a:r>
          </a:p>
          <a:p>
            <a:pPr marL="457200" lvl="0" indent="-368300" algn="l" rtl="0">
              <a:lnSpc>
                <a:spcPct val="150000"/>
              </a:lnSpc>
              <a:spcBef>
                <a:spcPts val="0"/>
              </a:spcBef>
              <a:spcAft>
                <a:spcPts val="0"/>
              </a:spcAft>
              <a:buSzPts val="2200"/>
              <a:buFont typeface="Arial"/>
              <a:buChar char="●"/>
            </a:pPr>
            <a:r>
              <a:rPr lang="en-US" sz="1800">
                <a:latin typeface="Arial"/>
                <a:ea typeface="Arial"/>
                <a:cs typeface="Arial"/>
                <a:sym typeface="Arial"/>
              </a:rPr>
              <a:t>Đánh giá các mô hình bằng các độ đo: Accuracy, Precision, Recall, F1-Score</a:t>
            </a:r>
          </a:p>
          <a:p>
            <a:pPr marL="457200" lvl="0" indent="-368300" algn="l" rtl="0">
              <a:lnSpc>
                <a:spcPct val="150000"/>
              </a:lnSpc>
              <a:spcBef>
                <a:spcPts val="0"/>
              </a:spcBef>
              <a:spcAft>
                <a:spcPts val="0"/>
              </a:spcAft>
              <a:buSzPts val="2200"/>
              <a:buFont typeface="Arial"/>
              <a:buChar char="●"/>
            </a:pPr>
            <a:endParaRPr sz="1800">
              <a:latin typeface="Arial"/>
              <a:ea typeface="Arial"/>
              <a:cs typeface="Arial"/>
              <a:sym typeface="Arial"/>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endParaRPr sz="18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635</Words>
  <Application>Microsoft Office PowerPoint</Application>
  <PresentationFormat>On-screen Show (16:9)</PresentationFormat>
  <Paragraphs>64</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vt:lpstr>
      <vt:lpstr>Arial</vt:lpstr>
      <vt:lpstr>Material - R01</vt:lpstr>
      <vt:lpstr>BÁO CÁO ĐỒ ÁN CUỐI KỲ</vt:lpstr>
      <vt:lpstr>ỨNG DỤNG NHẬN DIỆN ĐỘNG – THỰC VẬT TRONG TỰ NHIÊN</vt:lpstr>
      <vt:lpstr>Tóm tắt </vt:lpstr>
      <vt:lpstr>Giới thiệu</vt:lpstr>
      <vt:lpstr>Mục tiêu</vt:lpstr>
      <vt:lpstr>Nội dung và Phương pháp</vt:lpstr>
      <vt:lpstr>Nội dung và Phương pháp</vt:lpstr>
      <vt:lpstr>Nội dung và Phương pháp</vt:lpstr>
      <vt:lpstr>Kết quả dự kiến</vt:lpstr>
      <vt:lpstr>Tài liệu tham khảo</vt:lpstr>
      <vt:lpstr>Thank you! Cảm ơn thầy và các bạn đã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cp:lastModifiedBy>Ngô Đức Thiện</cp:lastModifiedBy>
  <cp:revision>6</cp:revision>
  <dcterms:modified xsi:type="dcterms:W3CDTF">2024-06-02T15:42:53Z</dcterms:modified>
</cp:coreProperties>
</file>