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1" r:id="rId4"/>
    <p:sldId id="272" r:id="rId5"/>
    <p:sldId id="283" r:id="rId6"/>
    <p:sldId id="274" r:id="rId7"/>
    <p:sldId id="275" r:id="rId8"/>
    <p:sldId id="276" r:id="rId9"/>
    <p:sldId id="277" r:id="rId10"/>
    <p:sldId id="280" r:id="rId11"/>
    <p:sldId id="281" r:id="rId12"/>
    <p:sldId id="282" r:id="rId13"/>
    <p:sldId id="264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8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A19E-43A6-4087-B0D8-6D16EC15903C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C3D38-D646-487C-A162-6B48F6A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C3D38-D646-487C-A162-6B48F6A46F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6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C3D38-D646-487C-A162-6B48F6A46F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7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C3D38-D646-487C-A162-6B48F6A46F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4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C3D38-D646-487C-A162-6B48F6A46F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33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C3D38-D646-487C-A162-6B48F6A46F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6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C3D38-D646-487C-A162-6B48F6A46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29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C3D38-D646-487C-A162-6B48F6A46F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5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91761">
            <a:off x="-5046395" y="1967871"/>
            <a:ext cx="9267406" cy="12492827"/>
          </a:xfrm>
          <a:custGeom>
            <a:avLst/>
            <a:gdLst/>
            <a:ahLst/>
            <a:cxnLst/>
            <a:rect l="l" t="t" r="r" b="b"/>
            <a:pathLst>
              <a:path w="9267406" h="12492827">
                <a:moveTo>
                  <a:pt x="0" y="0"/>
                </a:moveTo>
                <a:lnTo>
                  <a:pt x="9267406" y="0"/>
                </a:lnTo>
                <a:lnTo>
                  <a:pt x="9267406" y="12492827"/>
                </a:lnTo>
                <a:lnTo>
                  <a:pt x="0" y="12492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775188" y="-4317446"/>
            <a:ext cx="8968224" cy="8634892"/>
          </a:xfrm>
          <a:custGeom>
            <a:avLst/>
            <a:gdLst/>
            <a:ahLst/>
            <a:cxnLst/>
            <a:rect l="l" t="t" r="r" b="b"/>
            <a:pathLst>
              <a:path w="8968224" h="8634892">
                <a:moveTo>
                  <a:pt x="0" y="0"/>
                </a:moveTo>
                <a:lnTo>
                  <a:pt x="8968224" y="0"/>
                </a:lnTo>
                <a:lnTo>
                  <a:pt x="8968224" y="8634892"/>
                </a:lnTo>
                <a:lnTo>
                  <a:pt x="0" y="86348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6822" y="2871666"/>
            <a:ext cx="17860710" cy="7343050"/>
            <a:chOff x="-160351" y="-1859936"/>
            <a:chExt cx="13405321" cy="9790733"/>
          </a:xfrm>
        </p:grpSpPr>
        <p:sp>
          <p:nvSpPr>
            <p:cNvPr id="5" name="TextBox 5"/>
            <p:cNvSpPr txBox="1"/>
            <p:nvPr/>
          </p:nvSpPr>
          <p:spPr>
            <a:xfrm>
              <a:off x="-160351" y="-1859936"/>
              <a:ext cx="13405321" cy="1504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800"/>
                </a:lnSpc>
              </a:pPr>
              <a:r>
                <a:rPr lang="pt-BR" sz="8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DỰ BÁO ĐIỂM THI CỦA SINH VIÊN</a:t>
              </a:r>
              <a:endParaRPr lang="en-US" sz="71400" b="1" dirty="0">
                <a:solidFill>
                  <a:srgbClr val="19191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Arsenal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160351" y="4724362"/>
              <a:ext cx="13405321" cy="3206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080"/>
                </a:lnSpc>
              </a:pPr>
              <a:r>
                <a:rPr lang="vi-VN" sz="3600" dirty="0">
                  <a:solidFill>
                    <a:srgbClr val="191919"/>
                  </a:solidFill>
                  <a:latin typeface="+mj-lt"/>
                  <a:ea typeface="Clear Sans"/>
                  <a:cs typeface="Clear Sans"/>
                  <a:sym typeface="Clear Sans"/>
                </a:rPr>
                <a:t>Môn học: Lập trình Python</a:t>
              </a:r>
              <a:endParaRPr lang="en-US" sz="3600" dirty="0">
                <a:solidFill>
                  <a:srgbClr val="191919"/>
                </a:solidFill>
                <a:latin typeface="+mj-lt"/>
                <a:ea typeface="Clear Sans"/>
                <a:cs typeface="Clear Sans"/>
                <a:sym typeface="Clear Sans"/>
              </a:endParaRPr>
            </a:p>
            <a:p>
              <a:pPr algn="just">
                <a:lnSpc>
                  <a:spcPts val="3080"/>
                </a:lnSpc>
              </a:pPr>
              <a:endParaRPr lang="en-US" sz="3600" dirty="0">
                <a:solidFill>
                  <a:srgbClr val="191919"/>
                </a:solidFill>
                <a:latin typeface="+mj-lt"/>
                <a:ea typeface="Clear Sans"/>
                <a:cs typeface="Clear Sans"/>
                <a:sym typeface="Clear Sans"/>
              </a:endParaRPr>
            </a:p>
            <a:p>
              <a:pPr algn="just">
                <a:lnSpc>
                  <a:spcPts val="3080"/>
                </a:lnSpc>
              </a:pPr>
              <a:r>
                <a:rPr lang="vi-VN" sz="3600" dirty="0">
                  <a:solidFill>
                    <a:srgbClr val="191919"/>
                  </a:solidFill>
                  <a:latin typeface="+mj-lt"/>
                  <a:ea typeface="Clear Sans"/>
                  <a:cs typeface="Clear Sans"/>
                  <a:sym typeface="Clear Sans"/>
                </a:rPr>
                <a:t>Giảng viên hướng dẫn: TS. Nguyễn </a:t>
              </a:r>
              <a:r>
                <a:rPr lang="en-US" sz="3600">
                  <a:solidFill>
                    <a:srgbClr val="191919"/>
                  </a:solidFill>
                  <a:latin typeface="+mj-lt"/>
                  <a:ea typeface="Clear Sans"/>
                  <a:cs typeface="Clear Sans"/>
                  <a:sym typeface="Clear Sans"/>
                </a:rPr>
                <a:t>Văn Huy</a:t>
              </a:r>
            </a:p>
            <a:p>
              <a:pPr algn="just">
                <a:lnSpc>
                  <a:spcPts val="3080"/>
                </a:lnSpc>
              </a:pPr>
              <a:endParaRPr lang="en-US" sz="3600" dirty="0">
                <a:solidFill>
                  <a:srgbClr val="191919"/>
                </a:solidFill>
                <a:latin typeface="+mj-lt"/>
                <a:ea typeface="Clear Sans"/>
                <a:cs typeface="Clear Sans"/>
                <a:sym typeface="Clear Sans"/>
              </a:endParaRPr>
            </a:p>
            <a:p>
              <a:pPr algn="just">
                <a:lnSpc>
                  <a:spcPts val="3080"/>
                </a:lnSpc>
              </a:pPr>
              <a:endParaRPr lang="en-US" sz="3600" dirty="0">
                <a:solidFill>
                  <a:srgbClr val="191919"/>
                </a:solidFill>
                <a:latin typeface="+mj-lt"/>
                <a:ea typeface="Clear Sans"/>
                <a:cs typeface="Clear Sans"/>
                <a:sym typeface="Clear Sans"/>
              </a:endParaRPr>
            </a:p>
            <a:p>
              <a:pPr algn="just">
                <a:lnSpc>
                  <a:spcPts val="3080"/>
                </a:lnSpc>
              </a:pPr>
              <a:r>
                <a:rPr lang="en-US" sz="3600" dirty="0">
                  <a:solidFill>
                    <a:srgbClr val="191919"/>
                  </a:solidFill>
                  <a:latin typeface="+mj-lt"/>
                  <a:ea typeface="Clear Sans"/>
                  <a:cs typeface="Clear Sans"/>
                  <a:sym typeface="Clear Sans"/>
                </a:rPr>
                <a:t>Sinh </a:t>
              </a:r>
              <a:r>
                <a:rPr lang="en-US" sz="3600" dirty="0" err="1">
                  <a:solidFill>
                    <a:srgbClr val="191919"/>
                  </a:solidFill>
                  <a:latin typeface="+mj-lt"/>
                  <a:ea typeface="Clear Sans"/>
                  <a:cs typeface="Clear Sans"/>
                  <a:sym typeface="Clear Sans"/>
                </a:rPr>
                <a:t>viên</a:t>
              </a:r>
              <a:r>
                <a:rPr lang="vi-VN" sz="3600" dirty="0">
                  <a:solidFill>
                    <a:srgbClr val="191919"/>
                  </a:solidFill>
                  <a:latin typeface="+mj-lt"/>
                  <a:ea typeface="Clear Sans"/>
                  <a:cs typeface="Clear Sans"/>
                  <a:sym typeface="Clear Sans"/>
                </a:rPr>
                <a:t> thực hiện:</a:t>
              </a:r>
              <a:r>
                <a:rPr lang="en-US" sz="3600" dirty="0">
                  <a:solidFill>
                    <a:srgbClr val="191919"/>
                  </a:solidFill>
                  <a:latin typeface="+mj-lt"/>
                  <a:ea typeface="Clear Sans"/>
                  <a:cs typeface="Clear Sans"/>
                  <a:sym typeface="Clear Sans"/>
                </a:rPr>
                <a:t> Lê </a:t>
              </a:r>
              <a:r>
                <a:rPr lang="en-US" sz="3600" dirty="0" err="1">
                  <a:solidFill>
                    <a:srgbClr val="191919"/>
                  </a:solidFill>
                  <a:latin typeface="+mj-lt"/>
                  <a:ea typeface="Clear Sans"/>
                  <a:cs typeface="Clear Sans"/>
                  <a:sym typeface="Clear Sans"/>
                </a:rPr>
                <a:t>Đức</a:t>
              </a:r>
              <a:r>
                <a:rPr lang="en-US" sz="3600" dirty="0">
                  <a:solidFill>
                    <a:srgbClr val="191919"/>
                  </a:solidFill>
                  <a:latin typeface="+mj-lt"/>
                  <a:ea typeface="Clear Sans"/>
                  <a:cs typeface="Clear Sans"/>
                  <a:sym typeface="Clear Sans"/>
                </a:rPr>
                <a:t> </a:t>
              </a:r>
              <a:r>
                <a:rPr lang="en-US" sz="3600" dirty="0" err="1">
                  <a:solidFill>
                    <a:srgbClr val="191919"/>
                  </a:solidFill>
                  <a:latin typeface="+mj-lt"/>
                  <a:ea typeface="Clear Sans"/>
                  <a:cs typeface="Clear Sans"/>
                  <a:sym typeface="Clear Sans"/>
                </a:rPr>
                <a:t>Toàn</a:t>
              </a:r>
              <a:endParaRPr lang="en-US" sz="3600" dirty="0">
                <a:solidFill>
                  <a:srgbClr val="191919"/>
                </a:solidFill>
                <a:latin typeface="+mj-lt"/>
                <a:ea typeface="Clear Sans"/>
                <a:cs typeface="Clear Sans"/>
                <a:sym typeface="Clear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99642" y="0"/>
            <a:ext cx="7744358" cy="3679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48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Thành </a:t>
            </a:r>
            <a:r>
              <a:rPr lang="en-US" sz="5400" b="1" spc="48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tựu</a:t>
            </a:r>
            <a:r>
              <a:rPr lang="en-US" sz="5400" b="1" spc="48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 </a:t>
            </a:r>
            <a:r>
              <a:rPr lang="en-US" sz="5400" b="1" spc="48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và</a:t>
            </a:r>
            <a:r>
              <a:rPr lang="en-US" sz="5400" b="1" spc="48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 </a:t>
            </a:r>
            <a:r>
              <a:rPr lang="en-US" sz="5400" b="1" spc="48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Hiệu</a:t>
            </a:r>
            <a:r>
              <a:rPr lang="en-US" sz="5400" b="1" spc="48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 </a:t>
            </a:r>
            <a:r>
              <a:rPr lang="en-US" sz="5400" b="1" spc="48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năng</a:t>
            </a:r>
            <a:endParaRPr lang="en-US" sz="5400" b="1" spc="48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lear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42721" y="2264570"/>
            <a:ext cx="16202558" cy="5241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Thành </a:t>
            </a:r>
            <a:r>
              <a:rPr lang="en-US" sz="30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tựu</a:t>
            </a:r>
            <a:r>
              <a:rPr lang="en-US" sz="3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1-2s.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50-100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AutoShape 2" descr="Edx3 - Open edx là gì?">
            <a:extLst>
              <a:ext uri="{FF2B5EF4-FFF2-40B4-BE49-F238E27FC236}">
                <a16:creationId xmlns:a16="http://schemas.microsoft.com/office/drawing/2014/main" id="{BCAFC5D4-8E3D-9219-A202-664FA531EC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0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946404" y="960120"/>
            <a:ext cx="7228332" cy="22219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500" b="1" kern="1200" spc="48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Hạn chế và Hướng Phát triển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917" y="3559302"/>
            <a:ext cx="4882642" cy="27432"/>
          </a:xfrm>
          <a:custGeom>
            <a:avLst/>
            <a:gdLst>
              <a:gd name="connsiteX0" fmla="*/ 0 w 4882642"/>
              <a:gd name="connsiteY0" fmla="*/ 0 h 27432"/>
              <a:gd name="connsiteX1" fmla="*/ 648694 w 4882642"/>
              <a:gd name="connsiteY1" fmla="*/ 0 h 27432"/>
              <a:gd name="connsiteX2" fmla="*/ 1199735 w 4882642"/>
              <a:gd name="connsiteY2" fmla="*/ 0 h 27432"/>
              <a:gd name="connsiteX3" fmla="*/ 1799602 w 4882642"/>
              <a:gd name="connsiteY3" fmla="*/ 0 h 27432"/>
              <a:gd name="connsiteX4" fmla="*/ 2545949 w 4882642"/>
              <a:gd name="connsiteY4" fmla="*/ 0 h 27432"/>
              <a:gd name="connsiteX5" fmla="*/ 3194643 w 4882642"/>
              <a:gd name="connsiteY5" fmla="*/ 0 h 27432"/>
              <a:gd name="connsiteX6" fmla="*/ 3794510 w 4882642"/>
              <a:gd name="connsiteY6" fmla="*/ 0 h 27432"/>
              <a:gd name="connsiteX7" fmla="*/ 4882642 w 4882642"/>
              <a:gd name="connsiteY7" fmla="*/ 0 h 27432"/>
              <a:gd name="connsiteX8" fmla="*/ 4882642 w 4882642"/>
              <a:gd name="connsiteY8" fmla="*/ 27432 h 27432"/>
              <a:gd name="connsiteX9" fmla="*/ 4185122 w 4882642"/>
              <a:gd name="connsiteY9" fmla="*/ 27432 h 27432"/>
              <a:gd name="connsiteX10" fmla="*/ 3585254 w 4882642"/>
              <a:gd name="connsiteY10" fmla="*/ 27432 h 27432"/>
              <a:gd name="connsiteX11" fmla="*/ 2790081 w 4882642"/>
              <a:gd name="connsiteY11" fmla="*/ 27432 h 27432"/>
              <a:gd name="connsiteX12" fmla="*/ 2141387 w 4882642"/>
              <a:gd name="connsiteY12" fmla="*/ 27432 h 27432"/>
              <a:gd name="connsiteX13" fmla="*/ 1590346 w 4882642"/>
              <a:gd name="connsiteY13" fmla="*/ 27432 h 27432"/>
              <a:gd name="connsiteX14" fmla="*/ 844000 w 4882642"/>
              <a:gd name="connsiteY14" fmla="*/ 27432 h 27432"/>
              <a:gd name="connsiteX15" fmla="*/ 0 w 4882642"/>
              <a:gd name="connsiteY15" fmla="*/ 27432 h 27432"/>
              <a:gd name="connsiteX16" fmla="*/ 0 w 4882642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2642" h="27432" fill="none" extrusionOk="0">
                <a:moveTo>
                  <a:pt x="0" y="0"/>
                </a:moveTo>
                <a:cubicBezTo>
                  <a:pt x="283896" y="15806"/>
                  <a:pt x="476914" y="-5705"/>
                  <a:pt x="648694" y="0"/>
                </a:cubicBezTo>
                <a:cubicBezTo>
                  <a:pt x="820474" y="5705"/>
                  <a:pt x="992491" y="-2560"/>
                  <a:pt x="1199735" y="0"/>
                </a:cubicBezTo>
                <a:cubicBezTo>
                  <a:pt x="1406979" y="2560"/>
                  <a:pt x="1535106" y="-12373"/>
                  <a:pt x="1799602" y="0"/>
                </a:cubicBezTo>
                <a:cubicBezTo>
                  <a:pt x="2064098" y="12373"/>
                  <a:pt x="2220857" y="34016"/>
                  <a:pt x="2545949" y="0"/>
                </a:cubicBezTo>
                <a:cubicBezTo>
                  <a:pt x="2871041" y="-34016"/>
                  <a:pt x="2930967" y="-6551"/>
                  <a:pt x="3194643" y="0"/>
                </a:cubicBezTo>
                <a:cubicBezTo>
                  <a:pt x="3458319" y="6551"/>
                  <a:pt x="3590719" y="-27970"/>
                  <a:pt x="3794510" y="0"/>
                </a:cubicBezTo>
                <a:cubicBezTo>
                  <a:pt x="3998301" y="27970"/>
                  <a:pt x="4343090" y="-39667"/>
                  <a:pt x="4882642" y="0"/>
                </a:cubicBezTo>
                <a:cubicBezTo>
                  <a:pt x="4881669" y="8304"/>
                  <a:pt x="4882164" y="21512"/>
                  <a:pt x="4882642" y="27432"/>
                </a:cubicBezTo>
                <a:cubicBezTo>
                  <a:pt x="4608564" y="7308"/>
                  <a:pt x="4394312" y="56256"/>
                  <a:pt x="4185122" y="27432"/>
                </a:cubicBezTo>
                <a:cubicBezTo>
                  <a:pt x="3975932" y="-1392"/>
                  <a:pt x="3827783" y="51583"/>
                  <a:pt x="3585254" y="27432"/>
                </a:cubicBezTo>
                <a:cubicBezTo>
                  <a:pt x="3342725" y="3281"/>
                  <a:pt x="3165015" y="17373"/>
                  <a:pt x="2790081" y="27432"/>
                </a:cubicBezTo>
                <a:cubicBezTo>
                  <a:pt x="2415147" y="37491"/>
                  <a:pt x="2453830" y="6816"/>
                  <a:pt x="2141387" y="27432"/>
                </a:cubicBezTo>
                <a:cubicBezTo>
                  <a:pt x="1828944" y="48048"/>
                  <a:pt x="1774219" y="17790"/>
                  <a:pt x="1590346" y="27432"/>
                </a:cubicBezTo>
                <a:cubicBezTo>
                  <a:pt x="1406473" y="37074"/>
                  <a:pt x="1200327" y="18527"/>
                  <a:pt x="844000" y="27432"/>
                </a:cubicBezTo>
                <a:cubicBezTo>
                  <a:pt x="487673" y="36337"/>
                  <a:pt x="322314" y="2648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882642" h="27432" stroke="0" extrusionOk="0">
                <a:moveTo>
                  <a:pt x="0" y="0"/>
                </a:moveTo>
                <a:cubicBezTo>
                  <a:pt x="238803" y="9040"/>
                  <a:pt x="494861" y="-4831"/>
                  <a:pt x="648694" y="0"/>
                </a:cubicBezTo>
                <a:cubicBezTo>
                  <a:pt x="802527" y="4831"/>
                  <a:pt x="991643" y="12575"/>
                  <a:pt x="1199735" y="0"/>
                </a:cubicBezTo>
                <a:cubicBezTo>
                  <a:pt x="1407827" y="-12575"/>
                  <a:pt x="1757315" y="9056"/>
                  <a:pt x="1994908" y="0"/>
                </a:cubicBezTo>
                <a:cubicBezTo>
                  <a:pt x="2232501" y="-9056"/>
                  <a:pt x="2370188" y="18797"/>
                  <a:pt x="2643602" y="0"/>
                </a:cubicBezTo>
                <a:cubicBezTo>
                  <a:pt x="2917016" y="-18797"/>
                  <a:pt x="3036387" y="10091"/>
                  <a:pt x="3292296" y="0"/>
                </a:cubicBezTo>
                <a:cubicBezTo>
                  <a:pt x="3548205" y="-10091"/>
                  <a:pt x="3892824" y="6516"/>
                  <a:pt x="4087469" y="0"/>
                </a:cubicBezTo>
                <a:cubicBezTo>
                  <a:pt x="4282114" y="-6516"/>
                  <a:pt x="4487997" y="-16222"/>
                  <a:pt x="4882642" y="0"/>
                </a:cubicBezTo>
                <a:cubicBezTo>
                  <a:pt x="4883127" y="9333"/>
                  <a:pt x="4883920" y="19699"/>
                  <a:pt x="4882642" y="27432"/>
                </a:cubicBezTo>
                <a:cubicBezTo>
                  <a:pt x="4665479" y="53358"/>
                  <a:pt x="4455363" y="34051"/>
                  <a:pt x="4282775" y="27432"/>
                </a:cubicBezTo>
                <a:cubicBezTo>
                  <a:pt x="4110187" y="20813"/>
                  <a:pt x="3781952" y="37808"/>
                  <a:pt x="3585254" y="27432"/>
                </a:cubicBezTo>
                <a:cubicBezTo>
                  <a:pt x="3388556" y="17056"/>
                  <a:pt x="3084641" y="41802"/>
                  <a:pt x="2887734" y="27432"/>
                </a:cubicBezTo>
                <a:cubicBezTo>
                  <a:pt x="2690827" y="13062"/>
                  <a:pt x="2491613" y="5294"/>
                  <a:pt x="2239040" y="27432"/>
                </a:cubicBezTo>
                <a:cubicBezTo>
                  <a:pt x="1986467" y="49570"/>
                  <a:pt x="1795483" y="63015"/>
                  <a:pt x="1443867" y="27432"/>
                </a:cubicBezTo>
                <a:cubicBezTo>
                  <a:pt x="1092251" y="-8151"/>
                  <a:pt x="850619" y="43704"/>
                  <a:pt x="648694" y="27432"/>
                </a:cubicBezTo>
                <a:cubicBezTo>
                  <a:pt x="446769" y="11160"/>
                  <a:pt x="306471" y="26408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46404" y="3991356"/>
            <a:ext cx="16579596" cy="53218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3000" b="1" dirty="0">
                <a:effectLst/>
                <a:latin typeface="+mj-lt"/>
              </a:rPr>
              <a:t>Hạn chế</a:t>
            </a:r>
            <a:r>
              <a:rPr lang="vi-VN" sz="3000" dirty="0">
                <a:effectLst/>
                <a:latin typeface="+mj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Dữ liệu chưa đa dạng, một số trường hợp dự đoán chưa chính xác.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Chưa tích hợp với hệ thống e-learning thời gian thực.</a:t>
            </a:r>
            <a:endParaRPr lang="en-US" sz="3000" dirty="0">
              <a:latin typeface="+mj-lt"/>
            </a:endParaRPr>
          </a:p>
          <a:p>
            <a:br>
              <a:rPr lang="vi-VN" sz="3000" dirty="0">
                <a:latin typeface="+mj-lt"/>
              </a:rPr>
            </a:br>
            <a:r>
              <a:rPr lang="vi-VN" sz="3000" b="1" dirty="0">
                <a:latin typeface="+mj-lt"/>
              </a:rPr>
              <a:t>Cải tiến ngắn hạn</a:t>
            </a:r>
            <a:r>
              <a:rPr lang="vi-VN" sz="3000" dirty="0">
                <a:latin typeface="+mj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Tăng cường dữ liệu đầu vào, cải thiện độ chính xác mô hình.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Tùy chỉnh giao diện báo cáo.</a:t>
            </a:r>
            <a:endParaRPr lang="en-US" sz="3000" dirty="0">
              <a:latin typeface="+mj-lt"/>
            </a:endParaRPr>
          </a:p>
          <a:p>
            <a:br>
              <a:rPr lang="vi-VN" sz="3000" dirty="0">
                <a:latin typeface="+mj-lt"/>
              </a:rPr>
            </a:br>
            <a:r>
              <a:rPr lang="vi-VN" sz="3000" b="1" dirty="0">
                <a:latin typeface="+mj-lt"/>
              </a:rPr>
              <a:t>Dài hạn</a:t>
            </a:r>
            <a:r>
              <a:rPr lang="vi-VN" sz="3000" dirty="0">
                <a:latin typeface="+mj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Tích hợp với Open edX để tự động lấy dữ liệu.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Triển khai trên cloud với khả năng mở rộng.</a:t>
            </a:r>
          </a:p>
        </p:txBody>
      </p:sp>
      <p:sp>
        <p:nvSpPr>
          <p:cNvPr id="3" name="AutoShape 2" descr="Edx3 - Open edx là gì?">
            <a:extLst>
              <a:ext uri="{FF2B5EF4-FFF2-40B4-BE49-F238E27FC236}">
                <a16:creationId xmlns:a16="http://schemas.microsoft.com/office/drawing/2014/main" id="{BCAFC5D4-8E3D-9219-A202-664FA531EC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57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1862865" y="6085050"/>
            <a:ext cx="5128485" cy="3935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spc="48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Kết</a:t>
            </a:r>
            <a:r>
              <a:rPr lang="en-US" sz="7200" b="1" spc="48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 </a:t>
            </a:r>
            <a:r>
              <a:rPr lang="en-US" sz="7200" b="1" spc="48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luận</a:t>
            </a:r>
            <a:endParaRPr lang="en-US" sz="7200" b="1" spc="48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lear Sans"/>
            </a:endParaRPr>
          </a:p>
        </p:txBody>
      </p:sp>
      <p:sp>
        <p:nvSpPr>
          <p:cNvPr id="7177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91958" y="8202309"/>
            <a:ext cx="2057400" cy="27432"/>
          </a:xfrm>
          <a:custGeom>
            <a:avLst/>
            <a:gdLst>
              <a:gd name="connsiteX0" fmla="*/ 0 w 2057400"/>
              <a:gd name="connsiteY0" fmla="*/ 0 h 27432"/>
              <a:gd name="connsiteX1" fmla="*/ 685800 w 2057400"/>
              <a:gd name="connsiteY1" fmla="*/ 0 h 27432"/>
              <a:gd name="connsiteX2" fmla="*/ 1309878 w 2057400"/>
              <a:gd name="connsiteY2" fmla="*/ 0 h 27432"/>
              <a:gd name="connsiteX3" fmla="*/ 2057400 w 2057400"/>
              <a:gd name="connsiteY3" fmla="*/ 0 h 27432"/>
              <a:gd name="connsiteX4" fmla="*/ 2057400 w 2057400"/>
              <a:gd name="connsiteY4" fmla="*/ 27432 h 27432"/>
              <a:gd name="connsiteX5" fmla="*/ 1330452 w 2057400"/>
              <a:gd name="connsiteY5" fmla="*/ 27432 h 27432"/>
              <a:gd name="connsiteX6" fmla="*/ 685800 w 2057400"/>
              <a:gd name="connsiteY6" fmla="*/ 27432 h 27432"/>
              <a:gd name="connsiteX7" fmla="*/ 0 w 2057400"/>
              <a:gd name="connsiteY7" fmla="*/ 27432 h 27432"/>
              <a:gd name="connsiteX8" fmla="*/ 0 w 2057400"/>
              <a:gd name="connsiteY8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7400" h="27432" fill="none" extrusionOk="0">
                <a:moveTo>
                  <a:pt x="0" y="0"/>
                </a:moveTo>
                <a:cubicBezTo>
                  <a:pt x="302803" y="-32679"/>
                  <a:pt x="450041" y="32706"/>
                  <a:pt x="685800" y="0"/>
                </a:cubicBezTo>
                <a:cubicBezTo>
                  <a:pt x="921559" y="-32706"/>
                  <a:pt x="1009847" y="29047"/>
                  <a:pt x="1309878" y="0"/>
                </a:cubicBezTo>
                <a:cubicBezTo>
                  <a:pt x="1609909" y="-29047"/>
                  <a:pt x="1809302" y="29901"/>
                  <a:pt x="2057400" y="0"/>
                </a:cubicBezTo>
                <a:cubicBezTo>
                  <a:pt x="2056280" y="10493"/>
                  <a:pt x="2057243" y="20203"/>
                  <a:pt x="2057400" y="27432"/>
                </a:cubicBezTo>
                <a:cubicBezTo>
                  <a:pt x="1773018" y="-8870"/>
                  <a:pt x="1583133" y="36663"/>
                  <a:pt x="1330452" y="27432"/>
                </a:cubicBezTo>
                <a:cubicBezTo>
                  <a:pt x="1077771" y="18201"/>
                  <a:pt x="835436" y="58848"/>
                  <a:pt x="685800" y="27432"/>
                </a:cubicBezTo>
                <a:cubicBezTo>
                  <a:pt x="536164" y="-3984"/>
                  <a:pt x="241183" y="24057"/>
                  <a:pt x="0" y="27432"/>
                </a:cubicBezTo>
                <a:cubicBezTo>
                  <a:pt x="-47" y="18228"/>
                  <a:pt x="-305" y="9449"/>
                  <a:pt x="0" y="0"/>
                </a:cubicBezTo>
                <a:close/>
              </a:path>
              <a:path w="2057400" h="27432" stroke="0" extrusionOk="0">
                <a:moveTo>
                  <a:pt x="0" y="0"/>
                </a:moveTo>
                <a:cubicBezTo>
                  <a:pt x="303435" y="-7297"/>
                  <a:pt x="415843" y="-14809"/>
                  <a:pt x="624078" y="0"/>
                </a:cubicBezTo>
                <a:cubicBezTo>
                  <a:pt x="832313" y="14809"/>
                  <a:pt x="1133755" y="24795"/>
                  <a:pt x="1289304" y="0"/>
                </a:cubicBezTo>
                <a:cubicBezTo>
                  <a:pt x="1444853" y="-24795"/>
                  <a:pt x="1722910" y="22004"/>
                  <a:pt x="2057400" y="0"/>
                </a:cubicBezTo>
                <a:cubicBezTo>
                  <a:pt x="2056965" y="10475"/>
                  <a:pt x="2058277" y="19313"/>
                  <a:pt x="2057400" y="27432"/>
                </a:cubicBezTo>
                <a:cubicBezTo>
                  <a:pt x="1751285" y="-1123"/>
                  <a:pt x="1645759" y="29270"/>
                  <a:pt x="1412748" y="27432"/>
                </a:cubicBezTo>
                <a:cubicBezTo>
                  <a:pt x="1179737" y="25594"/>
                  <a:pt x="962869" y="32322"/>
                  <a:pt x="685800" y="27432"/>
                </a:cubicBezTo>
                <a:cubicBezTo>
                  <a:pt x="408731" y="22542"/>
                  <a:pt x="220204" y="52941"/>
                  <a:pt x="0" y="27432"/>
                </a:cubicBezTo>
                <a:cubicBezTo>
                  <a:pt x="-933" y="21824"/>
                  <a:pt x="-517" y="1114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7010400" y="3432807"/>
            <a:ext cx="10346439" cy="5798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z="3000" b="1" dirty="0">
                <a:effectLst/>
                <a:latin typeface="+mj-lt"/>
              </a:rPr>
              <a:t>Đạt được</a:t>
            </a:r>
            <a:r>
              <a:rPr lang="vi-VN" sz="3000" dirty="0">
                <a:effectLst/>
                <a:latin typeface="+mj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Mô hình dự đoán điểm thi hoạt động ổn định.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Ứng dụng thành công Python và học máy trong giáo dục.</a:t>
            </a:r>
            <a:endParaRPr lang="en-US" sz="3000" dirty="0">
              <a:latin typeface="+mj-lt"/>
            </a:endParaRPr>
          </a:p>
          <a:p>
            <a:br>
              <a:rPr lang="vi-VN" sz="3000" dirty="0">
                <a:latin typeface="+mj-lt"/>
              </a:rPr>
            </a:br>
            <a:r>
              <a:rPr lang="vi-VN" sz="3000" b="1" dirty="0">
                <a:latin typeface="+mj-lt"/>
              </a:rPr>
              <a:t>Kinh nghiệm</a:t>
            </a:r>
            <a:r>
              <a:rPr lang="vi-VN" sz="3000" dirty="0">
                <a:latin typeface="+mj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Làm chủ các thư viện học máy và xử lý dữ liệu.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Hiểu biết về quy trình phát triển mô hình AI.</a:t>
            </a:r>
            <a:endParaRPr lang="en-US" sz="3000" dirty="0">
              <a:latin typeface="+mj-lt"/>
            </a:endParaRPr>
          </a:p>
          <a:p>
            <a:br>
              <a:rPr lang="vi-VN" sz="3000" dirty="0">
                <a:latin typeface="+mj-lt"/>
              </a:rPr>
            </a:br>
            <a:r>
              <a:rPr lang="vi-VN" sz="3000" b="1" dirty="0">
                <a:latin typeface="+mj-lt"/>
              </a:rPr>
              <a:t>Tương lai</a:t>
            </a:r>
            <a:r>
              <a:rPr lang="vi-VN" sz="3000" dirty="0">
                <a:latin typeface="+mj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Mở rộng dữ liệu, tích hợp với các nền tảng e-learning.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Phát triển tính năng gợi ý học tập cá nhân hóa.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000" dirty="0">
              <a:latin typeface="+mj-lt"/>
              <a:cs typeface="Times New Roman" panose="02020603050405020304" pitchFamily="18" charset="0"/>
              <a:sym typeface="Arsenal Bold"/>
            </a:endParaRPr>
          </a:p>
        </p:txBody>
      </p:sp>
      <p:sp>
        <p:nvSpPr>
          <p:cNvPr id="3" name="AutoShape 2" descr="Edx3 - Open edx là gì?">
            <a:extLst>
              <a:ext uri="{FF2B5EF4-FFF2-40B4-BE49-F238E27FC236}">
                <a16:creationId xmlns:a16="http://schemas.microsoft.com/office/drawing/2014/main" id="{BCAFC5D4-8E3D-9219-A202-664FA531EC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4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45401" y="5976"/>
            <a:ext cx="14064948" cy="10287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5104" y="5977"/>
            <a:ext cx="14659148" cy="10287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4599338" y="1627633"/>
            <a:ext cx="9452504" cy="35818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800" b="1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senal Bold"/>
              </a:rPr>
              <a:t>CẢM ƠN THẦY ĐÃ LẮNG NGHE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800" b="1" kern="120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Arsenal Bold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6233"/>
            <a:ext cx="3772421" cy="3261500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4528590" y="7025499"/>
            <a:ext cx="3772422" cy="3261500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1085394" cy="10287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2"/>
          <p:cNvSpPr txBox="1"/>
          <p:nvPr/>
        </p:nvSpPr>
        <p:spPr>
          <a:xfrm>
            <a:off x="5772150" y="647700"/>
            <a:ext cx="6743700" cy="2849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spc="48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Giới</a:t>
            </a:r>
            <a:r>
              <a:rPr lang="en-US" sz="6000" b="1" spc="48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 </a:t>
            </a:r>
            <a:r>
              <a:rPr lang="en-US" sz="6000" b="1" spc="48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thiệu</a:t>
            </a:r>
            <a:r>
              <a:rPr lang="en-US" sz="6000" b="1" spc="48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 </a:t>
            </a:r>
            <a:r>
              <a:rPr lang="en-US" sz="6000" b="1" spc="48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Dự</a:t>
            </a:r>
            <a:r>
              <a:rPr lang="en-US" sz="6000" b="1" spc="48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 </a:t>
            </a:r>
            <a:r>
              <a:rPr lang="en-US" sz="6000" b="1" spc="48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án</a:t>
            </a:r>
            <a:endParaRPr lang="en-US" sz="6000" b="1" spc="48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lear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57300" y="3651301"/>
            <a:ext cx="16573500" cy="5614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vi-VN" sz="3000" b="1" dirty="0">
                <a:latin typeface="+mj-lt"/>
              </a:rPr>
              <a:t>Bối cảnh</a:t>
            </a:r>
            <a:r>
              <a:rPr lang="vi-VN" sz="3000" dirty="0">
                <a:latin typeface="+mj-lt"/>
              </a:rPr>
              <a:t>: Chuyển đổi số trong giáo dục tạo nhu cầu phân tích dữ liệu học tập để nâng cao chất lượng giảng dạy.</a:t>
            </a:r>
            <a:endParaRPr lang="en-US" sz="3000" dirty="0">
              <a:latin typeface="+mj-lt"/>
            </a:endParaRPr>
          </a:p>
          <a:p>
            <a:pPr rtl="0"/>
            <a:br>
              <a:rPr lang="vi-VN" sz="3000" dirty="0">
                <a:latin typeface="+mj-lt"/>
              </a:rPr>
            </a:br>
            <a:r>
              <a:rPr lang="vi-VN" sz="3000" b="1" dirty="0">
                <a:latin typeface="+mj-lt"/>
              </a:rPr>
              <a:t>Mục tiêu</a:t>
            </a:r>
            <a:r>
              <a:rPr lang="vi-VN" sz="3000" dirty="0">
                <a:latin typeface="+mj-lt"/>
              </a:rPr>
              <a:t>: Xây dựng mô hình học máy dự đoán điểm thi của sinh viên dựa trên dữ liệu học tập.</a:t>
            </a:r>
            <a:endParaRPr lang="en-US" sz="3000" dirty="0">
              <a:latin typeface="+mj-lt"/>
            </a:endParaRPr>
          </a:p>
          <a:p>
            <a:pPr rtl="0"/>
            <a:br>
              <a:rPr lang="vi-VN" sz="3000" dirty="0">
                <a:latin typeface="+mj-lt"/>
              </a:rPr>
            </a:br>
            <a:r>
              <a:rPr lang="vi-VN" sz="3000" b="1" dirty="0">
                <a:latin typeface="+mj-lt"/>
              </a:rPr>
              <a:t>Ý nghĩa</a:t>
            </a:r>
            <a:r>
              <a:rPr lang="vi-VN" sz="3000" dirty="0">
                <a:latin typeface="+mj-lt"/>
              </a:rPr>
              <a:t>: Ứng dụng lập trình Python và học máy để hỗ trợ sinh viên cải thiện kết quả học tập và tối ưu hóa phương pháp giảng dạy.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5039" y="1112086"/>
            <a:ext cx="12096161" cy="2424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15038" y="3800214"/>
            <a:ext cx="16287162" cy="5306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vi-VN" sz="3000" dirty="0">
                <a:latin typeface="+mj-lt"/>
              </a:rPr>
              <a:t>Dự đoán điểm thi sử dụng các thuật toán học máy để phân tích dữ liệu học tập (bài tập, bài kiểm tra, thời gian học).</a:t>
            </a:r>
            <a:endParaRPr lang="en-US" sz="3000" dirty="0">
              <a:latin typeface="+mj-lt"/>
            </a:endParaRPr>
          </a:p>
          <a:p>
            <a:pPr rtl="0"/>
            <a:br>
              <a:rPr lang="vi-VN" sz="3000" dirty="0">
                <a:latin typeface="+mj-lt"/>
              </a:rPr>
            </a:br>
            <a:r>
              <a:rPr lang="vi-VN" sz="3000" dirty="0">
                <a:latin typeface="+mj-lt"/>
              </a:rPr>
              <a:t>Mô hình được huấn luyện trên tập dữ liệu lịch sử để dự đoán kết quả thi cuối kỳ.</a:t>
            </a:r>
            <a:br>
              <a:rPr lang="vi-VN" sz="3000" dirty="0">
                <a:latin typeface="+mj-lt"/>
              </a:rPr>
            </a:br>
            <a:endParaRPr lang="en-US" sz="3000" dirty="0">
              <a:latin typeface="+mj-lt"/>
            </a:endParaRPr>
          </a:p>
          <a:p>
            <a:pPr rtl="0"/>
            <a:r>
              <a:rPr lang="vi-VN" sz="3000" dirty="0">
                <a:latin typeface="+mj-lt"/>
              </a:rPr>
              <a:t>Ứng dụng: Hỗ trợ sinh viên, giảng viên và nhà trường trong việc đánh giá và cải thiện hiệu suất học tập.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Arsenal Bold"/>
            </a:endParaRP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8102957" y="0"/>
            <a:ext cx="185043" cy="10287000"/>
            <a:chOff x="12068638" y="0"/>
            <a:chExt cx="123362" cy="6858000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utoShape 2" descr="Edx3 - Open edx là gì?">
            <a:extLst>
              <a:ext uri="{FF2B5EF4-FFF2-40B4-BE49-F238E27FC236}">
                <a16:creationId xmlns:a16="http://schemas.microsoft.com/office/drawing/2014/main" id="{BCAFC5D4-8E3D-9219-A202-664FA531EC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5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14601" y="1112086"/>
            <a:ext cx="14516098" cy="2424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spc="48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Công</a:t>
            </a:r>
            <a:r>
              <a:rPr lang="en-US" sz="4800" b="1" kern="1200" spc="48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 </a:t>
            </a:r>
            <a:r>
              <a:rPr lang="en-US" sz="4800" b="1" kern="1200" spc="48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nghệ</a:t>
            </a:r>
            <a:r>
              <a:rPr lang="en-US" sz="4800" b="1" kern="1200" spc="48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 </a:t>
            </a:r>
            <a:r>
              <a:rPr lang="en-US" sz="4800" b="1" spc="48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sử</a:t>
            </a:r>
            <a:r>
              <a:rPr lang="en-US" sz="4800" b="1" spc="48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 </a:t>
            </a:r>
            <a:r>
              <a:rPr lang="en-US" sz="4800" b="1" spc="48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dụng</a:t>
            </a:r>
            <a:endParaRPr lang="en-US" sz="4800" b="1" kern="1200" spc="48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lear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1" y="3800214"/>
            <a:ext cx="16116298" cy="5171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en-US" sz="3000" b="1" dirty="0">
              <a:latin typeface="+mj-lt"/>
            </a:endParaRPr>
          </a:p>
          <a:p>
            <a:pPr rtl="0"/>
            <a:r>
              <a:rPr lang="vi-VN" sz="3000" b="1" dirty="0">
                <a:latin typeface="+mj-lt"/>
              </a:rPr>
              <a:t>Ngôn ngữ</a:t>
            </a:r>
            <a:r>
              <a:rPr lang="vi-VN" sz="3000" dirty="0">
                <a:latin typeface="+mj-lt"/>
              </a:rPr>
              <a:t>: Python, thư viện Scikit-learn, Pandas, NumPy.</a:t>
            </a:r>
            <a:br>
              <a:rPr lang="vi-VN" sz="3000" dirty="0">
                <a:latin typeface="+mj-lt"/>
              </a:rPr>
            </a:br>
            <a:endParaRPr lang="en-US" sz="3000" dirty="0">
              <a:latin typeface="+mj-lt"/>
            </a:endParaRPr>
          </a:p>
          <a:p>
            <a:pPr rtl="0"/>
            <a:r>
              <a:rPr lang="vi-VN" sz="3000" b="1" dirty="0">
                <a:latin typeface="+mj-lt"/>
              </a:rPr>
              <a:t>Công cụ phân tích</a:t>
            </a:r>
            <a:r>
              <a:rPr lang="vi-VN" sz="3000" dirty="0">
                <a:latin typeface="+mj-lt"/>
              </a:rPr>
              <a:t>: Matplotlib, Seaborn (trực quan hóa dữ liệu).</a:t>
            </a:r>
            <a:br>
              <a:rPr lang="vi-VN" sz="3000" dirty="0">
                <a:latin typeface="+mj-lt"/>
              </a:rPr>
            </a:br>
            <a:endParaRPr lang="en-US" sz="3000" dirty="0">
              <a:latin typeface="+mj-lt"/>
            </a:endParaRPr>
          </a:p>
          <a:p>
            <a:pPr rtl="0"/>
            <a:r>
              <a:rPr lang="vi-VN" sz="3000" b="1" dirty="0">
                <a:latin typeface="+mj-lt"/>
              </a:rPr>
              <a:t>Cơ sở dữ liệu</a:t>
            </a:r>
            <a:r>
              <a:rPr lang="vi-VN" sz="3000" dirty="0">
                <a:latin typeface="+mj-lt"/>
              </a:rPr>
              <a:t>: MySQL (lưu trữ dữ liệu học tập), CSV/JSON (dữ liệu đầu vào).</a:t>
            </a:r>
            <a:br>
              <a:rPr lang="vi-VN" sz="3000" dirty="0">
                <a:latin typeface="+mj-lt"/>
              </a:rPr>
            </a:br>
            <a:endParaRPr lang="en-US" sz="3000" dirty="0">
              <a:latin typeface="+mj-lt"/>
            </a:endParaRPr>
          </a:p>
          <a:p>
            <a:pPr rtl="0"/>
            <a:r>
              <a:rPr lang="vi-VN" sz="3000" b="1" dirty="0">
                <a:latin typeface="+mj-lt"/>
              </a:rPr>
              <a:t>Môi trường triển khai</a:t>
            </a:r>
            <a:r>
              <a:rPr lang="vi-VN" sz="3000" dirty="0">
                <a:latin typeface="+mj-lt"/>
              </a:rPr>
              <a:t>: Jupyter Notebook, Docker (đối với triển khai API).</a:t>
            </a:r>
          </a:p>
        </p:txBody>
      </p:sp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537" y="10106632"/>
            <a:ext cx="18310799" cy="185045"/>
            <a:chOff x="-5025" y="6737718"/>
            <a:chExt cx="12207200" cy="123363"/>
          </a:xfrm>
        </p:grpSpPr>
        <p:sp>
          <p:nvSpPr>
            <p:cNvPr id="3080" name="Rectangle 3079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utoShape 2" descr="Edx3 - Open edx là gì?">
            <a:extLst>
              <a:ext uri="{FF2B5EF4-FFF2-40B4-BE49-F238E27FC236}">
                <a16:creationId xmlns:a16="http://schemas.microsoft.com/office/drawing/2014/main" id="{BCAFC5D4-8E3D-9219-A202-664FA531EC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14601" y="1112086"/>
            <a:ext cx="14516098" cy="2424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1" y="3800214"/>
            <a:ext cx="16116298" cy="5171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vi-VN" sz="3200" b="1" dirty="0">
                <a:latin typeface="+mj-lt"/>
              </a:rPr>
              <a:t>Thuật toán</a:t>
            </a:r>
            <a:r>
              <a:rPr lang="vi-VN" sz="3200" dirty="0">
                <a:latin typeface="+mj-lt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    </a:t>
            </a:r>
            <a:r>
              <a:rPr lang="vi-VN" sz="3200" dirty="0">
                <a:latin typeface="+mj-lt"/>
              </a:rPr>
              <a:t>Hồi quy tuyến tính, Random Forest, Gradient Boosting.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    </a:t>
            </a:r>
            <a:r>
              <a:rPr lang="vi-VN" sz="3200" dirty="0">
                <a:latin typeface="+mj-lt"/>
              </a:rPr>
              <a:t>Deep Learning (Neural Networks) cho dữ liệu phức tạp.</a:t>
            </a:r>
            <a:endParaRPr lang="en-US" sz="3200" dirty="0">
              <a:latin typeface="+mj-lt"/>
            </a:endParaRPr>
          </a:p>
          <a:p>
            <a:pPr rtl="0"/>
            <a:br>
              <a:rPr lang="vi-VN" sz="3200" dirty="0">
                <a:latin typeface="+mj-lt"/>
              </a:rPr>
            </a:br>
            <a:r>
              <a:rPr lang="vi-VN" sz="3200" b="1" dirty="0">
                <a:latin typeface="+mj-lt"/>
              </a:rPr>
              <a:t>Quy trình</a:t>
            </a:r>
            <a:r>
              <a:rPr lang="vi-VN" sz="3200" dirty="0">
                <a:latin typeface="+mj-lt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    </a:t>
            </a:r>
            <a:r>
              <a:rPr lang="vi-VN" sz="3200" dirty="0">
                <a:latin typeface="+mj-lt"/>
              </a:rPr>
              <a:t>Tiền xử lý dữ liệu: Làm sạch, chuẩn hóa, mã hóa đặc trưng.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    </a:t>
            </a:r>
            <a:r>
              <a:rPr lang="vi-VN" sz="3200" dirty="0">
                <a:latin typeface="+mj-lt"/>
              </a:rPr>
              <a:t>Huấn luyện mô hình: Chia tập train/test, tối ưu tham số.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     </a:t>
            </a:r>
            <a:r>
              <a:rPr lang="vi-VN" sz="3200" dirty="0">
                <a:latin typeface="+mj-lt"/>
              </a:rPr>
              <a:t>Đánh giá: RMSE, MAE, R².</a:t>
            </a:r>
            <a:endParaRPr lang="en-US" sz="3200" dirty="0">
              <a:latin typeface="+mj-lt"/>
            </a:endParaRPr>
          </a:p>
          <a:p>
            <a:pPr rtl="0"/>
            <a:br>
              <a:rPr lang="vi-VN" sz="3200" dirty="0">
                <a:latin typeface="+mj-lt"/>
              </a:rPr>
            </a:br>
            <a:r>
              <a:rPr lang="vi-VN" sz="3200" b="1" dirty="0">
                <a:latin typeface="+mj-lt"/>
              </a:rPr>
              <a:t>Yêu cầu hệ thống</a:t>
            </a:r>
            <a:r>
              <a:rPr lang="vi-VN" sz="3200" dirty="0">
                <a:latin typeface="+mj-lt"/>
              </a:rPr>
              <a:t>: CPU 2 cores, RAM 4GB, Ubuntu 20.04 hoặc môi trường Colab.</a:t>
            </a:r>
          </a:p>
          <a:p>
            <a:pPr rtl="0"/>
            <a:endParaRPr lang="vi-VN" sz="3000" dirty="0">
              <a:latin typeface="+mj-lt"/>
            </a:endParaRPr>
          </a:p>
        </p:txBody>
      </p:sp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537" y="10106632"/>
            <a:ext cx="18310799" cy="185045"/>
            <a:chOff x="-5025" y="6737718"/>
            <a:chExt cx="12207200" cy="123363"/>
          </a:xfrm>
        </p:grpSpPr>
        <p:sp>
          <p:nvSpPr>
            <p:cNvPr id="3080" name="Rectangle 3079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utoShape 2" descr="Edx3 - Open edx là gì?">
            <a:extLst>
              <a:ext uri="{FF2B5EF4-FFF2-40B4-BE49-F238E27FC236}">
                <a16:creationId xmlns:a16="http://schemas.microsoft.com/office/drawing/2014/main" id="{BCAFC5D4-8E3D-9219-A202-664FA531EC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0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8283427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ích hợp studio với hệ thống LMS: Giải pháp xuất bài giảng tự động - Nam  Long AV">
            <a:extLst>
              <a:ext uri="{FF2B5EF4-FFF2-40B4-BE49-F238E27FC236}">
                <a16:creationId xmlns:a16="http://schemas.microsoft.com/office/drawing/2014/main" id="{D9C27892-32CA-FC64-C58C-3C0BBA715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" r="2287"/>
          <a:stretch>
            <a:fillRect/>
          </a:stretch>
        </p:blipFill>
        <p:spPr bwMode="auto">
          <a:xfrm>
            <a:off x="0" y="10"/>
            <a:ext cx="14504463" cy="1028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87528" y="0"/>
            <a:ext cx="10600467" cy="10287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2"/>
          <p:cNvSpPr txBox="1"/>
          <p:nvPr/>
        </p:nvSpPr>
        <p:spPr>
          <a:xfrm>
            <a:off x="11316465" y="266700"/>
            <a:ext cx="5733283" cy="2849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297415" y="3835212"/>
            <a:ext cx="6761985" cy="734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vi-VN" sz="3000" b="1" dirty="0">
                <a:latin typeface="+mj-lt"/>
              </a:rPr>
              <a:t>Dữ liệu đầu vào</a:t>
            </a:r>
            <a:r>
              <a:rPr lang="vi-VN" sz="3000" dirty="0">
                <a:latin typeface="+mj-lt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     </a:t>
            </a:r>
            <a:r>
              <a:rPr lang="vi-VN" sz="3000" dirty="0">
                <a:latin typeface="+mj-lt"/>
              </a:rPr>
              <a:t>Điểm bài tập, bài kiểm tra giữa kỳ.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     </a:t>
            </a:r>
            <a:r>
              <a:rPr lang="vi-VN" sz="3000" dirty="0">
                <a:latin typeface="+mj-lt"/>
              </a:rPr>
              <a:t>Thời gian học, số lần tham gia diễn đàn, tần suất truy cập hệ thống.</a:t>
            </a:r>
            <a:endParaRPr lang="en-US" sz="3000" dirty="0">
              <a:latin typeface="+mj-lt"/>
            </a:endParaRPr>
          </a:p>
          <a:p>
            <a:pPr rtl="0"/>
            <a:br>
              <a:rPr lang="vi-VN" sz="3000" dirty="0">
                <a:latin typeface="+mj-lt"/>
              </a:rPr>
            </a:br>
            <a:r>
              <a:rPr lang="vi-VN" sz="3000" b="1" dirty="0">
                <a:latin typeface="+mj-lt"/>
              </a:rPr>
              <a:t>Tính năng chính</a:t>
            </a:r>
            <a:r>
              <a:rPr lang="vi-VN" sz="3000" dirty="0">
                <a:latin typeface="+mj-lt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     </a:t>
            </a:r>
            <a:r>
              <a:rPr lang="vi-VN" sz="3000" dirty="0">
                <a:latin typeface="+mj-lt"/>
              </a:rPr>
              <a:t>Dự đoán điểm số cuối kỳ.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     </a:t>
            </a:r>
            <a:r>
              <a:rPr lang="vi-VN" sz="3000" dirty="0">
                <a:latin typeface="+mj-lt"/>
              </a:rPr>
              <a:t>Phân tích yếu tố ảnh hưởng đến kết quả học tập.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</a:rPr>
              <a:t>     </a:t>
            </a:r>
            <a:r>
              <a:rPr lang="vi-VN" sz="3000" dirty="0">
                <a:latin typeface="+mj-lt"/>
              </a:rPr>
              <a:t>Gợi ý cải thiện cho sinh viên.</a:t>
            </a:r>
          </a:p>
        </p:txBody>
      </p:sp>
      <p:sp>
        <p:nvSpPr>
          <p:cNvPr id="3" name="AutoShape 2" descr="Edx3 - Open edx là gì?">
            <a:extLst>
              <a:ext uri="{FF2B5EF4-FFF2-40B4-BE49-F238E27FC236}">
                <a16:creationId xmlns:a16="http://schemas.microsoft.com/office/drawing/2014/main" id="{BCAFC5D4-8E3D-9219-A202-664FA531EC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3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6" name="Rectangle 514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967596" y="788973"/>
            <a:ext cx="6424474" cy="1800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spc="48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lear Sans"/>
              </a:rPr>
              <a:t> </a:t>
            </a:r>
            <a:r>
              <a:rPr lang="en-US" sz="5400" b="1" kern="1200" spc="48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Clear Sans"/>
              </a:rPr>
              <a:t>Tùy</a:t>
            </a:r>
            <a:r>
              <a:rPr lang="en-US" sz="5400" b="1" kern="1200" spc="48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lear Sans"/>
              </a:rPr>
              <a:t> </a:t>
            </a:r>
            <a:r>
              <a:rPr lang="en-US" sz="5400" b="1" kern="1200" spc="48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Clear Sans"/>
              </a:rPr>
              <a:t>biến</a:t>
            </a:r>
            <a:r>
              <a:rPr lang="en-US" sz="5400" b="1" kern="1200" spc="48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lear Sans"/>
              </a:rPr>
              <a:t> </a:t>
            </a:r>
            <a:r>
              <a:rPr lang="en-US" sz="5400" b="1" kern="1200" spc="48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Clear Sans"/>
              </a:rPr>
              <a:t>và</a:t>
            </a:r>
            <a:r>
              <a:rPr lang="en-US" sz="5400" b="1" kern="1200" spc="48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lear Sans"/>
              </a:rPr>
              <a:t> </a:t>
            </a:r>
            <a:r>
              <a:rPr lang="en-US" sz="5400" b="1" kern="1200" spc="48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Clear Sans"/>
              </a:rPr>
              <a:t>Tích</a:t>
            </a:r>
            <a:r>
              <a:rPr lang="en-US" sz="5400" b="1" kern="1200" spc="48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lear Sans"/>
              </a:rPr>
              <a:t> </a:t>
            </a:r>
            <a:r>
              <a:rPr lang="en-US" sz="5400" b="1" kern="1200" spc="48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Clear Sans"/>
              </a:rPr>
              <a:t>hợp</a:t>
            </a:r>
            <a:endParaRPr lang="en-US" sz="5400" b="1" kern="1200" spc="48" dirty="0">
              <a:solidFill>
                <a:schemeClr val="tx1"/>
              </a:solidFill>
              <a:latin typeface="+mj-lt"/>
              <a:ea typeface="+mj-ea"/>
              <a:cs typeface="+mj-cs"/>
              <a:sym typeface="Clear Sans"/>
            </a:endParaRPr>
          </a:p>
        </p:txBody>
      </p:sp>
      <p:sp>
        <p:nvSpPr>
          <p:cNvPr id="5148" name="Rectangle 514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4799" y="2917369"/>
            <a:ext cx="6035040" cy="41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67599" y="3046651"/>
            <a:ext cx="6424476" cy="5267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(Matplotlib, Seaborn).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 Unicode.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RESTful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e-learning.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edX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150" name="Rectangle 514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765" y="9080040"/>
            <a:ext cx="1110996" cy="2311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2" name="Rectangle 515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857385" y="322802"/>
            <a:ext cx="1110996" cy="177502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4" name="Rectangle 515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5189" y="532438"/>
            <a:ext cx="9277460" cy="88728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Edx3 - Open edx là gì?">
            <a:extLst>
              <a:ext uri="{FF2B5EF4-FFF2-40B4-BE49-F238E27FC236}">
                <a16:creationId xmlns:a16="http://schemas.microsoft.com/office/drawing/2014/main" id="{BCAFC5D4-8E3D-9219-A202-664FA531EC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5038" y="1112086"/>
            <a:ext cx="10495961" cy="2424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spc="48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Yêu</a:t>
            </a:r>
            <a:r>
              <a:rPr lang="en-US" sz="4800" b="1" kern="1200" spc="48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 </a:t>
            </a:r>
            <a:r>
              <a:rPr lang="en-US" sz="4800" b="1" kern="1200" spc="48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cầu</a:t>
            </a:r>
            <a:r>
              <a:rPr lang="en-US" sz="4800" b="1" kern="1200" spc="48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 </a:t>
            </a:r>
            <a:r>
              <a:rPr lang="en-US" sz="4800" b="1" kern="1200" spc="48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Chức</a:t>
            </a:r>
            <a:r>
              <a:rPr lang="en-US" sz="4800" b="1" kern="1200" spc="48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 </a:t>
            </a:r>
            <a:r>
              <a:rPr lang="en-US" sz="4800" b="1" kern="1200" spc="48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năng</a:t>
            </a:r>
            <a:r>
              <a:rPr lang="en-US" sz="4800" b="1" kern="1200" spc="48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 </a:t>
            </a:r>
            <a:r>
              <a:rPr lang="en-US" sz="4800" b="1" kern="1200" spc="48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và</a:t>
            </a:r>
            <a:r>
              <a:rPr lang="en-US" sz="4800" b="1" kern="1200" spc="48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 Phi </a:t>
            </a:r>
            <a:r>
              <a:rPr lang="en-US" sz="4800" b="1" kern="1200" spc="48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chức</a:t>
            </a:r>
            <a:r>
              <a:rPr lang="en-US" sz="4800" b="1" kern="1200" spc="48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 </a:t>
            </a:r>
            <a:r>
              <a:rPr lang="en-US" sz="4800" b="1" kern="1200" spc="48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năng</a:t>
            </a:r>
            <a:endParaRPr lang="en-US" sz="4800" b="1" kern="1200" spc="48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lear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15038" y="3800214"/>
            <a:ext cx="14991761" cy="5171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vi-VN" sz="3200" b="1" dirty="0">
                <a:latin typeface="+mj-lt"/>
              </a:rPr>
              <a:t>Chức năng</a:t>
            </a:r>
            <a:r>
              <a:rPr lang="vi-VN" sz="3200" dirty="0">
                <a:latin typeface="+mj-lt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vi-VN" sz="3200" dirty="0">
                <a:latin typeface="+mj-lt"/>
              </a:rPr>
              <a:t>Nhập, xử lý và lưu trữ dữ liệu học tập.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vi-VN" sz="3200" dirty="0">
                <a:latin typeface="+mj-lt"/>
              </a:rPr>
              <a:t>Dự đoán điểm thi, tạo báo cáo phân tích.</a:t>
            </a:r>
            <a:endParaRPr lang="en-US" sz="3200" dirty="0">
              <a:latin typeface="+mj-lt"/>
            </a:endParaRPr>
          </a:p>
          <a:p>
            <a:pPr rtl="0"/>
            <a:br>
              <a:rPr lang="vi-VN" sz="3200" dirty="0">
                <a:latin typeface="+mj-lt"/>
              </a:rPr>
            </a:br>
            <a:r>
              <a:rPr lang="vi-VN" sz="3200" b="1" dirty="0">
                <a:latin typeface="+mj-lt"/>
              </a:rPr>
              <a:t>Phi chức năng</a:t>
            </a:r>
            <a:r>
              <a:rPr lang="vi-VN" sz="3200" dirty="0">
                <a:latin typeface="+mj-lt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vi-VN" sz="3200" dirty="0">
                <a:latin typeface="+mj-lt"/>
              </a:rPr>
              <a:t>Hiệu năng: Thời gian dự đoán &lt;2s.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vi-VN" sz="3200" dirty="0">
                <a:latin typeface="+mj-lt"/>
              </a:rPr>
              <a:t>Bảo mật: Mã hóa dữ liệu người dùng.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vi-VN" sz="3200" dirty="0">
                <a:latin typeface="+mj-lt"/>
              </a:rPr>
              <a:t>Khả năng mở rộng: Hỗ trợ số lượng lớn sinh viên.</a:t>
            </a:r>
          </a:p>
        </p:txBody>
      </p:sp>
      <p:grpSp>
        <p:nvGrpSpPr>
          <p:cNvPr id="5159" name="Group 515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8102957" y="0"/>
            <a:ext cx="185043" cy="10287000"/>
            <a:chOff x="12068638" y="0"/>
            <a:chExt cx="123362" cy="6858000"/>
          </a:xfrm>
        </p:grpSpPr>
        <p:sp>
          <p:nvSpPr>
            <p:cNvPr id="5160" name="Rectangle 515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1" name="Rectangle 516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utoShape 2" descr="Edx3 - Open edx là gì?">
            <a:extLst>
              <a:ext uri="{FF2B5EF4-FFF2-40B4-BE49-F238E27FC236}">
                <a16:creationId xmlns:a16="http://schemas.microsoft.com/office/drawing/2014/main" id="{BCAFC5D4-8E3D-9219-A202-664FA531EC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6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1085394" cy="10287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2"/>
          <p:cNvSpPr txBox="1"/>
          <p:nvPr/>
        </p:nvSpPr>
        <p:spPr>
          <a:xfrm>
            <a:off x="3314700" y="299193"/>
            <a:ext cx="8191500" cy="2849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spc="48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1" spc="48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lear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28600" y="2476500"/>
            <a:ext cx="17830800" cy="6680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vi-VN" sz="3000" b="1" dirty="0">
                <a:latin typeface="+mj-lt"/>
              </a:rPr>
              <a:t>Chuẩn bị</a:t>
            </a:r>
            <a:r>
              <a:rPr lang="vi-VN" sz="3000" dirty="0">
                <a:latin typeface="+mj-lt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Cài đặt Python 3.9, Jupyter Notebook, thư viện Scikit-learn, Pandas.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Chuẩn bị dữ liệu: Tệp CSV chứa điểm số, thông tin học tập.</a:t>
            </a:r>
            <a:endParaRPr lang="en-US" sz="3000" dirty="0">
              <a:latin typeface="+mj-lt"/>
            </a:endParaRPr>
          </a:p>
          <a:p>
            <a:pPr rtl="0"/>
            <a:br>
              <a:rPr lang="vi-VN" sz="3000" dirty="0">
                <a:latin typeface="+mj-lt"/>
              </a:rPr>
            </a:br>
            <a:r>
              <a:rPr lang="vi-VN" sz="3000" b="1" dirty="0">
                <a:latin typeface="+mj-lt"/>
              </a:rPr>
              <a:t>Triển khai mô hình</a:t>
            </a:r>
            <a:r>
              <a:rPr lang="vi-VN" sz="3000" dirty="0">
                <a:latin typeface="+mj-lt"/>
              </a:rPr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Tiền xử lý dữ liệu: pip install pandas numpy sklearn.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Huấn luyện mô hình: Sử dụng Jupyter Notebook hoặc script Python.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Triển khai API (tùy chọn): Sử dụng Flask/Docker.</a:t>
            </a:r>
            <a:endParaRPr lang="en-US" sz="3000" dirty="0">
              <a:latin typeface="+mj-lt"/>
            </a:endParaRPr>
          </a:p>
          <a:p>
            <a:pPr rtl="0"/>
            <a:endParaRPr lang="vi-VN" sz="3000" dirty="0">
              <a:latin typeface="+mj-lt"/>
            </a:endParaRPr>
          </a:p>
          <a:p>
            <a:pPr rtl="0"/>
            <a:r>
              <a:rPr lang="vi-VN" sz="3000" dirty="0">
                <a:latin typeface="+mj-lt"/>
              </a:rPr>
              <a:t>import pandas as pd from sklearn.model_selection import train_test_split from sklearn.ensemble import RandomForestRegressor from sklearn.metrics import mean_squared_error import numpy as np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  <a:sym typeface="Arsenal Bold"/>
            </a:endParaRPr>
          </a:p>
        </p:txBody>
      </p:sp>
      <p:sp>
        <p:nvSpPr>
          <p:cNvPr id="3" name="AutoShape 2" descr="Edx3 - Open edx là gì?">
            <a:extLst>
              <a:ext uri="{FF2B5EF4-FFF2-40B4-BE49-F238E27FC236}">
                <a16:creationId xmlns:a16="http://schemas.microsoft.com/office/drawing/2014/main" id="{BCAFC5D4-8E3D-9219-A202-664FA531EC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19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945</Words>
  <Application>Microsoft Office PowerPoint</Application>
  <PresentationFormat>Custom</PresentationFormat>
  <Paragraphs>97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Nâu và Cam Tinh tế Trung lập Hữu cơ Thời trang Bài thuyết trình Tiếp thị</dc:title>
  <dc:creator>peachnguynx</dc:creator>
  <cp:lastModifiedBy>Designed by Toan</cp:lastModifiedBy>
  <cp:revision>4</cp:revision>
  <dcterms:created xsi:type="dcterms:W3CDTF">2006-08-16T00:00:00Z</dcterms:created>
  <dcterms:modified xsi:type="dcterms:W3CDTF">2025-05-30T04:50:46Z</dcterms:modified>
  <dc:identifier>DAGo0tMmMEE</dc:identifier>
</cp:coreProperties>
</file>